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740" r:id="rId6"/>
    <p:sldMasterId id="2147484766" r:id="rId7"/>
    <p:sldMasterId id="2147484780" r:id="rId8"/>
    <p:sldMasterId id="2147484812" r:id="rId9"/>
    <p:sldMasterId id="2147484827" r:id="rId10"/>
  </p:sldMasterIdLst>
  <p:notesMasterIdLst>
    <p:notesMasterId r:id="rId67"/>
  </p:notesMasterIdLst>
  <p:handoutMasterIdLst>
    <p:handoutMasterId r:id="rId68"/>
  </p:handoutMasterIdLst>
  <p:sldIdLst>
    <p:sldId id="917" r:id="rId11"/>
    <p:sldId id="3520" r:id="rId12"/>
    <p:sldId id="3518" r:id="rId13"/>
    <p:sldId id="3320" r:id="rId14"/>
    <p:sldId id="3400" r:id="rId15"/>
    <p:sldId id="3399" r:id="rId16"/>
    <p:sldId id="2662" r:id="rId17"/>
    <p:sldId id="2299" r:id="rId18"/>
    <p:sldId id="2596" r:id="rId19"/>
    <p:sldId id="2481" r:id="rId20"/>
    <p:sldId id="529" r:id="rId21"/>
    <p:sldId id="2527" r:id="rId22"/>
    <p:sldId id="1823" r:id="rId23"/>
    <p:sldId id="3508" r:id="rId24"/>
    <p:sldId id="3506" r:id="rId25"/>
    <p:sldId id="3516" r:id="rId26"/>
    <p:sldId id="3517" r:id="rId27"/>
    <p:sldId id="2539" r:id="rId28"/>
    <p:sldId id="2645" r:id="rId29"/>
    <p:sldId id="859" r:id="rId30"/>
    <p:sldId id="883" r:id="rId31"/>
    <p:sldId id="923" r:id="rId32"/>
    <p:sldId id="2594" r:id="rId33"/>
    <p:sldId id="857" r:id="rId34"/>
    <p:sldId id="893" r:id="rId35"/>
    <p:sldId id="805" r:id="rId36"/>
    <p:sldId id="770" r:id="rId37"/>
    <p:sldId id="707" r:id="rId38"/>
    <p:sldId id="902" r:id="rId39"/>
    <p:sldId id="895" r:id="rId40"/>
    <p:sldId id="780" r:id="rId41"/>
    <p:sldId id="877" r:id="rId42"/>
    <p:sldId id="896" r:id="rId43"/>
    <p:sldId id="884" r:id="rId44"/>
    <p:sldId id="2493" r:id="rId45"/>
    <p:sldId id="2609" r:id="rId46"/>
    <p:sldId id="638" r:id="rId47"/>
    <p:sldId id="874" r:id="rId48"/>
    <p:sldId id="941" r:id="rId49"/>
    <p:sldId id="2537" r:id="rId50"/>
    <p:sldId id="3379" r:id="rId51"/>
    <p:sldId id="3414" r:id="rId52"/>
    <p:sldId id="3510" r:id="rId53"/>
    <p:sldId id="2322" r:id="rId54"/>
    <p:sldId id="2323" r:id="rId55"/>
    <p:sldId id="2324" r:id="rId56"/>
    <p:sldId id="2325" r:id="rId57"/>
    <p:sldId id="2326" r:id="rId58"/>
    <p:sldId id="2327" r:id="rId59"/>
    <p:sldId id="2328" r:id="rId60"/>
    <p:sldId id="3458" r:id="rId61"/>
    <p:sldId id="2623" r:id="rId62"/>
    <p:sldId id="2625" r:id="rId63"/>
    <p:sldId id="2626" r:id="rId64"/>
    <p:sldId id="2568" r:id="rId65"/>
    <p:sldId id="938" r:id="rId6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917"/>
            <p14:sldId id="3520"/>
            <p14:sldId id="3518"/>
            <p14:sldId id="3320"/>
            <p14:sldId id="3400"/>
            <p14:sldId id="3399"/>
            <p14:sldId id="2662"/>
            <p14:sldId id="2299"/>
            <p14:sldId id="2596"/>
            <p14:sldId id="2481"/>
            <p14:sldId id="529"/>
            <p14:sldId id="2527"/>
            <p14:sldId id="1823"/>
            <p14:sldId id="3508"/>
            <p14:sldId id="3506"/>
            <p14:sldId id="3516"/>
            <p14:sldId id="3517"/>
            <p14:sldId id="2539"/>
            <p14:sldId id="2645"/>
            <p14:sldId id="859"/>
            <p14:sldId id="883"/>
            <p14:sldId id="923"/>
            <p14:sldId id="2594"/>
            <p14:sldId id="857"/>
            <p14:sldId id="893"/>
            <p14:sldId id="805"/>
            <p14:sldId id="770"/>
            <p14:sldId id="707"/>
            <p14:sldId id="902"/>
            <p14:sldId id="895"/>
            <p14:sldId id="780"/>
            <p14:sldId id="877"/>
            <p14:sldId id="896"/>
            <p14:sldId id="884"/>
            <p14:sldId id="2493"/>
            <p14:sldId id="2609"/>
            <p14:sldId id="638"/>
            <p14:sldId id="874"/>
            <p14:sldId id="941"/>
            <p14:sldId id="2537"/>
            <p14:sldId id="3379"/>
            <p14:sldId id="3414"/>
            <p14:sldId id="3510"/>
            <p14:sldId id="2322"/>
            <p14:sldId id="2323"/>
            <p14:sldId id="2324"/>
            <p14:sldId id="2325"/>
            <p14:sldId id="2326"/>
            <p14:sldId id="2327"/>
            <p14:sldId id="2328"/>
            <p14:sldId id="3458"/>
            <p14:sldId id="2623"/>
            <p14:sldId id="2625"/>
            <p14:sldId id="2626"/>
            <p14:sldId id="2568"/>
            <p14:sldId id="9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2ECC4-78BF-4BB4-AB20-35C1F3EC44DB}" v="8" dt="2018-10-31T20:07:03.2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4.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ant Thacker" userId="57c72a6b8e826ce4" providerId="Windows Live" clId="Web-{A7F2ECC4-78BF-4BB4-AB20-35C1F3EC44DB}"/>
    <pc:docChg chg="delSld modSld modSection">
      <pc:chgData name="Nishant Thacker" userId="57c72a6b8e826ce4" providerId="Windows Live" clId="Web-{A7F2ECC4-78BF-4BB4-AB20-35C1F3EC44DB}" dt="2018-10-31T20:07:36.380" v="8"/>
      <pc:docMkLst>
        <pc:docMk/>
      </pc:docMkLst>
      <pc:sldChg chg="modSp del">
        <pc:chgData name="Nishant Thacker" userId="57c72a6b8e826ce4" providerId="Windows Live" clId="Web-{A7F2ECC4-78BF-4BB4-AB20-35C1F3EC44DB}" dt="2018-10-31T20:07:36.380" v="8"/>
        <pc:sldMkLst>
          <pc:docMk/>
          <pc:sldMk cId="2475248314" sldId="3519"/>
        </pc:sldMkLst>
        <pc:spChg chg="mod">
          <ac:chgData name="Nishant Thacker" userId="57c72a6b8e826ce4" providerId="Windows Live" clId="Web-{A7F2ECC4-78BF-4BB4-AB20-35C1F3EC44DB}" dt="2018-10-31T20:07:03.286" v="6" actId="20577"/>
          <ac:spMkLst>
            <pc:docMk/>
            <pc:sldMk cId="2475248314" sldId="3519"/>
            <ac:spMk id="3" creationId="{A6E1D15E-CF9C-D04B-A8C9-6FD24E7BBD82}"/>
          </ac:spMkLst>
        </pc:sp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_A66_326691B5.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0413767723479"/>
          <c:y val="1.5206812652068127E-2"/>
          <c:w val="0.76070951989587177"/>
          <c:h val="0.96199214833547286"/>
        </c:manualLayout>
      </c:layout>
      <c:doughnutChart>
        <c:varyColors val="1"/>
        <c:ser>
          <c:idx val="0"/>
          <c:order val="0"/>
          <c:tx>
            <c:strRef>
              <c:f>Sheet1!$C$2</c:f>
              <c:strCache>
                <c:ptCount val="1"/>
                <c:pt idx="0">
                  <c:v>Value</c:v>
                </c:pt>
              </c:strCache>
            </c:strRef>
          </c:tx>
          <c:spPr>
            <a:solidFill>
              <a:srgbClr val="002050">
                <a:lumMod val="90000"/>
                <a:lumOff val="10000"/>
              </a:srgbClr>
            </a:solidFill>
            <a:ln w="38100"/>
          </c:spPr>
          <c:dPt>
            <c:idx val="0"/>
            <c:bubble3D val="0"/>
            <c:spPr>
              <a:solidFill>
                <a:srgbClr val="002050">
                  <a:lumMod val="90000"/>
                  <a:lumOff val="10000"/>
                </a:srgbClr>
              </a:solidFill>
              <a:ln w="38100">
                <a:solidFill>
                  <a:schemeClr val="lt1"/>
                </a:solidFill>
              </a:ln>
              <a:effectLst/>
            </c:spPr>
            <c:extLst>
              <c:ext xmlns:c16="http://schemas.microsoft.com/office/drawing/2014/chart" uri="{C3380CC4-5D6E-409C-BE32-E72D297353CC}">
                <c16:uniqueId val="{00000001-4F11-4B94-ABDB-F96BBC81CB80}"/>
              </c:ext>
            </c:extLst>
          </c:dPt>
          <c:dPt>
            <c:idx val="1"/>
            <c:bubble3D val="0"/>
            <c:spPr>
              <a:solidFill>
                <a:srgbClr val="002050">
                  <a:lumMod val="75000"/>
                  <a:lumOff val="25000"/>
                </a:srgbClr>
              </a:solidFill>
              <a:ln w="38100">
                <a:solidFill>
                  <a:schemeClr val="lt1"/>
                </a:solidFill>
              </a:ln>
              <a:effectLst/>
            </c:spPr>
            <c:extLst>
              <c:ext xmlns:c16="http://schemas.microsoft.com/office/drawing/2014/chart" uri="{C3380CC4-5D6E-409C-BE32-E72D297353CC}">
                <c16:uniqueId val="{00000003-4F11-4B94-ABDB-F96BBC81CB80}"/>
              </c:ext>
            </c:extLst>
          </c:dPt>
          <c:dPt>
            <c:idx val="2"/>
            <c:bubble3D val="0"/>
            <c:spPr>
              <a:solidFill>
                <a:srgbClr val="002050">
                  <a:lumMod val="50000"/>
                  <a:lumOff val="50000"/>
                </a:srgbClr>
              </a:solidFill>
              <a:ln w="38100">
                <a:solidFill>
                  <a:schemeClr val="lt1"/>
                </a:solidFill>
              </a:ln>
              <a:effectLst/>
            </c:spPr>
            <c:extLst>
              <c:ext xmlns:c16="http://schemas.microsoft.com/office/drawing/2014/chart" uri="{C3380CC4-5D6E-409C-BE32-E72D297353CC}">
                <c16:uniqueId val="{00000005-4F11-4B94-ABDB-F96BBC81CB80}"/>
              </c:ext>
            </c:extLst>
          </c:dPt>
          <c:dPt>
            <c:idx val="3"/>
            <c:bubble3D val="0"/>
            <c:spPr>
              <a:solidFill>
                <a:srgbClr val="002050">
                  <a:lumMod val="25000"/>
                  <a:lumOff val="75000"/>
                </a:srgbClr>
              </a:solidFill>
              <a:ln w="38100">
                <a:solidFill>
                  <a:schemeClr val="lt1"/>
                </a:solidFill>
              </a:ln>
              <a:effectLst/>
            </c:spPr>
            <c:extLst>
              <c:ext xmlns:c16="http://schemas.microsoft.com/office/drawing/2014/chart" uri="{C3380CC4-5D6E-409C-BE32-E72D297353CC}">
                <c16:uniqueId val="{00000007-4F11-4B94-ABDB-F96BBC81CB80}"/>
              </c:ext>
            </c:extLst>
          </c:dPt>
          <c:cat>
            <c:strRef>
              <c:f>Sheet1!$B$3:$B$6</c:f>
              <c:strCache>
                <c:ptCount val="4"/>
                <c:pt idx="0">
                  <c:v>Decision support</c:v>
                </c:pt>
                <c:pt idx="1">
                  <c:v>Virtual agents</c:v>
                </c:pt>
                <c:pt idx="2">
                  <c:v>Decision automation</c:v>
                </c:pt>
                <c:pt idx="3">
                  <c:v>Smart products</c:v>
                </c:pt>
              </c:strCache>
            </c:strRef>
          </c:cat>
          <c:val>
            <c:numRef>
              <c:f>Sheet1!$C$3:$C$6</c:f>
              <c:numCache>
                <c:formatCode>General</c:formatCode>
                <c:ptCount val="4"/>
                <c:pt idx="0">
                  <c:v>1.7</c:v>
                </c:pt>
                <c:pt idx="1">
                  <c:v>1</c:v>
                </c:pt>
                <c:pt idx="2">
                  <c:v>0.624</c:v>
                </c:pt>
                <c:pt idx="3">
                  <c:v>0.54600000000000004</c:v>
                </c:pt>
              </c:numCache>
            </c:numRef>
          </c:val>
          <c:extLst>
            <c:ext xmlns:c16="http://schemas.microsoft.com/office/drawing/2014/chart" uri="{C3380CC4-5D6E-409C-BE32-E72D297353CC}">
              <c16:uniqueId val="{00000008-4F11-4B94-ABDB-F96BBC81CB80}"/>
            </c:ext>
          </c:extLst>
        </c:ser>
        <c:dLbls>
          <c:showLegendKey val="0"/>
          <c:showVal val="0"/>
          <c:showCatName val="0"/>
          <c:showSerName val="0"/>
          <c:showPercent val="0"/>
          <c:showBubbleSize val="0"/>
          <c:showLeaderLines val="0"/>
        </c:dLbls>
        <c:firstSliceAng val="315"/>
        <c:holeSize val="69"/>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10/31/2018 8:08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10/31/2018 8:08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cntk.ai/"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tensorflow.org/" TargetMode="External"/><Relationship Id="rId4" Type="http://schemas.openxmlformats.org/officeDocument/2006/relationships/hyperlink" Target="https://github.com/intel-analytics/BigDL"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10/31/2018 8:08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95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b="0">
                <a:solidFill>
                  <a:schemeClr val="tx1"/>
                </a:solidFill>
                <a:ea typeface="Segoe UI" pitchFamily="34" charset="0"/>
                <a:cs typeface="Segoe UI" pitchFamily="34" charset="0"/>
              </a:rPr>
              <a:t>85% have started data-driven initiative, while only 37% report success.</a:t>
            </a:r>
          </a:p>
          <a:p>
            <a:pPr defTabSz="932472" fontAlgn="base">
              <a:lnSpc>
                <a:spcPct val="90000"/>
              </a:lnSpc>
              <a:spcBef>
                <a:spcPct val="0"/>
              </a:spcBef>
              <a:spcAft>
                <a:spcPct val="0"/>
              </a:spcAft>
            </a:pPr>
            <a:endParaRPr lang="en-US" b="0">
              <a:solidFill>
                <a:schemeClr val="tx1"/>
              </a:solidFill>
              <a:ea typeface="Segoe UI" pitchFamily="34" charset="0"/>
              <a:cs typeface="Segoe UI" pitchFamily="34" charset="0"/>
            </a:endParaRPr>
          </a:p>
          <a:p>
            <a:pPr defTabSz="932472" fontAlgn="base">
              <a:lnSpc>
                <a:spcPct val="90000"/>
              </a:lnSpc>
              <a:spcBef>
                <a:spcPct val="0"/>
              </a:spcBef>
              <a:spcAft>
                <a:spcPct val="0"/>
              </a:spcAft>
            </a:pPr>
            <a:r>
              <a:rPr lang="en-US" b="0">
                <a:solidFill>
                  <a:schemeClr val="tx1"/>
                </a:solidFill>
                <a:ea typeface="Segoe UI" pitchFamily="34" charset="0"/>
                <a:cs typeface="Segoe UI" pitchFamily="34" charset="0"/>
              </a:rPr>
              <a:t>There are many challenges that prevent organizations from realizing their advanced analytics goals:</a:t>
            </a:r>
          </a:p>
          <a:p>
            <a:pPr marL="171450" indent="-171450" defTabSz="932472" fontAlgn="base">
              <a:lnSpc>
                <a:spcPct val="90000"/>
              </a:lnSpc>
              <a:spcBef>
                <a:spcPct val="0"/>
              </a:spcBef>
              <a:spcAft>
                <a:spcPct val="0"/>
              </a:spcAft>
              <a:buFont typeface="Arial" panose="020B0604020202020204" pitchFamily="34" charset="0"/>
              <a:buChar char="•"/>
            </a:pPr>
            <a:r>
              <a:rPr lang="en-US" b="0">
                <a:solidFill>
                  <a:schemeClr val="tx1"/>
                </a:solidFill>
                <a:ea typeface="Segoe UI" pitchFamily="34" charset="0"/>
                <a:cs typeface="Segoe UI" pitchFamily="34" charset="0"/>
              </a:rPr>
              <a:t>Advanced analytics technology requires a very power-intensive infrastructure</a:t>
            </a:r>
          </a:p>
          <a:p>
            <a:pPr marL="628650" lvl="1" indent="-171450" defTabSz="932472" fontAlgn="base">
              <a:lnSpc>
                <a:spcPct val="90000"/>
              </a:lnSpc>
              <a:spcBef>
                <a:spcPct val="0"/>
              </a:spcBef>
              <a:spcAft>
                <a:spcPct val="0"/>
              </a:spcAft>
              <a:buFont typeface="Arial" panose="020B0604020202020204" pitchFamily="34" charset="0"/>
              <a:buChar char="•"/>
            </a:pPr>
            <a:r>
              <a:rPr lang="en-US" b="0">
                <a:solidFill>
                  <a:schemeClr val="tx1"/>
                </a:solidFill>
                <a:ea typeface="Segoe UI" pitchFamily="34" charset="0"/>
                <a:cs typeface="Segoe UI" pitchFamily="34" charset="0"/>
              </a:rPr>
              <a:t>It is difficult to find infrastructure that meets cost and performance requirements</a:t>
            </a:r>
          </a:p>
          <a:p>
            <a:pPr marL="171450" lvl="0" indent="-171450" defTabSz="932472" fontAlgn="base">
              <a:lnSpc>
                <a:spcPct val="90000"/>
              </a:lnSpc>
              <a:spcBef>
                <a:spcPct val="0"/>
              </a:spcBef>
              <a:spcAft>
                <a:spcPct val="0"/>
              </a:spcAft>
              <a:buFont typeface="Arial" panose="020B0604020202020204" pitchFamily="34" charset="0"/>
              <a:buChar char="•"/>
            </a:pPr>
            <a:r>
              <a:rPr lang="en-US" b="0">
                <a:solidFill>
                  <a:schemeClr val="tx1"/>
                </a:solidFill>
                <a:ea typeface="Segoe UI" pitchFamily="34" charset="0"/>
                <a:cs typeface="Segoe UI" pitchFamily="34" charset="0"/>
              </a:rPr>
              <a:t>Companies are experiencing data overload, with data volume increasing exponentially</a:t>
            </a:r>
          </a:p>
          <a:p>
            <a:pPr marL="171450" lvl="0" indent="-171450" defTabSz="932472" fontAlgn="base">
              <a:lnSpc>
                <a:spcPct val="90000"/>
              </a:lnSpc>
              <a:spcBef>
                <a:spcPct val="0"/>
              </a:spcBef>
              <a:spcAft>
                <a:spcPct val="0"/>
              </a:spcAft>
              <a:buFont typeface="Arial" panose="020B0604020202020204" pitchFamily="34" charset="0"/>
              <a:buChar char="•"/>
            </a:pPr>
            <a:r>
              <a:rPr lang="en-US" b="0">
                <a:solidFill>
                  <a:schemeClr val="tx1"/>
                </a:solidFill>
                <a:ea typeface="Segoe UI" pitchFamily="34" charset="0"/>
                <a:cs typeface="Segoe UI" pitchFamily="34" charset="0"/>
              </a:rPr>
              <a:t>Data movement can create to myriad security, latency, and degradation concerns</a:t>
            </a:r>
          </a:p>
          <a:p>
            <a:pPr marL="171450" lvl="0" indent="-171450" defTabSz="932472" fontAlgn="base">
              <a:lnSpc>
                <a:spcPct val="90000"/>
              </a:lnSpc>
              <a:spcBef>
                <a:spcPct val="0"/>
              </a:spcBef>
              <a:spcAft>
                <a:spcPct val="0"/>
              </a:spcAft>
              <a:buFont typeface="Arial" panose="020B0604020202020204" pitchFamily="34" charset="0"/>
              <a:buChar char="•"/>
            </a:pPr>
            <a:r>
              <a:rPr lang="en-US" b="0">
                <a:solidFill>
                  <a:schemeClr val="tx1"/>
                </a:solidFill>
                <a:ea typeface="Segoe UI" pitchFamily="34" charset="0"/>
                <a:cs typeface="Segoe UI" pitchFamily="34" charset="0"/>
              </a:rPr>
              <a:t>Even once ML and AI models are built and trained, companies still have difficulty deploying models to the edge and applications</a:t>
            </a:r>
          </a:p>
          <a:p>
            <a:pPr defTabSz="932472" fontAlgn="base">
              <a:lnSpc>
                <a:spcPct val="90000"/>
              </a:lnSpc>
              <a:spcBef>
                <a:spcPct val="0"/>
              </a:spcBef>
              <a:spcAft>
                <a:spcPct val="0"/>
              </a:spcAft>
            </a:pPr>
            <a:endParaRPr lang="en-US" b="1">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&lt;Transition&gt;: Overcoming these challenges requires an effective advanced analytics 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Optional additional stats: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31% of data scientists list data transfer as a top challenge – </a:t>
            </a:r>
            <a:r>
              <a:rPr lang="en-US" sz="800" baseline="30000">
                <a:solidFill>
                  <a:srgbClr val="586C92"/>
                </a:solidFill>
              </a:rPr>
              <a:t>1</a:t>
            </a:r>
            <a:r>
              <a:rPr lang="en-US" sz="800">
                <a:solidFill>
                  <a:srgbClr val="586C92"/>
                </a:solidFill>
              </a:rPr>
              <a:t>Rexer Analytics, “2015 Data Science Survey”, 2016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87% </a:t>
            </a:r>
            <a:r>
              <a:rPr lang="en-US" sz="900">
                <a:solidFill>
                  <a:schemeClr val="bg1"/>
                </a:solidFill>
                <a:latin typeface="Segoe UI Semibold" panose="020B0702040204020203" pitchFamily="34" charset="0"/>
                <a:cs typeface="Segoe UI Semibold" panose="020B0702040204020203" pitchFamily="34" charset="0"/>
              </a:rPr>
              <a:t>of data scientists report their results are not always deployed</a:t>
            </a:r>
            <a:r>
              <a:rPr lang="en-US" sz="900" baseline="30000">
                <a:solidFill>
                  <a:schemeClr val="bg1"/>
                </a:solidFill>
                <a:latin typeface="Segoe UI Semibold" panose="020B0702040204020203" pitchFamily="34" charset="0"/>
                <a:cs typeface="Segoe UI Semibold" panose="020B0702040204020203" pitchFamily="34" charset="0"/>
              </a:rPr>
              <a:t>1 – </a:t>
            </a:r>
            <a:r>
              <a:rPr lang="en-US" sz="800" baseline="30000">
                <a:solidFill>
                  <a:srgbClr val="586C92"/>
                </a:solidFill>
              </a:rPr>
              <a:t>1</a:t>
            </a:r>
            <a:r>
              <a:rPr lang="en-US" sz="800">
                <a:solidFill>
                  <a:srgbClr val="586C92"/>
                </a:solidFill>
              </a:rPr>
              <a:t>Rexer Analytics, “2015 Data Science Survey”, 2016</a:t>
            </a:r>
          </a:p>
          <a:p>
            <a:pPr marL="0" marR="0" lvl="0" indent="0" algn="l" defTabSz="932472" rtl="0" eaLnBrk="1" fontAlgn="base" latinLnBrk="0" hangingPunct="1">
              <a:lnSpc>
                <a:spcPct val="100000"/>
              </a:lnSpc>
              <a:spcBef>
                <a:spcPct val="0"/>
              </a:spcBef>
              <a:spcAft>
                <a:spcPct val="0"/>
              </a:spcAft>
              <a:buClrTx/>
              <a:buSzTx/>
              <a:buFontTx/>
              <a:buNone/>
              <a:tabLst/>
              <a:defRPr/>
            </a:pPr>
            <a:r>
              <a:rPr lang="en-US" sz="1400" b="1">
                <a:solidFill>
                  <a:schemeClr val="bg1"/>
                </a:solidFill>
                <a:latin typeface="Segoe UI Light" panose="020B0502040204020203" pitchFamily="34" charset="0"/>
                <a:cs typeface="Segoe UI Light" panose="020B0502040204020203" pitchFamily="34" charset="0"/>
              </a:rPr>
              <a:t>41% o</a:t>
            </a:r>
            <a:r>
              <a:rPr lang="en-US" sz="900" b="1">
                <a:solidFill>
                  <a:schemeClr val="bg1"/>
                </a:solidFill>
                <a:latin typeface="Segoe UI Semibold" panose="020B0702040204020203" pitchFamily="34" charset="0"/>
                <a:cs typeface="Segoe UI Semibold" panose="020B0702040204020203" pitchFamily="34" charset="0"/>
              </a:rPr>
              <a:t>f organizations spend the majority of their time preparing data, not deriving insight – </a:t>
            </a:r>
            <a:r>
              <a:rPr lang="en-US" sz="900" b="1">
                <a:solidFill>
                  <a:schemeClr val="bg1"/>
                </a:solidFill>
              </a:rPr>
              <a:t>https://www.edq.com/globalassets/white-papers/2017-global-data-management-benchmark-report.pdf</a:t>
            </a:r>
          </a:p>
          <a:p>
            <a:pPr lvl="0" defTabSz="932472" fontAlgn="base">
              <a:spcBef>
                <a:spcPct val="0"/>
              </a:spcBef>
              <a:spcAft>
                <a:spcPct val="0"/>
              </a:spcAft>
            </a:pPr>
            <a:r>
              <a:rPr lang="en-US" sz="2800">
                <a:solidFill>
                  <a:schemeClr val="bg1"/>
                </a:solidFill>
                <a:latin typeface="Segoe UI Light" panose="020B0502040204020203" pitchFamily="34" charset="0"/>
                <a:cs typeface="Segoe UI Light" panose="020B0502040204020203" pitchFamily="34" charset="0"/>
              </a:rPr>
              <a:t>25% o</a:t>
            </a:r>
            <a:r>
              <a:rPr lang="en-US" sz="1400">
                <a:solidFill>
                  <a:schemeClr val="bg1"/>
                </a:solidFill>
                <a:latin typeface="Segoe UI Semibold" panose="020B0702040204020203" pitchFamily="34" charset="0"/>
                <a:cs typeface="Segoe UI Semibold" panose="020B0702040204020203" pitchFamily="34" charset="0"/>
              </a:rPr>
              <a:t>f organizations have difficulty running analytics across siloed and disparate platforms – </a:t>
            </a:r>
            <a:r>
              <a:rPr lang="en-US" sz="1400">
                <a:solidFill>
                  <a:schemeClr val="bg1"/>
                </a:solidFill>
              </a:rPr>
              <a:t>https://www.emc.com/collateral/analyst-reports/esg-lab-review-dell-analytic-insights-module-mar-2017.pdf</a:t>
            </a:r>
            <a:endParaRPr lang="en-US" sz="1400">
              <a:solidFill>
                <a:schemeClr val="bg1"/>
              </a:solidFill>
              <a:latin typeface="Segoe UI Light" panose="020B0502040204020203" pitchFamily="34" charset="0"/>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Segoe UI Light" panose="020B0502040204020203" pitchFamily="34" charset="0"/>
                <a:cs typeface="Segoe UI Light" panose="020B0502040204020203" pitchFamily="34" charset="0"/>
              </a:rPr>
              <a:t>34% o</a:t>
            </a:r>
            <a:r>
              <a:rPr lang="en-US" sz="900">
                <a:solidFill>
                  <a:schemeClr val="bg1"/>
                </a:solidFill>
                <a:latin typeface="Segoe UI Semibold" panose="020B0702040204020203" pitchFamily="34" charset="0"/>
                <a:cs typeface="Segoe UI Semibold" panose="020B0702040204020203" pitchFamily="34" charset="0"/>
              </a:rPr>
              <a:t>f organizations label data integration and complexity as a primary challenge – </a:t>
            </a:r>
            <a:r>
              <a:rPr lang="en-US" sz="900">
                <a:solidFill>
                  <a:schemeClr val="bg1"/>
                </a:solidFill>
              </a:rPr>
              <a:t>https://www.emc.com/collateral/analyst-reports/esg-lab-review-dell-analytic-insights-module-mar-2017.pdf</a:t>
            </a:r>
          </a:p>
          <a:p>
            <a:pPr marL="0" marR="0" lvl="0" indent="0" algn="l" defTabSz="932472" rtl="0" eaLnBrk="1" fontAlgn="base" latinLnBrk="0" hangingPunct="1">
              <a:lnSpc>
                <a:spcPct val="100000"/>
              </a:lnSpc>
              <a:spcBef>
                <a:spcPct val="0"/>
              </a:spcBef>
              <a:spcAft>
                <a:spcPct val="0"/>
              </a:spcAft>
              <a:buClrTx/>
              <a:buSzTx/>
              <a:buFontTx/>
              <a:buNone/>
              <a:tabLst/>
              <a:defRPr/>
            </a:pPr>
            <a:r>
              <a:rPr lang="en-US" sz="1400" b="1">
                <a:solidFill>
                  <a:schemeClr val="bg1"/>
                </a:solidFill>
                <a:latin typeface="Segoe UI Light" panose="020B0502040204020203" pitchFamily="34" charset="0"/>
                <a:cs typeface="Segoe UI Light" panose="020B0502040204020203" pitchFamily="34" charset="0"/>
              </a:rPr>
              <a:t>85% o</a:t>
            </a:r>
            <a:r>
              <a:rPr lang="en-US" sz="900" b="1">
                <a:solidFill>
                  <a:schemeClr val="bg1"/>
                </a:solidFill>
                <a:latin typeface="Segoe UI Semibold" panose="020B0702040204020203" pitchFamily="34" charset="0"/>
                <a:cs typeface="Segoe UI Semibold" panose="020B0702040204020203" pitchFamily="34" charset="0"/>
              </a:rPr>
              <a:t>f organizations have started data-driven initiatives, but only 37% report success – </a:t>
            </a:r>
            <a:r>
              <a:rPr lang="en-US" sz="900" b="1">
                <a:solidFill>
                  <a:schemeClr val="bg1"/>
                </a:solidFill>
              </a:rPr>
              <a:t>https://www.emc.com/collateral/analyst-reports/esg-lab-review-dell-analytic-insights-module-mar-2017.pdf</a:t>
            </a:r>
            <a:endParaRPr lang="en-US" sz="900" b="1">
              <a:solidFill>
                <a:schemeClr val="bg1"/>
              </a:solidFill>
              <a:latin typeface="Segoe UI Semibold" panose="020B0702040204020203" pitchFamily="34" charset="0"/>
              <a:cs typeface="Segoe UI Semibold" panose="020B07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Segoe UI Light" panose="020B0502040204020203" pitchFamily="34" charset="0"/>
                <a:cs typeface="Segoe UI Light" panose="020B0502040204020203" pitchFamily="34" charset="0"/>
              </a:rPr>
              <a:t>Only 15% o</a:t>
            </a:r>
            <a:r>
              <a:rPr lang="en-US" sz="900">
                <a:solidFill>
                  <a:schemeClr val="bg1"/>
                </a:solidFill>
                <a:latin typeface="Segoe UI Semibold" panose="020B0702040204020203" pitchFamily="34" charset="0"/>
                <a:cs typeface="Segoe UI Semibold" panose="020B0702040204020203" pitchFamily="34" charset="0"/>
              </a:rPr>
              <a:t>f organizations have successfully deployed a big data project to production – </a:t>
            </a:r>
            <a:r>
              <a:rPr lang="en-US" sz="900">
                <a:solidFill>
                  <a:schemeClr val="bg1"/>
                </a:solidFill>
              </a:rPr>
              <a:t>http://www.gartner.com/newsroom/id/3466117</a:t>
            </a:r>
          </a:p>
          <a:p>
            <a:pPr marL="0" marR="0" lvl="0" indent="0" algn="l" defTabSz="932472" rtl="0" eaLnBrk="1" fontAlgn="base" latinLnBrk="0" hangingPunct="1">
              <a:lnSpc>
                <a:spcPct val="100000"/>
              </a:lnSpc>
              <a:spcBef>
                <a:spcPct val="0"/>
              </a:spcBef>
              <a:spcAft>
                <a:spcPct val="0"/>
              </a:spcAft>
              <a:buClrTx/>
              <a:buSzTx/>
              <a:buFontTx/>
              <a:buNone/>
              <a:tabLst/>
              <a:defRPr/>
            </a:pPr>
            <a:r>
              <a:rPr lang="en-US" sz="1400">
                <a:solidFill>
                  <a:schemeClr val="bg1"/>
                </a:solidFill>
                <a:latin typeface="Segoe UI Light" panose="020B0502040204020203" pitchFamily="34" charset="0"/>
                <a:cs typeface="Segoe UI Light" panose="020B0502040204020203" pitchFamily="34" charset="0"/>
              </a:rPr>
              <a:t>60% o</a:t>
            </a:r>
            <a:r>
              <a:rPr lang="en-US" sz="900">
                <a:solidFill>
                  <a:schemeClr val="bg1"/>
                </a:solidFill>
                <a:latin typeface="Segoe UI Semibold" panose="020B0702040204020203" pitchFamily="34" charset="0"/>
                <a:cs typeface="Segoe UI Semibold" panose="020B0702040204020203" pitchFamily="34" charset="0"/>
              </a:rPr>
              <a:t>f organizations report correlating multiple disparate data sources is a top 3 challenge – </a:t>
            </a:r>
            <a:r>
              <a:rPr lang="en-US" sz="900">
                <a:solidFill>
                  <a:schemeClr val="bg1"/>
                </a:solidFill>
              </a:rPr>
              <a:t>http://www.gartner.com/newsroom/id/3466117</a:t>
            </a:r>
          </a:p>
          <a:p>
            <a:pPr lvl="0" defTabSz="932472" fontAlgn="base">
              <a:spcBef>
                <a:spcPct val="0"/>
              </a:spcBef>
              <a:spcAft>
                <a:spcPct val="0"/>
              </a:spcAft>
            </a:pPr>
            <a:endParaRPr lang="en-US" sz="900">
              <a:solidFill>
                <a:schemeClr val="bg1"/>
              </a:solidFill>
              <a:latin typeface="Segoe UI Semibold" panose="020B0702040204020203" pitchFamily="34" charset="0"/>
              <a:cs typeface="Segoe UI Semibold" panose="020B0702040204020203" pitchFamily="34" charset="0"/>
            </a:endParaRPr>
          </a:p>
          <a:p>
            <a:endParaRPr lang="en-US" sz="900" b="1"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10/31/2018 8:08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184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There are many challenges that prevent organizations from realizing their advanced analytics mission.</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There are so many advanced analytics solutions and offerings out there, many of which are difficult to understand and implement.</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Siloed data across teams and departments inhibit the development of unified data pipelines.</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Scaling challenges and model performance constraints often represent a cost and implementation barrier for advanced analytics teams.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Most companies are not satisfied with their current solutions:</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46% are satisfied with the ease of use of their analytics software</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21% are satisfied with their access to semi-structured and unstructured data</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28% are satisfied with their ability to scale to handle unexpected requirements</a:t>
            </a:r>
          </a:p>
          <a:p>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&lt;Transition&gt;: Addressing these considerations requires an effective advanced analytics strategy.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10/31/2018 8:08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58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607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7E6185D-91CB-4E7C-9292-74D56AD3ECD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374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advanced analytics solutions in your organization is a four-step process.</a:t>
            </a:r>
          </a:p>
          <a:p>
            <a:endParaRPr lang="en-US"/>
          </a:p>
          <a:p>
            <a:r>
              <a:rPr lang="en-US"/>
              <a:t>First, you need to ingest data from a variety of data sources, including batch and streaming data.</a:t>
            </a:r>
          </a:p>
          <a:p>
            <a:pPr marL="171450" indent="-171450">
              <a:buFont typeface="Arial" panose="020B0604020202020204" pitchFamily="34" charset="0"/>
              <a:buChar char="•"/>
            </a:pPr>
            <a:r>
              <a:rPr lang="en-US"/>
              <a:t>Azure HDInsight allows you to ingest data at scale in real-time</a:t>
            </a:r>
          </a:p>
          <a:p>
            <a:pPr marL="171450" indent="-171450">
              <a:buFont typeface="Arial" panose="020B0604020202020204" pitchFamily="34" charset="0"/>
              <a:buChar char="•"/>
            </a:pPr>
            <a:r>
              <a:rPr lang="en-US"/>
              <a:t>Azure Data Factory enables you to ingest structured and unstructured batch data at scale, in addition to orchestrating your data preparation processes</a:t>
            </a:r>
          </a:p>
          <a:p>
            <a:pPr marL="0" indent="0">
              <a:buFont typeface="Arial" panose="020B0604020202020204" pitchFamily="34" charset="0"/>
              <a:buNone/>
            </a:pPr>
            <a:endParaRPr lang="en-US"/>
          </a:p>
          <a:p>
            <a:r>
              <a:rPr lang="en-US"/>
              <a:t>Then, you need to take in and store disparate data that’s being ingested regardless of data volumes, variety, and velocity.</a:t>
            </a:r>
          </a:p>
          <a:p>
            <a:pPr marL="171450" indent="-171450">
              <a:buFont typeface="Arial" panose="020B0604020202020204" pitchFamily="34" charset="0"/>
              <a:buChar char="•"/>
            </a:pPr>
            <a:r>
              <a:rPr lang="en-US"/>
              <a:t>With Azure Blob Storage, you can build data integration pipelines that span on-premises and cloud</a:t>
            </a:r>
          </a:p>
          <a:p>
            <a:endParaRPr lang="en-US"/>
          </a:p>
          <a:p>
            <a:r>
              <a:rPr lang="en-US"/>
              <a:t>Next, you need to cleanse, prepare, and train your data.</a:t>
            </a:r>
          </a:p>
          <a:p>
            <a:pPr marL="171450" indent="-171450">
              <a:buFont typeface="Arial" panose="020B0604020202020204" pitchFamily="34" charset="0"/>
              <a:buChar char="•"/>
            </a:pPr>
            <a:r>
              <a:rPr lang="en-US"/>
              <a:t>Azure Databricks enables data scientists and data engineers to collaboratively build and test ML and AI models in the fastest Spark environment</a:t>
            </a:r>
          </a:p>
          <a:p>
            <a:endParaRPr lang="en-US"/>
          </a:p>
          <a:p>
            <a:r>
              <a:rPr lang="en-US"/>
              <a:t>Finally, you need to model and serve this prepared data to your applications, bots, and agents.</a:t>
            </a:r>
          </a:p>
          <a:p>
            <a:pPr marL="171450" indent="-171450">
              <a:buFont typeface="Arial" panose="020B0604020202020204" pitchFamily="34" charset="0"/>
              <a:buChar char="•"/>
            </a:pPr>
            <a:r>
              <a:rPr lang="en-US"/>
              <a:t>Azure Cosmos DB offers low-latency for massively scalable applications</a:t>
            </a:r>
          </a:p>
          <a:p>
            <a:pPr marL="171450" indent="-171450">
              <a:buFont typeface="Arial" panose="020B0604020202020204" pitchFamily="34" charset="0"/>
              <a:buChar char="•"/>
            </a:pPr>
            <a:r>
              <a:rPr lang="en-US"/>
              <a:t>With Azure SQL Data Warehouse, you can easily integrate with leading BI solutions, such as Power BI</a:t>
            </a:r>
          </a:p>
          <a:p>
            <a:pPr marL="171450" indent="-171450">
              <a:buFont typeface="Arial" panose="020B0604020202020204" pitchFamily="34" charset="0"/>
              <a:buChar char="•"/>
            </a:pPr>
            <a:endParaRPr lang="en-US"/>
          </a:p>
          <a:p>
            <a:pPr marL="0" indent="0">
              <a:buFont typeface="Arial" panose="020B0604020202020204" pitchFamily="34" charset="0"/>
              <a:buNone/>
            </a:pPr>
            <a:r>
              <a:rPr lang="en-US" b="1"/>
              <a:t>&lt;Transition&gt;: Today, we want to focus on preparing and training advanced analytics models.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619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Augment your existing data systems by training and evaluating ML models in Azure Databricks.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Azure Databricks, you can:</a:t>
            </a:r>
            <a:endParaRPr lang="en-US" sz="16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Enhance your teams’ productivity</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Get started quickly </a:t>
            </a:r>
            <a:r>
              <a:rPr lang="en-US" sz="1200" kern="1200">
                <a:solidFill>
                  <a:schemeClr val="tx1"/>
                </a:solidFill>
                <a:effectLst/>
                <a:latin typeface="+mn-lt"/>
                <a:ea typeface="+mn-ea"/>
                <a:cs typeface="+mn-cs"/>
              </a:rPr>
              <a:t>by launching your new Spark environment with one click</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Improve collaboration </a:t>
            </a:r>
            <a:r>
              <a:rPr lang="en-US" sz="1200" kern="1200">
                <a:solidFill>
                  <a:schemeClr val="tx1"/>
                </a:solidFill>
                <a:effectLst/>
                <a:latin typeface="+mn-lt"/>
                <a:ea typeface="+mn-ea"/>
                <a:cs typeface="+mn-cs"/>
              </a:rPr>
              <a:t>amongst your analytics team through a unified workspace</a:t>
            </a:r>
            <a:endParaRPr lang="en-US">
              <a:effectLst/>
            </a:endParaRPr>
          </a:p>
          <a:p>
            <a:pPr lvl="0"/>
            <a:r>
              <a:rPr lang="en-US" sz="1200" b="1" kern="1200">
                <a:solidFill>
                  <a:schemeClr val="tx1"/>
                </a:solidFill>
                <a:effectLst/>
                <a:latin typeface="+mn-lt"/>
                <a:ea typeface="+mn-ea"/>
                <a:cs typeface="+mn-cs"/>
              </a:rPr>
              <a:t>Build</a:t>
            </a:r>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on the most compliant and trusted cloud</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Build with confidence, </a:t>
            </a:r>
            <a:r>
              <a:rPr lang="en-US" sz="1200" kern="1200">
                <a:solidFill>
                  <a:schemeClr val="tx1"/>
                </a:solidFill>
                <a:effectLst/>
                <a:latin typeface="+mn-lt"/>
                <a:ea typeface="+mn-ea"/>
                <a:cs typeface="+mn-cs"/>
              </a:rPr>
              <a:t>backed by unmatched support, compliance and SLAs.</a:t>
            </a: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Regulate access </a:t>
            </a:r>
            <a:r>
              <a:rPr lang="en-US" sz="1200" kern="1200">
                <a:solidFill>
                  <a:schemeClr val="tx1"/>
                </a:solidFill>
                <a:effectLst/>
                <a:latin typeface="+mn-lt"/>
                <a:ea typeface="+mn-ea"/>
                <a:cs typeface="+mn-cs"/>
              </a:rPr>
              <a:t>with fine-grained user permissions to Azure Databricks’ notebooks, clusters, jobs and data. </a:t>
            </a:r>
            <a:endParaRPr lang="en-US">
              <a:effectLst/>
            </a:endParaRPr>
          </a:p>
          <a:p>
            <a:pPr lvl="0"/>
            <a:r>
              <a:rPr lang="en-US" sz="1200" b="1" kern="1200">
                <a:solidFill>
                  <a:schemeClr val="tx1"/>
                </a:solidFill>
                <a:effectLst/>
                <a:latin typeface="+mn-lt"/>
                <a:ea typeface="+mn-ea"/>
                <a:cs typeface="+mn-cs"/>
              </a:rPr>
              <a:t>Scale without limits</a:t>
            </a:r>
            <a:endParaRPr lang="en-US" sz="1200" b="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a:solidFill>
                  <a:schemeClr val="tx1"/>
                </a:solidFill>
                <a:effectLst/>
                <a:latin typeface="+mn-lt"/>
                <a:ea typeface="+mn-ea"/>
                <a:cs typeface="+mn-cs"/>
              </a:rPr>
              <a:t>Operate at massive scale </a:t>
            </a:r>
            <a:r>
              <a:rPr lang="en-US" sz="1200" kern="1200">
                <a:solidFill>
                  <a:schemeClr val="tx1"/>
                </a:solidFill>
                <a:effectLst/>
                <a:latin typeface="+mn-lt"/>
                <a:ea typeface="+mn-ea"/>
                <a:cs typeface="+mn-cs"/>
              </a:rPr>
              <a:t>without limits globally.</a:t>
            </a:r>
            <a:endParaRPr lang="en-US">
              <a:effectLst/>
            </a:endParaRPr>
          </a:p>
          <a:p>
            <a:endParaRPr lang="en-US"/>
          </a:p>
          <a:p>
            <a:r>
              <a:rPr lang="en-US" b="1"/>
              <a:t>&lt;Transition&gt;: Azure Databricks becomes even more powerful when combined with Azure Machine Learning Services for model experimentation, management, and deployment.</a:t>
            </a:r>
          </a:p>
          <a:p>
            <a:endParaRPr lang="en-US" b="1"/>
          </a:p>
          <a:p>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933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advanced analytics solutions in your organization is a four-step process.</a:t>
            </a:r>
          </a:p>
          <a:p>
            <a:endParaRPr lang="en-US"/>
          </a:p>
          <a:p>
            <a:r>
              <a:rPr lang="en-US"/>
              <a:t>First, you need to ingest data from a variety of data sources, including batch and streaming data.</a:t>
            </a:r>
          </a:p>
          <a:p>
            <a:pPr marL="171450" indent="-171450">
              <a:buFont typeface="Arial" panose="020B0604020202020204" pitchFamily="34" charset="0"/>
              <a:buChar char="•"/>
            </a:pPr>
            <a:r>
              <a:rPr lang="en-US"/>
              <a:t>Azure HDInsight allows you to ingest data at scale in real-time</a:t>
            </a:r>
          </a:p>
          <a:p>
            <a:pPr marL="171450" indent="-171450">
              <a:buFont typeface="Arial" panose="020B0604020202020204" pitchFamily="34" charset="0"/>
              <a:buChar char="•"/>
            </a:pPr>
            <a:r>
              <a:rPr lang="en-US"/>
              <a:t>Azure Data Factory enables you to ingest structured and unstructured batch data at scale, in addition to orchestrating your data preparation processes</a:t>
            </a:r>
          </a:p>
          <a:p>
            <a:pPr marL="0" indent="0">
              <a:buFont typeface="Arial" panose="020B0604020202020204" pitchFamily="34" charset="0"/>
              <a:buNone/>
            </a:pPr>
            <a:endParaRPr lang="en-US"/>
          </a:p>
          <a:p>
            <a:r>
              <a:rPr lang="en-US"/>
              <a:t>Then, you need to take in and store disparate data that’s being ingested regardless of data volumes, variety, and velocity.</a:t>
            </a:r>
          </a:p>
          <a:p>
            <a:pPr marL="171450" indent="-171450">
              <a:buFont typeface="Arial" panose="020B0604020202020204" pitchFamily="34" charset="0"/>
              <a:buChar char="•"/>
            </a:pPr>
            <a:r>
              <a:rPr lang="en-US"/>
              <a:t>With Azure Blob Storage, you can build data integration pipelines that span on-premises and cloud</a:t>
            </a:r>
          </a:p>
          <a:p>
            <a:endParaRPr lang="en-US"/>
          </a:p>
          <a:p>
            <a:r>
              <a:rPr lang="en-US"/>
              <a:t>Next, you need to cleanse, prepare, and train your data.</a:t>
            </a:r>
          </a:p>
          <a:p>
            <a:pPr marL="171450" indent="-171450">
              <a:buFont typeface="Arial" panose="020B0604020202020204" pitchFamily="34" charset="0"/>
              <a:buChar char="•"/>
            </a:pPr>
            <a:r>
              <a:rPr lang="en-US"/>
              <a:t>Azure Databricks enables data scientists and data engineers to collaboratively build and test ML and AI models in the fastest Spark environment</a:t>
            </a:r>
          </a:p>
          <a:p>
            <a:endParaRPr lang="en-US"/>
          </a:p>
          <a:p>
            <a:r>
              <a:rPr lang="en-US"/>
              <a:t>Finally, you need to model and serve this prepared data to your applications, bots, and agents.</a:t>
            </a:r>
          </a:p>
          <a:p>
            <a:pPr marL="171450" indent="-171450">
              <a:buFont typeface="Arial" panose="020B0604020202020204" pitchFamily="34" charset="0"/>
              <a:buChar char="•"/>
            </a:pPr>
            <a:r>
              <a:rPr lang="en-US"/>
              <a:t>Azure Cosmos DB offers low-latency for massively scalable applications</a:t>
            </a:r>
          </a:p>
          <a:p>
            <a:pPr marL="171450" indent="-171450">
              <a:buFont typeface="Arial" panose="020B0604020202020204" pitchFamily="34" charset="0"/>
              <a:buChar char="•"/>
            </a:pPr>
            <a:r>
              <a:rPr lang="en-US"/>
              <a:t>With Azure SQL Data Warehouse, you can easily integrate with leading BI solutions, such as Power BI</a:t>
            </a:r>
          </a:p>
          <a:p>
            <a:pPr marL="171450" indent="-171450">
              <a:buFont typeface="Arial" panose="020B0604020202020204" pitchFamily="34" charset="0"/>
              <a:buChar char="•"/>
            </a:pPr>
            <a:endParaRPr lang="en-US"/>
          </a:p>
          <a:p>
            <a:pPr marL="0" indent="0">
              <a:buFont typeface="Arial" panose="020B0604020202020204" pitchFamily="34" charset="0"/>
              <a:buNone/>
            </a:pPr>
            <a:r>
              <a:rPr lang="en-US" b="1"/>
              <a:t>&lt;Transition&gt;: Today, we want to focus on preparing and training advanced analytics models.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766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order to prep and train advanced analytics models, you first need to collect and prep your data.</a:t>
            </a:r>
          </a:p>
          <a:p>
            <a:r>
              <a:rPr lang="en-US" b="0"/>
              <a:t>Then, you train and evaluate your ML and AI models.</a:t>
            </a:r>
          </a:p>
          <a:p>
            <a:r>
              <a:rPr lang="en-US" b="0"/>
              <a:t>Finally, you need to operationalize, manage, and deploy models into production.</a:t>
            </a:r>
          </a:p>
          <a:p>
            <a:endParaRPr lang="en-US" b="1"/>
          </a:p>
          <a:p>
            <a:r>
              <a:rPr lang="en-US" b="1"/>
              <a:t>&lt;Transition&gt;: Cutting across all of the steps is Azure Databricks. Before we dive deeper into the process, let’s take a moment to introduce you to Azure Databricks. </a:t>
            </a:r>
          </a:p>
          <a:p>
            <a:endParaRPr lang="en-US" b="1"/>
          </a:p>
          <a:p>
            <a:r>
              <a:rPr lang="en-US" b="0"/>
              <a:t>Additional services in each section:</a:t>
            </a:r>
          </a:p>
          <a:p>
            <a:pPr marL="171450" indent="-171450">
              <a:buFont typeface="Arial" panose="020B0604020202020204" pitchFamily="34" charset="0"/>
              <a:buChar char="•"/>
            </a:pPr>
            <a:r>
              <a:rPr lang="en-US" b="0"/>
              <a:t>Collect and prep: Azure Blob Storage</a:t>
            </a:r>
          </a:p>
          <a:p>
            <a:pPr marL="171450" indent="-171450">
              <a:buFont typeface="Arial" panose="020B0604020202020204" pitchFamily="34" charset="0"/>
              <a:buChar char="•"/>
            </a:pPr>
            <a:r>
              <a:rPr lang="en-US" b="0"/>
              <a:t>Train and evaluate model: TensorFlow, MS Cognitive Toolkit, Azure ML Services</a:t>
            </a:r>
          </a:p>
          <a:p>
            <a:pPr marL="171450" indent="-171450">
              <a:buFont typeface="Arial" panose="020B0604020202020204" pitchFamily="34" charset="0"/>
              <a:buChar char="•"/>
            </a:pPr>
            <a:r>
              <a:rPr lang="en-US" b="0"/>
              <a:t>Operationalize and manage: Azure Cosmos DB, Azure SQL Data Warehouse</a:t>
            </a:r>
          </a:p>
          <a:p>
            <a:pPr marL="171450" indent="-171450">
              <a:buFont typeface="Arial" panose="020B0604020202020204" pitchFamily="34" charset="0"/>
              <a:buChar char="•"/>
            </a:pPr>
            <a:endParaRPr lang="en-US" b="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686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0" kern="0">
                <a:solidFill>
                  <a:schemeClr val="accent3">
                    <a:lumMod val="75000"/>
                  </a:schemeClr>
                </a:solidFill>
                <a:cs typeface="Segoe UI Semibold" panose="020B0702040204020203" pitchFamily="34" charset="0"/>
              </a:rPr>
              <a:t>In order to collect and prepare your data at scale, you need to build a data pipeline to ingest, store, and transform your data.</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0" kern="0">
                <a:solidFill>
                  <a:schemeClr val="accent3">
                    <a:lumMod val="75000"/>
                  </a:schemeClr>
                </a:solidFill>
                <a:cs typeface="Segoe UI Semibold" panose="020B0702040204020203" pitchFamily="34" charset="0"/>
              </a:rPr>
              <a:t>Azure Data Factory enables you to connect to data from any source: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Seamlessly integrate with all your data sources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Create hybrid pipelines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Ingest and orchestrate with a serverless, code-free environment</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0" kern="0">
                <a:solidFill>
                  <a:schemeClr val="accent3">
                    <a:lumMod val="75000"/>
                  </a:schemeClr>
                </a:solidFill>
                <a:cs typeface="Segoe UI Semibold" panose="020B0702040204020203" pitchFamily="34" charset="0"/>
              </a:rPr>
              <a:t>With Azure Blob Storage, you can store and process data without limits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Process any data, of any size, and at any speed with enterprise-grade security</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Scale up or scale out to serve your analytics needs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Scale compute and storage independently, helping you manage TCO</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0" kern="0">
                <a:solidFill>
                  <a:schemeClr val="accent3">
                    <a:lumMod val="75000"/>
                  </a:schemeClr>
                </a:solidFill>
                <a:cs typeface="Segoe UI Semibold" panose="020B0702040204020203" pitchFamily="34" charset="0"/>
              </a:rPr>
              <a:t>Azure Databricks helps you leverage best-in-class analytics capabilities: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Choose from the best of open source and proprietary technologies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Use machine learning on batch streams to create unified data pipelines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Collaborate within teams to accelerate time-to-insight</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1" kern="0">
                <a:solidFill>
                  <a:schemeClr val="accent3">
                    <a:lumMod val="75000"/>
                  </a:schemeClr>
                </a:solidFill>
                <a:cs typeface="Segoe UI Semibold" panose="020B0702040204020203" pitchFamily="34" charset="0"/>
              </a:rPr>
              <a:t>&lt;Transition&gt;: Once you have prepared your data, you can train and evaluate machine learning models on your data.</a:t>
            </a:r>
          </a:p>
          <a:p>
            <a:pPr marL="0" marR="0" lvl="0" indent="0" algn="l" defTabSz="914400" rtl="0" eaLnBrk="1" fontAlgn="auto" latinLnBrk="0" hangingPunct="1">
              <a:lnSpc>
                <a:spcPct val="100000"/>
              </a:lnSpc>
              <a:spcBef>
                <a:spcPts val="300"/>
              </a:spcBef>
              <a:spcAft>
                <a:spcPts val="30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0" kern="0">
                <a:solidFill>
                  <a:schemeClr val="accent3">
                    <a:lumMod val="75000"/>
                  </a:schemeClr>
                </a:solidFill>
                <a:cs typeface="Segoe UI Semibold" panose="020B0702040204020203" pitchFamily="34" charset="0"/>
              </a:rPr>
              <a:t>Customer testimonial link: https://customers.microsoft.com/en-us/story/integral-analytics-switches-to-azure-for-high-performance-and-cost-effective-data-warehousing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184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300"/>
              </a:spcAft>
              <a:buClrTx/>
              <a:buSzTx/>
              <a:buFontTx/>
              <a:buNone/>
              <a:tabLst/>
              <a:defRPr/>
            </a:pPr>
            <a:r>
              <a:rPr lang="en-US" sz="1200" b="0" kern="0">
                <a:solidFill>
                  <a:schemeClr val="accent3">
                    <a:lumMod val="75000"/>
                  </a:schemeClr>
                </a:solidFill>
                <a:cs typeface="Segoe UI Semibold" panose="020B0702040204020203" pitchFamily="34" charset="0"/>
              </a:rPr>
              <a:t>Azure Data Factory enables you to connect to data from any source. Data Factory makes it easy to:</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Access and ingest data with built-in connectors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Build scalable data flow with codeless UI, or write with the language of your choice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Schedule, run, and monitor your pipelines with comprehensive controls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0" kern="0">
                <a:solidFill>
                  <a:schemeClr val="accent3">
                    <a:lumMod val="75000"/>
                  </a:schemeClr>
                </a:solidFill>
                <a:cs typeface="Segoe UI Semibold" panose="020B0702040204020203" pitchFamily="34" charset="0"/>
              </a:rPr>
              <a:t>With Azure Blob Storage, you can store and manage data without limits. </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Economically store any amount and type of data</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Organize, replicate, and manage your data with ease</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Leverage high-bandwidth, high-throughput, and low-latency writes</a:t>
            </a: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0" kern="0">
                <a:solidFill>
                  <a:schemeClr val="accent3">
                    <a:lumMod val="75000"/>
                  </a:schemeClr>
                </a:solidFill>
                <a:cs typeface="Segoe UI Semibold" panose="020B0702040204020203" pitchFamily="34" charset="0"/>
              </a:rPr>
              <a:t>Azure Databricks empowers you to understand and transform your data</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Easily process structured and unstructured data from distributed sources</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Quickly visualize data and apply transformation in an intuitive notebook environment</a:t>
            </a:r>
          </a:p>
          <a:p>
            <a:pPr marL="171450" marR="0" lvl="0" indent="-17145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Securely collaborate across varied roles and access-levels with native Azure Active Directory integration</a:t>
            </a: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r>
              <a:rPr lang="en-US" sz="1200" b="1" kern="0">
                <a:solidFill>
                  <a:schemeClr val="accent3">
                    <a:lumMod val="75000"/>
                  </a:schemeClr>
                </a:solidFill>
                <a:cs typeface="Segoe UI Semibold" panose="020B0702040204020203" pitchFamily="34" charset="0"/>
              </a:rPr>
              <a:t>&lt;Transition&gt;: Azure Databricks is not the only service you can use to understand your data, so let’s take a quick comparison.</a:t>
            </a:r>
          </a:p>
          <a:p>
            <a:pPr marL="0" marR="0" lvl="0" indent="0" algn="l" defTabSz="914400" rtl="0" eaLnBrk="1" fontAlgn="auto" latinLnBrk="0" hangingPunct="1">
              <a:lnSpc>
                <a:spcPct val="100000"/>
              </a:lnSpc>
              <a:spcBef>
                <a:spcPts val="300"/>
              </a:spcBef>
              <a:spcAft>
                <a:spcPts val="300"/>
              </a:spcAft>
              <a:buClrTx/>
              <a:buSzTx/>
              <a:buFont typeface="Arial" panose="020B0604020202020204" pitchFamily="34" charset="0"/>
              <a:buNone/>
              <a:tabLst/>
              <a:defRPr/>
            </a:pPr>
            <a:endParaRPr lang="en-US" sz="1200" b="0" kern="0">
              <a:solidFill>
                <a:schemeClr val="accent3">
                  <a:lumMod val="75000"/>
                </a:schemeClr>
              </a:solidFill>
              <a:cs typeface="Segoe UI Semibold" panose="020B0702040204020203" pitchFamily="34" charset="0"/>
            </a:endParaRPr>
          </a:p>
          <a:p>
            <a:endParaRPr lang="en-US"/>
          </a:p>
        </p:txBody>
      </p:sp>
      <p:sp>
        <p:nvSpPr>
          <p:cNvPr id="4" name="Slide Number Placeholder 3"/>
          <p:cNvSpPr>
            <a:spLocks noGrp="1"/>
          </p:cNvSpPr>
          <p:nvPr>
            <p:ph type="sldNum" sz="quarter" idx="10"/>
          </p:nvPr>
        </p:nvSpPr>
        <p:spPr/>
        <p:txBody>
          <a:bodyPr/>
          <a:lstStyle/>
          <a:p>
            <a:fld id="{1CA76015-0069-40CB-B3C1-9C16255696FC}" type="slidenum">
              <a:rPr lang="en-US" smtClean="0"/>
              <a:t>20</a:t>
            </a:fld>
            <a:endParaRPr lang="en-US"/>
          </a:p>
        </p:txBody>
      </p:sp>
    </p:spTree>
    <p:extLst>
      <p:ext uri="{BB962C8B-B14F-4D97-AF65-F5344CB8AC3E}">
        <p14:creationId xmlns:p14="http://schemas.microsoft.com/office/powerpoint/2010/main" val="3823360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10/31/2018 8:08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36059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compare Azure Databricks notebooks with other IDEs across standard requirements for data understanding services.</a:t>
            </a:r>
          </a:p>
          <a:p>
            <a:pPr marL="171450" indent="-171450">
              <a:buFont typeface="Arial" panose="020B0604020202020204" pitchFamily="34" charset="0"/>
              <a:buChar char="•"/>
            </a:pPr>
            <a:r>
              <a:rPr lang="en-US"/>
              <a:t>Using notebooks in Azure Databricks does not require software installation, making it easy to get started quickly.</a:t>
            </a:r>
          </a:p>
          <a:p>
            <a:pPr marL="171450" indent="-171450">
              <a:buFont typeface="Arial" panose="020B0604020202020204" pitchFamily="34" charset="0"/>
              <a:buChar char="•"/>
            </a:pPr>
            <a:r>
              <a:rPr lang="en-US"/>
              <a:t>While other IDEs offer disparate, pieced-together solutions, Azure Databricks provides an intuitive execution environment.</a:t>
            </a:r>
          </a:p>
          <a:p>
            <a:pPr marL="171450" indent="-171450">
              <a:buFont typeface="Arial" panose="020B0604020202020204" pitchFamily="34" charset="0"/>
              <a:buChar char="•"/>
            </a:pPr>
            <a:r>
              <a:rPr lang="en-US"/>
              <a:t>Azure Databricks is serverless; other IDEs run on servers.</a:t>
            </a:r>
          </a:p>
          <a:p>
            <a:pPr marL="171450" indent="-171450">
              <a:buFont typeface="Arial" panose="020B0604020202020204" pitchFamily="34" charset="0"/>
              <a:buChar char="•"/>
            </a:pPr>
            <a:r>
              <a:rPr lang="en-US"/>
              <a:t>Databricks is powered by the fastest Spark engine, whereas other IDEs support Python and </a:t>
            </a:r>
            <a:r>
              <a:rPr lang="en-US" err="1"/>
              <a:t>PySpark</a:t>
            </a:r>
            <a:r>
              <a:rPr lang="en-US"/>
              <a:t> kernels.</a:t>
            </a:r>
          </a:p>
          <a:p>
            <a:pPr marL="171450" indent="-171450">
              <a:buFont typeface="Arial" panose="020B0604020202020204" pitchFamily="34" charset="0"/>
              <a:buChar char="•"/>
            </a:pPr>
            <a:r>
              <a:rPr lang="en-US"/>
              <a:t>Both Azure Databricks and other IDEs support Python, SQL, and Bash Shell. Azure Databricks also supports Scala and R.</a:t>
            </a:r>
          </a:p>
          <a:p>
            <a:pPr marL="171450" indent="-171450">
              <a:buFont typeface="Arial" panose="020B0604020202020204" pitchFamily="34" charset="0"/>
              <a:buChar char="•"/>
            </a:pPr>
            <a:r>
              <a:rPr lang="en-US"/>
              <a:t>Other IDEs support standard </a:t>
            </a:r>
            <a:r>
              <a:rPr lang="en-US" err="1"/>
              <a:t>Jupyter</a:t>
            </a:r>
            <a:r>
              <a:rPr lang="en-US"/>
              <a:t> Notebook visualizations and libraries, like </a:t>
            </a:r>
            <a:r>
              <a:rPr lang="en-US" err="1"/>
              <a:t>Matplotlib</a:t>
            </a:r>
            <a:r>
              <a:rPr lang="en-US"/>
              <a:t>. Databricks provides an extensive visualizations library, in addition to supporting 3</a:t>
            </a:r>
            <a:r>
              <a:rPr lang="en-US" baseline="30000"/>
              <a:t>rd</a:t>
            </a:r>
            <a:r>
              <a:rPr lang="en-US"/>
              <a:t> party services.</a:t>
            </a:r>
          </a:p>
          <a:p>
            <a:pPr marL="171450" indent="-171450">
              <a:buFont typeface="Arial" panose="020B0604020202020204" pitchFamily="34" charset="0"/>
              <a:buChar char="•"/>
            </a:pPr>
            <a:r>
              <a:rPr lang="en-US"/>
              <a:t>Azure Databricks supports role-based access controls through full integration with Azure Active Directory.</a:t>
            </a:r>
          </a:p>
          <a:p>
            <a:pPr marL="171450" indent="-171450">
              <a:buFont typeface="Arial" panose="020B0604020202020204" pitchFamily="34" charset="0"/>
              <a:buChar char="•"/>
            </a:pPr>
            <a:r>
              <a:rPr lang="en-US"/>
              <a:t>Databricks offers a collaborative workspace that supports simultaneous, multi-user collaboration.</a:t>
            </a:r>
          </a:p>
          <a:p>
            <a:pPr marL="171450" indent="-171450">
              <a:buFont typeface="Arial" panose="020B0604020202020204" pitchFamily="34" charset="0"/>
              <a:buChar char="•"/>
            </a:pPr>
            <a:r>
              <a:rPr lang="en-US"/>
              <a:t>Azure Databricks also enables you to run notebooks as scheduled jobs.</a:t>
            </a:r>
          </a:p>
          <a:p>
            <a:pPr marL="171450" indent="-171450">
              <a:buFont typeface="Arial" panose="020B0604020202020204" pitchFamily="34" charset="0"/>
              <a:buChar char="•"/>
            </a:pPr>
            <a:r>
              <a:rPr lang="en-US"/>
              <a:t>Other IDEs do not support role-based access controls, collaborative workspaces, or running notebooks as scheduled jobs.</a:t>
            </a:r>
          </a:p>
          <a:p>
            <a:pPr marL="171450" indent="-171450">
              <a:buFont typeface="Arial" panose="020B0604020202020204" pitchFamily="34" charset="0"/>
              <a:buChar char="•"/>
            </a:pPr>
            <a:r>
              <a:rPr lang="en-US"/>
              <a:t>Azure Databricks provides source control through GitHub and Bitbucket, while other IDEs only provide sub-optimal source control.</a:t>
            </a:r>
          </a:p>
          <a:p>
            <a:pPr marL="171450" indent="-171450">
              <a:buFont typeface="Arial" panose="020B0604020202020204" pitchFamily="34" charset="0"/>
              <a:buChar char="•"/>
            </a:pPr>
            <a:endParaRPr lang="en-US"/>
          </a:p>
          <a:p>
            <a:pPr marL="0" indent="0">
              <a:buFont typeface="Arial" panose="020B0604020202020204" pitchFamily="34" charset="0"/>
              <a:buNone/>
            </a:pPr>
            <a:r>
              <a:rPr lang="en-US" b="1"/>
              <a:t>&lt;Transition&gt;: Azure Databricks used in conjunction with Azure Data Factory and Azure Blob Storage solves your data collection and preparation problems. This brings us to the next step: training and evaluating models.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581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Once you have prepared your data, you can train and evaluate machine learning models to derive deeper insights from your data.</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10/31/2018 8:08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40774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accent3">
                    <a:lumMod val="75000"/>
                  </a:schemeClr>
                </a:solidFill>
                <a:cs typeface="Segoe UI Semibold" panose="020B0702040204020203" pitchFamily="34" charset="0"/>
              </a:rPr>
              <a:t>Training and evaluating machine learning models requires you to build models quickly, scale dynamically, and manage models proactively.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accent3">
                    <a:lumMod val="75000"/>
                  </a:schemeClr>
                </a:solidFill>
                <a:cs typeface="Segoe UI Semibold" panose="020B0702040204020203" pitchFamily="34" charset="0"/>
              </a:rPr>
              <a:t>Azure Databricks simplifies model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Easily collaborate in interactive workspaces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Leverage a library of battle-tested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Automate job execution and model version control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0">
                <a:solidFill>
                  <a:schemeClr val="accent3">
                    <a:lumMod val="75000"/>
                  </a:schemeClr>
                </a:solidFill>
                <a:cs typeface="Segoe UI Semibold" panose="020B0702040204020203" pitchFamily="34" charset="0"/>
              </a:rPr>
              <a:t>Databricks also helps you scale compute resources to meet your advanced analytics needs: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Easily scale up on VMs or scale out on clusters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Autoscale on serverless infrastructure, paying only for what you use in the cloud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Leverage commodity hardware to reduce TCO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0">
                <a:solidFill>
                  <a:schemeClr val="accent3">
                    <a:lumMod val="75000"/>
                  </a:schemeClr>
                </a:solidFill>
                <a:cs typeface="Segoe UI Semibold" panose="020B0702040204020203" pitchFamily="34" charset="0"/>
              </a:rPr>
              <a:t>Azure Machine Learning Services enables you to quickly determine the right model for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Determine which algorithm is best for your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Tune hyperparameters to optimize your ML models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Rapidly prototype in agile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3">
                    <a:lumMod val="75000"/>
                  </a:schemeClr>
                </a:solidFill>
                <a:cs typeface="Segoe UI Semibold" panose="020B0702040204020203" pitchFamily="34" charset="0"/>
              </a:rPr>
              <a:t>&lt;Transition&gt;: Once models have been trained and evaluated, you need to operationalize and manage your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accent3">
                    <a:lumMod val="75000"/>
                  </a:schemeClr>
                </a:solidFill>
                <a:cs typeface="Segoe UI Semibold" panose="020B0702040204020203" pitchFamily="34" charset="0"/>
              </a:rPr>
              <a:t>Customer testimonial link: https://customers.microsoft.com/en-us/story/mercedes-benz-caminhoes-azure-sql-powerbi-cortana-dynamics-consulting-brazil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accent3">
                  <a:lumMod val="75000"/>
                </a:schemeClr>
              </a:solidFill>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042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0" i="0" u="none" strike="noStrike" kern="1200">
                <a:solidFill>
                  <a:schemeClr val="tx1"/>
                </a:solidFill>
                <a:effectLst/>
                <a:latin typeface="+mn-lt"/>
                <a:ea typeface="+mn-ea"/>
                <a:cs typeface="+mn-cs"/>
              </a:rPr>
              <a:t>Any services you use to train and evaluate machine learning models must meet the following requirements:</a:t>
            </a:r>
          </a:p>
          <a:p>
            <a:pPr rtl="0" eaLnBrk="1" fontAlgn="ctr" latinLnBrk="0" hangingPunct="1"/>
            <a:endParaRPr lang="en-US" sz="1200" b="1" i="0" u="none" strike="noStrike" kern="1200">
              <a:solidFill>
                <a:schemeClr val="tx1"/>
              </a:solidFill>
              <a:effectLst/>
              <a:latin typeface="+mn-lt"/>
              <a:ea typeface="+mn-ea"/>
              <a:cs typeface="+mn-cs"/>
            </a:endParaRPr>
          </a:p>
          <a:p>
            <a:pPr rtl="0" eaLnBrk="1" fontAlgn="ctr" latinLnBrk="0" hangingPunct="1"/>
            <a:r>
              <a:rPr lang="en-US" sz="1200" b="1" i="0" u="none" strike="noStrike" kern="1200">
                <a:solidFill>
                  <a:schemeClr val="tx1"/>
                </a:solidFill>
                <a:effectLst/>
                <a:latin typeface="+mn-lt"/>
                <a:ea typeface="+mn-ea"/>
                <a:cs typeface="+mn-cs"/>
              </a:rPr>
              <a:t>Scale for Training</a:t>
            </a:r>
          </a:p>
          <a:p>
            <a:pPr rtl="0" eaLnBrk="1" fontAlgn="ctr" latinLnBrk="0" hangingPunct="1"/>
            <a:r>
              <a:rPr lang="en-US" sz="1200" b="0" i="0" u="none" strike="noStrike" kern="1200">
                <a:solidFill>
                  <a:schemeClr val="tx1"/>
                </a:solidFill>
                <a:effectLst/>
                <a:latin typeface="+mn-lt"/>
                <a:ea typeface="+mn-ea"/>
                <a:cs typeface="+mn-cs"/>
              </a:rPr>
              <a:t>The ML service should be able to train models on very large amounts of data (TBs or PBs) within specified time intervals. Ideally the ML service can train models in parallel on distributed framework running on a cluster.</a:t>
            </a:r>
          </a:p>
          <a:p>
            <a:pPr rtl="0" eaLnBrk="1" fontAlgn="ctr" latinLnBrk="0" hangingPunct="1"/>
            <a:r>
              <a:rPr lang="en-US" sz="1200" b="1" i="0" u="none" strike="noStrike" kern="1200">
                <a:solidFill>
                  <a:schemeClr val="tx1"/>
                </a:solidFill>
                <a:effectLst/>
                <a:latin typeface="+mn-lt"/>
                <a:ea typeface="+mn-ea"/>
                <a:cs typeface="+mn-cs"/>
              </a:rPr>
              <a:t>Choice of Language</a:t>
            </a:r>
          </a:p>
          <a:p>
            <a:pPr rtl="0" eaLnBrk="1" fontAlgn="ctr" latinLnBrk="0" hangingPunct="1"/>
            <a:r>
              <a:rPr lang="en-US" sz="1200" b="0" i="0" u="none" strike="noStrike" kern="1200">
                <a:solidFill>
                  <a:schemeClr val="tx1"/>
                </a:solidFill>
                <a:effectLst/>
                <a:latin typeface="+mn-lt"/>
                <a:ea typeface="+mn-ea"/>
                <a:cs typeface="+mn-cs"/>
              </a:rPr>
              <a:t>The ML service should provide a choice of languages with which to author training scripts and programs, including Python and R.</a:t>
            </a:r>
          </a:p>
          <a:p>
            <a:pPr rtl="0" eaLnBrk="1" fontAlgn="ctr" latinLnBrk="0" hangingPunct="1"/>
            <a:r>
              <a:rPr lang="en-US" sz="1200" b="1" i="0" u="none" strike="noStrike" kern="1200">
                <a:solidFill>
                  <a:schemeClr val="tx1"/>
                </a:solidFill>
                <a:effectLst/>
                <a:latin typeface="+mn-lt"/>
                <a:ea typeface="+mn-ea"/>
                <a:cs typeface="+mn-cs"/>
              </a:rPr>
              <a:t>Choice of Algorithms</a:t>
            </a:r>
          </a:p>
          <a:p>
            <a:pPr rtl="0" eaLnBrk="1" fontAlgn="ctr" latinLnBrk="0" hangingPunct="1"/>
            <a:r>
              <a:rPr lang="en-US" sz="1200" b="0" i="0" u="none" strike="noStrike" kern="1200">
                <a:solidFill>
                  <a:schemeClr val="tx1"/>
                </a:solidFill>
                <a:effectLst/>
                <a:latin typeface="+mn-lt"/>
                <a:ea typeface="+mn-ea"/>
                <a:cs typeface="+mn-cs"/>
              </a:rPr>
              <a:t>The ML service should provide a choice of algorithms across multiple categories (Regression, Classification, Clustering, Collaborative Filtering, etc.) so that the most accurate and efficient models can be developed. </a:t>
            </a:r>
          </a:p>
          <a:p>
            <a:pPr rtl="0" eaLnBrk="1" fontAlgn="ctr" latinLnBrk="0" hangingPunct="1"/>
            <a:r>
              <a:rPr lang="en-US" sz="1200" b="1" i="0" u="none" strike="noStrike" kern="1200">
                <a:solidFill>
                  <a:schemeClr val="tx1"/>
                </a:solidFill>
                <a:effectLst/>
                <a:latin typeface="+mn-lt"/>
                <a:ea typeface="+mn-ea"/>
                <a:cs typeface="+mn-cs"/>
              </a:rPr>
              <a:t>Capture Training History </a:t>
            </a:r>
          </a:p>
          <a:p>
            <a:pPr rtl="0" eaLnBrk="1" fontAlgn="ctr" latinLnBrk="0" hangingPunct="1"/>
            <a:r>
              <a:rPr lang="en-US" sz="1200" b="0" i="0" u="none" strike="noStrike" kern="1200">
                <a:solidFill>
                  <a:schemeClr val="tx1"/>
                </a:solidFill>
                <a:effectLst/>
                <a:latin typeface="+mn-lt"/>
                <a:ea typeface="+mn-ea"/>
                <a:cs typeface="+mn-cs"/>
              </a:rPr>
              <a:t>The ML service should enable the evaluation of model performance over time. This should enable spotting regressions in model performance, and support returning to a previous state that yielded better performance.</a:t>
            </a:r>
          </a:p>
          <a:p>
            <a:pPr rtl="0" eaLnBrk="1" fontAlgn="ctr" latinLnBrk="0" hangingPunct="1"/>
            <a:r>
              <a:rPr lang="en-US" sz="1200" b="1" i="0" u="none" strike="noStrike" kern="1200">
                <a:solidFill>
                  <a:schemeClr val="tx1"/>
                </a:solidFill>
                <a:effectLst/>
                <a:latin typeface="+mn-lt"/>
                <a:ea typeface="+mn-ea"/>
                <a:cs typeface="+mn-cs"/>
              </a:rPr>
              <a:t>Enable Collaboration &amp; Review</a:t>
            </a:r>
          </a:p>
          <a:p>
            <a:pPr rtl="0" eaLnBrk="1" fontAlgn="ctr" latinLnBrk="0" hangingPunct="1"/>
            <a:r>
              <a:rPr lang="en-US" sz="1200" b="0" i="0" u="none" strike="noStrike" kern="1200">
                <a:solidFill>
                  <a:schemeClr val="tx1"/>
                </a:solidFill>
                <a:effectLst/>
                <a:latin typeface="+mn-lt"/>
                <a:ea typeface="+mn-ea"/>
                <a:cs typeface="+mn-cs"/>
              </a:rPr>
              <a:t>The training approach should be fully documented, ideally capturing prose descriptions along with code. The ML service should enable peers to easily collaborate in training, as well as share the documented training artifacts with stakeholders.</a:t>
            </a:r>
          </a:p>
          <a:p>
            <a:pPr rtl="0" eaLnBrk="1" fontAlgn="ctr" latinLnBrk="0" hangingPunct="1"/>
            <a:r>
              <a:rPr lang="en-US" sz="1200" b="1" i="0" u="none" strike="noStrike" kern="1200">
                <a:solidFill>
                  <a:schemeClr val="tx1"/>
                </a:solidFill>
                <a:effectLst/>
                <a:latin typeface="+mn-lt"/>
                <a:ea typeface="+mn-ea"/>
                <a:cs typeface="+mn-cs"/>
              </a:rPr>
              <a:t>Graphical Tools</a:t>
            </a:r>
          </a:p>
          <a:p>
            <a:pPr rtl="0" eaLnBrk="1" fontAlgn="ctr" latinLnBrk="0" hangingPunct="1"/>
            <a:r>
              <a:rPr lang="en-US" sz="1200" b="0" i="0" u="none" strike="noStrike" kern="1200">
                <a:solidFill>
                  <a:schemeClr val="tx1"/>
                </a:solidFill>
                <a:effectLst/>
                <a:latin typeface="+mn-lt"/>
                <a:ea typeface="+mn-ea"/>
                <a:cs typeface="+mn-cs"/>
              </a:rPr>
              <a:t>In addition to programmatic APIs, graphical tools should be available to author the training process as a graph—to help business analysts visualize the flow and to improve analyst’s productivity.</a:t>
            </a:r>
          </a:p>
          <a:p>
            <a:pPr rtl="0" eaLnBrk="1" fontAlgn="ctr" latinLnBrk="0" hangingPunct="1"/>
            <a:r>
              <a:rPr lang="en-US" sz="1200" b="1" i="0" u="none" strike="noStrike" kern="1200">
                <a:solidFill>
                  <a:schemeClr val="tx1"/>
                </a:solidFill>
                <a:effectLst/>
                <a:latin typeface="+mn-lt"/>
                <a:ea typeface="+mn-ea"/>
                <a:cs typeface="+mn-cs"/>
              </a:rPr>
              <a:t>Support for Deep Learning</a:t>
            </a:r>
          </a:p>
          <a:p>
            <a:pPr rtl="0" eaLnBrk="1" fontAlgn="auto" latinLnBrk="0" hangingPunct="1"/>
            <a:r>
              <a:rPr lang="en-US" sz="1200" b="0" i="0" u="none" strike="noStrike" kern="1200">
                <a:solidFill>
                  <a:schemeClr val="tx1"/>
                </a:solidFill>
                <a:effectLst/>
                <a:latin typeface="+mn-lt"/>
                <a:ea typeface="+mn-ea"/>
                <a:cs typeface="+mn-cs"/>
              </a:rPr>
              <a:t>Deep Learning Frameworks—and GPU clusters to run them—are becoming popular. The ML service should support popular Deep Learning framework such as </a:t>
            </a:r>
            <a:r>
              <a:rPr lang="en-US" sz="1200" b="0" i="0" u="none" strike="noStrike" kern="1200">
                <a:solidFill>
                  <a:schemeClr val="tx1"/>
                </a:solidFill>
                <a:effectLst/>
                <a:latin typeface="+mn-lt"/>
                <a:ea typeface="+mn-ea"/>
                <a:cs typeface="+mn-cs"/>
                <a:hlinkClick r:id="rId3"/>
              </a:rPr>
              <a:t>Microsoft Cognitive Toolkit (CNTK)</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4"/>
              </a:rPr>
              <a:t>BigDL</a:t>
            </a:r>
            <a:r>
              <a:rPr lang="en-US" sz="1200" b="0" i="0" u="none" strike="noStrike" kern="1200">
                <a:solidFill>
                  <a:schemeClr val="tx1"/>
                </a:solidFill>
                <a:effectLst/>
                <a:latin typeface="+mn-lt"/>
                <a:ea typeface="+mn-ea"/>
                <a:cs typeface="+mn-cs"/>
              </a:rPr>
              <a:t> and </a:t>
            </a:r>
            <a:r>
              <a:rPr lang="en-US" sz="1200" b="0" i="0" u="none" strike="noStrike" kern="1200" err="1">
                <a:solidFill>
                  <a:schemeClr val="tx1"/>
                </a:solidFill>
                <a:effectLst/>
                <a:latin typeface="+mn-lt"/>
                <a:ea typeface="+mn-ea"/>
                <a:cs typeface="+mn-cs"/>
                <a:hlinkClick r:id="rId5"/>
              </a:rPr>
              <a:t>TensorFlow</a:t>
            </a:r>
            <a:endParaRPr lang="en-US" sz="1200" b="0" i="0" u="none" strike="noStrike" kern="1200">
              <a:solidFill>
                <a:schemeClr val="tx1"/>
              </a:solidFill>
              <a:effectLst/>
              <a:latin typeface="+mn-lt"/>
              <a:ea typeface="+mn-ea"/>
              <a:cs typeface="+mn-cs"/>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mn-lt"/>
                <a:ea typeface="+mn-ea"/>
                <a:cs typeface="+mn-cs"/>
              </a:rPr>
              <a:t>&lt;Transition&gt;: We have several reference architectures—for cloud and on-premises solutions—that satisfy all of your modeling requirements, empowering you to derive deep insights from structured and unstructured data, regardless of where it lives.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6D26A2B-14C3-447B-81F9-4D226D8B491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10/31/2018 8:08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0080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accent3">
                    <a:lumMod val="75000"/>
                  </a:schemeClr>
                </a:solidFill>
                <a:cs typeface="Segoe UI Semibold" panose="020B0702040204020203" pitchFamily="34" charset="0"/>
              </a:rPr>
              <a:t>We’ll start with our reference architecture for training and evaluating machine learning models in cloud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accent3">
                    <a:lumMod val="75000"/>
                  </a:schemeClr>
                </a:solidFill>
                <a:cs typeface="Segoe UI Semibold" panose="020B0702040204020203" pitchFamily="34" charset="0"/>
              </a:rPr>
              <a:t>As you recall from our collect and prepare reference architecture, Azure Databricks enables you to understand and transform you raw data and reference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Azure </a:t>
            </a:r>
            <a:r>
              <a:rPr lang="en-US" sz="1200" b="0" kern="0" err="1">
                <a:solidFill>
                  <a:schemeClr val="accent3">
                    <a:lumMod val="75000"/>
                  </a:schemeClr>
                </a:solidFill>
                <a:cs typeface="Segoe UI Semibold" panose="020B0702040204020203" pitchFamily="34" charset="0"/>
              </a:rPr>
              <a:t>Databricks</a:t>
            </a:r>
            <a:r>
              <a:rPr lang="en-US" sz="1200" b="0" kern="0">
                <a:solidFill>
                  <a:schemeClr val="accent3">
                    <a:lumMod val="75000"/>
                  </a:schemeClr>
                </a:solidFill>
                <a:cs typeface="Segoe UI Semibold" panose="020B0702040204020203" pitchFamily="34" charset="0"/>
              </a:rPr>
              <a:t> simplifies machine learning model development.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Databricks also helps you scale out Spark clusters to meet your modeling needs.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Azure ML Services and Microsoft ML Services support Azure Databricks through model management, experimentation, and run history.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accent3">
                    <a:lumMod val="75000"/>
                  </a:schemeClr>
                </a:solidFill>
                <a:cs typeface="Segoe UI Semibold" panose="020B0702040204020203" pitchFamily="34" charset="0"/>
              </a:rPr>
              <a:t>Once your models have been trained and evaluated, you can deploy into operational stores like Cosmos DB or data warehouses like SQL Data Warehouse for downstream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3">
                    <a:lumMod val="75000"/>
                  </a:schemeClr>
                </a:solidFill>
                <a:cs typeface="Segoe UI Semibold" panose="020B0702040204020203" pitchFamily="34" charset="0"/>
              </a:rPr>
              <a:t>&lt;Transition&gt;: While we recommend training and evaluating ML models in the cloud when possible, Microsoft also supports machine learning on-premises.</a:t>
            </a:r>
            <a:endParaRPr lang="en-US" sz="1200" b="0" kern="0">
              <a:solidFill>
                <a:schemeClr val="accent3">
                  <a:lumMod val="75000"/>
                </a:schemeClr>
              </a:solidFill>
              <a:cs typeface="Segoe UI Semibold" panose="020B07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138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training and evaluating models with structured data in on-premises environments, you can</a:t>
            </a:r>
          </a:p>
          <a:p>
            <a:pPr marL="171450" indent="-171450">
              <a:buFont typeface="Arial" panose="020B0604020202020204" pitchFamily="34" charset="0"/>
              <a:buChar char="•"/>
            </a:pPr>
            <a:r>
              <a:rPr lang="en-US"/>
              <a:t>Develop machine learning models on Microsoft ML Server</a:t>
            </a:r>
          </a:p>
          <a:p>
            <a:pPr marL="171450" indent="-171450">
              <a:buFont typeface="Arial" panose="020B0604020202020204" pitchFamily="34" charset="0"/>
              <a:buChar char="•"/>
            </a:pPr>
            <a:r>
              <a:rPr lang="en-US"/>
              <a:t>Scale out clusters in Apache Hadoop using the scalable, fault-tolerant, and cost-efficient storage of HDFS.</a:t>
            </a:r>
          </a:p>
          <a:p>
            <a:pPr marL="171450" indent="-171450">
              <a:buFont typeface="Arial" panose="020B0604020202020204" pitchFamily="34" charset="0"/>
              <a:buChar char="•"/>
            </a:pPr>
            <a:r>
              <a:rPr lang="en-US"/>
              <a:t>Deploy your models to SQL Server.</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1CA76015-0069-40CB-B3C1-9C16255696FC}" type="slidenum">
              <a:rPr lang="en-US" smtClean="0"/>
              <a:t>26</a:t>
            </a:fld>
            <a:endParaRPr lang="en-US"/>
          </a:p>
        </p:txBody>
      </p:sp>
    </p:spTree>
    <p:extLst>
      <p:ext uri="{BB962C8B-B14F-4D97-AF65-F5344CB8AC3E}">
        <p14:creationId xmlns:p14="http://schemas.microsoft.com/office/powerpoint/2010/main" val="3854712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training and evaluating models with unstructured data in on-premises environments, you can</a:t>
            </a:r>
          </a:p>
          <a:p>
            <a:pPr marL="171450" indent="-171450">
              <a:buFont typeface="Arial" panose="020B0604020202020204" pitchFamily="34" charset="0"/>
              <a:buChar char="•"/>
            </a:pPr>
            <a:r>
              <a:rPr lang="en-US"/>
              <a:t>Develop machine learning models on Microsoft ML Server</a:t>
            </a:r>
          </a:p>
          <a:p>
            <a:pPr marL="171450" indent="-171450">
              <a:buFont typeface="Arial" panose="020B0604020202020204" pitchFamily="34" charset="0"/>
              <a:buChar char="•"/>
            </a:pPr>
            <a:r>
              <a:rPr lang="en-US"/>
              <a:t>Scale out Hadoop clusters using the scalable, fault-tolerant, and cost-efficient storage of HDFS.</a:t>
            </a:r>
          </a:p>
          <a:p>
            <a:pPr marL="171450" indent="-171450">
              <a:buFont typeface="Arial" panose="020B0604020202020204" pitchFamily="34" charset="0"/>
              <a:buChar char="•"/>
            </a:pPr>
            <a:r>
              <a:rPr lang="en-US"/>
              <a:t>Deploy models to HDFS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b="1"/>
              <a:t>&lt;Transition&gt;: Apache Spark is an integral component to training and evaluating machine learning models in the cloud.</a:t>
            </a:r>
          </a:p>
          <a:p>
            <a:endParaRPr lang="en-US"/>
          </a:p>
        </p:txBody>
      </p:sp>
      <p:sp>
        <p:nvSpPr>
          <p:cNvPr id="4" name="Slide Number Placeholder 3"/>
          <p:cNvSpPr>
            <a:spLocks noGrp="1"/>
          </p:cNvSpPr>
          <p:nvPr>
            <p:ph type="sldNum" sz="quarter" idx="10"/>
          </p:nvPr>
        </p:nvSpPr>
        <p:spPr/>
        <p:txBody>
          <a:bodyPr/>
          <a:lstStyle/>
          <a:p>
            <a:fld id="{1CA76015-0069-40CB-B3C1-9C16255696FC}" type="slidenum">
              <a:rPr lang="en-US" smtClean="0"/>
              <a:t>27</a:t>
            </a:fld>
            <a:endParaRPr lang="en-US"/>
          </a:p>
        </p:txBody>
      </p:sp>
    </p:spTree>
    <p:extLst>
      <p:ext uri="{BB962C8B-B14F-4D97-AF65-F5344CB8AC3E}">
        <p14:creationId xmlns:p14="http://schemas.microsoft.com/office/powerpoint/2010/main" val="4518580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Databricks makes machine learning easy by providing the tools, frameworks, and infrastructure you need to train and evaluate models.</a:t>
            </a:r>
          </a:p>
          <a:p>
            <a:endParaRPr lang="en-US"/>
          </a:p>
          <a:p>
            <a:r>
              <a:rPr lang="en-US" b="1"/>
              <a:t>Tools</a:t>
            </a:r>
          </a:p>
          <a:p>
            <a:pPr marL="171450" indent="-171450">
              <a:buFont typeface="Arial" panose="020B0604020202020204" pitchFamily="34" charset="0"/>
              <a:buChar char="•"/>
            </a:pPr>
            <a:r>
              <a:rPr lang="en-US"/>
              <a:t>Azure Databricks provides best-in-class notebook experiences, enabling you to quickly access model performance and revert when necessary</a:t>
            </a:r>
          </a:p>
          <a:p>
            <a:pPr marL="171450" indent="-171450">
              <a:buFont typeface="Arial" panose="020B0604020202020204" pitchFamily="34" charset="0"/>
              <a:buChar char="•"/>
            </a:pPr>
            <a:r>
              <a:rPr lang="en-US"/>
              <a:t>It also enables you to schedule notebook activities as jobs, and integrates with Azure Data Factory to automatically orchestrate the rest</a:t>
            </a:r>
          </a:p>
          <a:p>
            <a:pPr marL="171450" indent="-171450">
              <a:buFont typeface="Arial" panose="020B0604020202020204" pitchFamily="34" charset="0"/>
              <a:buChar char="•"/>
            </a:pPr>
            <a:r>
              <a:rPr lang="en-US"/>
              <a:t>Azure Databricks provides tools to capture model telemetry at any stage, enabling reproduceable results</a:t>
            </a:r>
          </a:p>
          <a:p>
            <a:pPr marL="0" indent="0">
              <a:buFont typeface="Arial" panose="020B0604020202020204" pitchFamily="34" charset="0"/>
              <a:buNone/>
            </a:pPr>
            <a:endParaRPr lang="en-US"/>
          </a:p>
          <a:p>
            <a:pPr marL="0" indent="0">
              <a:buFont typeface="Arial" panose="020B0604020202020204" pitchFamily="34" charset="0"/>
              <a:buNone/>
            </a:pPr>
            <a:r>
              <a:rPr lang="en-US" b="1"/>
              <a:t>Frameworks</a:t>
            </a:r>
          </a:p>
          <a:p>
            <a:pPr marL="171450" indent="-171450">
              <a:buFont typeface="Arial" panose="020B0604020202020204" pitchFamily="34" charset="0"/>
              <a:buChar char="•"/>
            </a:pPr>
            <a:r>
              <a:rPr lang="en-US" b="0"/>
              <a:t>Many popular open-source ML and DL frameworks, such as TensorFlow, </a:t>
            </a:r>
            <a:r>
              <a:rPr lang="en-US" b="0" err="1"/>
              <a:t>Keras</a:t>
            </a:r>
            <a:r>
              <a:rPr lang="en-US" b="0"/>
              <a:t>, and </a:t>
            </a:r>
            <a:r>
              <a:rPr lang="en-US" b="0" err="1"/>
              <a:t>XGBoost</a:t>
            </a:r>
            <a:r>
              <a:rPr lang="en-US" b="0"/>
              <a:t>, all come pre-installed and configured for Spark clusters with Azure Databricks</a:t>
            </a:r>
          </a:p>
          <a:p>
            <a:pPr marL="171450" indent="-171450">
              <a:buFont typeface="Arial" panose="020B0604020202020204" pitchFamily="34" charset="0"/>
              <a:buChar char="•"/>
            </a:pPr>
            <a:r>
              <a:rPr lang="en-US" b="0"/>
              <a:t>You can access battle-tested ML libraries with parallelized algorithms</a:t>
            </a:r>
          </a:p>
          <a:p>
            <a:pPr marL="171450" indent="-171450">
              <a:buFont typeface="Arial" panose="020B0604020202020204" pitchFamily="34" charset="0"/>
              <a:buChar char="•"/>
            </a:pPr>
            <a:r>
              <a:rPr lang="en-US" b="0"/>
              <a:t>Azure Databricks provides seamless updated of your Spark stack, ensuring uninterrupted operations</a:t>
            </a:r>
          </a:p>
          <a:p>
            <a:pPr marL="171450" indent="-171450">
              <a:buFont typeface="Arial" panose="020B0604020202020204" pitchFamily="34" charset="0"/>
              <a:buChar char="•"/>
            </a:pPr>
            <a:endParaRPr lang="en-US" b="0"/>
          </a:p>
          <a:p>
            <a:pPr marL="0" indent="0">
              <a:buFont typeface="Arial" panose="020B0604020202020204" pitchFamily="34" charset="0"/>
              <a:buNone/>
            </a:pPr>
            <a:r>
              <a:rPr lang="en-US" b="1"/>
              <a:t>Infrastructure</a:t>
            </a:r>
          </a:p>
          <a:p>
            <a:pPr marL="171450" indent="-171450">
              <a:buFont typeface="Arial" panose="020B0604020202020204" pitchFamily="34" charset="0"/>
              <a:buChar char="•"/>
            </a:pPr>
            <a:r>
              <a:rPr lang="en-US" b="0"/>
              <a:t>With Azure Databricks, you can provision clusters to Autoscale on-demand</a:t>
            </a:r>
          </a:p>
          <a:p>
            <a:pPr marL="171450" indent="-171450">
              <a:buFont typeface="Arial" panose="020B0604020202020204" pitchFamily="34" charset="0"/>
              <a:buChar char="•"/>
            </a:pPr>
            <a:r>
              <a:rPr lang="en-US" b="0"/>
              <a:t>Databricks enables distributed, multi-GPU training with </a:t>
            </a:r>
            <a:r>
              <a:rPr lang="en-US" b="0" err="1"/>
              <a:t>Horovod</a:t>
            </a:r>
            <a:r>
              <a:rPr lang="en-US" b="0"/>
              <a:t> via a native runtime</a:t>
            </a:r>
          </a:p>
          <a:p>
            <a:pPr marL="171450" indent="-171450">
              <a:buFont typeface="Arial" panose="020B0604020202020204" pitchFamily="34" charset="0"/>
              <a:buChar char="•"/>
            </a:pPr>
            <a:r>
              <a:rPr lang="en-US" b="0"/>
              <a:t>Azure Databricks integrates natively with Azure ML Services, allowing for simple Kubernetes cluster deployments</a:t>
            </a:r>
          </a:p>
          <a:p>
            <a:pPr marL="171450" indent="-171450">
              <a:buFont typeface="Arial" panose="020B0604020202020204" pitchFamily="34" charset="0"/>
              <a:buChar char="•"/>
            </a:pPr>
            <a:endParaRPr lang="en-US" b="0"/>
          </a:p>
          <a:p>
            <a:pPr marL="0" indent="0">
              <a:buFont typeface="Arial" panose="020B0604020202020204" pitchFamily="34" charset="0"/>
              <a:buNone/>
            </a:pPr>
            <a:r>
              <a:rPr lang="en-US" b="1"/>
              <a:t>&lt;Transition&gt;: Beyond Azure Databricks, </a:t>
            </a:r>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93297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&lt;Transition&gt;: You need to be able to operationalize the output of your models and distribute insights through a scalable platform that supports a multitude of front-end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p:txBody>
      </p:sp>
      <p:sp>
        <p:nvSpPr>
          <p:cNvPr id="4" name="Slide Number Placeholder 3"/>
          <p:cNvSpPr>
            <a:spLocks noGrp="1"/>
          </p:cNvSpPr>
          <p:nvPr>
            <p:ph type="sldNum" sz="quarter" idx="10"/>
          </p:nvPr>
        </p:nvSpPr>
        <p:spPr/>
        <p:txBody>
          <a:bodyPr/>
          <a:lstStyle/>
          <a:p>
            <a:fld id="{1CA76015-0069-40CB-B3C1-9C16255696FC}" type="slidenum">
              <a:rPr lang="en-US" smtClean="0"/>
              <a:t>29</a:t>
            </a:fld>
            <a:endParaRPr lang="en-US"/>
          </a:p>
        </p:txBody>
      </p:sp>
    </p:spTree>
    <p:extLst>
      <p:ext uri="{BB962C8B-B14F-4D97-AF65-F5344CB8AC3E}">
        <p14:creationId xmlns:p14="http://schemas.microsoft.com/office/powerpoint/2010/main" val="3037467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0" i="0" u="none" strike="noStrike" kern="1200">
                <a:solidFill>
                  <a:schemeClr val="tx1"/>
                </a:solidFill>
                <a:effectLst/>
                <a:latin typeface="+mn-lt"/>
                <a:ea typeface="+mn-ea"/>
                <a:cs typeface="+mn-cs"/>
              </a:rPr>
              <a:t>Operationalizing and managing models have different requirements.</a:t>
            </a:r>
          </a:p>
          <a:p>
            <a:pPr rtl="0" eaLnBrk="1" fontAlgn="ctr" latinLnBrk="0" hangingPunct="1"/>
            <a:endParaRPr lang="en-US" sz="1200" b="1" i="0" u="none" strike="noStrike" kern="1200">
              <a:solidFill>
                <a:schemeClr val="tx1"/>
              </a:solidFill>
              <a:effectLst/>
              <a:latin typeface="+mn-lt"/>
              <a:ea typeface="+mn-ea"/>
              <a:cs typeface="+mn-cs"/>
            </a:endParaRPr>
          </a:p>
          <a:p>
            <a:pPr rtl="0" eaLnBrk="1" fontAlgn="ctr" latinLnBrk="0" hangingPunct="1"/>
            <a:r>
              <a:rPr lang="en-US" sz="1200" b="1" i="0" u="none" strike="noStrike" kern="1200">
                <a:solidFill>
                  <a:schemeClr val="tx1"/>
                </a:solidFill>
                <a:effectLst/>
                <a:latin typeface="+mn-lt"/>
                <a:ea typeface="+mn-ea"/>
                <a:cs typeface="+mn-cs"/>
              </a:rPr>
              <a:t>Deployment requirements: </a:t>
            </a:r>
            <a:r>
              <a:rPr lang="en-US" sz="1200" b="0" i="0" u="none" strike="noStrike" kern="1200">
                <a:solidFill>
                  <a:schemeClr val="tx1"/>
                </a:solidFill>
                <a:effectLst/>
                <a:latin typeface="+mn-lt"/>
                <a:ea typeface="+mn-ea"/>
                <a:cs typeface="+mn-cs"/>
              </a:rPr>
              <a:t>(filling the role for operationalize)</a:t>
            </a:r>
            <a:endParaRPr lang="en-US" sz="1200" b="1" i="0" u="none" strike="noStrike" kern="1200">
              <a:solidFill>
                <a:schemeClr val="tx1"/>
              </a:solidFill>
              <a:effectLst/>
              <a:latin typeface="+mn-lt"/>
              <a:ea typeface="+mn-ea"/>
              <a:cs typeface="+mn-cs"/>
            </a:endParaRPr>
          </a:p>
          <a:p>
            <a:pPr rtl="0" eaLnBrk="1" fontAlgn="ctr" latinLnBrk="0" hangingPunct="1"/>
            <a:r>
              <a:rPr lang="en-US" sz="1200" b="1" i="0" u="none" strike="noStrike" kern="1200">
                <a:solidFill>
                  <a:schemeClr val="tx1"/>
                </a:solidFill>
                <a:effectLst/>
                <a:latin typeface="+mn-lt"/>
                <a:ea typeface="+mn-ea"/>
                <a:cs typeface="+mn-cs"/>
              </a:rPr>
              <a:t>Scale for Scoring</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The ML service should be able to score events quickly, with a turn-around time in measured in milliseconds. </a:t>
            </a:r>
          </a:p>
          <a:p>
            <a:pPr rtl="0" eaLnBrk="1" fontAlgn="ctr" latinLnBrk="0" hangingPunct="1"/>
            <a:r>
              <a:rPr lang="en-US" sz="1200" b="1" i="0" u="none" strike="noStrike" kern="1200">
                <a:solidFill>
                  <a:schemeClr val="tx1"/>
                </a:solidFill>
                <a:effectLst/>
                <a:latin typeface="+mn-lt"/>
                <a:ea typeface="+mn-ea"/>
                <a:cs typeface="+mn-cs"/>
              </a:rPr>
              <a:t>Accessible</a:t>
            </a:r>
          </a:p>
          <a:p>
            <a:pPr rtl="0" eaLnBrk="1" fontAlgn="ctr" latinLnBrk="0" hangingPunct="1"/>
            <a:r>
              <a:rPr lang="en-US" sz="1200" b="0" i="0" u="none" strike="noStrike" kern="1200">
                <a:solidFill>
                  <a:schemeClr val="tx1"/>
                </a:solidFill>
                <a:effectLst/>
                <a:latin typeface="+mn-lt"/>
                <a:ea typeface="+mn-ea"/>
                <a:cs typeface="+mn-cs"/>
              </a:rPr>
              <a:t>Trained models should be accessible to the application with a choice of languages (Java, Python, R) and APIs. </a:t>
            </a:r>
          </a:p>
          <a:p>
            <a:pPr rtl="0" eaLnBrk="1" fontAlgn="ctr" latinLnBrk="0" hangingPunct="1"/>
            <a:r>
              <a:rPr lang="en-US" sz="1200" b="1" i="0" u="none" strike="noStrike" kern="1200">
                <a:solidFill>
                  <a:schemeClr val="tx1"/>
                </a:solidFill>
                <a:effectLst/>
                <a:latin typeface="+mn-lt"/>
                <a:ea typeface="+mn-ea"/>
                <a:cs typeface="+mn-cs"/>
              </a:rPr>
              <a:t>Available everywhere</a:t>
            </a:r>
          </a:p>
          <a:p>
            <a:pPr rtl="0" eaLnBrk="1" fontAlgn="ctr" latinLnBrk="0" hangingPunct="1"/>
            <a:r>
              <a:rPr lang="en-US" sz="1200" b="0" i="0" u="none" strike="noStrike" kern="1200">
                <a:solidFill>
                  <a:schemeClr val="tx1"/>
                </a:solidFill>
                <a:effectLst/>
                <a:latin typeface="+mn-lt"/>
                <a:ea typeface="+mn-ea"/>
                <a:cs typeface="+mn-cs"/>
              </a:rPr>
              <a:t>The trained model should be useable for scoring in the cloud, on-premises and in disconnected scenarios like an IoT Edge device or a mobile device.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mn-lt"/>
                <a:ea typeface="+mn-ea"/>
                <a:cs typeface="+mn-cs"/>
              </a:rPr>
              <a:t>&lt;Transition&gt;: All of these requirements are fulfilled by our recommended reference architecture for model operationalization and management.</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492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There are three main solutions you can build with Azure AI.</a:t>
            </a:r>
          </a:p>
          <a:p>
            <a:pPr lvl="0"/>
            <a:r>
              <a:rPr lang="en-US" sz="1200" kern="1200">
                <a:solidFill>
                  <a:schemeClr val="tx1"/>
                </a:solidFill>
                <a:effectLst/>
                <a:latin typeface="+mn-lt"/>
                <a:ea typeface="+mn-ea"/>
                <a:cs typeface="+mn-cs"/>
              </a:rPr>
              <a:t>1. Build apps that have the ability to interact with users naturally, with pre-trained AI models.</a:t>
            </a:r>
          </a:p>
          <a:p>
            <a:r>
              <a:rPr lang="en-US" sz="1200" kern="1200">
                <a:solidFill>
                  <a:schemeClr val="tx1"/>
                </a:solidFill>
                <a:effectLst/>
                <a:latin typeface="+mn-lt"/>
                <a:ea typeface="+mn-ea"/>
                <a:cs typeface="+mn-cs"/>
              </a:rPr>
              <a:t>2. Build your own machine learning and deep learning solutions </a:t>
            </a:r>
          </a:p>
          <a:p>
            <a:r>
              <a:rPr lang="en-US" sz="1200" kern="1200">
                <a:solidFill>
                  <a:schemeClr val="tx1"/>
                </a:solidFill>
                <a:effectLst/>
                <a:latin typeface="+mn-lt"/>
                <a:ea typeface="+mn-ea"/>
                <a:cs typeface="+mn-cs"/>
              </a:rPr>
              <a:t>3. Unlock insights lying latent in various types of documents.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you can see we’ve also outlined the main products for each of these solutions areas.</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We will go through these one by one</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10/31/2018 8:08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effective model operationalization, you need to deploy and manage models in many different production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Whether you need to deploy your models to containers, apps, dashboards, or IoT devices, Microsoft has you covered.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You can deploy to operational stores (Cosmos DB) and data warehouses (SQL Data Warehouse) directly from Azure Databricks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Deploy to your apps from operational stores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Visualize your data from your warehouses in Power BI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You can leverage Azure ML Services to deploy to containers, such as AKS and ACI, or deploy to the IoT edge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Use Docker to accelerate delivery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3">
                    <a:lumMod val="75000"/>
                  </a:schemeClr>
                </a:solidFill>
                <a:cs typeface="Segoe UI Semibold" panose="020B0702040204020203" pitchFamily="34" charset="0"/>
              </a:rPr>
              <a:t>&lt;Transition&gt;: As you can see, Azure Machine Learning Services are an instrumental component to deploying machine learning models. Let’s take a closer look.</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024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Azure Machine Learning Services empowers you to bring AI to everyone with an end-to-end, scalable, trusted platform.</a:t>
            </a: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Boost your data science productivity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Python pip-installable extensions for Azure Machine Learning that enable data scientists to build and deploy machine learning and deep learning models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Now available for Computer Vision, Text Analytics and Time-Series Forecasting.</a:t>
            </a:r>
          </a:p>
          <a:p>
            <a:endParaRPr lang="en-US"/>
          </a:p>
          <a:p>
            <a:r>
              <a:rPr lang="en-US" sz="1200" b="1" i="0" kern="1200">
                <a:solidFill>
                  <a:schemeClr val="tx1"/>
                </a:solidFill>
                <a:effectLst/>
                <a:latin typeface="+mn-lt"/>
                <a:ea typeface="+mn-ea"/>
                <a:cs typeface="+mn-cs"/>
              </a:rPr>
              <a:t>Increase your rate of experimentation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Rapidly prototype on your desktop, then easily scale up on virtual machines or scale out using Spark clusters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Proactively manage model performance, identify the best model, and promote it using data-driven insights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Collaborate and share solutions using popular Git repositories.</a:t>
            </a:r>
          </a:p>
          <a:p>
            <a:endParaRPr lang="en-US"/>
          </a:p>
          <a:p>
            <a:r>
              <a:rPr lang="en-US" sz="1200" b="1" i="0" kern="1200">
                <a:solidFill>
                  <a:schemeClr val="tx1"/>
                </a:solidFill>
                <a:effectLst/>
                <a:latin typeface="+mn-lt"/>
                <a:ea typeface="+mn-ea"/>
                <a:cs typeface="+mn-cs"/>
              </a:rPr>
              <a:t>Deploy and manage your models everywhere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Use Docker containers to deploy models into production faster in the cloud, on-premises, or at the edge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Promote your best performing models into production and retrain them when their performance degrades</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Azure Machine Learning Services are built with your needs in mind, providing:</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GPU-enabled virtual machines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Low-latency predictions at scale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Integration with popular Python IDEs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Role-based access controls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Model versioning</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Automated model retraining</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(Optional: other services)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Azure Machine Learning Workbench integrates with ONNX models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Work with your ONNX models from Visual Studio Code Tools for AI. </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Build deep learning models and call services straight from your favorite IDE easier with Azure Machine Learning services built right in. </a:t>
            </a:r>
          </a:p>
          <a:p>
            <a:pPr marL="628650" lvl="1" indent="-171450">
              <a:buFont typeface="Arial" panose="020B0604020202020204" pitchFamily="34" charset="0"/>
              <a:buChar char="•"/>
            </a:pPr>
            <a:r>
              <a:rPr lang="en-US" sz="1200" b="0" i="0" kern="1200">
                <a:solidFill>
                  <a:schemeClr val="tx1"/>
                </a:solidFill>
                <a:effectLst/>
                <a:latin typeface="+mn-lt"/>
                <a:ea typeface="+mn-ea"/>
                <a:cs typeface="+mn-cs"/>
              </a:rPr>
              <a:t>Create a seamless developer experience across desktop, cloud, or at the edge.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AI Toolkit for Azure IoT Edge</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MMLSpark</a:t>
            </a:r>
            <a:r>
              <a:rPr lang="en-US" sz="1200" b="0" i="0" kern="1200">
                <a:solidFill>
                  <a:schemeClr val="tx1"/>
                </a:solidFill>
                <a:effectLst/>
                <a:latin typeface="+mn-lt"/>
                <a:ea typeface="+mn-ea"/>
                <a:cs typeface="+mn-cs"/>
              </a:rPr>
              <a:t> is an open-source Spark package</a:t>
            </a:r>
            <a:r>
              <a:rPr lang="en-US" sz="1200" b="1" i="0"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that enables you to quickly create powerful, highly-scalable predictive and analytical models for large image and text datasets by using deep learning and data science tools for Apache Spark.</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Azure Machine Learning Services seamlessly integrates with the rest of the Azure portfolio.</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&lt;Transition&gt;: Azure Machine Learning Services allows you to deploy models to many different production environments.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0049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deployment to containers, we recommend Azure Container Instances and Azure Kubernetes services</a:t>
            </a:r>
          </a:p>
          <a:p>
            <a:endParaRPr lang="en-US"/>
          </a:p>
          <a:p>
            <a:r>
              <a:rPr lang="en-US"/>
              <a:t>With Azure Container instances, you can:</a:t>
            </a:r>
          </a:p>
          <a:p>
            <a:pPr marL="171450" indent="-171450">
              <a:buFont typeface="Arial" panose="020B0604020202020204" pitchFamily="34" charset="0"/>
              <a:buChar char="•"/>
            </a:pPr>
            <a:r>
              <a:rPr lang="en-US"/>
              <a:t>Run containers without the hassle of managing servers, VMs, or higher-level services</a:t>
            </a:r>
          </a:p>
          <a:p>
            <a:pPr marL="171450" indent="-171450">
              <a:buFont typeface="Arial" panose="020B0604020202020204" pitchFamily="34" charset="0"/>
              <a:buChar char="•"/>
            </a:pPr>
            <a:r>
              <a:rPr lang="en-US"/>
              <a:t>Expose your containers directly to the internet with an IP address and fully-qualified domain.</a:t>
            </a:r>
          </a:p>
          <a:p>
            <a:pPr marL="171450" indent="-171450">
              <a:buFont typeface="Arial" panose="020B0604020202020204" pitchFamily="34" charset="0"/>
              <a:buChar char="•"/>
            </a:pPr>
            <a:r>
              <a:rPr lang="en-US"/>
              <a:t>Secure your applications with guaranteed hypervisor-level isolation</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With Azure Kubernetes Service, you can</a:t>
            </a:r>
          </a:p>
          <a:p>
            <a:pPr marL="171450" indent="-171450">
              <a:buFont typeface="Arial" panose="020B0604020202020204" pitchFamily="34" charset="0"/>
              <a:buChar char="•"/>
            </a:pPr>
            <a:r>
              <a:rPr lang="en-US"/>
              <a:t>Create Kubernetes clusters in minutes</a:t>
            </a:r>
          </a:p>
          <a:p>
            <a:pPr marL="171450" indent="-171450">
              <a:buFont typeface="Arial" panose="020B0604020202020204" pitchFamily="34" charset="0"/>
              <a:buChar char="•"/>
            </a:pPr>
            <a:r>
              <a:rPr lang="en-US"/>
              <a:t>Use your favorite Kubernetes tools, like Helm, for service deployments, and Draft for app deployments</a:t>
            </a:r>
          </a:p>
          <a:p>
            <a:pPr marL="171450" indent="-171450">
              <a:buFont typeface="Arial" panose="020B0604020202020204" pitchFamily="34" charset="0"/>
              <a:buChar char="•"/>
            </a:pPr>
            <a:r>
              <a:rPr lang="en-US"/>
              <a:t>Quickly and efficiently scale to maximize your resource utilization without having to take your applications offline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For deployment to applications and BI tools, we recommend Azure Cosmos DB and Azure SQL Data Warehouse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Azure Cosmos DB enables you to:</a:t>
            </a:r>
          </a:p>
          <a:p>
            <a:pPr marL="171450" indent="-171450">
              <a:buFont typeface="Arial" panose="020B0604020202020204" pitchFamily="34" charset="0"/>
              <a:buChar char="•"/>
            </a:pPr>
            <a:r>
              <a:rPr lang="en-US"/>
              <a:t>Use a database built for low latency and massively scalable applications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Elastically scale throughput and storage worldwide, and only pay for what you need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Get turnkey global distribution and replicate data to any number of regions for fast, responsive access </a:t>
            </a:r>
          </a:p>
          <a:p>
            <a:pPr marL="0" indent="0">
              <a:buFont typeface="Arial" panose="020B0604020202020204" pitchFamily="34" charset="0"/>
              <a:buNone/>
            </a:pPr>
            <a:endParaRPr lang="en-US"/>
          </a:p>
          <a:p>
            <a:pPr marL="0" indent="0">
              <a:buFont typeface="Arial" panose="020B0604020202020204" pitchFamily="34" charset="0"/>
              <a:buNone/>
            </a:pPr>
            <a:r>
              <a:rPr lang="en-US"/>
              <a:t>With Azure SQL Data Warehouse, you can: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solidFill>
                  <a:srgbClr val="505050"/>
                </a:solidFill>
                <a:effectLst/>
                <a:uLnTx/>
                <a:uFillTx/>
                <a:latin typeface="Segoe UI Semilight"/>
                <a:ea typeface="+mn-ea"/>
                <a:cs typeface="+mn-cs"/>
              </a:rPr>
              <a:t>Seamlessly create your analytics hub with native connectivity to data integration and visualization services</a:t>
            </a:r>
            <a:endParaRPr kumimoji="0" lang="en-US" sz="12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effectLst/>
                <a:uLnTx/>
                <a:uFillTx/>
                <a:latin typeface="Segoe UI Semilight"/>
                <a:ea typeface="+mn-ea"/>
              </a:rPr>
              <a:t>Improve query performance with up to 128 concurrent queries and scale to unlimited queries with Azure Analysis Services integration</a:t>
            </a:r>
            <a:endParaRPr kumimoji="0" lang="en-US" sz="1200" b="0" i="0" u="none" strike="noStrike" kern="1200" cap="none" normalizeH="0" baseline="0" noProof="0">
              <a:ln>
                <a:noFill/>
              </a:ln>
              <a:effectLst/>
              <a:uLnTx/>
              <a:uFillTx/>
              <a:latin typeface="Segoe UI Semilight"/>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solidFill>
                  <a:srgbClr val="505050"/>
                </a:solidFill>
                <a:effectLst/>
                <a:uLnTx/>
                <a:uFillTx/>
                <a:latin typeface="Segoe UI Semilight"/>
                <a:ea typeface="+mn-ea"/>
                <a:cs typeface="+mn-cs"/>
              </a:rPr>
              <a:t>Provision thousands of compute cores in under five minutes and scale to petabyte in hours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&lt;Transition&gt;: To help decipher when to use each deployment service, let’s compare Azure Machine Learning Services container deployments, Azure Databricks app deployments, and deployments through SQL DB or SQL Server.</a:t>
            </a:r>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08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service provides a different scoring interface:</a:t>
            </a:r>
          </a:p>
          <a:p>
            <a:pPr marL="171450" indent="-171450">
              <a:buFont typeface="Arial" panose="020B0604020202020204" pitchFamily="34" charset="0"/>
              <a:buChar char="•"/>
            </a:pPr>
            <a:r>
              <a:rPr lang="en-US"/>
              <a:t>Azure Machine Learning – web service</a:t>
            </a:r>
          </a:p>
          <a:p>
            <a:pPr marL="171450" indent="-171450">
              <a:buFont typeface="Arial" panose="020B0604020202020204" pitchFamily="34" charset="0"/>
              <a:buChar char="•"/>
            </a:pPr>
            <a:r>
              <a:rPr lang="en-US"/>
              <a:t>Azure Databricks – notebook or job</a:t>
            </a:r>
          </a:p>
          <a:p>
            <a:pPr marL="171450" indent="-171450">
              <a:buFont typeface="Arial" panose="020B0604020202020204" pitchFamily="34" charset="0"/>
              <a:buChar char="•"/>
            </a:pPr>
            <a:r>
              <a:rPr lang="en-US"/>
              <a:t>SQL Server or SQL DB – T-SQL stored procedure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These services also provide different deployment environment options:</a:t>
            </a:r>
          </a:p>
          <a:p>
            <a:pPr marL="171450" indent="-171450">
              <a:buFont typeface="Arial" panose="020B0604020202020204" pitchFamily="34" charset="0"/>
              <a:buChar char="•"/>
            </a:pPr>
            <a:r>
              <a:rPr lang="en-US"/>
              <a:t>As you can tell, AML has the edge in terms of deployment environments: SQL Server, Hadoop, AKS, ACI, IoT, IoT edge, Spark, Batch AI</a:t>
            </a:r>
          </a:p>
          <a:p>
            <a:pPr marL="171450" indent="-171450">
              <a:buFont typeface="Arial" panose="020B0604020202020204" pitchFamily="34" charset="0"/>
              <a:buChar char="•"/>
            </a:pPr>
            <a:r>
              <a:rPr lang="en-US"/>
              <a:t>With Azure Databricks, you can deploy a Spark cluster via model export. You can also deploy to AKS, ACI, IoT, and IoT edge through AML.</a:t>
            </a:r>
          </a:p>
          <a:p>
            <a:pPr marL="171450" indent="-171450">
              <a:buFont typeface="Arial" panose="020B0604020202020204" pitchFamily="34" charset="0"/>
              <a:buChar char="•"/>
            </a:pPr>
            <a:r>
              <a:rPr lang="en-US"/>
              <a:t>From SQL Server or SQL Database, you can deploy to a SQL Server 2017 database instance on-premises or in Azure VM.</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Each service scales their scoring interface differently:</a:t>
            </a:r>
          </a:p>
          <a:p>
            <a:pPr marL="171450" indent="-171450">
              <a:buFont typeface="Arial" panose="020B0604020202020204" pitchFamily="34" charset="0"/>
              <a:buChar char="•"/>
            </a:pPr>
            <a:r>
              <a:rPr lang="en-US"/>
              <a:t>In Azure Machine Learning Services, you can scale your scoring interface by deploying more instances in Azure Container Services</a:t>
            </a:r>
          </a:p>
          <a:p>
            <a:pPr marL="171450" indent="-171450">
              <a:buFont typeface="Arial" panose="020B0604020202020204" pitchFamily="34" charset="0"/>
              <a:buChar char="•"/>
            </a:pPr>
            <a:r>
              <a:rPr lang="en-US"/>
              <a:t>In Azure Databricks, you can scale across cluster resources.</a:t>
            </a:r>
          </a:p>
          <a:p>
            <a:pPr marL="171450" indent="-171450">
              <a:buFont typeface="Arial" panose="020B0604020202020204" pitchFamily="34" charset="0"/>
              <a:buChar char="•"/>
            </a:pPr>
            <a:r>
              <a:rPr lang="en-US"/>
              <a:t>In SQL Server or SQL DB, your scoring interface is limited to the capacity of a single server.</a:t>
            </a:r>
          </a:p>
          <a:p>
            <a:pPr marL="0" indent="0">
              <a:buFont typeface="Arial" panose="020B0604020202020204" pitchFamily="34" charset="0"/>
              <a:buNone/>
            </a:pPr>
            <a:endParaRPr lang="en-US"/>
          </a:p>
          <a:p>
            <a:pPr marL="0" indent="0">
              <a:buFont typeface="Arial" panose="020B0604020202020204" pitchFamily="34" charset="0"/>
              <a:buNone/>
            </a:pPr>
            <a:r>
              <a:rPr lang="en-US"/>
              <a:t>Scoring in Azure ML Services requires creating a Docker image that contains scoring service, model, and dependencies.</a:t>
            </a:r>
          </a:p>
          <a:p>
            <a:pPr marL="171450" indent="-171450">
              <a:buFont typeface="Arial" panose="020B0604020202020204" pitchFamily="34" charset="0"/>
              <a:buChar char="•"/>
            </a:pPr>
            <a:r>
              <a:rPr lang="en-US"/>
              <a:t>In Azure Databricks, you load the trained model from storage and apply to scoring in notebooks in Python, Scala, R, or SQL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SQL Server or SQL DB, you </a:t>
            </a:r>
            <a:r>
              <a:rPr lang="en-US" sz="1200">
                <a:solidFill>
                  <a:schemeClr val="tx1"/>
                </a:solidFill>
                <a:cs typeface="Segoe UI" pitchFamily="34" charset="0"/>
              </a:rPr>
              <a:t>need to author Python or R code within a T-SQL stored procedure that loads the trained model from a table where it is stored, and applies it in scoring.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solidFill>
                <a:schemeClr val="tx1"/>
              </a:solidFill>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cs typeface="Segoe UI" pitchFamily="34" charset="0"/>
              </a:rPr>
              <a:t>In Azure Machine Learning Services, models are packaged as a Docker image.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cs typeface="Segoe UI" pitchFamily="34" charset="0"/>
              </a:rPr>
              <a:t>In Azure Databricks, models are serialized to storage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cs typeface="Segoe UI" pitchFamily="34" charset="0"/>
              </a:rPr>
              <a:t>In SQL Server or SQL DB, models are serialized to a table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a:solidFill>
                <a:schemeClr val="tx1"/>
              </a:solidFill>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3">
                    <a:lumMod val="75000"/>
                  </a:schemeClr>
                </a:solidFill>
                <a:cs typeface="Segoe UI Semibold" panose="020B0702040204020203" pitchFamily="34" charset="0"/>
              </a:rPr>
              <a:t>&lt;Transition&gt;: We’ve covered how to collect and prepare data, train and evaluate machine learning models, and operationalize and deploy these models to production. But we all know that the data transformation process doesn’t end here—let’s take a look at what’s on the horizon for companies that have already implemented machine learning.</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026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Segoe UI Light" pitchFamily="34" charset="0"/>
                <a:ea typeface="+mn-ea"/>
                <a:cs typeface="+mn-cs"/>
              </a:rPr>
              <a:t>Companies who have been successful with machine learning are now looking to expand their work further into deep learning. I want to give you a sense for what the future looks like for organizations implementing advanced analytics.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In 2018, deep neural networks will be a standard tool for 80% of data scientists’ tool boxes.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By 2019, natural-language generation will be a standard feature of 90% of modern BI and analytics platforms.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By 2020, 20% of companies will dedicate workers to monitor and guide neural networks.</a:t>
            </a:r>
          </a:p>
          <a:p>
            <a:r>
              <a:rPr lang="en-US" sz="1200" kern="1200">
                <a:solidFill>
                  <a:schemeClr val="tx1"/>
                </a:solidFill>
                <a:effectLst/>
                <a:latin typeface="Segoe UI Light" pitchFamily="34" charset="0"/>
                <a:ea typeface="+mn-ea"/>
                <a:cs typeface="+mn-cs"/>
              </a:rPr>
              <a:t>Also by 2020, more than 40% of data science tasks will be automated, resulting in increased productivity and broader usage by citizen data scientists.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By 2021, 30% of net new revenue growth from industry-specific solutions will include AI.</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By 2022, 1 in 5 workers engaged in mostly non-routine tasks will rely on AI to do their jobs.</a:t>
            </a:r>
          </a:p>
          <a:p>
            <a:endParaRPr lang="en-US" sz="120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12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1200" b="1" kern="1200">
                <a:solidFill>
                  <a:schemeClr val="tx1"/>
                </a:solidFill>
                <a:effectLst/>
                <a:latin typeface="Segoe UI Light" pitchFamily="34" charset="0"/>
                <a:ea typeface="+mn-ea"/>
                <a:cs typeface="+mn-cs"/>
              </a:rPr>
              <a:t>&lt;Transition&gt;: The next generation of advanced analytics success will be powered by deep learning.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263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accent3">
                    <a:lumMod val="75000"/>
                  </a:schemeClr>
                </a:solidFill>
                <a:cs typeface="Segoe UI Semibold" panose="020B0702040204020203" pitchFamily="34" charset="0"/>
              </a:rPr>
              <a:t>Just like with machine learning models, training and evaluating Custom AI models requires quick development, dynamic scaling, and effective model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accent3">
                    <a:lumMod val="75000"/>
                  </a:schemeClr>
                </a:solidFill>
                <a:cs typeface="Segoe UI Semibold" panose="020B0702040204020203" pitchFamily="34" charset="0"/>
              </a:rPr>
              <a:t>Azure Databricks streamlines your AI development efforts: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Build models using popular deep learning toolkits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Develop in the languages and tools of your choice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0">
                <a:solidFill>
                  <a:schemeClr val="accent3">
                    <a:lumMod val="75000"/>
                  </a:schemeClr>
                </a:solidFill>
                <a:cs typeface="Segoe UI Semibold" panose="020B0702040204020203" pitchFamily="34" charset="0"/>
              </a:rPr>
              <a:t>Databricks also helps you scale compute resources in any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Choose VM types based on your modeling requirements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Process images and videos using GPU-based and FPGA-based VMs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0">
                <a:solidFill>
                  <a:schemeClr val="accent3">
                    <a:lumMod val="75000"/>
                  </a:schemeClr>
                </a:solidFill>
                <a:cs typeface="Segoe UI Semibold" panose="020B0702040204020203" pitchFamily="34" charset="0"/>
              </a:rPr>
              <a:t>Azure Machine Learning Services facilitates effective model management and evaluation: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Save time by running experiments in parallel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0">
                <a:solidFill>
                  <a:schemeClr val="accent3">
                    <a:lumMod val="75000"/>
                  </a:schemeClr>
                </a:solidFill>
                <a:cs typeface="Segoe UI Semibold" panose="020B0702040204020203" pitchFamily="34" charset="0"/>
              </a:rPr>
              <a:t>Provision and manage resources automatically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0">
                <a:solidFill>
                  <a:schemeClr val="accent3">
                    <a:lumMod val="75000"/>
                  </a:schemeClr>
                </a:solidFill>
                <a:cs typeface="Segoe UI Semibold" panose="020B0702040204020203" pitchFamily="34" charset="0"/>
              </a:rPr>
              <a:t>Customer testimonial link: https://customers.microsoft.com/en-us/story/mercedes-benz-caminhoes-azure-sql-powerbi-cortana-dynamics-consulting-brazil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0">
              <a:solidFill>
                <a:schemeClr val="accent3">
                  <a:lumMod val="75000"/>
                </a:schemeClr>
              </a:solidFill>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chemeClr val="accent3">
                    <a:lumMod val="75000"/>
                  </a:schemeClr>
                </a:solidFill>
                <a:cs typeface="Segoe UI Semibold" panose="020B0702040204020203" pitchFamily="34" charset="0"/>
              </a:rPr>
              <a:t>&lt;Transition&gt;: Let’s take a closer look at the services and frameworks that make this possible.</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2115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Tools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pitchFamily="34" charset="0"/>
              </a:rPr>
              <a:t>Use </a:t>
            </a:r>
            <a:r>
              <a:rPr lang="en-US" sz="1200" err="1">
                <a:solidFill>
                  <a:schemeClr val="tx1"/>
                </a:solidFill>
                <a:ea typeface="Segoe UI" pitchFamily="34" charset="0"/>
                <a:cs typeface="Segoe UI" pitchFamily="34" charset="0"/>
              </a:rPr>
              <a:t>HorovodEstimator</a:t>
            </a:r>
            <a:r>
              <a:rPr lang="en-US" sz="1200">
                <a:solidFill>
                  <a:schemeClr val="tx1"/>
                </a:solidFill>
                <a:ea typeface="Segoe UI" pitchFamily="34" charset="0"/>
                <a:cs typeface="Segoe UI" pitchFamily="34" charset="0"/>
              </a:rPr>
              <a:t> via a native runtime to enable build deep learning models with a few lines of code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pitchFamily="34" charset="0"/>
              </a:rPr>
              <a:t>Load images natively in Spark </a:t>
            </a:r>
            <a:r>
              <a:rPr lang="en-US" sz="1200" err="1">
                <a:solidFill>
                  <a:schemeClr val="tx1"/>
                </a:solidFill>
                <a:ea typeface="Segoe UI" pitchFamily="34" charset="0"/>
                <a:cs typeface="Segoe UI" pitchFamily="34" charset="0"/>
              </a:rPr>
              <a:t>DataFrames</a:t>
            </a:r>
            <a:r>
              <a:rPr lang="en-US" sz="1200">
                <a:solidFill>
                  <a:schemeClr val="tx1"/>
                </a:solidFill>
                <a:ea typeface="Segoe UI" pitchFamily="34" charset="0"/>
                <a:cs typeface="Segoe UI" pitchFamily="34" charset="0"/>
              </a:rPr>
              <a:t> to automatically decode them for manipulation at scale </a:t>
            </a: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pitchFamily="34" charset="0"/>
              </a:rPr>
              <a:t>Simultaneously collaborate within notebooks environments to streamline model development </a:t>
            </a:r>
            <a:endParaRPr lang="en-US" b="1"/>
          </a:p>
          <a:p>
            <a:endParaRPr lang="en-US" b="1"/>
          </a:p>
          <a:p>
            <a:r>
              <a:rPr lang="en-US" b="1"/>
              <a:t>Frameworks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pitchFamily="34" charset="0"/>
              </a:rPr>
              <a:t>Full Python and Scala support for transfer learning on images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pitchFamily="34" charset="0"/>
              </a:rPr>
              <a:t>Seamlessly use TensorFlow, Microsoft Cognitive Toolkit, Caffe2, </a:t>
            </a:r>
            <a:r>
              <a:rPr lang="en-US" sz="1200" err="1">
                <a:solidFill>
                  <a:schemeClr val="tx1"/>
                </a:solidFill>
                <a:ea typeface="Segoe UI" pitchFamily="34" charset="0"/>
                <a:cs typeface="Segoe UI" pitchFamily="34" charset="0"/>
              </a:rPr>
              <a:t>Keras</a:t>
            </a:r>
            <a:r>
              <a:rPr lang="en-US" sz="1200">
                <a:solidFill>
                  <a:schemeClr val="tx1"/>
                </a:solidFill>
                <a:ea typeface="Segoe UI" pitchFamily="34" charset="0"/>
                <a:cs typeface="Segoe UI" pitchFamily="34" charset="0"/>
              </a:rPr>
              <a:t>, and more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pitchFamily="34" charset="0"/>
              </a:rPr>
              <a:t>Use built-in hyperparameter tuning via Spark </a:t>
            </a:r>
            <a:r>
              <a:rPr lang="en-US" sz="1200" err="1">
                <a:solidFill>
                  <a:schemeClr val="tx1"/>
                </a:solidFill>
                <a:ea typeface="Segoe UI" pitchFamily="34" charset="0"/>
                <a:cs typeface="Segoe UI" pitchFamily="34" charset="0"/>
              </a:rPr>
              <a:t>MLLib</a:t>
            </a:r>
            <a:r>
              <a:rPr lang="en-US" sz="1200">
                <a:solidFill>
                  <a:schemeClr val="tx1"/>
                </a:solidFill>
                <a:ea typeface="Segoe UI" pitchFamily="34" charset="0"/>
                <a:cs typeface="Segoe UI" pitchFamily="34" charset="0"/>
              </a:rPr>
              <a:t> to quickly drive model progress</a:t>
            </a:r>
            <a:endParaRPr lang="en-US" b="0"/>
          </a:p>
          <a:p>
            <a:endParaRPr lang="en-US" b="1"/>
          </a:p>
          <a:p>
            <a:r>
              <a:rPr lang="en-US" b="1"/>
              <a:t>Infrastructure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pitchFamily="34" charset="0"/>
              </a:rPr>
              <a:t>Leverage powerful GPU-enabled VMs pre-configured for deep neural network training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pitchFamily="34" charset="0"/>
              </a:rPr>
              <a:t>Automatically store metadata in Azure Database with geo-replication for fault tolerance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ea typeface="Segoe UI" pitchFamily="34" charset="0"/>
                <a:cs typeface="Segoe UI" pitchFamily="34" charset="0"/>
              </a:rPr>
              <a:t>Improve performance 10x-100x over traditional Spark deployments with an optimized environment</a:t>
            </a:r>
          </a:p>
          <a:p>
            <a:endParaRPr lang="en-US"/>
          </a:p>
          <a:p>
            <a:r>
              <a:rPr lang="en-US" b="1"/>
              <a:t>&lt;Transition&gt;: You can also leverage integration with Azure Batch AI and Deep Learning Virtual Machine to scale and manage your deep learning models effectively.</a:t>
            </a:r>
          </a:p>
          <a:p>
            <a:endParaRPr lang="en-US"/>
          </a:p>
          <a:p>
            <a:r>
              <a:rPr lang="en-US"/>
              <a:t>https://azure.microsoft.com/en-us/blog/a-technical-overview-of-azure-databricks/</a:t>
            </a:r>
          </a:p>
          <a:p>
            <a:endParaRPr lang="en-US"/>
          </a:p>
          <a:p>
            <a:r>
              <a:rPr lang="en-US"/>
              <a:t>https://docs.azuredatabricks.net/applications/deep-learning/deep-learning-pipelines.html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19558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Batch AI empowers you to easily experiment and train your deep learning models in parallel at scale.</a:t>
            </a:r>
          </a:p>
          <a:p>
            <a:pPr marL="171450" indent="-171450">
              <a:buFont typeface="Arial" panose="020B0604020202020204" pitchFamily="34" charset="0"/>
              <a:buChar char="•"/>
            </a:pPr>
            <a:r>
              <a:rPr lang="en-US"/>
              <a:t>Automatically scale virtual machine clusters with GPUs or CPUs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Develop your models with long-running batch jobs, iterative experimentation, and interactive training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Support for any deep learning or machine learning framework</a:t>
            </a:r>
          </a:p>
          <a:p>
            <a:pPr marL="0" indent="0">
              <a:buFont typeface="Arial" panose="020B0604020202020204" pitchFamily="34" charset="0"/>
              <a:buNone/>
            </a:pPr>
            <a:endParaRPr lang="en-US"/>
          </a:p>
          <a:p>
            <a:pPr marL="0" indent="0">
              <a:buFont typeface="Arial" panose="020B0604020202020204" pitchFamily="34" charset="0"/>
              <a:buNone/>
            </a:pPr>
            <a:r>
              <a:rPr lang="en-US"/>
              <a:t>Deep Learning Virtual Machine is a specially configured variant of the Data Science Virtual Machine, made to make deep learning easier.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Designed and pre-configured specifically for GPU-enabled instances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Fully integrated with Azure AI training service to provide capacity for parallelized AI training at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Get started in seconds with example scripts and sample data sets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normalizeH="0" baseline="0" noProof="0">
              <a:ln>
                <a:noFill/>
              </a:ln>
              <a:effectLst/>
              <a:uLnTx/>
              <a:uFillTx/>
              <a:latin typeface="Segoe UI Semilight"/>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normalizeH="0" baseline="0" noProof="0">
                <a:ln>
                  <a:noFill/>
                </a:ln>
                <a:effectLst/>
                <a:uLnTx/>
                <a:uFillTx/>
                <a:latin typeface="Segoe UI Semilight"/>
                <a:ea typeface="+mn-ea"/>
                <a:cs typeface="Segoe UI" panose="020B0502040204020203" pitchFamily="34" charset="0"/>
              </a:rPr>
              <a:t>&lt;Transition&gt;: We offer services to support your every machine learning and deep learning need, so we thought it would be helpful to provide some guidance on when to use each service.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9878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2472" fontAlgn="base">
              <a:lnSpc>
                <a:spcPct val="90000"/>
              </a:lnSpc>
              <a:spcBef>
                <a:spcPct val="0"/>
              </a:spcBef>
              <a:spcAft>
                <a:spcPct val="0"/>
              </a:spcAft>
              <a:buFont typeface="Arial" panose="020B0604020202020204" pitchFamily="34" charset="0"/>
              <a:buNone/>
            </a:pPr>
            <a:endParaRPr lang="en-US" sz="1200"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1139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Azure Databricks is a fast, easy, and collaborative Apache Spark-based analytics platform optimized for Azure. Designed in collaboration with the founders of Apache Spark, Azure Databricks combines the best of Spark and Azure to help customers accelerate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With Azure Databricks, you can: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Accelerate data processing </a:t>
            </a:r>
            <a:r>
              <a:rPr lang="en-US" sz="1200" kern="1200">
                <a:solidFill>
                  <a:schemeClr val="tx1"/>
                </a:solidFill>
                <a:effectLst/>
                <a:latin typeface="+mn-lt"/>
                <a:ea typeface="+mn-ea"/>
                <a:cs typeface="+mn-cs"/>
              </a:rPr>
              <a:t>with the fastest Spark engine</a:t>
            </a:r>
            <a:endParaRPr lang="en-US">
              <a:effectLst/>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Innovate faster,</a:t>
            </a:r>
            <a:r>
              <a:rPr lang="en-US" sz="1200" kern="1200">
                <a:solidFill>
                  <a:schemeClr val="tx1"/>
                </a:solidFill>
                <a:latin typeface="+mn-lt"/>
                <a:ea typeface="+mn-ea"/>
                <a:cs typeface="+mn-cs"/>
              </a:rPr>
              <a:t> thanks to native integration with services like PBI, Azure SQL DW, Cosmos DB and Blob Storage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Protect your data </a:t>
            </a:r>
            <a:r>
              <a:rPr lang="en-US" sz="1200" b="0" kern="1200">
                <a:solidFill>
                  <a:schemeClr val="tx1"/>
                </a:solidFill>
                <a:latin typeface="+mn-lt"/>
                <a:ea typeface="+mn-ea"/>
                <a:cs typeface="+mn-cs"/>
              </a:rPr>
              <a:t>with enterprise-grade Azure security.</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mn-lt"/>
                <a:ea typeface="+mn-ea"/>
                <a:cs typeface="+mn-cs"/>
              </a:rPr>
              <a:t>Azure Machine Learning services enables you to: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latin typeface="+mn-lt"/>
                <a:ea typeface="+mn-ea"/>
                <a:cs typeface="+mn-cs"/>
              </a:rPr>
              <a:t>Bring the power of AI to the IoT edge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latin typeface="+mn-lt"/>
                <a:ea typeface="+mn-ea"/>
                <a:cs typeface="+mn-cs"/>
              </a:rPr>
              <a:t>Increase your rate of experimentation </a:t>
            </a:r>
            <a:r>
              <a:rPr lang="en-US" sz="1200" b="0" kern="1200">
                <a:solidFill>
                  <a:schemeClr val="tx1"/>
                </a:solidFill>
                <a:latin typeface="+mn-lt"/>
                <a:ea typeface="+mn-ea"/>
                <a:cs typeface="+mn-cs"/>
              </a:rPr>
              <a:t>by rapidly prototyping on your desktop, then easily scaling up on VMs or scaling out on Spark clusters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latin typeface="+mn-lt"/>
                <a:ea typeface="+mn-ea"/>
                <a:cs typeface="+mn-cs"/>
              </a:rPr>
              <a:t>Deploy models into production faster</a:t>
            </a:r>
            <a:r>
              <a:rPr lang="en-US" sz="1200" b="0" kern="1200">
                <a:solidFill>
                  <a:schemeClr val="tx1"/>
                </a:solidFill>
                <a:latin typeface="+mn-lt"/>
                <a:ea typeface="+mn-ea"/>
                <a:cs typeface="+mn-cs"/>
              </a:rPr>
              <a:t> in the cloud, on-premises, or at the edge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latin typeface="+mn-lt"/>
                <a:ea typeface="+mn-ea"/>
                <a:cs typeface="+mn-cs"/>
              </a:rPr>
              <a:t>Promote your best performing models</a:t>
            </a:r>
            <a:r>
              <a:rPr lang="en-US" sz="1200" b="0" kern="1200">
                <a:solidFill>
                  <a:schemeClr val="tx1"/>
                </a:solidFill>
                <a:latin typeface="+mn-lt"/>
                <a:ea typeface="+mn-ea"/>
                <a:cs typeface="+mn-cs"/>
              </a:rPr>
              <a:t> into production and retrain them when their performance degrades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a:solidFill>
                  <a:schemeClr val="tx1"/>
                </a:solidFill>
                <a:latin typeface="+mn-lt"/>
                <a:ea typeface="+mn-ea"/>
                <a:cs typeface="+mn-cs"/>
              </a:rPr>
              <a:t>These Azure services also empower you to leverage your favorite deep learning frameworks for AI development,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latin typeface="+mn-lt"/>
                <a:ea typeface="+mn-ea"/>
                <a:cs typeface="+mn-cs"/>
              </a:rPr>
              <a:t>TensorFlow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latin typeface="+mn-lt"/>
                <a:ea typeface="+mn-ea"/>
                <a:cs typeface="+mn-cs"/>
              </a:rPr>
              <a:t>The Microsoft Cognitive Toolkit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latin typeface="+mn-lt"/>
                <a:ea typeface="+mn-ea"/>
                <a:cs typeface="+mn-cs"/>
              </a:rPr>
              <a:t>PyTorch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err="1">
                <a:solidFill>
                  <a:schemeClr val="tx1"/>
                </a:solidFill>
                <a:latin typeface="+mn-lt"/>
                <a:ea typeface="+mn-ea"/>
                <a:cs typeface="+mn-cs"/>
              </a:rPr>
              <a:t>Scikit</a:t>
            </a:r>
            <a:r>
              <a:rPr lang="en-US" sz="1200" b="0" kern="1200">
                <a:solidFill>
                  <a:schemeClr val="tx1"/>
                </a:solidFill>
                <a:latin typeface="+mn-lt"/>
                <a:ea typeface="+mn-ea"/>
                <a:cs typeface="+mn-cs"/>
              </a:rPr>
              <a:t>-Learn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latin typeface="+mn-lt"/>
                <a:ea typeface="+mn-ea"/>
                <a:cs typeface="+mn-cs"/>
              </a:rPr>
              <a:t>ONNX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latin typeface="+mn-lt"/>
                <a:ea typeface="+mn-ea"/>
                <a:cs typeface="+mn-cs"/>
              </a:rPr>
              <a:t>Caffe2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latin typeface="+mn-lt"/>
                <a:ea typeface="+mn-ea"/>
                <a:cs typeface="+mn-cs"/>
              </a:rPr>
              <a:t>MXNet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a:solidFill>
                  <a:schemeClr val="tx1"/>
                </a:solidFill>
                <a:latin typeface="+mn-lt"/>
                <a:ea typeface="+mn-ea"/>
                <a:cs typeface="+mn-cs"/>
              </a:rPr>
              <a:t>Chainer</a:t>
            </a:r>
            <a:endParaRPr lang="en-US"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mn-lt"/>
                <a:ea typeface="+mn-ea"/>
                <a:cs typeface="+mn-cs"/>
              </a:rPr>
              <a:t>&lt;Transition&gt;: Let’s dive into each of these services in a little more detail, starting with Azure Databricks.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990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There are three main solutions you can build with Azure AI.</a:t>
            </a:r>
          </a:p>
          <a:p>
            <a:pPr lvl="0"/>
            <a:r>
              <a:rPr lang="en-US" sz="1200" kern="1200">
                <a:solidFill>
                  <a:schemeClr val="tx1"/>
                </a:solidFill>
                <a:effectLst/>
                <a:latin typeface="+mn-lt"/>
                <a:ea typeface="+mn-ea"/>
                <a:cs typeface="+mn-cs"/>
              </a:rPr>
              <a:t>1. Build apps that have the ability to interact with users naturally, with pre-trained AI models.</a:t>
            </a:r>
          </a:p>
          <a:p>
            <a:r>
              <a:rPr lang="en-US" sz="1200" kern="1200">
                <a:solidFill>
                  <a:schemeClr val="tx1"/>
                </a:solidFill>
                <a:effectLst/>
                <a:latin typeface="+mn-lt"/>
                <a:ea typeface="+mn-ea"/>
                <a:cs typeface="+mn-cs"/>
              </a:rPr>
              <a:t>2. Build your own machine learning and deep learning solutions </a:t>
            </a:r>
          </a:p>
          <a:p>
            <a:r>
              <a:rPr lang="en-US" sz="1200" kern="1200">
                <a:solidFill>
                  <a:schemeClr val="tx1"/>
                </a:solidFill>
                <a:effectLst/>
                <a:latin typeface="+mn-lt"/>
                <a:ea typeface="+mn-ea"/>
                <a:cs typeface="+mn-cs"/>
              </a:rPr>
              <a:t>3. Unlock insights lying latent in various types of documents.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As you can see we’ve also outlined the main products for each of these solutions areas.</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We will go through these one by one</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10/31/2018 8:08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6940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For machine learning and deep learning, you need powerful hardware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have the most comprehensive AI infrastructure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From general purpose CPUs to specialized HW (FPGAs)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FPGA offer lowest cost inferencing. Lower than Google’s TPUs. You are also not locked into one framework.</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We also have the most comprehensive set of GPU options so customers can choose the right one for their project. (best price/performance)</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Let me move to the last part of our ML portfolio. </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10/31/2018 8:08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693260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We are the only company that offers ability to deploy and manage models whether in the cloud, on-premises or even the edge.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With IoT deployments becoming more widespread, we are well positioned to help our customers innovate with AI wherever they want. </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So, you should be excited with our Machine Learning portfolio.</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10/31/2018 8:08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3502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a:solidFill>
                  <a:schemeClr val="tx1"/>
                </a:solidFill>
                <a:effectLst/>
                <a:latin typeface="+mn-lt"/>
                <a:ea typeface="+mn-ea"/>
                <a:cs typeface="+mn-cs"/>
              </a:rPr>
              <a:t>Building on this momentum, we are evolving our Machine Learning product portfolio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Let’s take a look at what you can expect in FY19 for Azure Databricks and Azure Machine learning</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7E6185D-91CB-4E7C-9292-74D56AD3ECD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805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100" b="0" i="0" u="none" strike="noStrike" cap="none">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84087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lang="en-US" sz="1100" b="0" i="0" u="none" strike="noStrike" cap="none">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06067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100" b="0" i="0" u="none" strike="noStrike" cap="none">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16874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100" b="0" i="0" u="none" strike="noStrike" cap="none">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937915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100" b="0" i="0" u="none" strike="noStrike" cap="none">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4200750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100" b="0" i="0" u="none" strike="noStrike" cap="none">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241838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Shape 7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endParaRPr sz="1100" b="0" i="0" u="none" strike="noStrike" cap="none">
              <a:solidFill>
                <a:schemeClr val="dk1"/>
              </a:solidFill>
              <a:latin typeface="Arial"/>
              <a:ea typeface="Arial"/>
              <a:cs typeface="Arial"/>
              <a:sym typeface="Arial"/>
            </a:endParaRPr>
          </a:p>
        </p:txBody>
      </p:sp>
      <p:sp>
        <p:nvSpPr>
          <p:cNvPr id="736" name="Shape 7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7354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There are 5 parts of our Machine Learning portfolio:</a:t>
            </a:r>
          </a:p>
          <a:p>
            <a:pPr marL="171450" indent="-171450">
              <a:buFont typeface="Arial" panose="020B0604020202020204" pitchFamily="34" charset="0"/>
              <a:buChar char="•"/>
            </a:pPr>
            <a:r>
              <a:rPr lang="en-US" sz="1200" kern="1200">
                <a:solidFill>
                  <a:schemeClr val="tx1"/>
                </a:solidFill>
                <a:effectLst/>
                <a:latin typeface="+mn-lt"/>
                <a:ea typeface="+mn-ea"/>
                <a:cs typeface="+mn-cs"/>
              </a:rPr>
              <a:t>Pre-Trained AI Models to simplify solution development</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Support for popular deep learning frameworks</a:t>
            </a:r>
          </a:p>
          <a:p>
            <a:pPr marL="171450" indent="-171450">
              <a:buFont typeface="Arial" panose="020B0604020202020204" pitchFamily="34" charset="0"/>
              <a:buChar char="•"/>
            </a:pPr>
            <a:r>
              <a:rPr lang="en-US" sz="1200" kern="1200">
                <a:solidFill>
                  <a:schemeClr val="tx1"/>
                </a:solidFill>
                <a:effectLst/>
                <a:latin typeface="+mn-lt"/>
                <a:ea typeface="+mn-ea"/>
                <a:cs typeface="+mn-cs"/>
              </a:rPr>
              <a:t>Productive services to empower data science and development teams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Powerful infrastructure to accelerate deep learning </a:t>
            </a:r>
          </a:p>
          <a:p>
            <a:pPr marL="171450" indent="-171450">
              <a:buFont typeface="Arial" panose="020B0604020202020204" pitchFamily="34" charset="0"/>
              <a:buChar char="•"/>
            </a:pPr>
            <a:r>
              <a:rPr lang="en-US" sz="1200" kern="1200">
                <a:solidFill>
                  <a:schemeClr val="tx1"/>
                </a:solidFill>
                <a:effectLst/>
                <a:latin typeface="+mn-lt"/>
                <a:ea typeface="+mn-ea"/>
                <a:cs typeface="+mn-cs"/>
              </a:rPr>
              <a:t>Flexible deployment options that span cloud, on-premises and even the edge</a:t>
            </a:r>
          </a:p>
          <a:p>
            <a:r>
              <a:rPr lang="en-US" sz="1200" kern="1200">
                <a:solidFill>
                  <a:schemeClr val="tx1"/>
                </a:solidFill>
                <a:effectLst/>
                <a:latin typeface="+mn-lt"/>
                <a:ea typeface="+mn-ea"/>
                <a:cs typeface="+mn-cs"/>
              </a:rPr>
              <a:t> </a:t>
            </a:r>
          </a:p>
          <a:p>
            <a:r>
              <a:rPr lang="en-US" sz="1200" i="1" kern="1200">
                <a:solidFill>
                  <a:schemeClr val="tx1"/>
                </a:solidFill>
                <a:effectLst/>
                <a:latin typeface="+mn-lt"/>
                <a:ea typeface="+mn-ea"/>
                <a:cs typeface="+mn-cs"/>
              </a:rPr>
              <a:t>We’ve already gone through Cognitive Services, so lets jump to the frameworks </a:t>
            </a:r>
            <a:endParaRPr lang="en-US" i="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10/31/2018 8:08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1716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We have 4 guiding principles which form the foundation for our strategy:</a:t>
            </a:r>
          </a:p>
          <a:p>
            <a:pPr marL="228600" indent="-228600">
              <a:buFont typeface="+mj-lt"/>
              <a:buAutoNum type="arabicPeriod"/>
            </a:pPr>
            <a:r>
              <a:rPr lang="en-US" sz="1200" kern="1200">
                <a:solidFill>
                  <a:schemeClr val="tx1"/>
                </a:solidFill>
                <a:effectLst/>
                <a:latin typeface="+mn-lt"/>
                <a:ea typeface="+mn-ea"/>
                <a:cs typeface="+mn-cs"/>
              </a:rPr>
              <a:t>1. Make data scientists and developers extremely productive on Azure</a:t>
            </a:r>
          </a:p>
          <a:p>
            <a:pPr marL="228600" indent="-228600">
              <a:buFont typeface="+mj-lt"/>
              <a:buAutoNum type="arabicPeriod"/>
            </a:pPr>
            <a:r>
              <a:rPr lang="en-US" sz="1200" kern="1200">
                <a:solidFill>
                  <a:schemeClr val="tx1"/>
                </a:solidFill>
                <a:effectLst/>
                <a:latin typeface="+mn-lt"/>
                <a:ea typeface="+mn-ea"/>
                <a:cs typeface="+mn-cs"/>
              </a:rPr>
              <a:t>2. Enable organizations to innovate with AI anywhere – in the cloud, on-premises and also the edge</a:t>
            </a:r>
          </a:p>
          <a:p>
            <a:pPr marL="228600" lvl="0" indent="-228600">
              <a:buFont typeface="+mj-lt"/>
              <a:buAutoNum type="arabicPeriod"/>
            </a:pPr>
            <a:r>
              <a:rPr lang="en-US" sz="1200" kern="1200">
                <a:solidFill>
                  <a:schemeClr val="tx1"/>
                </a:solidFill>
                <a:effectLst/>
                <a:latin typeface="+mn-lt"/>
                <a:ea typeface="+mn-ea"/>
                <a:cs typeface="+mn-cs"/>
              </a:rPr>
              <a:t>3. Empower development teams to use the languages and tools of their choices</a:t>
            </a:r>
          </a:p>
          <a:p>
            <a:pPr marL="228600" lvl="0" indent="-228600">
              <a:buFont typeface="+mj-lt"/>
              <a:buAutoNum type="arabicPeriod"/>
            </a:pPr>
            <a:r>
              <a:rPr lang="en-US" sz="1200" kern="1200">
                <a:solidFill>
                  <a:schemeClr val="tx1"/>
                </a:solidFill>
                <a:effectLst/>
                <a:latin typeface="+mn-lt"/>
                <a:ea typeface="+mn-ea"/>
                <a:cs typeface="+mn-cs"/>
              </a:rPr>
              <a:t>4. Provide the best level of security, privacy and compliance standards so organizations can apply AI with confidence</a:t>
            </a:r>
          </a:p>
          <a:p>
            <a:pPr marL="171450" indent="-171450">
              <a:buFont typeface="Arial" panose="020B0604020202020204" pitchFamily="34" charset="0"/>
              <a:buChar char="•"/>
            </a:pPr>
            <a:r>
              <a:rPr lang="en-US" sz="1200" kern="1200">
                <a:solidFill>
                  <a:schemeClr val="tx1"/>
                </a:solidFill>
                <a:effectLst/>
                <a:latin typeface="+mn-lt"/>
                <a:ea typeface="+mn-ea"/>
                <a:cs typeface="+mn-cs"/>
              </a:rPr>
              <a:t>These four principles ground our strategy and make us differentiated from the competition. </a:t>
            </a:r>
          </a:p>
          <a:p>
            <a:endParaRPr lang="en-US" sz="1200" i="1" kern="1200">
              <a:solidFill>
                <a:schemeClr val="tx1"/>
              </a:solidFill>
              <a:effectLst/>
              <a:latin typeface="+mn-lt"/>
              <a:ea typeface="+mn-ea"/>
              <a:cs typeface="+mn-cs"/>
            </a:endParaRPr>
          </a:p>
          <a:p>
            <a:r>
              <a:rPr lang="en-US" sz="1200" i="1" kern="1200">
                <a:solidFill>
                  <a:schemeClr val="tx1"/>
                </a:solidFill>
                <a:effectLst/>
                <a:latin typeface="+mn-lt"/>
                <a:ea typeface="+mn-ea"/>
                <a:cs typeface="+mn-cs"/>
              </a:rPr>
              <a:t>Let’s now dig into the three main focus areas for Azure AI. What your customers can do with Azure AI.</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8757B7-48B5-4B59-9F83-876EB6AF8B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2703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Azure, you can be more </a:t>
            </a:r>
            <a:r>
              <a:rPr lang="en-US" b="1"/>
              <a:t>productive</a:t>
            </a:r>
            <a:r>
              <a:rPr lang="en-US" b="0"/>
              <a:t>. Azure has more than 100 services with great end-to-end tools to make you successful.</a:t>
            </a:r>
          </a:p>
          <a:p>
            <a:endParaRPr lang="en-US" b="0"/>
          </a:p>
          <a:p>
            <a:r>
              <a:rPr lang="en-US" sz="1200" b="0" i="0" kern="1200">
                <a:solidFill>
                  <a:schemeClr val="tx1"/>
                </a:solidFill>
                <a:effectLst/>
                <a:latin typeface="+mn-lt"/>
                <a:ea typeface="+mn-ea"/>
                <a:cs typeface="+mn-cs"/>
              </a:rPr>
              <a:t>Develop and deploy where you want, with the only consistent </a:t>
            </a:r>
            <a:r>
              <a:rPr lang="en-US" sz="1200" b="1" i="0" kern="1200">
                <a:solidFill>
                  <a:schemeClr val="tx1"/>
                </a:solidFill>
                <a:effectLst/>
                <a:latin typeface="+mn-lt"/>
                <a:ea typeface="+mn-ea"/>
                <a:cs typeface="+mn-cs"/>
              </a:rPr>
              <a:t>hybrid</a:t>
            </a:r>
            <a:r>
              <a:rPr lang="en-US" sz="1200" b="0" i="0" kern="1200">
                <a:solidFill>
                  <a:schemeClr val="tx1"/>
                </a:solidFill>
                <a:effectLst/>
                <a:latin typeface="+mn-lt"/>
                <a:ea typeface="+mn-ea"/>
                <a:cs typeface="+mn-cs"/>
              </a:rPr>
              <a:t> cloud on the market. Extend Azure on-premises with Azure Stack.</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Create </a:t>
            </a:r>
            <a:r>
              <a:rPr lang="en-US" sz="1200" b="1" i="0" kern="1200">
                <a:solidFill>
                  <a:schemeClr val="tx1"/>
                </a:solidFill>
                <a:effectLst/>
                <a:latin typeface="+mn-lt"/>
                <a:ea typeface="+mn-ea"/>
                <a:cs typeface="+mn-cs"/>
              </a:rPr>
              <a:t>intelligent</a:t>
            </a:r>
            <a:r>
              <a:rPr lang="en-US" sz="1200" b="0" i="0" kern="1200">
                <a:solidFill>
                  <a:schemeClr val="tx1"/>
                </a:solidFill>
                <a:effectLst/>
                <a:latin typeface="+mn-lt"/>
                <a:ea typeface="+mn-ea"/>
                <a:cs typeface="+mn-cs"/>
              </a:rPr>
              <a:t> apps using powerful data and AI services.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Develop with confidence on the trusted cloud.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&lt;Transition&gt;: Join startups, governments, and 90% of Fortune 500 businesses who run on the Microsoft Cloud today.</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582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Azure, you can be more </a:t>
            </a:r>
            <a:r>
              <a:rPr lang="en-US" b="1"/>
              <a:t>productive</a:t>
            </a:r>
            <a:r>
              <a:rPr lang="en-US" b="0"/>
              <a:t>. Azure has more than 100 services with great end-to-end tools to make you successful.</a:t>
            </a:r>
          </a:p>
          <a:p>
            <a:endParaRPr lang="en-US" b="0"/>
          </a:p>
          <a:p>
            <a:r>
              <a:rPr lang="en-US" sz="1200" b="0" i="0" kern="1200">
                <a:solidFill>
                  <a:schemeClr val="tx1"/>
                </a:solidFill>
                <a:effectLst/>
                <a:latin typeface="+mn-lt"/>
                <a:ea typeface="+mn-ea"/>
                <a:cs typeface="+mn-cs"/>
              </a:rPr>
              <a:t>Develop and deploy where you want, with the only consistent </a:t>
            </a:r>
            <a:r>
              <a:rPr lang="en-US" sz="1200" b="1" i="0" kern="1200">
                <a:solidFill>
                  <a:schemeClr val="tx1"/>
                </a:solidFill>
                <a:effectLst/>
                <a:latin typeface="+mn-lt"/>
                <a:ea typeface="+mn-ea"/>
                <a:cs typeface="+mn-cs"/>
              </a:rPr>
              <a:t>hybrid</a:t>
            </a:r>
            <a:r>
              <a:rPr lang="en-US" sz="1200" b="0" i="0" kern="1200">
                <a:solidFill>
                  <a:schemeClr val="tx1"/>
                </a:solidFill>
                <a:effectLst/>
                <a:latin typeface="+mn-lt"/>
                <a:ea typeface="+mn-ea"/>
                <a:cs typeface="+mn-cs"/>
              </a:rPr>
              <a:t> cloud on the market. Extend Azure on-premises with Azure Stack.</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Create </a:t>
            </a:r>
            <a:r>
              <a:rPr lang="en-US" sz="1200" b="1" i="0" kern="1200">
                <a:solidFill>
                  <a:schemeClr val="tx1"/>
                </a:solidFill>
                <a:effectLst/>
                <a:latin typeface="+mn-lt"/>
                <a:ea typeface="+mn-ea"/>
                <a:cs typeface="+mn-cs"/>
              </a:rPr>
              <a:t>intelligent</a:t>
            </a:r>
            <a:r>
              <a:rPr lang="en-US" sz="1200" b="0" i="0" kern="1200">
                <a:solidFill>
                  <a:schemeClr val="tx1"/>
                </a:solidFill>
                <a:effectLst/>
                <a:latin typeface="+mn-lt"/>
                <a:ea typeface="+mn-ea"/>
                <a:cs typeface="+mn-cs"/>
              </a:rPr>
              <a:t> apps using powerful data and AI services.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Develop with confidence on the trusted cloud. </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&lt;Transition&gt;: Join startups, governments, and 90% of Fortune 500 businesses who run on the Microsoft Cloud today.</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9157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&lt;Transition&gt;: Now, at this point, you’re probably wondering, “how do I get started?”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0212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&lt;Transition&gt;: Now, at this point, you’re probably wondering, “how do I get started?”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92338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10/31/2018 8:08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953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Gartner predicts that, in 2022, the global business value derived from AI will be $3.9 trillion.</a:t>
            </a:r>
          </a:p>
          <a:p>
            <a:pPr marL="0" indent="0">
              <a:buFont typeface="Arial" panose="020B0604020202020204" pitchFamily="34" charset="0"/>
              <a:buNone/>
            </a:pPr>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Decision support and augmentation will account for $1.7T.</a:t>
            </a:r>
          </a:p>
          <a:p>
            <a:r>
              <a:rPr lang="en-US" sz="1200" b="0" kern="1200">
                <a:solidFill>
                  <a:schemeClr val="tx1"/>
                </a:solidFill>
                <a:effectLst/>
                <a:latin typeface="+mn-lt"/>
                <a:ea typeface="+mn-ea"/>
                <a:cs typeface="+mn-cs"/>
              </a:rPr>
              <a:t>Virtual agents will account for $1T.</a:t>
            </a:r>
          </a:p>
          <a:p>
            <a:r>
              <a:rPr lang="en-US" sz="1200" b="0" kern="1200">
                <a:solidFill>
                  <a:schemeClr val="tx1"/>
                </a:solidFill>
                <a:effectLst/>
                <a:latin typeface="+mn-lt"/>
                <a:ea typeface="+mn-ea"/>
                <a:cs typeface="+mn-cs"/>
              </a:rPr>
              <a:t>Smart products will account for $624B.</a:t>
            </a:r>
          </a:p>
          <a:p>
            <a:r>
              <a:rPr lang="en-US" sz="1200" b="0" kern="1200">
                <a:solidFill>
                  <a:schemeClr val="tx1"/>
                </a:solidFill>
                <a:effectLst/>
                <a:latin typeface="+mn-lt"/>
                <a:ea typeface="+mn-ea"/>
                <a:cs typeface="+mn-cs"/>
              </a:rPr>
              <a:t>Decision automation systems will account for $546B.</a:t>
            </a:r>
          </a:p>
          <a:p>
            <a:pPr marL="0" indent="0">
              <a:buFont typeface="Arial" panose="020B0604020202020204" pitchFamily="34" charset="0"/>
              <a:buNone/>
            </a:pPr>
            <a:endParaRPr lang="en-US" sz="1200" b="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$3.9T. Let’s break that down.</a:t>
            </a:r>
          </a:p>
          <a:p>
            <a:endParaRPr lang="en-US" sz="1200" b="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068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reach of advanced analytics extends beyond any single business area or department. From marketing, to finance, to operations, advanced analytics can transform your business.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&lt;Transition&gt;: Let’s talk about a few customer stories in more depth. These highlight the advantages of how data, analytics, the cloud, and intelligence can drive better outcomes. </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77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With machine learning, you can build powerful recommendation engines to delight customers with improved shopping experiences.</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The average size of a single cart has decreased as customers spend more money in general, but spend less per retailer.</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Recommendation engines powered by machine learning engage customers by providing relevant content, leading to increased cart size.</a:t>
            </a:r>
          </a:p>
          <a:p>
            <a:r>
              <a:rPr lang="en-US" sz="900" kern="1200">
                <a:solidFill>
                  <a:schemeClr val="tx1"/>
                </a:solidFill>
                <a:effectLst/>
                <a:latin typeface="Segoe UI Light" pitchFamily="34" charset="0"/>
                <a:ea typeface="+mn-ea"/>
                <a:cs typeface="+mn-cs"/>
              </a:rPr>
              <a:t>ASOS built a recommendations platform on Azure that provides personalized experiences to its more than 15 million customers, capable of processing over 33 orders per second.</a:t>
            </a:r>
          </a:p>
          <a:p>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Customers can also use machine learning on Azure to optimize operations through predictive maintenance.</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We all know that equipment failures can lead to cost overruns and unnecessary downtime.</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If we anticipate failures and predict when maintenance should be performed, we can prevent disruptions and manage cost.</a:t>
            </a:r>
          </a:p>
          <a:p>
            <a:r>
              <a:rPr lang="en-US" sz="900" kern="1200">
                <a:solidFill>
                  <a:schemeClr val="tx1"/>
                </a:solidFill>
                <a:effectLst/>
                <a:latin typeface="Segoe UI Light" pitchFamily="34" charset="0"/>
                <a:ea typeface="+mn-ea"/>
                <a:cs typeface="+mn-cs"/>
              </a:rPr>
              <a:t>Carnival Maritime used machine learning on Azure to accomplish exactly that—saving $200k per ship per year by predicting onboard water usage.</a:t>
            </a:r>
          </a:p>
          <a:p>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Yet another way that our customers are bringing advanced analytics to life is through demand forecasting.</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Solar energy is generated by myriad providers with variable production, making it challenging to integrate with traditional power transmission grids.</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 order to align solar energy supply with the optimal markets, they need to forecast the weather, expected energy production, and energy values across multiple markets.</a:t>
            </a:r>
          </a:p>
          <a:p>
            <a:pPr marL="0" indent="0">
              <a:buFont typeface="Arial" panose="020B0604020202020204" pitchFamily="34" charset="0"/>
              <a:buNone/>
            </a:pPr>
            <a:r>
              <a:rPr lang="en-US" sz="900" kern="1200">
                <a:solidFill>
                  <a:schemeClr val="tx1"/>
                </a:solidFill>
                <a:effectLst/>
                <a:latin typeface="Segoe UI Light" pitchFamily="34" charset="0"/>
                <a:ea typeface="+mn-ea"/>
                <a:cs typeface="+mn-cs"/>
              </a:rPr>
              <a:t>Azure provided Renewables.AI the power, scale, and capacity to build a stable and profitable solar energy market.</a:t>
            </a:r>
          </a:p>
          <a:p>
            <a:pPr marL="0" indent="0">
              <a:buFont typeface="Arial" panose="020B0604020202020204" pitchFamily="34" charset="0"/>
              <a:buNone/>
            </a:pPr>
            <a:endParaRPr lang="en-US" sz="9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a:solidFill>
                  <a:schemeClr val="tx1"/>
                </a:solidFill>
                <a:effectLst/>
                <a:latin typeface="Segoe UI Light" pitchFamily="34" charset="0"/>
                <a:ea typeface="+mn-ea"/>
                <a:cs typeface="+mn-cs"/>
              </a:rPr>
              <a:t>&lt;Transition&gt;: Let’s take a closer look at how companies like these are achieving these results.</a:t>
            </a:r>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10/31/2018 8:08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4737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Segoe UI Light" pitchFamily="34" charset="0"/>
                <a:ea typeface="+mn-ea"/>
                <a:cs typeface="+mn-cs"/>
              </a:rPr>
              <a:t>Companies that are successful with AA are serving their users with intelligent applications to improve the customer experience, reduce costs, and increase revenue.</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In order to do this, they need to:</a:t>
            </a:r>
          </a:p>
          <a:p>
            <a:pPr marL="171450" indent="-171450">
              <a:buFont typeface="Arial" panose="020B0604020202020204" pitchFamily="34" charset="0"/>
              <a:buChar char="•"/>
            </a:pPr>
            <a:r>
              <a:rPr lang="en-US" sz="1200" b="1" kern="1200">
                <a:solidFill>
                  <a:schemeClr val="tx1"/>
                </a:solidFill>
                <a:effectLst/>
                <a:latin typeface="Segoe UI Light" pitchFamily="34" charset="0"/>
                <a:ea typeface="+mn-ea"/>
                <a:cs typeface="+mn-cs"/>
              </a:rPr>
              <a:t>&lt;Click&gt; </a:t>
            </a:r>
            <a:r>
              <a:rPr lang="en-US" sz="1200" kern="1200">
                <a:solidFill>
                  <a:schemeClr val="tx1"/>
                </a:solidFill>
                <a:effectLst/>
                <a:latin typeface="Segoe UI Light" pitchFamily="34" charset="0"/>
                <a:ea typeface="+mn-ea"/>
                <a:cs typeface="+mn-cs"/>
              </a:rPr>
              <a:t>Build a unified and usable data pipeline by storing and processing data from a variety of sources</a:t>
            </a:r>
          </a:p>
          <a:p>
            <a:pPr marL="171450" indent="-171450">
              <a:buFont typeface="Arial" panose="020B0604020202020204" pitchFamily="34" charset="0"/>
              <a:buChar char="•"/>
            </a:pPr>
            <a:r>
              <a:rPr lang="en-US" sz="1200" b="1" kern="1200">
                <a:solidFill>
                  <a:schemeClr val="tx1"/>
                </a:solidFill>
                <a:effectLst/>
                <a:latin typeface="Segoe UI Light" pitchFamily="34" charset="0"/>
                <a:ea typeface="+mn-ea"/>
                <a:cs typeface="+mn-cs"/>
              </a:rPr>
              <a:t>&lt;Click&gt; </a:t>
            </a:r>
            <a:r>
              <a:rPr lang="en-US" sz="1200" b="0" kern="1200">
                <a:solidFill>
                  <a:schemeClr val="tx1"/>
                </a:solidFill>
                <a:effectLst/>
                <a:latin typeface="Segoe UI Light" pitchFamily="34" charset="0"/>
                <a:ea typeface="+mn-ea"/>
                <a:cs typeface="+mn-cs"/>
              </a:rPr>
              <a:t>Train ML and DL models to d</a:t>
            </a:r>
            <a:r>
              <a:rPr lang="en-US" sz="1200" kern="1200">
                <a:solidFill>
                  <a:schemeClr val="tx1"/>
                </a:solidFill>
                <a:effectLst/>
                <a:latin typeface="Segoe UI Light" pitchFamily="34" charset="0"/>
                <a:ea typeface="+mn-ea"/>
                <a:cs typeface="+mn-cs"/>
              </a:rPr>
              <a:t>erive insights from your data </a:t>
            </a:r>
          </a:p>
          <a:p>
            <a:pPr marL="171450" indent="-171450">
              <a:buFont typeface="Arial" panose="020B0604020202020204" pitchFamily="34" charset="0"/>
              <a:buChar char="•"/>
            </a:pPr>
            <a:r>
              <a:rPr lang="en-US" sz="1200" b="1" kern="1200">
                <a:solidFill>
                  <a:schemeClr val="tx1"/>
                </a:solidFill>
                <a:effectLst/>
                <a:latin typeface="Segoe UI Light" pitchFamily="34" charset="0"/>
                <a:ea typeface="+mn-ea"/>
                <a:cs typeface="+mn-cs"/>
              </a:rPr>
              <a:t>&lt;Click&gt; </a:t>
            </a:r>
            <a:r>
              <a:rPr lang="en-US" sz="1200" b="0" kern="1200">
                <a:solidFill>
                  <a:schemeClr val="tx1"/>
                </a:solidFill>
                <a:effectLst/>
                <a:latin typeface="Segoe UI Light" pitchFamily="34" charset="0"/>
                <a:ea typeface="+mn-ea"/>
                <a:cs typeface="+mn-cs"/>
              </a:rPr>
              <a:t>Operationalize models and d</a:t>
            </a:r>
            <a:r>
              <a:rPr lang="en-US" sz="1200" kern="1200">
                <a:solidFill>
                  <a:schemeClr val="tx1"/>
                </a:solidFill>
                <a:effectLst/>
                <a:latin typeface="Segoe UI Light" pitchFamily="34" charset="0"/>
                <a:ea typeface="+mn-ea"/>
                <a:cs typeface="+mn-cs"/>
              </a:rPr>
              <a:t>istribute insights through a scalable platform to support a multitude of front-end assets</a:t>
            </a:r>
          </a:p>
          <a:p>
            <a:pPr marL="0" indent="0">
              <a:buFont typeface="Arial" panose="020B0604020202020204" pitchFamily="34" charset="0"/>
              <a:buNone/>
            </a:pPr>
            <a:endParaRPr lang="en-US" sz="12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1200" b="1" kern="1200">
                <a:solidFill>
                  <a:schemeClr val="tx1"/>
                </a:solidFill>
                <a:effectLst/>
                <a:latin typeface="Segoe UI Light" pitchFamily="34" charset="0"/>
                <a:ea typeface="+mn-ea"/>
                <a:cs typeface="+mn-cs"/>
              </a:rPr>
              <a:t>&lt;Transition&gt;: Implementing this process is easier said than done.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8144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emf"/><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jp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E485D-F446-40E6-A28E-93F5FFB419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49169F-47BD-4645-AA6F-3B5D12E2A0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580700-BB74-407A-B982-F537A87B2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33AB5BB-D768-49B8-826F-D6A9DA1E7968}"/>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6" name="Footer Placeholder 5">
            <a:extLst>
              <a:ext uri="{FF2B5EF4-FFF2-40B4-BE49-F238E27FC236}">
                <a16:creationId xmlns:a16="http://schemas.microsoft.com/office/drawing/2014/main" id="{5AB8868E-8C71-4208-AC83-A35748F413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21E07F-CA54-4836-B05E-635838FC7C30}"/>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22832296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0542-D9F6-48A5-8349-F0854E9C92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912577-3F47-4781-8F65-897FD8C977F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CB7239-F7A2-428D-93B4-DEF7C890EFE9}"/>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5" name="Footer Placeholder 4">
            <a:extLst>
              <a:ext uri="{FF2B5EF4-FFF2-40B4-BE49-F238E27FC236}">
                <a16:creationId xmlns:a16="http://schemas.microsoft.com/office/drawing/2014/main" id="{4F5E2EE9-BA26-4AD8-B276-E570D42E5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43DAA-245E-444E-A47A-1C552272A565}"/>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34623287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4C11D6-69E7-4066-AC52-EF854C2B68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FF0D25-A1FD-4394-A982-0212995CC30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F277B6-D499-4A1F-889E-A5A48C31EECA}"/>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5" name="Footer Placeholder 4">
            <a:extLst>
              <a:ext uri="{FF2B5EF4-FFF2-40B4-BE49-F238E27FC236}">
                <a16:creationId xmlns:a16="http://schemas.microsoft.com/office/drawing/2014/main" id="{D90F3367-95FA-4B85-B187-2157E86E4E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7F956-2269-4C97-966F-E11442292275}"/>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38583899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371706039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396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9319089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952281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483509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_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347943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05963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30860978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5089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1074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1023824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Use case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19773"/>
            <a:ext cx="11655840" cy="549986"/>
          </a:xfrm>
        </p:spPr>
        <p:txBody>
          <a:bodyPr/>
          <a:lstStyle>
            <a:lvl1pPr>
              <a:defRPr lang="en-US" sz="4000" b="0" kern="1200" cap="none" spc="0" baseline="0" dirty="0">
                <a:ln w="3175">
                  <a:noFill/>
                </a:ln>
                <a:solidFill>
                  <a:srgbClr val="02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chemeClr val="tx2"/>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4" name="Text Placeholder 7">
            <a:extLst>
              <a:ext uri="{FF2B5EF4-FFF2-40B4-BE49-F238E27FC236}">
                <a16:creationId xmlns:a16="http://schemas.microsoft.com/office/drawing/2014/main" id="{E589A096-317B-45E8-B534-36C6CCCB39FD}"/>
              </a:ext>
            </a:extLst>
          </p:cNvPr>
          <p:cNvSpPr txBox="1">
            <a:spLocks/>
          </p:cNvSpPr>
          <p:nvPr userDrawn="1"/>
        </p:nvSpPr>
        <p:spPr>
          <a:xfrm>
            <a:off x="266699" y="718314"/>
            <a:ext cx="895895" cy="3231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200" b="0" kern="1200" cap="all" spc="0" baseline="0" dirty="0" smtClean="0">
                <a:solidFill>
                  <a:srgbClr val="0278D7"/>
                </a:solidFill>
                <a:latin typeface="Segoe UI Semibold" panose="020B0502040204020203" pitchFamily="34" charset="0"/>
                <a:ea typeface="+mn-ea"/>
                <a:cs typeface="Segoe UI Semibold"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00" cap="none">
                <a:solidFill>
                  <a:srgbClr val="000000"/>
                </a:solidFill>
              </a:rPr>
              <a:t>Use cases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777446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0368529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655112"/>
      </p:ext>
    </p:extLst>
  </p:cSld>
  <p:clrMapOvr>
    <a:masterClrMapping/>
  </p:clrMapOvr>
  <p:transition>
    <p:fade/>
  </p:transition>
  <p:extLst mod="1">
    <p:ext uri="{DCECCB84-F9BA-43D5-87BE-67443E8EF086}">
      <p15:sldGuideLst xmlns:p15="http://schemas.microsoft.com/office/powerpoint/2012/main">
        <p15:guide id="6" orient="horz" pos="1272">
          <p15:clr>
            <a:srgbClr val="5ACBF0"/>
          </p15:clr>
        </p15:guide>
        <p15:guide id="7" orient="horz" pos="288">
          <p15:clr>
            <a:srgbClr val="5ACBF0"/>
          </p15:clr>
        </p15:guide>
        <p15:guide id="8"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8269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39178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112DACC-3558-4EAF-B807-7C520DCF9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2125360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8675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95687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8216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49816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77045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21705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537007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871181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7549912"/>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231998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732353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99837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16412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50105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52468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887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0985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028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8889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51348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9044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32356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11854957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5540" y="244283"/>
            <a:ext cx="1744034" cy="576853"/>
          </a:xfrm>
          <a:prstGeom prst="rect">
            <a:avLst/>
          </a:prstGeom>
        </p:spPr>
      </p:pic>
    </p:spTree>
    <p:extLst>
      <p:ext uri="{BB962C8B-B14F-4D97-AF65-F5344CB8AC3E}">
        <p14:creationId xmlns:p14="http://schemas.microsoft.com/office/powerpoint/2010/main" val="2330413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4956646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
        <p:nvSpPr>
          <p:cNvPr id="8" name="TextBox 7">
            <a:extLst>
              <a:ext uri="{FF2B5EF4-FFF2-40B4-BE49-F238E27FC236}">
                <a16:creationId xmlns:a16="http://schemas.microsoft.com/office/drawing/2014/main" id="{E7E555FE-1A25-470F-9400-806E2FDA6E45}"/>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Tree>
    <p:extLst>
      <p:ext uri="{BB962C8B-B14F-4D97-AF65-F5344CB8AC3E}">
        <p14:creationId xmlns:p14="http://schemas.microsoft.com/office/powerpoint/2010/main" val="3628051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42356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2812559"/>
            <a:ext cx="2102988" cy="448276"/>
          </a:xfrm>
          <a:prstGeom prst="rect">
            <a:avLst/>
          </a:prstGeom>
        </p:spPr>
      </p:pic>
    </p:spTree>
    <p:extLst>
      <p:ext uri="{BB962C8B-B14F-4D97-AF65-F5344CB8AC3E}">
        <p14:creationId xmlns:p14="http://schemas.microsoft.com/office/powerpoint/2010/main" val="3411688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spc="0">
                <a:solidFill>
                  <a:schemeClr val="tx1"/>
                </a:solidFill>
              </a:defRPr>
            </a:lvl1pPr>
          </a:lstStyle>
          <a:p>
            <a:r>
              <a:rPr lang="en-US"/>
              <a:t>Click to edit Master title style</a:t>
            </a:r>
          </a:p>
        </p:txBody>
      </p:sp>
    </p:spTree>
    <p:extLst>
      <p:ext uri="{BB962C8B-B14F-4D97-AF65-F5344CB8AC3E}">
        <p14:creationId xmlns:p14="http://schemas.microsoft.com/office/powerpoint/2010/main" val="942644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chemeClr val="tx2"/>
                </a:solidFill>
              </a:defRPr>
            </a:lvl1pPr>
          </a:lstStyle>
          <a:p>
            <a:r>
              <a:rPr lang="en-US"/>
              <a:t>Click to edit Master title style</a:t>
            </a:r>
          </a:p>
        </p:txBody>
      </p:sp>
    </p:spTree>
    <p:extLst>
      <p:ext uri="{BB962C8B-B14F-4D97-AF65-F5344CB8AC3E}">
        <p14:creationId xmlns:p14="http://schemas.microsoft.com/office/powerpoint/2010/main" val="271581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2265607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572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912540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480131"/>
          </a:xfrm>
          <a:noFill/>
          <a:ln>
            <a:noFill/>
          </a:ln>
        </p:spPr>
        <p:txBody>
          <a:bodyPr wrap="square" lIns="91440" tIns="45720" rIns="91440" bIns="45720" anchor="t" anchorCtr="0">
            <a:spAutoFit/>
          </a:bodyPr>
          <a:lstStyle>
            <a:lvl1pPr marL="0" indent="0" algn="ctr">
              <a:buNone/>
              <a:defRPr lang="en-US" sz="1400" b="1" dirty="0">
                <a:solidFill>
                  <a:srgbClr val="0278D7"/>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54108"/>
            <a:ext cx="1851471" cy="286232"/>
          </a:xfrm>
          <a:noFill/>
          <a:ln>
            <a:noFill/>
          </a:ln>
        </p:spPr>
        <p:txBody>
          <a:bodyPr wrap="square" lIns="91440" tIns="45720" rIns="91440" bIns="45720" anchor="b" anchorCtr="0">
            <a:spAutoFit/>
          </a:bodyPr>
          <a:lstStyle>
            <a:lvl1pPr marL="0" indent="0" algn="ctr">
              <a:buNone/>
              <a:defRPr lang="en-US" sz="1400" b="1" dirty="0">
                <a:solidFill>
                  <a:schemeClr val="bg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rgbClr val="000000"/>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878356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796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656950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84804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A5D64B0B-C239-4446-B6F3-2A3821C470A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6858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678779"/>
      </p:ext>
    </p:extLst>
  </p:cSld>
  <p:clrMapOvr>
    <a:masterClrMapping/>
  </p:clrMapOvr>
  <p:transition>
    <p:fade/>
  </p:transition>
  <p:extLst mod="1">
    <p:ext uri="{DCECCB84-F9BA-43D5-87BE-67443E8EF086}">
      <p15:sldGuideLst xmlns:p15="http://schemas.microsoft.com/office/powerpoint/2012/main">
        <p15:guide id="5" orient="horz" pos="288">
          <p15:clr>
            <a:srgbClr val="5ACBF0"/>
          </p15:clr>
        </p15:guide>
        <p15:guide id="6" orient="horz" pos="905">
          <p15:clr>
            <a:srgbClr val="5ACBF0"/>
          </p15:clr>
        </p15:guide>
        <p15:guide id="7"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139190"/>
      </p:ext>
    </p:extLst>
  </p:cSld>
  <p:clrMapOvr>
    <a:masterClrMapping/>
  </p:clrMapOvr>
  <p:transition>
    <p:fade/>
  </p:transition>
  <p:extLst mod="1">
    <p:ext uri="{DCECCB84-F9BA-43D5-87BE-67443E8EF086}">
      <p15:sldGuideLst xmlns:p15="http://schemas.microsoft.com/office/powerpoint/2012/main">
        <p15:guide id="6" orient="horz" pos="1272">
          <p15:clr>
            <a:srgbClr val="5ACBF0"/>
          </p15:clr>
        </p15:guide>
        <p15:guide id="7" orient="horz" pos="288">
          <p15:clr>
            <a:srgbClr val="5ACBF0"/>
          </p15:clr>
        </p15:guide>
        <p15:guide id="8"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0983754"/>
      </p:ext>
    </p:extLst>
  </p:cSld>
  <p:clrMapOvr>
    <a:masterClrMapping/>
  </p:clrMapOvr>
  <p:transition>
    <p:fade/>
  </p:transition>
  <p:extLst mod="1">
    <p:ext uri="{DCECCB84-F9BA-43D5-87BE-67443E8EF086}">
      <p15:sldGuideLst xmlns:p15="http://schemas.microsoft.com/office/powerpoint/2012/main">
        <p15:guide id="4" orient="horz" pos="288">
          <p15:clr>
            <a:srgbClr val="5ACBF0"/>
          </p15:clr>
        </p15:guide>
        <p15:guide id="5" orient="horz" pos="1272">
          <p15:clr>
            <a:srgbClr val="5ACBF0"/>
          </p15:clr>
        </p15:guide>
        <p15:guide id="6"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5178655"/>
      </p:ext>
    </p:extLst>
  </p:cSld>
  <p:clrMapOvr>
    <a:masterClrMapping/>
  </p:clrMapOvr>
  <p:transition>
    <p:fade/>
  </p:transition>
  <p:extLst mod="1">
    <p:ext uri="{DCECCB84-F9BA-43D5-87BE-67443E8EF086}">
      <p15:sldGuideLst xmlns:p15="http://schemas.microsoft.com/office/powerpoint/2012/main">
        <p15:guide id="4" orient="horz" pos="288">
          <p15:clr>
            <a:srgbClr val="5ACBF0"/>
          </p15:clr>
        </p15:guide>
        <p15:guide id="5" orient="horz" pos="1276">
          <p15:clr>
            <a:srgbClr val="5ACBF0"/>
          </p15:clr>
        </p15:guide>
        <p15:guide id="6"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6762551"/>
      </p:ext>
    </p:extLst>
  </p:cSld>
  <p:clrMapOvr>
    <a:masterClrMapping/>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73295393"/>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447554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8479574"/>
      </p:ext>
    </p:extLst>
  </p:cSld>
  <p:clrMapOvr>
    <a:masterClrMapping/>
  </p:clrMapOvr>
  <p:transition>
    <p:fade/>
  </p:transition>
  <p:hf sldNum="0" hdr="0" ftr="0" dt="0"/>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645671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9894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69703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6932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5" orient="horz" pos="2160">
          <p15:clr>
            <a:srgbClr val="FBAE40"/>
          </p15:clr>
        </p15:guide>
        <p15:guide id="6" pos="6135">
          <p15:clr>
            <a:srgbClr val="5ACBF0"/>
          </p15:clr>
        </p15:guide>
        <p15:guide id="7" orient="horz" pos="1910">
          <p15:clr>
            <a:srgbClr val="5ACBF0"/>
          </p15:clr>
        </p15:guide>
        <p15:guide id="8"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118274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mod="1">
    <p:ext uri="{DCECCB84-F9BA-43D5-87BE-67443E8EF086}">
      <p15:sldGuideLst xmlns:p15="http://schemas.microsoft.com/office/powerpoint/2012/main">
        <p15:guide id="1" orient="horz" pos="2160">
          <p15:clr>
            <a:srgbClr val="FBAE40"/>
          </p15:clr>
        </p15:guide>
        <p15:guide id="5" pos="6131">
          <p15:clr>
            <a:srgbClr val="5ACBF0"/>
          </p15:clr>
        </p15:guide>
        <p15:guide id="6" orient="horz" pos="1914">
          <p15:clr>
            <a:srgbClr val="5ACBF0"/>
          </p15:clr>
        </p15:guide>
        <p15:guide id="7"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5838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892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153269"/>
      </p:ext>
    </p:extLst>
  </p:cSld>
  <p:clrMapOvr>
    <a:masterClrMapping/>
  </p:clrMapOvr>
  <p:transition>
    <p:fade/>
  </p:transition>
  <p:hf sldNum="0" hdr="0" ftr="0" dt="0"/>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683930"/>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10084118"/>
      </p:ext>
    </p:extLst>
  </p:cSld>
  <p:clrMapOvr>
    <a:overrideClrMapping bg1="dk1" tx1="lt1" bg2="dk2" tx2="lt2" accent1="accent1" accent2="accent2" accent3="accent3" accent4="accent4" accent5="accent5" accent6="accent6" hlink="hlink" folHlink="folHlink"/>
  </p:clrMapOvr>
  <p:transition>
    <p:fade/>
  </p:transition>
  <p:hf sldNum="0" hdr="0" ftr="0" dt="0"/>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5154"/>
      </p:ext>
    </p:extLst>
  </p:cSld>
  <p:clrMapOvr>
    <a:masterClrMapping/>
  </p:clrMapOvr>
  <p:transition>
    <p:fade/>
  </p:transition>
  <p:extLst mod="1">
    <p:ext uri="{DCECCB84-F9BA-43D5-87BE-67443E8EF086}">
      <p15:sldGuideLst xmlns:p15="http://schemas.microsoft.com/office/powerpoint/2012/main">
        <p15:guide id="4" orient="horz" pos="1272">
          <p15:clr>
            <a:srgbClr val="5ACBF0"/>
          </p15:clr>
        </p15:guide>
        <p15:guide id="5" orient="horz" pos="905">
          <p15:clr>
            <a:srgbClr val="5ACBF0"/>
          </p15:clr>
        </p15:guide>
        <p15:guide id="6"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74950A29-31E0-CC43-BE64-23C3EE62A176}"/>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098FBC4B-21F8-AF42-99BA-4122303F0E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707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1829453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4">
          <p15:clr>
            <a:srgbClr val="5ACBF0"/>
          </p15:clr>
        </p15:guide>
        <p15:guide id="4"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9062197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1722639"/>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7398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269240" y="1189177"/>
            <a:ext cx="11653600" cy="466784"/>
          </a:xfrm>
          <a:prstGeom prst="rect">
            <a:avLst/>
          </a:prstGeom>
          <a:noFill/>
          <a:ln>
            <a:noFill/>
          </a:ln>
        </p:spPr>
        <p:txBody>
          <a:bodyPr spcFirstLastPara="1" wrap="square" lIns="68575" tIns="68575" rIns="68575" bIns="68575" anchor="t" anchorCtr="0"/>
          <a:lstStyle>
            <a:lvl1pPr marL="609585" marR="0" lvl="0" indent="-423323" algn="l" rtl="0">
              <a:lnSpc>
                <a:spcPct val="90000"/>
              </a:lnSpc>
              <a:spcBef>
                <a:spcPts val="400"/>
              </a:spcBef>
              <a:spcAft>
                <a:spcPts val="0"/>
              </a:spcAft>
              <a:buClr>
                <a:schemeClr val="dk1"/>
              </a:buClr>
              <a:buSzPts val="1400"/>
              <a:buFont typeface="Arial"/>
              <a:buChar char="•"/>
              <a:defRPr sz="2000" b="0" i="0" u="none" strike="noStrike" cap="none">
                <a:solidFill>
                  <a:schemeClr val="dk1"/>
                </a:solidFill>
                <a:latin typeface="Quattrocento Sans"/>
                <a:ea typeface="Quattrocento Sans"/>
                <a:cs typeface="Quattrocento Sans"/>
                <a:sym typeface="Quattrocento Sans"/>
              </a:defRPr>
            </a:lvl1pPr>
            <a:lvl2pPr marL="1219170" marR="0" lvl="1" indent="-397923" algn="l" rtl="0">
              <a:lnSpc>
                <a:spcPct val="90000"/>
              </a:lnSpc>
              <a:spcBef>
                <a:spcPts val="267"/>
              </a:spcBef>
              <a:spcAft>
                <a:spcPts val="0"/>
              </a:spcAft>
              <a:buClr>
                <a:schemeClr val="dk1"/>
              </a:buClr>
              <a:buSzPts val="1100"/>
              <a:buFont typeface="Arial"/>
              <a:buChar char="•"/>
              <a:defRPr sz="1600" b="0" i="0" u="none" strike="noStrike" cap="none">
                <a:solidFill>
                  <a:schemeClr val="dk1"/>
                </a:solidFill>
                <a:latin typeface="Quattrocento Sans"/>
                <a:ea typeface="Quattrocento Sans"/>
                <a:cs typeface="Quattrocento Sans"/>
                <a:sym typeface="Quattrocento Sans"/>
              </a:defRPr>
            </a:lvl2pPr>
            <a:lvl3pPr marL="1828754" marR="0" lvl="2" indent="-380990" algn="l" rtl="0">
              <a:lnSpc>
                <a:spcPct val="90000"/>
              </a:lnSpc>
              <a:spcBef>
                <a:spcPts val="267"/>
              </a:spcBef>
              <a:spcAft>
                <a:spcPts val="0"/>
              </a:spcAft>
              <a:buClr>
                <a:schemeClr val="dk1"/>
              </a:buClr>
              <a:buSzPts val="900"/>
              <a:buFont typeface="Arial"/>
              <a:buChar char="•"/>
              <a:defRPr sz="1467" b="0" i="0" u="none" strike="noStrike" cap="none">
                <a:solidFill>
                  <a:schemeClr val="dk1"/>
                </a:solidFill>
                <a:latin typeface="Quattrocento Sans"/>
                <a:ea typeface="Quattrocento Sans"/>
                <a:cs typeface="Quattrocento Sans"/>
                <a:sym typeface="Quattrocento Sans"/>
              </a:defRPr>
            </a:lvl3pPr>
            <a:lvl4pPr marL="2438339" marR="0" lvl="3" indent="-372524" algn="l" rtl="0">
              <a:lnSpc>
                <a:spcPct val="90000"/>
              </a:lnSpc>
              <a:spcBef>
                <a:spcPts val="267"/>
              </a:spcBef>
              <a:spcAft>
                <a:spcPts val="0"/>
              </a:spcAft>
              <a:buClr>
                <a:schemeClr val="dk1"/>
              </a:buClr>
              <a:buSzPts val="800"/>
              <a:buFont typeface="Arial"/>
              <a:buChar char="•"/>
              <a:defRPr sz="1200" b="0" i="0" u="none" strike="noStrike" cap="none">
                <a:solidFill>
                  <a:schemeClr val="dk1"/>
                </a:solidFill>
                <a:latin typeface="Quattrocento Sans"/>
                <a:ea typeface="Quattrocento Sans"/>
                <a:cs typeface="Quattrocento Sans"/>
                <a:sym typeface="Quattrocento Sans"/>
              </a:defRPr>
            </a:lvl4pPr>
            <a:lvl5pPr marL="3047924" marR="0" lvl="4" indent="-372524" algn="l" rtl="0">
              <a:lnSpc>
                <a:spcPct val="90000"/>
              </a:lnSpc>
              <a:spcBef>
                <a:spcPts val="267"/>
              </a:spcBef>
              <a:spcAft>
                <a:spcPts val="0"/>
              </a:spcAft>
              <a:buClr>
                <a:schemeClr val="dk1"/>
              </a:buClr>
              <a:buSzPts val="800"/>
              <a:buFont typeface="Arial"/>
              <a:buChar char="•"/>
              <a:defRPr sz="1200" b="0" i="0" u="none" strike="noStrike" cap="none">
                <a:solidFill>
                  <a:schemeClr val="dk1"/>
                </a:solidFill>
                <a:latin typeface="Quattrocento Sans"/>
                <a:ea typeface="Quattrocento Sans"/>
                <a:cs typeface="Quattrocento Sans"/>
                <a:sym typeface="Quattrocento Sans"/>
              </a:defRPr>
            </a:lvl5pPr>
            <a:lvl6pPr marL="3657509" marR="0" lvl="5"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4267093" marR="0" lvl="6"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4876678" marR="0" lvl="7"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5486263" marR="0" lvl="8" indent="-431789" algn="l" rtl="0">
              <a:spcBef>
                <a:spcPts val="4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9" name="Shape 69"/>
          <p:cNvSpPr txBox="1">
            <a:spLocks noGrp="1"/>
          </p:cNvSpPr>
          <p:nvPr>
            <p:ph type="title"/>
          </p:nvPr>
        </p:nvSpPr>
        <p:spPr>
          <a:xfrm>
            <a:off x="269240" y="289513"/>
            <a:ext cx="11656000" cy="803287"/>
          </a:xfrm>
          <a:prstGeom prst="rect">
            <a:avLst/>
          </a:prstGeom>
          <a:noFill/>
          <a:ln>
            <a:noFill/>
          </a:ln>
        </p:spPr>
        <p:txBody>
          <a:bodyPr spcFirstLastPara="1" wrap="square" lIns="68575" tIns="68575" rIns="68575" bIns="68575" anchor="t" anchorCtr="0"/>
          <a:lstStyle>
            <a:lvl1pPr marR="0" lvl="0" algn="l" rtl="0">
              <a:lnSpc>
                <a:spcPct val="90000"/>
              </a:lnSpc>
              <a:spcBef>
                <a:spcPts val="0"/>
              </a:spcBef>
              <a:spcAft>
                <a:spcPts val="0"/>
              </a:spcAft>
              <a:buClr>
                <a:schemeClr val="dk2"/>
              </a:buClr>
              <a:buSzPts val="3600"/>
              <a:buFont typeface="Quattrocento Sans"/>
              <a:buNone/>
              <a:defRPr sz="4800" b="0" i="0" u="none" strike="noStrike" cap="none">
                <a:solidFill>
                  <a:schemeClr val="dk2"/>
                </a:solidFill>
                <a:latin typeface="Quattrocento Sans"/>
                <a:ea typeface="Quattrocento Sans"/>
                <a:cs typeface="Quattrocento Sans"/>
                <a:sym typeface="Quattrocento Sans"/>
              </a:defRPr>
            </a:lvl1pPr>
            <a:lvl2pPr lvl="1" rtl="0">
              <a:spcBef>
                <a:spcPts val="0"/>
              </a:spcBef>
              <a:spcAft>
                <a:spcPts val="0"/>
              </a:spcAft>
              <a:buSzPts val="1100"/>
              <a:buNone/>
              <a:defRPr sz="1867"/>
            </a:lvl2pPr>
            <a:lvl3pPr lvl="2" rtl="0">
              <a:spcBef>
                <a:spcPts val="0"/>
              </a:spcBef>
              <a:spcAft>
                <a:spcPts val="0"/>
              </a:spcAft>
              <a:buSzPts val="1100"/>
              <a:buNone/>
              <a:defRPr sz="1867"/>
            </a:lvl3pPr>
            <a:lvl4pPr lvl="3" rtl="0">
              <a:spcBef>
                <a:spcPts val="0"/>
              </a:spcBef>
              <a:spcAft>
                <a:spcPts val="0"/>
              </a:spcAft>
              <a:buSzPts val="1100"/>
              <a:buNone/>
              <a:defRPr sz="1867"/>
            </a:lvl4pPr>
            <a:lvl5pPr lvl="4" rtl="0">
              <a:spcBef>
                <a:spcPts val="0"/>
              </a:spcBef>
              <a:spcAft>
                <a:spcPts val="0"/>
              </a:spcAft>
              <a:buSzPts val="1100"/>
              <a:buNone/>
              <a:defRPr sz="1867"/>
            </a:lvl5pPr>
            <a:lvl6pPr lvl="5" rtl="0">
              <a:spcBef>
                <a:spcPts val="0"/>
              </a:spcBef>
              <a:spcAft>
                <a:spcPts val="0"/>
              </a:spcAft>
              <a:buSzPts val="1100"/>
              <a:buNone/>
              <a:defRPr sz="1867"/>
            </a:lvl6pPr>
            <a:lvl7pPr lvl="6" rtl="0">
              <a:spcBef>
                <a:spcPts val="0"/>
              </a:spcBef>
              <a:spcAft>
                <a:spcPts val="0"/>
              </a:spcAft>
              <a:buSzPts val="1100"/>
              <a:buNone/>
              <a:defRPr sz="1867"/>
            </a:lvl7pPr>
            <a:lvl8pPr lvl="7" rtl="0">
              <a:spcBef>
                <a:spcPts val="0"/>
              </a:spcBef>
              <a:spcAft>
                <a:spcPts val="0"/>
              </a:spcAft>
              <a:buSzPts val="1100"/>
              <a:buNone/>
              <a:defRPr sz="1867"/>
            </a:lvl8pPr>
            <a:lvl9pPr lvl="8" rtl="0">
              <a:spcBef>
                <a:spcPts val="0"/>
              </a:spcBef>
              <a:spcAft>
                <a:spcPts val="0"/>
              </a:spcAft>
              <a:buSzPts val="1100"/>
              <a:buNone/>
              <a:defRPr sz="1867"/>
            </a:lvl9pPr>
          </a:lstStyle>
          <a:p>
            <a:endParaRPr/>
          </a:p>
        </p:txBody>
      </p:sp>
    </p:spTree>
    <p:extLst>
      <p:ext uri="{BB962C8B-B14F-4D97-AF65-F5344CB8AC3E}">
        <p14:creationId xmlns:p14="http://schemas.microsoft.com/office/powerpoint/2010/main" val="361162311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6343" y="6453827"/>
            <a:ext cx="1400675" cy="238115"/>
          </a:xfrm>
          <a:prstGeom prst="rect">
            <a:avLst/>
          </a:prstGeom>
        </p:spPr>
      </p:pic>
      <p:sp>
        <p:nvSpPr>
          <p:cNvPr id="5" name="TextBox 4"/>
          <p:cNvSpPr txBox="1"/>
          <p:nvPr userDrawn="1"/>
        </p:nvSpPr>
        <p:spPr>
          <a:xfrm>
            <a:off x="11260668" y="6384784"/>
            <a:ext cx="679219" cy="338554"/>
          </a:xfrm>
          <a:prstGeom prst="rect">
            <a:avLst/>
          </a:prstGeom>
          <a:noFill/>
        </p:spPr>
        <p:txBody>
          <a:bodyPr wrap="square" rtlCol="0">
            <a:spAutoFit/>
          </a:bodyPr>
          <a:lstStyle/>
          <a:p>
            <a:pPr algn="r">
              <a:spcAft>
                <a:spcPts val="1600"/>
              </a:spcAft>
            </a:pPr>
            <a:fld id="{4A235F02-F060-8D4C-AB46-7AADEEF1D6EF}" type="slidenum">
              <a:rPr lang="en-US" sz="1600" smtClean="0">
                <a:solidFill>
                  <a:schemeClr val="bg1"/>
                </a:solidFill>
                <a:latin typeface="Source Sans Pro" charset="0"/>
                <a:ea typeface="Source Sans Pro" charset="0"/>
                <a:cs typeface="Source Sans Pro" charset="0"/>
              </a:rPr>
              <a:pPr algn="r">
                <a:spcAft>
                  <a:spcPts val="1600"/>
                </a:spcAft>
              </a:pPr>
              <a:t>‹#›</a:t>
            </a:fld>
            <a:endParaRPr lang="en-US" sz="1600">
              <a:solidFill>
                <a:schemeClr val="bg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0112763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693C4-B0F0-417B-AC7E-33FF3E1F6F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40D515-9EB0-4652-BE23-6502DA9E2D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FA513E-933B-402F-893E-87ABEB914D61}"/>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5" name="Footer Placeholder 4">
            <a:extLst>
              <a:ext uri="{FF2B5EF4-FFF2-40B4-BE49-F238E27FC236}">
                <a16:creationId xmlns:a16="http://schemas.microsoft.com/office/drawing/2014/main" id="{31B77F1B-54AB-4253-B202-881F146EB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A0CCF-6AD9-4E4C-979E-BF2A9577F405}"/>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171353483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7DC7-217D-4E0F-9FD4-01867C998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51675D-8081-48B5-AF2C-D06525EDF03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8FBD22-E794-4621-8AB7-784FBFB0328A}"/>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5" name="Footer Placeholder 4">
            <a:extLst>
              <a:ext uri="{FF2B5EF4-FFF2-40B4-BE49-F238E27FC236}">
                <a16:creationId xmlns:a16="http://schemas.microsoft.com/office/drawing/2014/main" id="{32A5F725-6F93-4723-B2D9-E07FC8F74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93529-A4C4-4284-A8FA-8452E81C7841}"/>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10300958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E4701-8CF4-41F3-8289-D689C367D0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AE8E96-828C-4D66-AC0F-372148B7E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B6BD63-B1C0-4A8F-A1E7-A97E317A35AD}"/>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5" name="Footer Placeholder 4">
            <a:extLst>
              <a:ext uri="{FF2B5EF4-FFF2-40B4-BE49-F238E27FC236}">
                <a16:creationId xmlns:a16="http://schemas.microsoft.com/office/drawing/2014/main" id="{3FC558FB-FE3F-413E-BAE1-3EFDF79EA4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6F6DE2-24D8-4847-9DD5-50AA39064B2F}"/>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25905883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3948B-590F-4C8C-94C8-0D163D2388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770BF7-ED71-4CC4-A975-D1EFD39291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431242-2C2B-487A-988E-5831D70529A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B2325A-D67D-4E69-8070-FF0226746A22}"/>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6" name="Footer Placeholder 5">
            <a:extLst>
              <a:ext uri="{FF2B5EF4-FFF2-40B4-BE49-F238E27FC236}">
                <a16:creationId xmlns:a16="http://schemas.microsoft.com/office/drawing/2014/main" id="{9BEABBE5-D17F-4AFA-99CB-9C7902A965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735BC-0E1C-4E8F-BF9B-E701F66DB3BF}"/>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283249834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CE743-9B6A-4AA8-927C-039F19F8D5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5E8386-5A63-4FF4-981E-9106A8C604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89CB4C5-A21D-4A3D-B9FD-3D329AF172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359567-4FC4-41F3-A2AF-AF7A329ADB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27ED589-365C-40C0-AE39-F975F9841B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76C2C5-7C40-4A16-B18A-0D726B4A7466}"/>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8" name="Footer Placeholder 7">
            <a:extLst>
              <a:ext uri="{FF2B5EF4-FFF2-40B4-BE49-F238E27FC236}">
                <a16:creationId xmlns:a16="http://schemas.microsoft.com/office/drawing/2014/main" id="{0B1F4D20-42CC-4E6C-84E6-E8A6EF13E7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C4F32F-CD6A-4577-BC13-99BEF2D8E325}"/>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20523230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A971B-8147-487E-91D7-046DDA7723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150FF2-C11C-45CA-8CD5-188301F04397}"/>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4" name="Footer Placeholder 3">
            <a:extLst>
              <a:ext uri="{FF2B5EF4-FFF2-40B4-BE49-F238E27FC236}">
                <a16:creationId xmlns:a16="http://schemas.microsoft.com/office/drawing/2014/main" id="{FB909BEF-C431-4383-A0CD-20FF3B96EF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FCBDC0-0460-4D56-A245-EF7B2E36A899}"/>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30506943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8C2457-41F2-4880-9AC6-2EAF2A9ABF3E}"/>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3" name="Footer Placeholder 2">
            <a:extLst>
              <a:ext uri="{FF2B5EF4-FFF2-40B4-BE49-F238E27FC236}">
                <a16:creationId xmlns:a16="http://schemas.microsoft.com/office/drawing/2014/main" id="{21E4E51B-ED88-408E-B3A8-D1E91C3B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CF69D6-7057-4B1F-9693-F15488191076}"/>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27657027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F8C94-6D39-4173-A6EE-C6AA7CE533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4D71F4-A43B-4089-A08F-A3AB13A90C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5B86BD-080B-46E7-83C6-CFDDD8035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729C54-79AE-4A5D-B293-0653D55458D9}"/>
              </a:ext>
            </a:extLst>
          </p:cNvPr>
          <p:cNvSpPr>
            <a:spLocks noGrp="1"/>
          </p:cNvSpPr>
          <p:nvPr>
            <p:ph type="dt" sz="half" idx="10"/>
          </p:nvPr>
        </p:nvSpPr>
        <p:spPr/>
        <p:txBody>
          <a:bodyPr/>
          <a:lstStyle/>
          <a:p>
            <a:fld id="{6C342BBE-6BC8-41CD-8AFE-D606FD5D0635}" type="datetimeFigureOut">
              <a:rPr lang="en-US" smtClean="0"/>
              <a:t>10/31/2018</a:t>
            </a:fld>
            <a:endParaRPr lang="en-US"/>
          </a:p>
        </p:txBody>
      </p:sp>
      <p:sp>
        <p:nvSpPr>
          <p:cNvPr id="6" name="Footer Placeholder 5">
            <a:extLst>
              <a:ext uri="{FF2B5EF4-FFF2-40B4-BE49-F238E27FC236}">
                <a16:creationId xmlns:a16="http://schemas.microsoft.com/office/drawing/2014/main" id="{251B1E48-D3D7-445E-9DCF-EE62E838F0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23BB2F-6BB8-403A-8D76-447D6F063E07}"/>
              </a:ext>
            </a:extLst>
          </p:cNvPr>
          <p:cNvSpPr>
            <a:spLocks noGrp="1"/>
          </p:cNvSpPr>
          <p:nvPr>
            <p:ph type="sldNum" sz="quarter" idx="12"/>
          </p:nvPr>
        </p:nvSpPr>
        <p:spPr/>
        <p:txBody>
          <a:bodyPr/>
          <a:lstStyle/>
          <a:p>
            <a:fld id="{3C711CAF-1203-46C6-A5BC-D8006D0E2BC0}" type="slidenum">
              <a:rPr lang="en-US" smtClean="0"/>
              <a:t>‹#›</a:t>
            </a:fld>
            <a:endParaRPr lang="en-US"/>
          </a:p>
        </p:txBody>
      </p:sp>
    </p:spTree>
    <p:extLst>
      <p:ext uri="{BB962C8B-B14F-4D97-AF65-F5344CB8AC3E}">
        <p14:creationId xmlns:p14="http://schemas.microsoft.com/office/powerpoint/2010/main" val="3613218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12.png"/><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3.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image" Target="../media/image18.png"/><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theme" Target="../theme/theme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image" Target="../media/image19.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image" Target="../media/image1.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6.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9"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8512DA7-CFE5-43F6-99F5-6B60968CFC0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765567843"/>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77" r:id="rId7"/>
    <p:sldLayoutId id="2147484826" r:id="rId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524113"/>
      </p:ext>
    </p:extLst>
  </p:cSld>
  <p:clrMap bg1="lt1" tx1="dk1" bg2="lt2" tx2="dk2" accent1="accent1" accent2="accent2" accent3="accent3" accent4="accent4" accent5="accent5" accent6="accent6" hlink="hlink" folHlink="folHlink"/>
  <p:sldLayoutIdLst>
    <p:sldLayoutId id="2147484741" r:id="rId1"/>
    <p:sldLayoutId id="2147484742" r:id="rId2"/>
    <p:sldLayoutId id="2147484743" r:id="rId3"/>
    <p:sldLayoutId id="2147484744" r:id="rId4"/>
    <p:sldLayoutId id="2147484745" r:id="rId5"/>
    <p:sldLayoutId id="2147484746" r:id="rId6"/>
    <p:sldLayoutId id="2147484747" r:id="rId7"/>
    <p:sldLayoutId id="2147484748" r:id="rId8"/>
    <p:sldLayoutId id="2147484749" r:id="rId9"/>
    <p:sldLayoutId id="2147484750" r:id="rId10"/>
    <p:sldLayoutId id="2147484751" r:id="rId11"/>
    <p:sldLayoutId id="2147484752" r:id="rId12"/>
    <p:sldLayoutId id="2147484753" r:id="rId13"/>
    <p:sldLayoutId id="2147484754" r:id="rId14"/>
    <p:sldLayoutId id="2147484755" r:id="rId15"/>
    <p:sldLayoutId id="2147484756" r:id="rId16"/>
    <p:sldLayoutId id="2147484757" r:id="rId17"/>
    <p:sldLayoutId id="2147484758" r:id="rId18"/>
    <p:sldLayoutId id="2147484759" r:id="rId19"/>
    <p:sldLayoutId id="2147484760" r:id="rId20"/>
    <p:sldLayoutId id="2147484761" r:id="rId21"/>
    <p:sldLayoutId id="2147484762" r:id="rId22"/>
    <p:sldLayoutId id="2147484763" r:id="rId23"/>
    <p:sldLayoutId id="2147484764" r:id="rId24"/>
    <p:sldLayoutId id="2147484778"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13"/>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917953839"/>
      </p:ext>
    </p:extLst>
  </p:cSld>
  <p:clrMap bg1="lt1" tx1="dk1" bg2="lt2" tx2="dk2" accent1="accent1" accent2="accent2" accent3="accent3" accent4="accent4" accent5="accent5" accent6="accent6" hlink="hlink" folHlink="folHlink"/>
  <p:sldLayoutIdLst>
    <p:sldLayoutId id="2147484767" r:id="rId1"/>
    <p:sldLayoutId id="2147484768" r:id="rId2"/>
    <p:sldLayoutId id="2147484769" r:id="rId3"/>
    <p:sldLayoutId id="2147484770" r:id="rId4"/>
    <p:sldLayoutId id="2147484771" r:id="rId5"/>
    <p:sldLayoutId id="2147484772" r:id="rId6"/>
    <p:sldLayoutId id="2147484773" r:id="rId7"/>
    <p:sldLayoutId id="2147484774" r:id="rId8"/>
    <p:sldLayoutId id="2147484775" r:id="rId9"/>
    <p:sldLayoutId id="2147484776" r:id="rId10"/>
    <p:sldLayoutId id="2147484835"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Title Placeholder 1">
            <a:extLst>
              <a:ext uri="{FF2B5EF4-FFF2-40B4-BE49-F238E27FC236}">
                <a16:creationId xmlns:a16="http://schemas.microsoft.com/office/drawing/2014/main" id="{B3E7293D-6DAD-2B48-A90F-327330338A3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50" name="Text Placeholder 3">
            <a:extLst>
              <a:ext uri="{FF2B5EF4-FFF2-40B4-BE49-F238E27FC236}">
                <a16:creationId xmlns:a16="http://schemas.microsoft.com/office/drawing/2014/main" id="{093AB91A-328D-8B45-B508-A585B9453876}"/>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1" name="NEW Brand Colors 2018">
            <a:extLst>
              <a:ext uri="{FF2B5EF4-FFF2-40B4-BE49-F238E27FC236}">
                <a16:creationId xmlns:a16="http://schemas.microsoft.com/office/drawing/2014/main" id="{1CDD2035-F0D4-5246-A35C-985814DF3FB4}"/>
              </a:ext>
            </a:extLst>
          </p:cNvPr>
          <p:cNvPicPr>
            <a:picLocks noChangeAspect="1"/>
          </p:cNvPicPr>
          <p:nvPr userDrawn="1"/>
        </p:nvPicPr>
        <p:blipFill>
          <a:blip r:embed="rId31"/>
          <a:stretch>
            <a:fillRect/>
          </a:stretch>
        </p:blipFill>
        <p:spPr>
          <a:xfrm rot="5400000">
            <a:off x="9288988" y="2942644"/>
            <a:ext cx="6858000" cy="972712"/>
          </a:xfrm>
          <a:prstGeom prst="rect">
            <a:avLst/>
          </a:prstGeom>
        </p:spPr>
      </p:pic>
      <p:grpSp>
        <p:nvGrpSpPr>
          <p:cNvPr id="52" name="GRID" hidden="1">
            <a:extLst>
              <a:ext uri="{FF2B5EF4-FFF2-40B4-BE49-F238E27FC236}">
                <a16:creationId xmlns:a16="http://schemas.microsoft.com/office/drawing/2014/main" id="{006A15B8-3973-854E-94E5-5BEF503CCA0D}"/>
              </a:ext>
            </a:extLst>
          </p:cNvPr>
          <p:cNvGrpSpPr/>
          <p:nvPr userDrawn="1"/>
        </p:nvGrpSpPr>
        <p:grpSpPr>
          <a:xfrm>
            <a:off x="0" y="0"/>
            <a:ext cx="12192000" cy="6858000"/>
            <a:chOff x="0" y="0"/>
            <a:chExt cx="12192000" cy="6858000"/>
          </a:xfrm>
        </p:grpSpPr>
        <p:cxnSp>
          <p:nvCxnSpPr>
            <p:cNvPr id="53" name="Straight Connector 52">
              <a:extLst>
                <a:ext uri="{FF2B5EF4-FFF2-40B4-BE49-F238E27FC236}">
                  <a16:creationId xmlns:a16="http://schemas.microsoft.com/office/drawing/2014/main" id="{48938E5B-C8AA-9545-9197-1C907A1D43F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B5632AE-2167-0B43-814E-9BED421029AD}"/>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C134736-86C0-3945-9AF2-E41A4E17CA28}"/>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DD98F4-9BAA-6B48-BC02-D1F0A927263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A7781B4-8002-E248-B131-24740CF40D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813BCC-1555-2C4B-BDAD-E602592AAE91}"/>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CCF9772-B617-E74B-AD39-56A3D4D4E829}"/>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D381FB5-DD9D-BF41-99B5-BCED6E7D49F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ECDD2C8-E766-3843-A768-935AAD5689A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D18995-8CCC-6444-983F-6DAAD9066A23}"/>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4A2EFDC-90EF-184D-ABA3-87647839085C}"/>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AF2E44A-F012-C942-A903-A98DD4F1BB97}"/>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7270AB8-5DF9-6A4B-A898-2A01B1F41152}"/>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C1A4221-17EF-9B4E-81EC-4D431FF0200A}"/>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F1B6F26-E58B-2340-998E-88AD0DABCED4}"/>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C177D7D-0695-F14E-B009-0A62C7DE431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D9F86B0-658A-C84B-BE95-856DA4202311}"/>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B421F22-C74B-D246-86E6-80E59763E5C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27CE9B9-F2D9-D64D-9A88-5EC801578B78}"/>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4346789-DE6D-014B-8A40-EF642B989E4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64D46D4-6693-C948-9C54-A7296EA0F18E}"/>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2631EDC-28EC-CA40-B664-3A8B053C758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DFB08D-AAC9-454F-B037-364F479F05BD}"/>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62385C6-21DD-3B46-B3CA-6AA5BEBDCCEB}"/>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CF58F29-9E4E-4E4D-AACA-1930F7804A3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23A644F-9DE2-3849-9B5A-5DBAC4A14A9E}"/>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99829D2-1976-5A4F-BC00-31701BF40C72}"/>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29E104CA-48EB-164F-BB71-EB23A252471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0D981EF-243D-AD4A-9687-601B0FE3DF5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80491A-CF63-8546-9720-5EAA9FDF3C0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8DFCF13-7308-884D-8908-0466AE34FFA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088EF90-8D98-E344-9EAA-84D90788CFD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724C2A3-0A87-B042-938D-6AAE8254D753}"/>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BE53E8B-CD7C-C141-BAEE-A0EC81ECC9E3}"/>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7" name=".64 square" hidden="1">
            <a:extLst>
              <a:ext uri="{FF2B5EF4-FFF2-40B4-BE49-F238E27FC236}">
                <a16:creationId xmlns:a16="http://schemas.microsoft.com/office/drawing/2014/main" id="{B7BBB967-7EC7-6341-B00C-19BD8297C667}"/>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32 square" hidden="1">
            <a:extLst>
              <a:ext uri="{FF2B5EF4-FFF2-40B4-BE49-F238E27FC236}">
                <a16:creationId xmlns:a16="http://schemas.microsoft.com/office/drawing/2014/main" id="{C72760AE-69B0-2C40-8AC7-05B70AA85B15}"/>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7384827"/>
      </p:ext>
    </p:extLst>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 id="2147484792" r:id="rId12"/>
    <p:sldLayoutId id="2147484793" r:id="rId13"/>
    <p:sldLayoutId id="2147484794" r:id="rId14"/>
    <p:sldLayoutId id="2147484795" r:id="rId15"/>
    <p:sldLayoutId id="2147484796" r:id="rId16"/>
    <p:sldLayoutId id="2147484797" r:id="rId17"/>
    <p:sldLayoutId id="2147484798" r:id="rId18"/>
    <p:sldLayoutId id="2147484799" r:id="rId19"/>
    <p:sldLayoutId id="2147484800" r:id="rId20"/>
    <p:sldLayoutId id="2147484801" r:id="rId21"/>
    <p:sldLayoutId id="2147484802" r:id="rId22"/>
    <p:sldLayoutId id="2147484803" r:id="rId23"/>
    <p:sldLayoutId id="2147484804" r:id="rId24"/>
    <p:sldLayoutId id="2147484805" r:id="rId25"/>
    <p:sldLayoutId id="2147484806" r:id="rId26"/>
    <p:sldLayoutId id="2147484807" r:id="rId27"/>
    <p:sldLayoutId id="2147484808" r:id="rId28"/>
    <p:sldLayoutId id="2147484809"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7BD27-83F0-4923-9B72-8CD84BE2A5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199A37-8378-4FAD-A4FF-E3F82DA150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D312B-7F62-4304-A639-9FBA7BBB62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342BBE-6BC8-41CD-8AFE-D606FD5D0635}" type="datetimeFigureOut">
              <a:rPr lang="en-US" smtClean="0"/>
              <a:t>10/31/2018</a:t>
            </a:fld>
            <a:endParaRPr lang="en-US"/>
          </a:p>
        </p:txBody>
      </p:sp>
      <p:sp>
        <p:nvSpPr>
          <p:cNvPr id="5" name="Footer Placeholder 4">
            <a:extLst>
              <a:ext uri="{FF2B5EF4-FFF2-40B4-BE49-F238E27FC236}">
                <a16:creationId xmlns:a16="http://schemas.microsoft.com/office/drawing/2014/main" id="{EDA7EE2C-E202-4EA9-8AC9-06B21F84F3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FEF98E-AD43-4EED-A137-ABA9172400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711CAF-1203-46C6-A5BC-D8006D0E2BC0}" type="slidenum">
              <a:rPr lang="en-US" smtClean="0"/>
              <a:t>‹#›</a:t>
            </a:fld>
            <a:endParaRPr lang="en-US"/>
          </a:p>
        </p:txBody>
      </p:sp>
    </p:spTree>
    <p:extLst>
      <p:ext uri="{BB962C8B-B14F-4D97-AF65-F5344CB8AC3E}">
        <p14:creationId xmlns:p14="http://schemas.microsoft.com/office/powerpoint/2010/main" val="413464249"/>
      </p:ext>
    </p:extLst>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191267298"/>
      </p:ext>
    </p:extLst>
  </p:cSld>
  <p:clrMap bg1="lt1" tx1="dk1" bg2="lt2" tx2="dk2" accent1="accent1" accent2="accent2" accent3="accent3" accent4="accent4" accent5="accent5" accent6="accent6" hlink="hlink" folHlink="folHlink"/>
  <p:sldLayoutIdLst>
    <p:sldLayoutId id="2147484828" r:id="rId1"/>
    <p:sldLayoutId id="2147484829" r:id="rId2"/>
    <p:sldLayoutId id="2147484830" r:id="rId3"/>
    <p:sldLayoutId id="2147484831" r:id="rId4"/>
    <p:sldLayoutId id="2147484832" r:id="rId5"/>
    <p:sldLayoutId id="2147484833" r:id="rId6"/>
    <p:sldLayoutId id="2147484834" r:id="rId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xml"/><Relationship Id="rId1" Type="http://schemas.openxmlformats.org/officeDocument/2006/relationships/slideLayout" Target="../slideLayouts/slideLayout109.xml"/><Relationship Id="rId4" Type="http://schemas.openxmlformats.org/officeDocument/2006/relationships/image" Target="../media/image14.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9.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3" Type="http://schemas.openxmlformats.org/officeDocument/2006/relationships/hyperlink" Target="https://www.emc.com/collateral/analyst-reports/esg-lab-review-dell-analytic-insights-module-mar-2017.pdf"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3" Type="http://schemas.openxmlformats.org/officeDocument/2006/relationships/tags" Target="../tags/tag3.xml"/><Relationship Id="rId7" Type="http://schemas.openxmlformats.org/officeDocument/2006/relationships/slideLayout" Target="../slideLayouts/slideLayout19.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 Id="rId9"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55.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1.xml"/><Relationship Id="rId1" Type="http://schemas.openxmlformats.org/officeDocument/2006/relationships/slideLayout" Target="../slideLayouts/slideLayout26.xml"/><Relationship Id="rId4" Type="http://schemas.openxmlformats.org/officeDocument/2006/relationships/image" Target="../media/image1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26.xml"/><Relationship Id="rId4" Type="http://schemas.openxmlformats.org/officeDocument/2006/relationships/image" Target="../media/image14.emf"/></Relationships>
</file>

<file path=ppt/slides/_rels/slide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09.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64.png"/><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7.xml"/></Relationships>
</file>

<file path=ppt/slides/_rels/slide4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51.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5.png"/><Relationship Id="rId9" Type="http://schemas.openxmlformats.org/officeDocument/2006/relationships/image" Target="../media/image7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1.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35.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3" Type="http://schemas.openxmlformats.org/officeDocument/2006/relationships/image" Target="../media/image88.png"/><Relationship Id="rId18" Type="http://schemas.openxmlformats.org/officeDocument/2006/relationships/image" Target="../media/image93.png"/><Relationship Id="rId26" Type="http://schemas.openxmlformats.org/officeDocument/2006/relationships/image" Target="../media/image101.png"/><Relationship Id="rId3" Type="http://schemas.openxmlformats.org/officeDocument/2006/relationships/image" Target="../media/image78.png"/><Relationship Id="rId21" Type="http://schemas.openxmlformats.org/officeDocument/2006/relationships/image" Target="../media/image96.png"/><Relationship Id="rId34" Type="http://schemas.openxmlformats.org/officeDocument/2006/relationships/image" Target="../media/image109.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5" Type="http://schemas.openxmlformats.org/officeDocument/2006/relationships/image" Target="../media/image100.jpeg"/><Relationship Id="rId33" Type="http://schemas.openxmlformats.org/officeDocument/2006/relationships/image" Target="../media/image108.png"/><Relationship Id="rId2" Type="http://schemas.openxmlformats.org/officeDocument/2006/relationships/notesSlide" Target="../notesSlides/notesSlide53.xml"/><Relationship Id="rId16" Type="http://schemas.openxmlformats.org/officeDocument/2006/relationships/image" Target="../media/image91.png"/><Relationship Id="rId20" Type="http://schemas.openxmlformats.org/officeDocument/2006/relationships/image" Target="../media/image95.jpeg"/><Relationship Id="rId29" Type="http://schemas.openxmlformats.org/officeDocument/2006/relationships/image" Target="../media/image104.png"/><Relationship Id="rId1" Type="http://schemas.openxmlformats.org/officeDocument/2006/relationships/slideLayout" Target="../slideLayouts/slideLayout53.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jpeg"/><Relationship Id="rId32" Type="http://schemas.openxmlformats.org/officeDocument/2006/relationships/image" Target="../media/image107.jpeg"/><Relationship Id="rId5" Type="http://schemas.openxmlformats.org/officeDocument/2006/relationships/image" Target="../media/image80.jpe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png"/><Relationship Id="rId36" Type="http://schemas.openxmlformats.org/officeDocument/2006/relationships/image" Target="../media/image111.png"/><Relationship Id="rId10" Type="http://schemas.openxmlformats.org/officeDocument/2006/relationships/image" Target="../media/image85.png"/><Relationship Id="rId19" Type="http://schemas.openxmlformats.org/officeDocument/2006/relationships/image" Target="../media/image94.png"/><Relationship Id="rId31" Type="http://schemas.openxmlformats.org/officeDocument/2006/relationships/image" Target="../media/image106.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jpeg"/><Relationship Id="rId27" Type="http://schemas.openxmlformats.org/officeDocument/2006/relationships/image" Target="../media/image102.png"/><Relationship Id="rId30" Type="http://schemas.openxmlformats.org/officeDocument/2006/relationships/image" Target="../media/image105.png"/><Relationship Id="rId35" Type="http://schemas.openxmlformats.org/officeDocument/2006/relationships/image" Target="../media/image110.png"/><Relationship Id="rId8" Type="http://schemas.openxmlformats.org/officeDocument/2006/relationships/image" Target="../media/image83.png"/></Relationships>
</file>

<file path=ppt/slides/_rels/slide5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2.png"/><Relationship Id="rId21" Type="http://schemas.openxmlformats.org/officeDocument/2006/relationships/image" Target="../media/image130.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png"/><Relationship Id="rId2" Type="http://schemas.openxmlformats.org/officeDocument/2006/relationships/notesSlide" Target="../notesSlides/notesSlide54.xml"/><Relationship Id="rId16" Type="http://schemas.openxmlformats.org/officeDocument/2006/relationships/image" Target="../media/image125.png"/><Relationship Id="rId20" Type="http://schemas.openxmlformats.org/officeDocument/2006/relationships/image" Target="../media/image129.png"/><Relationship Id="rId1" Type="http://schemas.openxmlformats.org/officeDocument/2006/relationships/slideLayout" Target="../slideLayouts/slideLayout53.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133.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5.xml"/><Relationship Id="rId1" Type="http://schemas.openxmlformats.org/officeDocument/2006/relationships/slideLayout" Target="../slideLayouts/slideLayout6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5.wdp"/><Relationship Id="rId3" Type="http://schemas.openxmlformats.org/officeDocument/2006/relationships/image" Target="../media/image29.png"/><Relationship Id="rId7" Type="http://schemas.microsoft.com/office/2007/relationships/hdphoto" Target="../media/hdphoto2.wdp"/><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97.xml"/><Relationship Id="rId6" Type="http://schemas.openxmlformats.org/officeDocument/2006/relationships/image" Target="../media/image31.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Picture 10" descr="A close up of a computer screen&#10;&#10;Description generated with high confidence">
            <a:extLst>
              <a:ext uri="{FF2B5EF4-FFF2-40B4-BE49-F238E27FC236}">
                <a16:creationId xmlns:a16="http://schemas.microsoft.com/office/drawing/2014/main" id="{1F437F19-58E1-433A-ACE5-B80FDA7642A9}"/>
              </a:ext>
            </a:extLst>
          </p:cNvPr>
          <p:cNvPicPr>
            <a:picLocks noChangeAspect="1"/>
          </p:cNvPicPr>
          <p:nvPr/>
        </p:nvPicPr>
        <p:blipFill>
          <a:blip r:embed="rId3">
            <a:extLst>
              <a:ext uri="{28A0092B-C50C-407E-A947-70E740481C1C}">
                <a14:useLocalDpi xmlns:a14="http://schemas.microsoft.com/office/drawing/2010/main" val="0"/>
              </a:ext>
            </a:extLst>
          </a:blip>
          <a:srcRect l="1252" t="8791" r="1252" b="879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Rectangle 1">
            <a:extLst>
              <a:ext uri="{FF2B5EF4-FFF2-40B4-BE49-F238E27FC236}">
                <a16:creationId xmlns:a16="http://schemas.microsoft.com/office/drawing/2014/main" id="{FB45DF11-3245-4619-B500-0D6DCA7C6834}"/>
              </a:ext>
            </a:extLst>
          </p:cNvPr>
          <p:cNvSpPr/>
          <p:nvPr/>
        </p:nvSpPr>
        <p:spPr bwMode="auto">
          <a:xfrm>
            <a:off x="0" y="0"/>
            <a:ext cx="12192000" cy="6858000"/>
          </a:xfrm>
          <a:prstGeom prst="rect">
            <a:avLst/>
          </a:prstGeom>
          <a:gradFill>
            <a:gsLst>
              <a:gs pos="60000">
                <a:schemeClr val="tx1">
                  <a:lumMod val="0"/>
                  <a:alpha val="60000"/>
                </a:schemeClr>
              </a:gs>
              <a:gs pos="0">
                <a:schemeClr val="tx1">
                  <a:lumMod val="0"/>
                </a:schemeClr>
              </a:gs>
              <a:gs pos="100000">
                <a:schemeClr val="accent1">
                  <a:alpha val="73000"/>
                  <a:lumMod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Segoe UI Semilight"/>
              <a:ea typeface="+mn-ea"/>
              <a:cs typeface="+mn-cs"/>
            </a:endParaRPr>
          </a:p>
        </p:txBody>
      </p:sp>
      <p:pic>
        <p:nvPicPr>
          <p:cNvPr id="7" name="MS logo white - EMF">
            <a:extLst>
              <a:ext uri="{FF2B5EF4-FFF2-40B4-BE49-F238E27FC236}">
                <a16:creationId xmlns:a16="http://schemas.microsoft.com/office/drawing/2014/main" id="{2CF573F2-978C-4593-BB32-251032DEADBB}"/>
              </a:ext>
            </a:extLst>
          </p:cNvPr>
          <p:cNvPicPr>
            <a:picLocks noChangeAspect="1"/>
          </p:cNvPicPr>
          <p:nvPr/>
        </p:nvPicPr>
        <p:blipFill>
          <a:blip r:embed="rId4"/>
          <a:stretch>
            <a:fillRect/>
          </a:stretch>
        </p:blipFill>
        <p:spPr bwMode="black">
          <a:xfrm>
            <a:off x="451633" y="470067"/>
            <a:ext cx="1423303" cy="304828"/>
          </a:xfrm>
          <a:prstGeom prst="rect">
            <a:avLst/>
          </a:prstGeom>
        </p:spPr>
      </p:pic>
      <p:sp>
        <p:nvSpPr>
          <p:cNvPr id="9" name="Title 3">
            <a:extLst>
              <a:ext uri="{FF2B5EF4-FFF2-40B4-BE49-F238E27FC236}">
                <a16:creationId xmlns:a16="http://schemas.microsoft.com/office/drawing/2014/main" id="{643861B8-4D36-41D3-BEFA-BCD7DED85446}"/>
              </a:ext>
            </a:extLst>
          </p:cNvPr>
          <p:cNvSpPr txBox="1">
            <a:spLocks/>
          </p:cNvSpPr>
          <p:nvPr/>
        </p:nvSpPr>
        <p:spPr>
          <a:xfrm>
            <a:off x="451633" y="2532857"/>
            <a:ext cx="8505825" cy="1792287"/>
          </a:xfrm>
          <a:prstGeom prst="rect">
            <a:avLst/>
          </a:prstGeom>
        </p:spPr>
        <p:txBody>
          <a:bodyPr vert="horz" wrap="none" lIns="146304" tIns="91440" rIns="146304" bIns="91440" rtlCol="0" anchor="ctr">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ts val="2400"/>
              </a:spcBef>
              <a:spcAft>
                <a:spcPts val="0"/>
              </a:spcAft>
              <a:buClrTx/>
              <a:buSzTx/>
              <a:buFontTx/>
              <a:buNone/>
              <a:tabLst/>
              <a:defRPr/>
            </a:pPr>
            <a:br>
              <a:rPr kumimoji="0" lang="en-US" sz="6000" b="0" i="0" u="none" strike="noStrike" kern="1200" cap="none" spc="-100" normalizeH="0" baseline="0" noProof="0">
                <a:ln w="3175">
                  <a:noFill/>
                </a:ln>
                <a:solidFill>
                  <a:srgbClr val="FFFFFF"/>
                </a:solidFill>
                <a:effectLst/>
                <a:uLnTx/>
                <a:uFillTx/>
                <a:latin typeface="Segoe UI Light"/>
                <a:ea typeface="+mn-ea"/>
                <a:cs typeface="Segoe UI" pitchFamily="34" charset="0"/>
              </a:rPr>
            </a:br>
            <a:r>
              <a:rPr kumimoji="0" lang="en-US" sz="5400" b="0" i="0" u="none" strike="noStrike" kern="1200" cap="none" spc="-100" normalizeH="0" baseline="0" noProof="0">
                <a:ln w="3175">
                  <a:noFill/>
                </a:ln>
                <a:solidFill>
                  <a:srgbClr val="FFFFFF"/>
                </a:solidFill>
                <a:effectLst/>
                <a:uLnTx/>
                <a:uFillTx/>
                <a:latin typeface="Segoe UI Light"/>
                <a:ea typeface="+mn-ea"/>
                <a:cs typeface="Segoe UI" pitchFamily="34" charset="0"/>
              </a:rPr>
              <a:t>Machine Learning with Azure Databricks </a:t>
            </a:r>
            <a:br>
              <a:rPr kumimoji="0" lang="en-US" sz="6000" b="0" i="0" u="none" strike="noStrike" kern="1200" cap="none" spc="-100" normalizeH="0" baseline="0" noProof="0">
                <a:ln w="3175">
                  <a:noFill/>
                </a:ln>
                <a:solidFill>
                  <a:srgbClr val="FFFFFF"/>
                </a:solidFill>
                <a:effectLst/>
                <a:uLnTx/>
                <a:uFillTx/>
                <a:latin typeface="Segoe UI Light"/>
                <a:ea typeface="+mn-ea"/>
                <a:cs typeface="Segoe UI" pitchFamily="34" charset="0"/>
              </a:rPr>
            </a:br>
            <a:b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br>
            <a:br>
              <a:rPr kumimoji="0" lang="en-US" sz="1000" b="0" i="0" u="none" strike="noStrike" kern="1200" cap="none" spc="-100" normalizeH="0" baseline="0" noProof="0">
                <a:ln w="3175">
                  <a:noFill/>
                </a:ln>
                <a:solidFill>
                  <a:srgbClr val="FFFFFF"/>
                </a:solidFill>
                <a:effectLst/>
                <a:uLnTx/>
                <a:uFillTx/>
                <a:latin typeface="Segoe UI Light"/>
                <a:ea typeface="+mn-ea"/>
                <a:cs typeface="Segoe UI" pitchFamily="34" charset="0"/>
              </a:rPr>
            </a:br>
            <a:endParaRPr kumimoji="0" lang="en-US" sz="2800" b="0" i="0" u="none" strike="noStrike" kern="1200" cap="none" spc="0" normalizeH="0" baseline="0" noProof="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558409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FF6A665-326B-4138-BCD2-1A9EA62962AE}"/>
              </a:ext>
            </a:extLst>
          </p:cNvPr>
          <p:cNvCxnSpPr>
            <a:cxnSpLocks/>
          </p:cNvCxnSpPr>
          <p:nvPr/>
        </p:nvCxnSpPr>
        <p:spPr>
          <a:xfrm>
            <a:off x="1044437" y="2447249"/>
            <a:ext cx="7955280" cy="1258652"/>
          </a:xfrm>
          <a:prstGeom prst="bentConnector3">
            <a:avLst>
              <a:gd name="adj1" fmla="val 83"/>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95FB262-BAAE-4625-989E-9428519F14E2}"/>
              </a:ext>
            </a:extLst>
          </p:cNvPr>
          <p:cNvSpPr/>
          <p:nvPr/>
        </p:nvSpPr>
        <p:spPr bwMode="auto">
          <a:xfrm>
            <a:off x="2152935" y="3133797"/>
            <a:ext cx="1754984" cy="1143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F0188173-5B6E-447E-9F79-26DD9AC613FE}"/>
              </a:ext>
            </a:extLst>
          </p:cNvPr>
          <p:cNvSpPr>
            <a:spLocks noGrp="1"/>
          </p:cNvSpPr>
          <p:nvPr>
            <p:ph type="title"/>
          </p:nvPr>
        </p:nvSpPr>
        <p:spPr/>
        <p:txBody>
          <a:bodyPr/>
          <a:lstStyle/>
          <a:p>
            <a:r>
              <a:rPr lang="en-US" sz="3600" b="1" spc="-50">
                <a:gradFill>
                  <a:gsLst>
                    <a:gs pos="1250">
                      <a:schemeClr val="tx1"/>
                    </a:gs>
                    <a:gs pos="100000">
                      <a:schemeClr val="tx1"/>
                    </a:gs>
                  </a:gsLst>
                  <a:lin ang="5400000" scaled="0"/>
                </a:gradFill>
              </a:rPr>
              <a:t>How companies are transforming</a:t>
            </a:r>
          </a:p>
        </p:txBody>
      </p:sp>
      <p:sp>
        <p:nvSpPr>
          <p:cNvPr id="25" name="Rectangle 24">
            <a:extLst>
              <a:ext uri="{FF2B5EF4-FFF2-40B4-BE49-F238E27FC236}">
                <a16:creationId xmlns:a16="http://schemas.microsoft.com/office/drawing/2014/main" id="{F7C282A1-442D-4FAA-B4AC-01B754F4D14D}"/>
              </a:ext>
            </a:extLst>
          </p:cNvPr>
          <p:cNvSpPr/>
          <p:nvPr/>
        </p:nvSpPr>
        <p:spPr bwMode="auto">
          <a:xfrm>
            <a:off x="1577150" y="4712994"/>
            <a:ext cx="2870320" cy="12456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Build a unified and usable data pipeline</a:t>
            </a:r>
            <a:endParaRPr kumimoji="0" lang="en-US" sz="18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5C1FC523-A564-4B80-959F-ACF585DE62A2}"/>
              </a:ext>
            </a:extLst>
          </p:cNvPr>
          <p:cNvSpPr/>
          <p:nvPr/>
        </p:nvSpPr>
        <p:spPr bwMode="auto">
          <a:xfrm>
            <a:off x="4871638" y="4712994"/>
            <a:ext cx="2870320" cy="12456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Train ML and DL models to derive insights</a:t>
            </a:r>
            <a:endPar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315BB76E-22FA-4E47-9D25-D2DACA4D5D4B}"/>
              </a:ext>
            </a:extLst>
          </p:cNvPr>
          <p:cNvSpPr/>
          <p:nvPr/>
        </p:nvSpPr>
        <p:spPr bwMode="auto">
          <a:xfrm>
            <a:off x="8502152" y="4712994"/>
            <a:ext cx="2870320" cy="12456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Operationalize models and distribute insights at scale</a:t>
            </a:r>
            <a:endPar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31" name="Rectangle 30">
            <a:extLst>
              <a:ext uri="{FF2B5EF4-FFF2-40B4-BE49-F238E27FC236}">
                <a16:creationId xmlns:a16="http://schemas.microsoft.com/office/drawing/2014/main" id="{F380E147-6A04-44CC-BE0D-22C5EC550AEA}"/>
              </a:ext>
            </a:extLst>
          </p:cNvPr>
          <p:cNvSpPr/>
          <p:nvPr/>
        </p:nvSpPr>
        <p:spPr bwMode="auto">
          <a:xfrm>
            <a:off x="2095567" y="1508126"/>
            <a:ext cx="9276905" cy="8388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Serving business users and end users with </a:t>
            </a:r>
            <a:r>
              <a:rPr kumimoji="0" lang="en-US" sz="2400" b="0" i="0" u="none" strike="noStrike" kern="1200" cap="none" spc="0" normalizeH="0" baseline="0" noProof="0">
                <a:ln>
                  <a:noFill/>
                </a:ln>
                <a:solidFill>
                  <a:srgbClr val="0078D7"/>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intelligent</a:t>
            </a:r>
            <a:r>
              <a:rPr kumimoji="0" lang="en-US" sz="2400" b="0" i="0" u="none" strike="noStrike" kern="1200" cap="none" spc="0" normalizeH="0" baseline="0" noProof="0">
                <a:ln>
                  <a:noFill/>
                </a:ln>
                <a:solidFill>
                  <a:srgbClr val="505050"/>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 </a:t>
            </a:r>
            <a:r>
              <a:rPr kumimoji="0" lang="en-US" sz="2400" b="0" i="0" u="none" strike="noStrike" kern="120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and </a:t>
            </a:r>
            <a:r>
              <a:rPr kumimoji="0" lang="en-US" sz="2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dynamic </a:t>
            </a:r>
            <a:r>
              <a:rPr kumimoji="0" lang="en-US" sz="2400" b="0" i="0" u="none" strike="noStrike" kern="120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applications</a:t>
            </a:r>
          </a:p>
        </p:txBody>
      </p:sp>
      <p:grpSp>
        <p:nvGrpSpPr>
          <p:cNvPr id="4127" name="Group 4126">
            <a:extLst>
              <a:ext uri="{FF2B5EF4-FFF2-40B4-BE49-F238E27FC236}">
                <a16:creationId xmlns:a16="http://schemas.microsoft.com/office/drawing/2014/main" id="{1D33F172-C70E-497F-946A-CCE81CDFE3C4}"/>
              </a:ext>
            </a:extLst>
          </p:cNvPr>
          <p:cNvGrpSpPr/>
          <p:nvPr/>
        </p:nvGrpSpPr>
        <p:grpSpPr>
          <a:xfrm>
            <a:off x="684627" y="1644890"/>
            <a:ext cx="977706" cy="565307"/>
            <a:chOff x="632695" y="1636728"/>
            <a:chExt cx="977706" cy="565307"/>
          </a:xfrm>
        </p:grpSpPr>
        <p:grpSp>
          <p:nvGrpSpPr>
            <p:cNvPr id="4123" name="Group 4122">
              <a:extLst>
                <a:ext uri="{FF2B5EF4-FFF2-40B4-BE49-F238E27FC236}">
                  <a16:creationId xmlns:a16="http://schemas.microsoft.com/office/drawing/2014/main" id="{995411BE-2473-4982-A52B-7E96475C3F92}"/>
                </a:ext>
              </a:extLst>
            </p:cNvPr>
            <p:cNvGrpSpPr/>
            <p:nvPr/>
          </p:nvGrpSpPr>
          <p:grpSpPr>
            <a:xfrm>
              <a:off x="697945" y="1636728"/>
              <a:ext cx="577342" cy="442472"/>
              <a:chOff x="697945" y="1636728"/>
              <a:chExt cx="577342" cy="442472"/>
            </a:xfrm>
          </p:grpSpPr>
          <p:sp>
            <p:nvSpPr>
              <p:cNvPr id="92" name="monitor" title="Icon of a monitor">
                <a:extLst>
                  <a:ext uri="{FF2B5EF4-FFF2-40B4-BE49-F238E27FC236}">
                    <a16:creationId xmlns:a16="http://schemas.microsoft.com/office/drawing/2014/main" id="{EDB2B81E-F30A-4A52-BB56-933E10062560}"/>
                  </a:ext>
                </a:extLst>
              </p:cNvPr>
              <p:cNvSpPr>
                <a:spLocks noChangeAspect="1" noEditPoints="1"/>
              </p:cNvSpPr>
              <p:nvPr/>
            </p:nvSpPr>
            <p:spPr bwMode="auto">
              <a:xfrm>
                <a:off x="697945" y="1636728"/>
                <a:ext cx="577342" cy="44247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3" name="Financial_E7BB" title="Icon of a chart made of vertical lines with a line tracing the top of each, turning into an arrow pointing up">
                <a:extLst>
                  <a:ext uri="{FF2B5EF4-FFF2-40B4-BE49-F238E27FC236}">
                    <a16:creationId xmlns:a16="http://schemas.microsoft.com/office/drawing/2014/main" id="{424848BC-8776-4FD6-ACA0-2F833355FECE}"/>
                  </a:ext>
                </a:extLst>
              </p:cNvPr>
              <p:cNvSpPr>
                <a:spLocks noChangeAspect="1" noEditPoints="1"/>
              </p:cNvSpPr>
              <p:nvPr/>
            </p:nvSpPr>
            <p:spPr bwMode="auto">
              <a:xfrm>
                <a:off x="745406" y="1747754"/>
                <a:ext cx="247099" cy="22042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94" name="graph_4" title="Icon of a pie chart">
                <a:extLst>
                  <a:ext uri="{FF2B5EF4-FFF2-40B4-BE49-F238E27FC236}">
                    <a16:creationId xmlns:a16="http://schemas.microsoft.com/office/drawing/2014/main" id="{36985687-882F-4D6B-9307-26F9D882C6C6}"/>
                  </a:ext>
                </a:extLst>
              </p:cNvPr>
              <p:cNvSpPr>
                <a:spLocks noChangeAspect="1" noEditPoints="1"/>
              </p:cNvSpPr>
              <p:nvPr/>
            </p:nvSpPr>
            <p:spPr bwMode="auto">
              <a:xfrm>
                <a:off x="1039193" y="1750695"/>
                <a:ext cx="193576" cy="19277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96" name="people_4" title="Icon of a person">
              <a:extLst>
                <a:ext uri="{FF2B5EF4-FFF2-40B4-BE49-F238E27FC236}">
                  <a16:creationId xmlns:a16="http://schemas.microsoft.com/office/drawing/2014/main" id="{E60E081D-54B8-4867-8515-197969583A57}"/>
                </a:ext>
              </a:extLst>
            </p:cNvPr>
            <p:cNvSpPr>
              <a:spLocks noChangeAspect="1" noEditPoints="1"/>
            </p:cNvSpPr>
            <p:nvPr/>
          </p:nvSpPr>
          <p:spPr bwMode="auto">
            <a:xfrm>
              <a:off x="1283240" y="1836275"/>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4125" name="Straight Connector 4124">
              <a:extLst>
                <a:ext uri="{FF2B5EF4-FFF2-40B4-BE49-F238E27FC236}">
                  <a16:creationId xmlns:a16="http://schemas.microsoft.com/office/drawing/2014/main" id="{9BBF311E-A4A0-42E9-8A87-71B821D41671}"/>
                </a:ext>
              </a:extLst>
            </p:cNvPr>
            <p:cNvCxnSpPr>
              <a:cxnSpLocks/>
            </p:cNvCxnSpPr>
            <p:nvPr/>
          </p:nvCxnSpPr>
          <p:spPr>
            <a:xfrm flipH="1">
              <a:off x="632695" y="2106930"/>
              <a:ext cx="660304" cy="1"/>
            </a:xfrm>
            <a:prstGeom prst="line">
              <a:avLst/>
            </a:prstGeom>
            <a:ln w="158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C3A51BF-9A86-4F62-9638-C9BC89399D88}"/>
              </a:ext>
            </a:extLst>
          </p:cNvPr>
          <p:cNvGrpSpPr/>
          <p:nvPr/>
        </p:nvGrpSpPr>
        <p:grpSpPr>
          <a:xfrm>
            <a:off x="2449432" y="3208975"/>
            <a:ext cx="1125756" cy="1008056"/>
            <a:chOff x="2449432" y="3208975"/>
            <a:chExt cx="1125756" cy="1008056"/>
          </a:xfrm>
        </p:grpSpPr>
        <p:sp>
          <p:nvSpPr>
            <p:cNvPr id="101" name="building_4" title="Icon of a warehouse with three doors">
              <a:extLst>
                <a:ext uri="{FF2B5EF4-FFF2-40B4-BE49-F238E27FC236}">
                  <a16:creationId xmlns:a16="http://schemas.microsoft.com/office/drawing/2014/main" id="{ACA785F5-13DD-4826-B03A-4983251BDBF9}"/>
                </a:ext>
              </a:extLst>
            </p:cNvPr>
            <p:cNvSpPr>
              <a:spLocks noChangeAspect="1" noEditPoints="1"/>
            </p:cNvSpPr>
            <p:nvPr/>
          </p:nvSpPr>
          <p:spPr bwMode="auto">
            <a:xfrm>
              <a:off x="2733062" y="3910089"/>
              <a:ext cx="558496" cy="306942"/>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2" name="Database_EFC7" title="Icon of a cylinder">
              <a:extLst>
                <a:ext uri="{FF2B5EF4-FFF2-40B4-BE49-F238E27FC236}">
                  <a16:creationId xmlns:a16="http://schemas.microsoft.com/office/drawing/2014/main" id="{E0F1D7E9-930E-45D7-BEBF-E8A6E8D838CC}"/>
                </a:ext>
              </a:extLst>
            </p:cNvPr>
            <p:cNvSpPr>
              <a:spLocks noChangeAspect="1" noEditPoints="1"/>
            </p:cNvSpPr>
            <p:nvPr/>
          </p:nvSpPr>
          <p:spPr bwMode="auto">
            <a:xfrm>
              <a:off x="2449432" y="3520918"/>
              <a:ext cx="203736" cy="26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3" name="Database_EFC7" title="Icon of a cylinder">
              <a:extLst>
                <a:ext uri="{FF2B5EF4-FFF2-40B4-BE49-F238E27FC236}">
                  <a16:creationId xmlns:a16="http://schemas.microsoft.com/office/drawing/2014/main" id="{D3926EC1-0F78-4F07-9B56-F5A350E31F9B}"/>
                </a:ext>
              </a:extLst>
            </p:cNvPr>
            <p:cNvSpPr>
              <a:spLocks noChangeAspect="1" noEditPoints="1"/>
            </p:cNvSpPr>
            <p:nvPr/>
          </p:nvSpPr>
          <p:spPr bwMode="auto">
            <a:xfrm>
              <a:off x="3371452" y="3520918"/>
              <a:ext cx="203736" cy="26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Database_EFC7" title="Icon of a cylinder">
              <a:extLst>
                <a:ext uri="{FF2B5EF4-FFF2-40B4-BE49-F238E27FC236}">
                  <a16:creationId xmlns:a16="http://schemas.microsoft.com/office/drawing/2014/main" id="{58A5F187-C380-4381-B607-B7DA97CE7429}"/>
                </a:ext>
              </a:extLst>
            </p:cNvPr>
            <p:cNvSpPr>
              <a:spLocks noChangeAspect="1" noEditPoints="1"/>
            </p:cNvSpPr>
            <p:nvPr/>
          </p:nvSpPr>
          <p:spPr bwMode="auto">
            <a:xfrm>
              <a:off x="2910442" y="3208975"/>
              <a:ext cx="203736" cy="26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68" name="Straight Connector 67">
              <a:extLst>
                <a:ext uri="{FF2B5EF4-FFF2-40B4-BE49-F238E27FC236}">
                  <a16:creationId xmlns:a16="http://schemas.microsoft.com/office/drawing/2014/main" id="{21048715-39FF-4542-9012-7319E99CAF2E}"/>
                </a:ext>
              </a:extLst>
            </p:cNvPr>
            <p:cNvCxnSpPr/>
            <p:nvPr/>
          </p:nvCxnSpPr>
          <p:spPr>
            <a:xfrm>
              <a:off x="3012310" y="3520918"/>
              <a:ext cx="0" cy="340995"/>
            </a:xfrm>
            <a:prstGeom prst="line">
              <a:avLst/>
            </a:prstGeom>
            <a:ln w="15875" cap="rnd">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D507289-0417-402E-966F-AD2BEA03A050}"/>
                </a:ext>
              </a:extLst>
            </p:cNvPr>
            <p:cNvCxnSpPr>
              <a:cxnSpLocks/>
            </p:cNvCxnSpPr>
            <p:nvPr/>
          </p:nvCxnSpPr>
          <p:spPr>
            <a:xfrm flipH="1">
              <a:off x="3243957" y="3809800"/>
              <a:ext cx="112395" cy="100289"/>
            </a:xfrm>
            <a:prstGeom prst="line">
              <a:avLst/>
            </a:prstGeom>
            <a:ln w="15875" cap="rnd">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F761A42-C72E-417C-A579-F14D28AA132F}"/>
                </a:ext>
              </a:extLst>
            </p:cNvPr>
            <p:cNvCxnSpPr>
              <a:cxnSpLocks/>
            </p:cNvCxnSpPr>
            <p:nvPr/>
          </p:nvCxnSpPr>
          <p:spPr>
            <a:xfrm>
              <a:off x="2653168" y="3809800"/>
              <a:ext cx="112395" cy="100289"/>
            </a:xfrm>
            <a:prstGeom prst="line">
              <a:avLst/>
            </a:prstGeom>
            <a:ln w="15875" cap="rnd">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43CBAE87-9575-4040-811A-FA81C9E656E1}"/>
              </a:ext>
            </a:extLst>
          </p:cNvPr>
          <p:cNvGrpSpPr/>
          <p:nvPr/>
        </p:nvGrpSpPr>
        <p:grpSpPr>
          <a:xfrm>
            <a:off x="5697603" y="3133797"/>
            <a:ext cx="1293223" cy="1143000"/>
            <a:chOff x="5697603" y="3133797"/>
            <a:chExt cx="1293223" cy="1143000"/>
          </a:xfrm>
        </p:grpSpPr>
        <p:sp>
          <p:nvSpPr>
            <p:cNvPr id="42" name="Rectangle 41">
              <a:extLst>
                <a:ext uri="{FF2B5EF4-FFF2-40B4-BE49-F238E27FC236}">
                  <a16:creationId xmlns:a16="http://schemas.microsoft.com/office/drawing/2014/main" id="{22EABBB6-1EB1-4E51-97D1-907667A51DAA}"/>
                </a:ext>
              </a:extLst>
            </p:cNvPr>
            <p:cNvSpPr/>
            <p:nvPr/>
          </p:nvSpPr>
          <p:spPr bwMode="auto">
            <a:xfrm>
              <a:off x="5697603" y="3133797"/>
              <a:ext cx="1293223" cy="1143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 name="Group 18">
              <a:extLst>
                <a:ext uri="{FF2B5EF4-FFF2-40B4-BE49-F238E27FC236}">
                  <a16:creationId xmlns:a16="http://schemas.microsoft.com/office/drawing/2014/main" id="{CC413B15-FF2A-406A-A0BC-5B9145F86A42}"/>
                </a:ext>
              </a:extLst>
            </p:cNvPr>
            <p:cNvGrpSpPr/>
            <p:nvPr/>
          </p:nvGrpSpPr>
          <p:grpSpPr>
            <a:xfrm>
              <a:off x="5949541" y="3186908"/>
              <a:ext cx="714514" cy="950750"/>
              <a:chOff x="6265906" y="3186908"/>
              <a:chExt cx="714514" cy="950750"/>
            </a:xfrm>
          </p:grpSpPr>
          <p:sp>
            <p:nvSpPr>
              <p:cNvPr id="9" name="Freeform: Shape 8">
                <a:extLst>
                  <a:ext uri="{FF2B5EF4-FFF2-40B4-BE49-F238E27FC236}">
                    <a16:creationId xmlns:a16="http://schemas.microsoft.com/office/drawing/2014/main" id="{75BC1A68-9AFF-4DB1-A1D0-8042BE9F23F3}"/>
                  </a:ext>
                </a:extLst>
              </p:cNvPr>
              <p:cNvSpPr/>
              <p:nvPr/>
            </p:nvSpPr>
            <p:spPr>
              <a:xfrm>
                <a:off x="6283334" y="3186908"/>
                <a:ext cx="697086" cy="890723"/>
              </a:xfrm>
              <a:custGeom>
                <a:avLst/>
                <a:gdLst>
                  <a:gd name="connsiteX0" fmla="*/ 675233 w 697086"/>
                  <a:gd name="connsiteY0" fmla="*/ 183401 h 890723"/>
                  <a:gd name="connsiteX1" fmla="*/ 686851 w 697086"/>
                  <a:gd name="connsiteY1" fmla="*/ 183401 h 890723"/>
                  <a:gd name="connsiteX2" fmla="*/ 686851 w 697086"/>
                  <a:gd name="connsiteY2" fmla="*/ 756562 h 890723"/>
                  <a:gd name="connsiteX3" fmla="*/ 351863 w 697086"/>
                  <a:gd name="connsiteY3" fmla="*/ 892107 h 890723"/>
                  <a:gd name="connsiteX4" fmla="*/ 16874 w 697086"/>
                  <a:gd name="connsiteY4" fmla="*/ 756562 h 890723"/>
                  <a:gd name="connsiteX5" fmla="*/ 16874 w 697086"/>
                  <a:gd name="connsiteY5" fmla="*/ 183401 h 890723"/>
                  <a:gd name="connsiteX6" fmla="*/ 28492 w 697086"/>
                  <a:gd name="connsiteY6" fmla="*/ 183401 h 890723"/>
                  <a:gd name="connsiteX7" fmla="*/ 351863 w 697086"/>
                  <a:gd name="connsiteY7" fmla="*/ 284091 h 890723"/>
                  <a:gd name="connsiteX8" fmla="*/ 675233 w 697086"/>
                  <a:gd name="connsiteY8" fmla="*/ 183401 h 890723"/>
                  <a:gd name="connsiteX9" fmla="*/ 675233 w 697086"/>
                  <a:gd name="connsiteY9" fmla="*/ 183401 h 890723"/>
                  <a:gd name="connsiteX10" fmla="*/ 349927 w 697086"/>
                  <a:gd name="connsiteY10" fmla="*/ 14938 h 890723"/>
                  <a:gd name="connsiteX11" fmla="*/ 14938 w 697086"/>
                  <a:gd name="connsiteY11" fmla="*/ 150483 h 890723"/>
                  <a:gd name="connsiteX12" fmla="*/ 349927 w 697086"/>
                  <a:gd name="connsiteY12" fmla="*/ 286028 h 890723"/>
                  <a:gd name="connsiteX13" fmla="*/ 684915 w 697086"/>
                  <a:gd name="connsiteY13" fmla="*/ 150483 h 890723"/>
                  <a:gd name="connsiteX14" fmla="*/ 349927 w 697086"/>
                  <a:gd name="connsiteY14" fmla="*/ 14938 h 890723"/>
                  <a:gd name="connsiteX15" fmla="*/ 349927 w 697086"/>
                  <a:gd name="connsiteY15" fmla="*/ 14938 h 89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7086" h="890723">
                    <a:moveTo>
                      <a:pt x="675233" y="183401"/>
                    </a:moveTo>
                    <a:cubicBezTo>
                      <a:pt x="686851" y="183401"/>
                      <a:pt x="686851" y="183401"/>
                      <a:pt x="686851" y="183401"/>
                    </a:cubicBezTo>
                    <a:cubicBezTo>
                      <a:pt x="686851" y="756562"/>
                      <a:pt x="686851" y="756562"/>
                      <a:pt x="686851" y="756562"/>
                    </a:cubicBezTo>
                    <a:cubicBezTo>
                      <a:pt x="686851" y="832080"/>
                      <a:pt x="537753" y="892107"/>
                      <a:pt x="351863" y="892107"/>
                    </a:cubicBezTo>
                    <a:cubicBezTo>
                      <a:pt x="167910" y="892107"/>
                      <a:pt x="16874" y="832080"/>
                      <a:pt x="16874" y="756562"/>
                    </a:cubicBezTo>
                    <a:cubicBezTo>
                      <a:pt x="16874" y="183401"/>
                      <a:pt x="16874" y="183401"/>
                      <a:pt x="16874" y="183401"/>
                    </a:cubicBezTo>
                    <a:cubicBezTo>
                      <a:pt x="28492" y="183401"/>
                      <a:pt x="28492" y="183401"/>
                      <a:pt x="28492" y="183401"/>
                    </a:cubicBezTo>
                    <a:cubicBezTo>
                      <a:pt x="65283" y="241492"/>
                      <a:pt x="196955" y="284091"/>
                      <a:pt x="351863" y="284091"/>
                    </a:cubicBezTo>
                    <a:cubicBezTo>
                      <a:pt x="506771" y="284091"/>
                      <a:pt x="636506" y="241492"/>
                      <a:pt x="675233" y="183401"/>
                    </a:cubicBezTo>
                    <a:lnTo>
                      <a:pt x="675233" y="183401"/>
                    </a:lnTo>
                    <a:close/>
                    <a:moveTo>
                      <a:pt x="349927" y="14938"/>
                    </a:moveTo>
                    <a:cubicBezTo>
                      <a:pt x="165973" y="14938"/>
                      <a:pt x="14938" y="74965"/>
                      <a:pt x="14938" y="150483"/>
                    </a:cubicBezTo>
                    <a:cubicBezTo>
                      <a:pt x="14938" y="224064"/>
                      <a:pt x="164037" y="286028"/>
                      <a:pt x="349927" y="286028"/>
                    </a:cubicBezTo>
                    <a:cubicBezTo>
                      <a:pt x="533880" y="286028"/>
                      <a:pt x="684915" y="226001"/>
                      <a:pt x="684915" y="150483"/>
                    </a:cubicBezTo>
                    <a:cubicBezTo>
                      <a:pt x="684915" y="74965"/>
                      <a:pt x="535816" y="14938"/>
                      <a:pt x="349927" y="14938"/>
                    </a:cubicBezTo>
                    <a:lnTo>
                      <a:pt x="349927" y="14938"/>
                    </a:lnTo>
                    <a:close/>
                  </a:path>
                </a:pathLst>
              </a:custGeom>
              <a:noFill/>
              <a:ln w="15875"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Rectangle 17">
                <a:extLst>
                  <a:ext uri="{FF2B5EF4-FFF2-40B4-BE49-F238E27FC236}">
                    <a16:creationId xmlns:a16="http://schemas.microsoft.com/office/drawing/2014/main" id="{F4D38886-950E-4E8F-B1BA-ED1B0DCA155E}"/>
                  </a:ext>
                </a:extLst>
              </p:cNvPr>
              <p:cNvSpPr/>
              <p:nvPr/>
            </p:nvSpPr>
            <p:spPr bwMode="auto">
              <a:xfrm rot="2585503">
                <a:off x="6350076" y="3988333"/>
                <a:ext cx="57439" cy="828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 name="Group 16">
                <a:extLst>
                  <a:ext uri="{FF2B5EF4-FFF2-40B4-BE49-F238E27FC236}">
                    <a16:creationId xmlns:a16="http://schemas.microsoft.com/office/drawing/2014/main" id="{A1ADF4DA-0C68-419A-9A18-625BE4F972D1}"/>
                  </a:ext>
                </a:extLst>
              </p:cNvPr>
              <p:cNvGrpSpPr/>
              <p:nvPr/>
            </p:nvGrpSpPr>
            <p:grpSpPr>
              <a:xfrm>
                <a:off x="6265906" y="3576115"/>
                <a:ext cx="561542" cy="561543"/>
                <a:chOff x="6265906" y="3576115"/>
                <a:chExt cx="561542" cy="561543"/>
              </a:xfrm>
            </p:grpSpPr>
            <p:sp>
              <p:nvSpPr>
                <p:cNvPr id="8" name="Freeform: Shape 7">
                  <a:extLst>
                    <a:ext uri="{FF2B5EF4-FFF2-40B4-BE49-F238E27FC236}">
                      <a16:creationId xmlns:a16="http://schemas.microsoft.com/office/drawing/2014/main" id="{1AB65DB3-D17C-479A-8D86-7E5A08B24618}"/>
                    </a:ext>
                  </a:extLst>
                </p:cNvPr>
                <p:cNvSpPr/>
                <p:nvPr/>
              </p:nvSpPr>
              <p:spPr>
                <a:xfrm>
                  <a:off x="6265906" y="3576115"/>
                  <a:ext cx="561542" cy="561543"/>
                </a:xfrm>
                <a:custGeom>
                  <a:avLst/>
                  <a:gdLst>
                    <a:gd name="connsiteX0" fmla="*/ 359608 w 561541"/>
                    <a:gd name="connsiteY0" fmla="*/ 408018 h 561542"/>
                    <a:gd name="connsiteX1" fmla="*/ 555180 w 561541"/>
                    <a:gd name="connsiteY1" fmla="*/ 210510 h 561542"/>
                    <a:gd name="connsiteX2" fmla="*/ 359608 w 561541"/>
                    <a:gd name="connsiteY2" fmla="*/ 14938 h 561542"/>
                    <a:gd name="connsiteX3" fmla="*/ 165973 w 561541"/>
                    <a:gd name="connsiteY3" fmla="*/ 210510 h 561542"/>
                    <a:gd name="connsiteX4" fmla="*/ 359608 w 561541"/>
                    <a:gd name="connsiteY4" fmla="*/ 408018 h 561542"/>
                    <a:gd name="connsiteX5" fmla="*/ 359608 w 561541"/>
                    <a:gd name="connsiteY5" fmla="*/ 408018 h 561542"/>
                    <a:gd name="connsiteX6" fmla="*/ 14938 w 561541"/>
                    <a:gd name="connsiteY6" fmla="*/ 553245 h 561542"/>
                    <a:gd name="connsiteX7" fmla="*/ 222127 w 561541"/>
                    <a:gd name="connsiteY7" fmla="*/ 347991 h 56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1541" h="561542">
                      <a:moveTo>
                        <a:pt x="359608" y="408018"/>
                      </a:moveTo>
                      <a:cubicBezTo>
                        <a:pt x="468044" y="408018"/>
                        <a:pt x="555180" y="318946"/>
                        <a:pt x="555180" y="210510"/>
                      </a:cubicBezTo>
                      <a:cubicBezTo>
                        <a:pt x="555180" y="102074"/>
                        <a:pt x="468044" y="14938"/>
                        <a:pt x="359608" y="14938"/>
                      </a:cubicBezTo>
                      <a:cubicBezTo>
                        <a:pt x="253109" y="14938"/>
                        <a:pt x="165973" y="104010"/>
                        <a:pt x="165973" y="210510"/>
                      </a:cubicBezTo>
                      <a:cubicBezTo>
                        <a:pt x="165973" y="320882"/>
                        <a:pt x="253109" y="408018"/>
                        <a:pt x="359608" y="408018"/>
                      </a:cubicBezTo>
                      <a:lnTo>
                        <a:pt x="359608" y="408018"/>
                      </a:lnTo>
                      <a:close/>
                      <a:moveTo>
                        <a:pt x="14938" y="553245"/>
                      </a:moveTo>
                      <a:cubicBezTo>
                        <a:pt x="222127" y="347991"/>
                        <a:pt x="222127" y="347991"/>
                        <a:pt x="222127" y="347991"/>
                      </a:cubicBezTo>
                    </a:path>
                  </a:pathLst>
                </a:custGeom>
                <a:noFill/>
                <a:ln w="15875"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067E979F-B4C7-42E1-B4E5-E30CBAADA89F}"/>
                    </a:ext>
                  </a:extLst>
                </p:cNvPr>
                <p:cNvGrpSpPr/>
                <p:nvPr/>
              </p:nvGrpSpPr>
              <p:grpSpPr>
                <a:xfrm>
                  <a:off x="6490523" y="3645824"/>
                  <a:ext cx="255599" cy="311753"/>
                  <a:chOff x="6490523" y="3645824"/>
                  <a:chExt cx="255599" cy="311753"/>
                </a:xfrm>
              </p:grpSpPr>
              <p:sp>
                <p:nvSpPr>
                  <p:cNvPr id="10" name="Freeform: Shape 9">
                    <a:extLst>
                      <a:ext uri="{FF2B5EF4-FFF2-40B4-BE49-F238E27FC236}">
                        <a16:creationId xmlns:a16="http://schemas.microsoft.com/office/drawing/2014/main" id="{F6C2E1DC-EE7A-45BE-9CDB-A129953D7B38}"/>
                      </a:ext>
                    </a:extLst>
                  </p:cNvPr>
                  <p:cNvSpPr/>
                  <p:nvPr/>
                </p:nvSpPr>
                <p:spPr>
                  <a:xfrm>
                    <a:off x="6490523" y="3694233"/>
                    <a:ext cx="19364" cy="193635"/>
                  </a:xfrm>
                  <a:custGeom>
                    <a:avLst/>
                    <a:gdLst>
                      <a:gd name="connsiteX0" fmla="*/ 14938 w 19363"/>
                      <a:gd name="connsiteY0" fmla="*/ 14938 h 193635"/>
                      <a:gd name="connsiteX1" fmla="*/ 14938 w 19363"/>
                      <a:gd name="connsiteY1" fmla="*/ 193083 h 193635"/>
                    </a:gdLst>
                    <a:ahLst/>
                    <a:cxnLst>
                      <a:cxn ang="0">
                        <a:pos x="connsiteX0" y="connsiteY0"/>
                      </a:cxn>
                      <a:cxn ang="0">
                        <a:pos x="connsiteX1" y="connsiteY1"/>
                      </a:cxn>
                    </a:cxnLst>
                    <a:rect l="l" t="t" r="r" b="b"/>
                    <a:pathLst>
                      <a:path w="19363" h="193635">
                        <a:moveTo>
                          <a:pt x="14938" y="14938"/>
                        </a:moveTo>
                        <a:lnTo>
                          <a:pt x="14938" y="193083"/>
                        </a:lnTo>
                      </a:path>
                    </a:pathLst>
                  </a:custGeom>
                  <a:ln w="15875" cap="flat">
                    <a:solidFill>
                      <a:srgbClr val="0078D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Shape 11">
                    <a:extLst>
                      <a:ext uri="{FF2B5EF4-FFF2-40B4-BE49-F238E27FC236}">
                        <a16:creationId xmlns:a16="http://schemas.microsoft.com/office/drawing/2014/main" id="{5209C363-B94B-42A5-BB53-4340BAF93C07}"/>
                      </a:ext>
                    </a:extLst>
                  </p:cNvPr>
                  <p:cNvSpPr/>
                  <p:nvPr/>
                </p:nvSpPr>
                <p:spPr>
                  <a:xfrm>
                    <a:off x="6550550" y="3645824"/>
                    <a:ext cx="19364" cy="271090"/>
                  </a:xfrm>
                  <a:custGeom>
                    <a:avLst/>
                    <a:gdLst>
                      <a:gd name="connsiteX0" fmla="*/ 14938 w 19363"/>
                      <a:gd name="connsiteY0" fmla="*/ 14938 h 271089"/>
                      <a:gd name="connsiteX1" fmla="*/ 14938 w 19363"/>
                      <a:gd name="connsiteY1" fmla="*/ 266664 h 271089"/>
                    </a:gdLst>
                    <a:ahLst/>
                    <a:cxnLst>
                      <a:cxn ang="0">
                        <a:pos x="connsiteX0" y="connsiteY0"/>
                      </a:cxn>
                      <a:cxn ang="0">
                        <a:pos x="connsiteX1" y="connsiteY1"/>
                      </a:cxn>
                    </a:cxnLst>
                    <a:rect l="l" t="t" r="r" b="b"/>
                    <a:pathLst>
                      <a:path w="19363" h="271089">
                        <a:moveTo>
                          <a:pt x="14938" y="14938"/>
                        </a:moveTo>
                        <a:lnTo>
                          <a:pt x="14938" y="266664"/>
                        </a:lnTo>
                      </a:path>
                    </a:pathLst>
                  </a:custGeom>
                  <a:ln w="15875" cap="flat">
                    <a:solidFill>
                      <a:srgbClr val="0078D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Freeform: Shape 12">
                    <a:extLst>
                      <a:ext uri="{FF2B5EF4-FFF2-40B4-BE49-F238E27FC236}">
                        <a16:creationId xmlns:a16="http://schemas.microsoft.com/office/drawing/2014/main" id="{9DB8F0C8-50D6-4E2F-B1E4-F6C1139844FA}"/>
                      </a:ext>
                    </a:extLst>
                  </p:cNvPr>
                  <p:cNvSpPr/>
                  <p:nvPr/>
                </p:nvSpPr>
                <p:spPr>
                  <a:xfrm>
                    <a:off x="6608640" y="3725214"/>
                    <a:ext cx="19364" cy="232363"/>
                  </a:xfrm>
                  <a:custGeom>
                    <a:avLst/>
                    <a:gdLst>
                      <a:gd name="connsiteX0" fmla="*/ 14938 w 19363"/>
                      <a:gd name="connsiteY0" fmla="*/ 14938 h 232362"/>
                      <a:gd name="connsiteX1" fmla="*/ 14938 w 19363"/>
                      <a:gd name="connsiteY1" fmla="*/ 220192 h 232362"/>
                    </a:gdLst>
                    <a:ahLst/>
                    <a:cxnLst>
                      <a:cxn ang="0">
                        <a:pos x="connsiteX0" y="connsiteY0"/>
                      </a:cxn>
                      <a:cxn ang="0">
                        <a:pos x="connsiteX1" y="connsiteY1"/>
                      </a:cxn>
                    </a:cxnLst>
                    <a:rect l="l" t="t" r="r" b="b"/>
                    <a:pathLst>
                      <a:path w="19363" h="232362">
                        <a:moveTo>
                          <a:pt x="14938" y="14938"/>
                        </a:moveTo>
                        <a:lnTo>
                          <a:pt x="14938" y="220192"/>
                        </a:lnTo>
                      </a:path>
                    </a:pathLst>
                  </a:custGeom>
                  <a:ln w="15875" cap="flat">
                    <a:solidFill>
                      <a:srgbClr val="0078D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Freeform: Shape 13">
                    <a:extLst>
                      <a:ext uri="{FF2B5EF4-FFF2-40B4-BE49-F238E27FC236}">
                        <a16:creationId xmlns:a16="http://schemas.microsoft.com/office/drawing/2014/main" id="{116CFC37-4DC3-4CF2-A5DE-F4C565C3970B}"/>
                      </a:ext>
                    </a:extLst>
                  </p:cNvPr>
                  <p:cNvSpPr/>
                  <p:nvPr/>
                </p:nvSpPr>
                <p:spPr>
                  <a:xfrm>
                    <a:off x="6668667" y="3665187"/>
                    <a:ext cx="19364" cy="271090"/>
                  </a:xfrm>
                  <a:custGeom>
                    <a:avLst/>
                    <a:gdLst>
                      <a:gd name="connsiteX0" fmla="*/ 14938 w 19363"/>
                      <a:gd name="connsiteY0" fmla="*/ 14938 h 271089"/>
                      <a:gd name="connsiteX1" fmla="*/ 14938 w 19363"/>
                      <a:gd name="connsiteY1" fmla="*/ 266664 h 271089"/>
                    </a:gdLst>
                    <a:ahLst/>
                    <a:cxnLst>
                      <a:cxn ang="0">
                        <a:pos x="connsiteX0" y="connsiteY0"/>
                      </a:cxn>
                      <a:cxn ang="0">
                        <a:pos x="connsiteX1" y="connsiteY1"/>
                      </a:cxn>
                    </a:cxnLst>
                    <a:rect l="l" t="t" r="r" b="b"/>
                    <a:pathLst>
                      <a:path w="19363" h="271089">
                        <a:moveTo>
                          <a:pt x="14938" y="14938"/>
                        </a:moveTo>
                        <a:lnTo>
                          <a:pt x="14938" y="266664"/>
                        </a:lnTo>
                      </a:path>
                    </a:pathLst>
                  </a:custGeom>
                  <a:ln w="15875" cap="flat">
                    <a:solidFill>
                      <a:srgbClr val="0078D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Shape 14">
                    <a:extLst>
                      <a:ext uri="{FF2B5EF4-FFF2-40B4-BE49-F238E27FC236}">
                        <a16:creationId xmlns:a16="http://schemas.microsoft.com/office/drawing/2014/main" id="{1025296E-B8A5-45FF-AA4C-B583FE3A13C8}"/>
                      </a:ext>
                    </a:extLst>
                  </p:cNvPr>
                  <p:cNvSpPr/>
                  <p:nvPr/>
                </p:nvSpPr>
                <p:spPr>
                  <a:xfrm>
                    <a:off x="6726758" y="3725214"/>
                    <a:ext cx="19364" cy="174272"/>
                  </a:xfrm>
                  <a:custGeom>
                    <a:avLst/>
                    <a:gdLst>
                      <a:gd name="connsiteX0" fmla="*/ 14938 w 19363"/>
                      <a:gd name="connsiteY0" fmla="*/ 14938 h 174271"/>
                      <a:gd name="connsiteX1" fmla="*/ 14938 w 19363"/>
                      <a:gd name="connsiteY1" fmla="*/ 160165 h 174271"/>
                    </a:gdLst>
                    <a:ahLst/>
                    <a:cxnLst>
                      <a:cxn ang="0">
                        <a:pos x="connsiteX0" y="connsiteY0"/>
                      </a:cxn>
                      <a:cxn ang="0">
                        <a:pos x="connsiteX1" y="connsiteY1"/>
                      </a:cxn>
                    </a:cxnLst>
                    <a:rect l="l" t="t" r="r" b="b"/>
                    <a:pathLst>
                      <a:path w="19363" h="174271">
                        <a:moveTo>
                          <a:pt x="14938" y="14938"/>
                        </a:moveTo>
                        <a:lnTo>
                          <a:pt x="14938" y="160165"/>
                        </a:lnTo>
                      </a:path>
                    </a:pathLst>
                  </a:custGeom>
                  <a:ln w="15875" cap="flat">
                    <a:solidFill>
                      <a:srgbClr val="0078D7"/>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grpSp>
        <p:nvGrpSpPr>
          <p:cNvPr id="6" name="Group 5">
            <a:extLst>
              <a:ext uri="{FF2B5EF4-FFF2-40B4-BE49-F238E27FC236}">
                <a16:creationId xmlns:a16="http://schemas.microsoft.com/office/drawing/2014/main" id="{E5DAF0EC-A881-4D7E-8D87-E05047E99025}"/>
              </a:ext>
            </a:extLst>
          </p:cNvPr>
          <p:cNvGrpSpPr/>
          <p:nvPr/>
        </p:nvGrpSpPr>
        <p:grpSpPr>
          <a:xfrm>
            <a:off x="9047234" y="3133797"/>
            <a:ext cx="1780157" cy="1143000"/>
            <a:chOff x="8806563" y="3133797"/>
            <a:chExt cx="1780157" cy="1143000"/>
          </a:xfrm>
        </p:grpSpPr>
        <p:sp>
          <p:nvSpPr>
            <p:cNvPr id="47" name="Rectangle 46">
              <a:extLst>
                <a:ext uri="{FF2B5EF4-FFF2-40B4-BE49-F238E27FC236}">
                  <a16:creationId xmlns:a16="http://schemas.microsoft.com/office/drawing/2014/main" id="{365FD925-BD7A-496A-B224-CABC7ABE86E9}"/>
                </a:ext>
              </a:extLst>
            </p:cNvPr>
            <p:cNvSpPr/>
            <p:nvPr/>
          </p:nvSpPr>
          <p:spPr bwMode="auto">
            <a:xfrm>
              <a:off x="8806563" y="3133797"/>
              <a:ext cx="1780157" cy="1143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 name="Group 4">
              <a:extLst>
                <a:ext uri="{FF2B5EF4-FFF2-40B4-BE49-F238E27FC236}">
                  <a16:creationId xmlns:a16="http://schemas.microsoft.com/office/drawing/2014/main" id="{91BF2D06-1616-4D7B-834A-D18672F6D4F5}"/>
                </a:ext>
              </a:extLst>
            </p:cNvPr>
            <p:cNvGrpSpPr/>
            <p:nvPr/>
          </p:nvGrpSpPr>
          <p:grpSpPr>
            <a:xfrm>
              <a:off x="9037205" y="3243073"/>
              <a:ext cx="1461442" cy="872825"/>
              <a:chOff x="9037205" y="3243073"/>
              <a:chExt cx="1461442" cy="872825"/>
            </a:xfrm>
            <a:solidFill>
              <a:schemeClr val="bg1"/>
            </a:solidFill>
          </p:grpSpPr>
          <p:grpSp>
            <p:nvGrpSpPr>
              <p:cNvPr id="24" name="Group 23">
                <a:extLst>
                  <a:ext uri="{FF2B5EF4-FFF2-40B4-BE49-F238E27FC236}">
                    <a16:creationId xmlns:a16="http://schemas.microsoft.com/office/drawing/2014/main" id="{BEEA7C96-E4B9-45B2-A034-E2DBB0FCD37E}"/>
                  </a:ext>
                </a:extLst>
              </p:cNvPr>
              <p:cNvGrpSpPr/>
              <p:nvPr/>
            </p:nvGrpSpPr>
            <p:grpSpPr>
              <a:xfrm>
                <a:off x="10020968" y="3243073"/>
                <a:ext cx="477679" cy="872825"/>
                <a:chOff x="9583397" y="3048000"/>
                <a:chExt cx="508821" cy="929732"/>
              </a:xfrm>
              <a:grpFill/>
            </p:grpSpPr>
            <p:sp>
              <p:nvSpPr>
                <p:cNvPr id="21" name="Graphic 19">
                  <a:extLst>
                    <a:ext uri="{FF2B5EF4-FFF2-40B4-BE49-F238E27FC236}">
                      <a16:creationId xmlns:a16="http://schemas.microsoft.com/office/drawing/2014/main" id="{2B8F6160-B1E5-460D-A1DB-8FB229952B7D}"/>
                    </a:ext>
                  </a:extLst>
                </p:cNvPr>
                <p:cNvSpPr/>
                <p:nvPr/>
              </p:nvSpPr>
              <p:spPr>
                <a:xfrm>
                  <a:off x="9583397" y="3468911"/>
                  <a:ext cx="508821" cy="508821"/>
                </a:xfrm>
                <a:custGeom>
                  <a:avLst/>
                  <a:gdLst>
                    <a:gd name="connsiteX0" fmla="*/ 301395 w 508040"/>
                    <a:gd name="connsiteY0" fmla="*/ 79704 h 508040"/>
                    <a:gd name="connsiteX1" fmla="*/ 264446 w 508040"/>
                    <a:gd name="connsiteY1" fmla="*/ 116653 h 508040"/>
                    <a:gd name="connsiteX2" fmla="*/ 227498 w 508040"/>
                    <a:gd name="connsiteY2" fmla="*/ 79704 h 508040"/>
                    <a:gd name="connsiteX3" fmla="*/ 264446 w 508040"/>
                    <a:gd name="connsiteY3" fmla="*/ 42756 h 508040"/>
                    <a:gd name="connsiteX4" fmla="*/ 301395 w 508040"/>
                    <a:gd name="connsiteY4" fmla="*/ 79704 h 508040"/>
                    <a:gd name="connsiteX5" fmla="*/ 301395 w 508040"/>
                    <a:gd name="connsiteY5" fmla="*/ 79704 h 508040"/>
                    <a:gd name="connsiteX6" fmla="*/ 412240 w 508040"/>
                    <a:gd name="connsiteY6" fmla="*/ 347580 h 508040"/>
                    <a:gd name="connsiteX7" fmla="*/ 412240 w 508040"/>
                    <a:gd name="connsiteY7" fmla="*/ 215951 h 508040"/>
                    <a:gd name="connsiteX8" fmla="*/ 386838 w 508040"/>
                    <a:gd name="connsiteY8" fmla="*/ 190549 h 508040"/>
                    <a:gd name="connsiteX9" fmla="*/ 142055 w 508040"/>
                    <a:gd name="connsiteY9" fmla="*/ 190549 h 508040"/>
                    <a:gd name="connsiteX10" fmla="*/ 114343 w 508040"/>
                    <a:gd name="connsiteY10" fmla="*/ 215951 h 508040"/>
                    <a:gd name="connsiteX11" fmla="*/ 114343 w 508040"/>
                    <a:gd name="connsiteY11" fmla="*/ 347580 h 508040"/>
                    <a:gd name="connsiteX12" fmla="*/ 139745 w 508040"/>
                    <a:gd name="connsiteY12" fmla="*/ 372982 h 508040"/>
                    <a:gd name="connsiteX13" fmla="*/ 384528 w 508040"/>
                    <a:gd name="connsiteY13" fmla="*/ 372982 h 508040"/>
                    <a:gd name="connsiteX14" fmla="*/ 412240 w 508040"/>
                    <a:gd name="connsiteY14" fmla="*/ 347580 h 508040"/>
                    <a:gd name="connsiteX15" fmla="*/ 412240 w 508040"/>
                    <a:gd name="connsiteY15" fmla="*/ 347580 h 508040"/>
                    <a:gd name="connsiteX16" fmla="*/ 486137 w 508040"/>
                    <a:gd name="connsiteY16" fmla="*/ 479209 h 508040"/>
                    <a:gd name="connsiteX17" fmla="*/ 456116 w 508040"/>
                    <a:gd name="connsiteY17" fmla="*/ 449188 h 508040"/>
                    <a:gd name="connsiteX18" fmla="*/ 72776 w 508040"/>
                    <a:gd name="connsiteY18" fmla="*/ 446879 h 508040"/>
                    <a:gd name="connsiteX19" fmla="*/ 42756 w 508040"/>
                    <a:gd name="connsiteY19" fmla="*/ 476899 h 508040"/>
                    <a:gd name="connsiteX20" fmla="*/ 188240 w 508040"/>
                    <a:gd name="connsiteY20" fmla="*/ 372982 h 508040"/>
                    <a:gd name="connsiteX21" fmla="*/ 188240 w 508040"/>
                    <a:gd name="connsiteY21" fmla="*/ 446879 h 508040"/>
                    <a:gd name="connsiteX22" fmla="*/ 264446 w 508040"/>
                    <a:gd name="connsiteY22" fmla="*/ 116653 h 508040"/>
                    <a:gd name="connsiteX23" fmla="*/ 264446 w 508040"/>
                    <a:gd name="connsiteY23" fmla="*/ 190549 h 508040"/>
                    <a:gd name="connsiteX24" fmla="*/ 338343 w 508040"/>
                    <a:gd name="connsiteY24" fmla="*/ 372982 h 508040"/>
                    <a:gd name="connsiteX25" fmla="*/ 338343 w 508040"/>
                    <a:gd name="connsiteY25" fmla="*/ 446879 h 508040"/>
                    <a:gd name="connsiteX26" fmla="*/ 169766 w 508040"/>
                    <a:gd name="connsiteY26" fmla="*/ 264446 h 508040"/>
                    <a:gd name="connsiteX27" fmla="*/ 206714 w 508040"/>
                    <a:gd name="connsiteY27" fmla="*/ 264446 h 508040"/>
                    <a:gd name="connsiteX28" fmla="*/ 319869 w 508040"/>
                    <a:gd name="connsiteY28" fmla="*/ 264446 h 508040"/>
                    <a:gd name="connsiteX29" fmla="*/ 356817 w 508040"/>
                    <a:gd name="connsiteY29" fmla="*/ 264446 h 508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08040" h="508040">
                      <a:moveTo>
                        <a:pt x="301395" y="79704"/>
                      </a:moveTo>
                      <a:cubicBezTo>
                        <a:pt x="301395" y="100488"/>
                        <a:pt x="285230" y="116653"/>
                        <a:pt x="264446" y="116653"/>
                      </a:cubicBezTo>
                      <a:cubicBezTo>
                        <a:pt x="243663" y="116653"/>
                        <a:pt x="227498" y="100488"/>
                        <a:pt x="227498" y="79704"/>
                      </a:cubicBezTo>
                      <a:cubicBezTo>
                        <a:pt x="227498" y="58921"/>
                        <a:pt x="243663" y="42756"/>
                        <a:pt x="264446" y="42756"/>
                      </a:cubicBezTo>
                      <a:cubicBezTo>
                        <a:pt x="285230" y="42756"/>
                        <a:pt x="301395" y="58921"/>
                        <a:pt x="301395" y="79704"/>
                      </a:cubicBezTo>
                      <a:lnTo>
                        <a:pt x="301395" y="79704"/>
                      </a:lnTo>
                      <a:close/>
                      <a:moveTo>
                        <a:pt x="412240" y="347580"/>
                      </a:moveTo>
                      <a:cubicBezTo>
                        <a:pt x="412240" y="215951"/>
                        <a:pt x="412240" y="215951"/>
                        <a:pt x="412240" y="215951"/>
                      </a:cubicBezTo>
                      <a:cubicBezTo>
                        <a:pt x="412240" y="202096"/>
                        <a:pt x="400693" y="190549"/>
                        <a:pt x="386838" y="190549"/>
                      </a:cubicBezTo>
                      <a:cubicBezTo>
                        <a:pt x="142055" y="190549"/>
                        <a:pt x="142055" y="190549"/>
                        <a:pt x="142055" y="190549"/>
                      </a:cubicBezTo>
                      <a:cubicBezTo>
                        <a:pt x="125890" y="190549"/>
                        <a:pt x="114343" y="202096"/>
                        <a:pt x="114343" y="215951"/>
                      </a:cubicBezTo>
                      <a:cubicBezTo>
                        <a:pt x="114343" y="347580"/>
                        <a:pt x="114343" y="347580"/>
                        <a:pt x="114343" y="347580"/>
                      </a:cubicBezTo>
                      <a:cubicBezTo>
                        <a:pt x="114343" y="361436"/>
                        <a:pt x="125890" y="372982"/>
                        <a:pt x="139745" y="372982"/>
                      </a:cubicBezTo>
                      <a:cubicBezTo>
                        <a:pt x="384528" y="372982"/>
                        <a:pt x="384528" y="372982"/>
                        <a:pt x="384528" y="372982"/>
                      </a:cubicBezTo>
                      <a:cubicBezTo>
                        <a:pt x="400693" y="372982"/>
                        <a:pt x="412240" y="361436"/>
                        <a:pt x="412240" y="347580"/>
                      </a:cubicBezTo>
                      <a:lnTo>
                        <a:pt x="412240" y="347580"/>
                      </a:lnTo>
                      <a:close/>
                      <a:moveTo>
                        <a:pt x="486137" y="479209"/>
                      </a:moveTo>
                      <a:cubicBezTo>
                        <a:pt x="486137" y="463044"/>
                        <a:pt x="472281" y="449188"/>
                        <a:pt x="456116" y="449188"/>
                      </a:cubicBezTo>
                      <a:cubicBezTo>
                        <a:pt x="72776" y="446879"/>
                        <a:pt x="72776" y="446879"/>
                        <a:pt x="72776" y="446879"/>
                      </a:cubicBezTo>
                      <a:cubicBezTo>
                        <a:pt x="56611" y="446879"/>
                        <a:pt x="42756" y="460735"/>
                        <a:pt x="42756" y="476899"/>
                      </a:cubicBezTo>
                      <a:moveTo>
                        <a:pt x="188240" y="372982"/>
                      </a:moveTo>
                      <a:cubicBezTo>
                        <a:pt x="188240" y="446879"/>
                        <a:pt x="188240" y="446879"/>
                        <a:pt x="188240" y="446879"/>
                      </a:cubicBezTo>
                      <a:moveTo>
                        <a:pt x="264446" y="116653"/>
                      </a:moveTo>
                      <a:cubicBezTo>
                        <a:pt x="264446" y="190549"/>
                        <a:pt x="264446" y="190549"/>
                        <a:pt x="264446" y="190549"/>
                      </a:cubicBezTo>
                      <a:moveTo>
                        <a:pt x="338343" y="372982"/>
                      </a:moveTo>
                      <a:cubicBezTo>
                        <a:pt x="338343" y="446879"/>
                        <a:pt x="338343" y="446879"/>
                        <a:pt x="338343" y="446879"/>
                      </a:cubicBezTo>
                      <a:moveTo>
                        <a:pt x="169766" y="264446"/>
                      </a:moveTo>
                      <a:cubicBezTo>
                        <a:pt x="206714" y="264446"/>
                        <a:pt x="206714" y="264446"/>
                        <a:pt x="206714" y="264446"/>
                      </a:cubicBezTo>
                      <a:moveTo>
                        <a:pt x="319869" y="264446"/>
                      </a:moveTo>
                      <a:cubicBezTo>
                        <a:pt x="356817" y="264446"/>
                        <a:pt x="356817" y="264446"/>
                        <a:pt x="356817" y="264446"/>
                      </a:cubicBezTo>
                    </a:path>
                  </a:pathLst>
                </a:custGeom>
                <a:grpFill/>
                <a:ln w="15875"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5" name="Telemarketer_E7B9" title="Icon of a person wearing a headset">
                  <a:extLst>
                    <a:ext uri="{FF2B5EF4-FFF2-40B4-BE49-F238E27FC236}">
                      <a16:creationId xmlns:a16="http://schemas.microsoft.com/office/drawing/2014/main" id="{0A0770C8-7D0A-4FA0-8EA6-8DA495351C29}"/>
                    </a:ext>
                  </a:extLst>
                </p:cNvPr>
                <p:cNvSpPr>
                  <a:spLocks noChangeAspect="1" noEditPoints="1"/>
                </p:cNvSpPr>
                <p:nvPr/>
              </p:nvSpPr>
              <p:spPr bwMode="auto">
                <a:xfrm>
                  <a:off x="9661154" y="3048000"/>
                  <a:ext cx="376810" cy="449394"/>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grp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3" name="monitor" title="Icon of a monitor">
                <a:extLst>
                  <a:ext uri="{FF2B5EF4-FFF2-40B4-BE49-F238E27FC236}">
                    <a16:creationId xmlns:a16="http://schemas.microsoft.com/office/drawing/2014/main" id="{6C38BE6E-3E51-4AB9-8D05-D361832A3BA9}"/>
                  </a:ext>
                </a:extLst>
              </p:cNvPr>
              <p:cNvSpPr>
                <a:spLocks noChangeAspect="1" noEditPoints="1"/>
              </p:cNvSpPr>
              <p:nvPr/>
            </p:nvSpPr>
            <p:spPr bwMode="auto">
              <a:xfrm>
                <a:off x="9037205" y="3302001"/>
                <a:ext cx="902578" cy="69172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BarChartHorizontal_E9EB" title="Icon of a horizontal bar graph">
                <a:extLst>
                  <a:ext uri="{FF2B5EF4-FFF2-40B4-BE49-F238E27FC236}">
                    <a16:creationId xmlns:a16="http://schemas.microsoft.com/office/drawing/2014/main" id="{981BE91E-5DFF-41BB-BAC9-E885D1C8F87E}"/>
                  </a:ext>
                </a:extLst>
              </p:cNvPr>
              <p:cNvSpPr>
                <a:spLocks noChangeAspect="1" noEditPoints="1"/>
              </p:cNvSpPr>
              <p:nvPr/>
            </p:nvSpPr>
            <p:spPr bwMode="auto">
              <a:xfrm>
                <a:off x="9102414" y="3393235"/>
                <a:ext cx="365760" cy="365760"/>
              </a:xfrm>
              <a:custGeom>
                <a:avLst/>
                <a:gdLst>
                  <a:gd name="T0" fmla="*/ 105 w 709"/>
                  <a:gd name="T1" fmla="*/ 184 h 709"/>
                  <a:gd name="T2" fmla="*/ 105 w 709"/>
                  <a:gd name="T3" fmla="*/ 79 h 709"/>
                  <a:gd name="T4" fmla="*/ 525 w 709"/>
                  <a:gd name="T5" fmla="*/ 79 h 709"/>
                  <a:gd name="T6" fmla="*/ 525 w 709"/>
                  <a:gd name="T7" fmla="*/ 184 h 709"/>
                  <a:gd name="T8" fmla="*/ 105 w 709"/>
                  <a:gd name="T9" fmla="*/ 184 h 709"/>
                  <a:gd name="T10" fmla="*/ 420 w 709"/>
                  <a:gd name="T11" fmla="*/ 394 h 709"/>
                  <a:gd name="T12" fmla="*/ 420 w 709"/>
                  <a:gd name="T13" fmla="*/ 289 h 709"/>
                  <a:gd name="T14" fmla="*/ 105 w 709"/>
                  <a:gd name="T15" fmla="*/ 289 h 709"/>
                  <a:gd name="T16" fmla="*/ 105 w 709"/>
                  <a:gd name="T17" fmla="*/ 394 h 709"/>
                  <a:gd name="T18" fmla="*/ 420 w 709"/>
                  <a:gd name="T19" fmla="*/ 394 h 709"/>
                  <a:gd name="T20" fmla="*/ 630 w 709"/>
                  <a:gd name="T21" fmla="*/ 604 h 709"/>
                  <a:gd name="T22" fmla="*/ 630 w 709"/>
                  <a:gd name="T23" fmla="*/ 499 h 709"/>
                  <a:gd name="T24" fmla="*/ 105 w 709"/>
                  <a:gd name="T25" fmla="*/ 499 h 709"/>
                  <a:gd name="T26" fmla="*/ 105 w 709"/>
                  <a:gd name="T27" fmla="*/ 604 h 709"/>
                  <a:gd name="T28" fmla="*/ 630 w 709"/>
                  <a:gd name="T29" fmla="*/ 604 h 709"/>
                  <a:gd name="T30" fmla="*/ 0 w 709"/>
                  <a:gd name="T31" fmla="*/ 0 h 709"/>
                  <a:gd name="T32" fmla="*/ 0 w 709"/>
                  <a:gd name="T33" fmla="*/ 709 h 709"/>
                  <a:gd name="T34" fmla="*/ 709 w 709"/>
                  <a:gd name="T35" fmla="*/ 70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9" h="709">
                    <a:moveTo>
                      <a:pt x="105" y="184"/>
                    </a:moveTo>
                    <a:lnTo>
                      <a:pt x="105" y="79"/>
                    </a:lnTo>
                    <a:lnTo>
                      <a:pt x="525" y="79"/>
                    </a:lnTo>
                    <a:lnTo>
                      <a:pt x="525" y="184"/>
                    </a:lnTo>
                    <a:lnTo>
                      <a:pt x="105" y="184"/>
                    </a:lnTo>
                    <a:moveTo>
                      <a:pt x="420" y="394"/>
                    </a:moveTo>
                    <a:lnTo>
                      <a:pt x="420" y="289"/>
                    </a:lnTo>
                    <a:lnTo>
                      <a:pt x="105" y="289"/>
                    </a:lnTo>
                    <a:lnTo>
                      <a:pt x="105" y="394"/>
                    </a:lnTo>
                    <a:lnTo>
                      <a:pt x="420" y="394"/>
                    </a:lnTo>
                    <a:moveTo>
                      <a:pt x="630" y="604"/>
                    </a:moveTo>
                    <a:lnTo>
                      <a:pt x="630" y="499"/>
                    </a:lnTo>
                    <a:lnTo>
                      <a:pt x="105" y="499"/>
                    </a:lnTo>
                    <a:lnTo>
                      <a:pt x="105" y="604"/>
                    </a:lnTo>
                    <a:lnTo>
                      <a:pt x="630" y="604"/>
                    </a:lnTo>
                    <a:moveTo>
                      <a:pt x="0" y="0"/>
                    </a:moveTo>
                    <a:lnTo>
                      <a:pt x="0" y="709"/>
                    </a:lnTo>
                    <a:lnTo>
                      <a:pt x="709" y="709"/>
                    </a:lnTo>
                  </a:path>
                </a:pathLst>
              </a:custGeom>
              <a:grp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46" name="BarChartVertical_E9EC" title="Icon of a vertical bar graph">
                <a:extLst>
                  <a:ext uri="{FF2B5EF4-FFF2-40B4-BE49-F238E27FC236}">
                    <a16:creationId xmlns:a16="http://schemas.microsoft.com/office/drawing/2014/main" id="{32E7ECE0-A314-46F1-8F21-E0847E87BA42}"/>
                  </a:ext>
                </a:extLst>
              </p:cNvPr>
              <p:cNvSpPr>
                <a:spLocks noChangeAspect="1" noEditPoints="1"/>
              </p:cNvSpPr>
              <p:nvPr/>
            </p:nvSpPr>
            <p:spPr bwMode="auto">
              <a:xfrm>
                <a:off x="9528523" y="3393235"/>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grp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spTree>
    <p:extLst>
      <p:ext uri="{BB962C8B-B14F-4D97-AF65-F5344CB8AC3E}">
        <p14:creationId xmlns:p14="http://schemas.microsoft.com/office/powerpoint/2010/main" val="17059770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2500"/>
                            </p:stCondLst>
                            <p:childTnLst>
                              <p:par>
                                <p:cTn id="9" presetID="10" presetClass="entr" presetSubtype="0" fill="hold" grpId="0" nodeType="afterEffect">
                                  <p:stCondLst>
                                    <p:cond delay="100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4000"/>
                            </p:stCondLst>
                            <p:childTnLst>
                              <p:par>
                                <p:cTn id="13" presetID="10" presetClass="entr" presetSubtype="0" fill="hold" grpId="0" nodeType="afterEffect">
                                  <p:stCondLst>
                                    <p:cond delay="10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p:txBody>
          <a:bodyPr/>
          <a:lstStyle/>
          <a:p>
            <a:r>
              <a:rPr lang="en-US"/>
              <a:t>But not everyone has seen success </a:t>
            </a:r>
            <a:endParaRPr lang="en-IN"/>
          </a:p>
        </p:txBody>
      </p:sp>
      <p:sp>
        <p:nvSpPr>
          <p:cNvPr id="2" name="Rectangle 1">
            <a:extLst>
              <a:ext uri="{FF2B5EF4-FFF2-40B4-BE49-F238E27FC236}">
                <a16:creationId xmlns:a16="http://schemas.microsoft.com/office/drawing/2014/main" id="{EF344979-B19C-48FE-91B3-DF1217A0AB9A}"/>
              </a:ext>
            </a:extLst>
          </p:cNvPr>
          <p:cNvSpPr/>
          <p:nvPr/>
        </p:nvSpPr>
        <p:spPr>
          <a:xfrm>
            <a:off x="0" y="1435595"/>
            <a:ext cx="12192000" cy="159943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365760" bIns="146304"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4400" b="0" i="0" u="none" strike="noStrike" kern="1200" cap="none"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85% </a:t>
            </a:r>
            <a:r>
              <a:rPr kumimoji="0" lang="en-US" sz="3200" b="0" i="0" u="none" strike="noStrike" kern="1200" cap="none" normalizeH="0" baseline="0" noProof="0">
                <a:ln>
                  <a:noFill/>
                </a:ln>
                <a:solidFill>
                  <a:schemeClr val="bg1"/>
                </a:solidFill>
                <a:effectLst/>
                <a:uLnTx/>
                <a:uFillTx/>
                <a:latin typeface="Segoe UI Semilight"/>
                <a:ea typeface="+mn-ea"/>
                <a:cs typeface="Segoe UI" pitchFamily="34" charset="0"/>
              </a:rPr>
              <a:t>of organizations have started data-driven initiatives,</a:t>
            </a:r>
            <a:br>
              <a:rPr kumimoji="0" lang="en-US" sz="3200" b="0" i="0" u="none" strike="noStrike" kern="1200" cap="none" normalizeH="0" baseline="0" noProof="0">
                <a:ln>
                  <a:noFill/>
                </a:ln>
                <a:solidFill>
                  <a:schemeClr val="bg1"/>
                </a:solidFill>
                <a:effectLst/>
                <a:uLnTx/>
                <a:uFillTx/>
                <a:latin typeface="Segoe UI Semilight"/>
                <a:ea typeface="+mn-ea"/>
                <a:cs typeface="Segoe UI" pitchFamily="34" charset="0"/>
              </a:rPr>
            </a:br>
            <a:r>
              <a:rPr kumimoji="0" lang="en-US" sz="3200" b="0" i="0" u="none" strike="noStrike" kern="1200" cap="none" normalizeH="0" baseline="0" noProof="0">
                <a:ln>
                  <a:noFill/>
                </a:ln>
                <a:solidFill>
                  <a:schemeClr val="bg1"/>
                </a:solidFill>
                <a:effectLst/>
                <a:uLnTx/>
                <a:uFillTx/>
                <a:latin typeface="Segoe UI Semilight"/>
                <a:ea typeface="+mn-ea"/>
                <a:cs typeface="Segoe UI" pitchFamily="34" charset="0"/>
              </a:rPr>
              <a:t>but only </a:t>
            </a:r>
            <a:r>
              <a:rPr kumimoji="0" lang="en-US" sz="4400" b="0" i="0" u="none" strike="noStrike" kern="1200" cap="none"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37%</a:t>
            </a:r>
            <a:r>
              <a:rPr kumimoji="0" lang="en-US" sz="2000" b="0" i="0" u="none" strike="noStrike" kern="1200" cap="none" normalizeH="0" baseline="0" noProof="0">
                <a:ln>
                  <a:noFill/>
                </a:ln>
                <a:solidFill>
                  <a:schemeClr val="bg1"/>
                </a:solidFill>
                <a:effectLst/>
                <a:uLnTx/>
                <a:uFillTx/>
                <a:latin typeface="Segoe UI Semilight"/>
                <a:ea typeface="+mn-ea"/>
                <a:cs typeface="Segoe UI" pitchFamily="34" charset="0"/>
              </a:rPr>
              <a:t> </a:t>
            </a:r>
            <a:r>
              <a:rPr kumimoji="0" lang="en-US" sz="3200" b="0" i="0" u="none" strike="noStrike" kern="1200" cap="none" normalizeH="0" baseline="0" noProof="0">
                <a:ln>
                  <a:noFill/>
                </a:ln>
                <a:solidFill>
                  <a:schemeClr val="bg1"/>
                </a:solidFill>
                <a:effectLst/>
                <a:uLnTx/>
                <a:uFillTx/>
                <a:latin typeface="Segoe UI Semilight"/>
                <a:ea typeface="+mn-ea"/>
                <a:cs typeface="Segoe UI" pitchFamily="34" charset="0"/>
              </a:rPr>
              <a:t>report success</a:t>
            </a:r>
            <a:r>
              <a:rPr kumimoji="0" lang="en-US" sz="3200" b="0" i="0" u="none" strike="noStrike" kern="1200" cap="none" normalizeH="0" baseline="30000" noProof="0">
                <a:ln>
                  <a:noFill/>
                </a:ln>
                <a:solidFill>
                  <a:schemeClr val="bg1"/>
                </a:solidFill>
                <a:effectLst/>
                <a:uLnTx/>
                <a:uFillTx/>
                <a:latin typeface="Segoe UI Semilight"/>
                <a:ea typeface="+mn-ea"/>
                <a:cs typeface="Segoe UI" pitchFamily="34" charset="0"/>
              </a:rPr>
              <a:t>1</a:t>
            </a:r>
            <a:r>
              <a:rPr kumimoji="0" lang="en-US" sz="3200" b="0" i="0" u="none" strike="noStrike" kern="1200" cap="none" normalizeH="0" baseline="0" noProof="0">
                <a:ln>
                  <a:noFill/>
                </a:ln>
                <a:solidFill>
                  <a:schemeClr val="bg1"/>
                </a:solidFill>
                <a:effectLst/>
                <a:uLnTx/>
                <a:uFillTx/>
                <a:latin typeface="Segoe UI Semilight"/>
                <a:ea typeface="+mn-ea"/>
                <a:cs typeface="Segoe UI" pitchFamily="34" charset="0"/>
              </a:rPr>
              <a:t> </a:t>
            </a:r>
            <a:endParaRPr kumimoji="0" lang="en-US" sz="2000" b="0" i="0" u="none" strike="noStrike" kern="1200" cap="none" normalizeH="0" baseline="0" noProof="0">
              <a:ln>
                <a:noFill/>
              </a:ln>
              <a:solidFill>
                <a:schemeClr val="bg1"/>
              </a:soli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808449A1-3664-43FC-A829-9DF383E79433}"/>
              </a:ext>
            </a:extLst>
          </p:cNvPr>
          <p:cNvSpPr/>
          <p:nvPr/>
        </p:nvSpPr>
        <p:spPr bwMode="auto">
          <a:xfrm>
            <a:off x="5516556" y="3337959"/>
            <a:ext cx="1158882" cy="5052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2800" i="0" u="none" strike="noStrike" kern="1200" cap="none"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rPr>
              <a:t>Why? </a:t>
            </a:r>
          </a:p>
        </p:txBody>
      </p:sp>
      <p:grpSp>
        <p:nvGrpSpPr>
          <p:cNvPr id="24" name="Group 23">
            <a:extLst>
              <a:ext uri="{FF2B5EF4-FFF2-40B4-BE49-F238E27FC236}">
                <a16:creationId xmlns:a16="http://schemas.microsoft.com/office/drawing/2014/main" id="{89664968-193E-41E4-9D75-6D6E43EF69BC}"/>
              </a:ext>
            </a:extLst>
          </p:cNvPr>
          <p:cNvGrpSpPr/>
          <p:nvPr/>
        </p:nvGrpSpPr>
        <p:grpSpPr>
          <a:xfrm>
            <a:off x="3298325" y="4302555"/>
            <a:ext cx="2673970" cy="1523760"/>
            <a:chOff x="3298325" y="4480646"/>
            <a:chExt cx="2673970" cy="1523760"/>
          </a:xfrm>
        </p:grpSpPr>
        <p:sp>
          <p:nvSpPr>
            <p:cNvPr id="13" name="Rectangle 12">
              <a:extLst>
                <a:ext uri="{FF2B5EF4-FFF2-40B4-BE49-F238E27FC236}">
                  <a16:creationId xmlns:a16="http://schemas.microsoft.com/office/drawing/2014/main" id="{1C9C184E-0A03-48BC-B51B-90F87307027A}"/>
                </a:ext>
              </a:extLst>
            </p:cNvPr>
            <p:cNvSpPr/>
            <p:nvPr/>
          </p:nvSpPr>
          <p:spPr bwMode="auto">
            <a:xfrm>
              <a:off x="3298325" y="5388853"/>
              <a:ext cx="2673970" cy="615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chemeClr val="tx1"/>
                  </a:solidFill>
                  <a:effectLst/>
                  <a:uLnTx/>
                  <a:uFillTx/>
                  <a:latin typeface="Segoe UI Semilight"/>
                  <a:ea typeface="+mn-ea"/>
                  <a:cs typeface="Segoe UI" panose="020B0502040204020203" pitchFamily="34" charset="0"/>
                </a:rPr>
                <a:t>Data</a:t>
              </a:r>
              <a:r>
                <a:rPr lang="en-US" sz="2000">
                  <a:solidFill>
                    <a:schemeClr val="tx1"/>
                  </a:solidFill>
                  <a:latin typeface="Segoe UI Semilight"/>
                  <a:cs typeface="Segoe UI" panose="020B0502040204020203" pitchFamily="34" charset="0"/>
                </a:rPr>
                <a:t> is </a:t>
              </a:r>
              <a:r>
                <a:rPr kumimoji="0" lang="en-US" sz="2000" b="0" i="0" u="none" strike="noStrike" kern="1200" cap="none" normalizeH="0" baseline="0" noProof="0">
                  <a:ln>
                    <a:noFill/>
                  </a:ln>
                  <a:solidFill>
                    <a:schemeClr val="tx1"/>
                  </a:solidFill>
                  <a:effectLst/>
                  <a:uLnTx/>
                  <a:uFillTx/>
                  <a:latin typeface="Segoe UI Semilight"/>
                  <a:ea typeface="+mn-ea"/>
                  <a:cs typeface="Segoe UI" panose="020B0502040204020203" pitchFamily="34" charset="0"/>
                </a:rPr>
                <a:t>exponentially increasing in volume</a:t>
              </a:r>
            </a:p>
          </p:txBody>
        </p:sp>
        <p:grpSp>
          <p:nvGrpSpPr>
            <p:cNvPr id="32" name="Graphic 30">
              <a:extLst>
                <a:ext uri="{FF2B5EF4-FFF2-40B4-BE49-F238E27FC236}">
                  <a16:creationId xmlns:a16="http://schemas.microsoft.com/office/drawing/2014/main" id="{0870B6D2-A9D0-4277-AF49-38E3DE1B0E57}"/>
                </a:ext>
              </a:extLst>
            </p:cNvPr>
            <p:cNvGrpSpPr/>
            <p:nvPr/>
          </p:nvGrpSpPr>
          <p:grpSpPr>
            <a:xfrm>
              <a:off x="4296104" y="4480646"/>
              <a:ext cx="678413" cy="678413"/>
              <a:chOff x="4425312" y="4470338"/>
              <a:chExt cx="495300" cy="495300"/>
            </a:xfrm>
            <a:solidFill>
              <a:schemeClr val="tx2"/>
            </a:solidFill>
          </p:grpSpPr>
          <p:sp>
            <p:nvSpPr>
              <p:cNvPr id="33" name="Freeform: Shape 32">
                <a:extLst>
                  <a:ext uri="{FF2B5EF4-FFF2-40B4-BE49-F238E27FC236}">
                    <a16:creationId xmlns:a16="http://schemas.microsoft.com/office/drawing/2014/main" id="{4C214278-045E-4CBF-9B7B-C4CF02D2464B}"/>
                  </a:ext>
                </a:extLst>
              </p:cNvPr>
              <p:cNvSpPr/>
              <p:nvPr/>
            </p:nvSpPr>
            <p:spPr>
              <a:xfrm>
                <a:off x="4418168" y="4572713"/>
                <a:ext cx="504825" cy="400050"/>
              </a:xfrm>
              <a:custGeom>
                <a:avLst/>
                <a:gdLst>
                  <a:gd name="connsiteX0" fmla="*/ 492919 w 504825"/>
                  <a:gd name="connsiteY0" fmla="*/ 378619 h 400050"/>
                  <a:gd name="connsiteX1" fmla="*/ 473869 w 504825"/>
                  <a:gd name="connsiteY1" fmla="*/ 378619 h 400050"/>
                  <a:gd name="connsiteX2" fmla="*/ 473869 w 504825"/>
                  <a:gd name="connsiteY2" fmla="*/ 16669 h 400050"/>
                  <a:gd name="connsiteX3" fmla="*/ 464344 w 504825"/>
                  <a:gd name="connsiteY3" fmla="*/ 7144 h 400050"/>
                  <a:gd name="connsiteX4" fmla="*/ 359569 w 504825"/>
                  <a:gd name="connsiteY4" fmla="*/ 7144 h 400050"/>
                  <a:gd name="connsiteX5" fmla="*/ 350044 w 504825"/>
                  <a:gd name="connsiteY5" fmla="*/ 16669 h 400050"/>
                  <a:gd name="connsiteX6" fmla="*/ 350044 w 504825"/>
                  <a:gd name="connsiteY6" fmla="*/ 378619 h 400050"/>
                  <a:gd name="connsiteX7" fmla="*/ 316706 w 504825"/>
                  <a:gd name="connsiteY7" fmla="*/ 378619 h 400050"/>
                  <a:gd name="connsiteX8" fmla="*/ 316706 w 504825"/>
                  <a:gd name="connsiteY8" fmla="*/ 121444 h 400050"/>
                  <a:gd name="connsiteX9" fmla="*/ 307181 w 504825"/>
                  <a:gd name="connsiteY9" fmla="*/ 111919 h 400050"/>
                  <a:gd name="connsiteX10" fmla="*/ 202406 w 504825"/>
                  <a:gd name="connsiteY10" fmla="*/ 111919 h 400050"/>
                  <a:gd name="connsiteX11" fmla="*/ 192881 w 504825"/>
                  <a:gd name="connsiteY11" fmla="*/ 121444 h 400050"/>
                  <a:gd name="connsiteX12" fmla="*/ 192881 w 504825"/>
                  <a:gd name="connsiteY12" fmla="*/ 378619 h 400050"/>
                  <a:gd name="connsiteX13" fmla="*/ 159572 w 504825"/>
                  <a:gd name="connsiteY13" fmla="*/ 378619 h 400050"/>
                  <a:gd name="connsiteX14" fmla="*/ 160030 w 504825"/>
                  <a:gd name="connsiteY14" fmla="*/ 212446 h 400050"/>
                  <a:gd name="connsiteX15" fmla="*/ 150543 w 504825"/>
                  <a:gd name="connsiteY15" fmla="*/ 202892 h 400050"/>
                  <a:gd name="connsiteX16" fmla="*/ 45282 w 504825"/>
                  <a:gd name="connsiteY16" fmla="*/ 202406 h 400050"/>
                  <a:gd name="connsiteX17" fmla="*/ 45244 w 504825"/>
                  <a:gd name="connsiteY17" fmla="*/ 202406 h 400050"/>
                  <a:gd name="connsiteX18" fmla="*/ 38519 w 504825"/>
                  <a:gd name="connsiteY18" fmla="*/ 205178 h 400050"/>
                  <a:gd name="connsiteX19" fmla="*/ 35719 w 504825"/>
                  <a:gd name="connsiteY19" fmla="*/ 211931 h 400050"/>
                  <a:gd name="connsiteX20" fmla="*/ 35719 w 504825"/>
                  <a:gd name="connsiteY20" fmla="*/ 378619 h 400050"/>
                  <a:gd name="connsiteX21" fmla="*/ 16669 w 504825"/>
                  <a:gd name="connsiteY21" fmla="*/ 378619 h 400050"/>
                  <a:gd name="connsiteX22" fmla="*/ 7144 w 504825"/>
                  <a:gd name="connsiteY22" fmla="*/ 388144 h 400050"/>
                  <a:gd name="connsiteX23" fmla="*/ 16669 w 504825"/>
                  <a:gd name="connsiteY23" fmla="*/ 397669 h 400050"/>
                  <a:gd name="connsiteX24" fmla="*/ 45244 w 504825"/>
                  <a:gd name="connsiteY24" fmla="*/ 397669 h 400050"/>
                  <a:gd name="connsiteX25" fmla="*/ 150019 w 504825"/>
                  <a:gd name="connsiteY25" fmla="*/ 397669 h 400050"/>
                  <a:gd name="connsiteX26" fmla="*/ 202406 w 504825"/>
                  <a:gd name="connsiteY26" fmla="*/ 397669 h 400050"/>
                  <a:gd name="connsiteX27" fmla="*/ 307181 w 504825"/>
                  <a:gd name="connsiteY27" fmla="*/ 397669 h 400050"/>
                  <a:gd name="connsiteX28" fmla="*/ 359569 w 504825"/>
                  <a:gd name="connsiteY28" fmla="*/ 397669 h 400050"/>
                  <a:gd name="connsiteX29" fmla="*/ 464344 w 504825"/>
                  <a:gd name="connsiteY29" fmla="*/ 397669 h 400050"/>
                  <a:gd name="connsiteX30" fmla="*/ 492919 w 504825"/>
                  <a:gd name="connsiteY30" fmla="*/ 397669 h 400050"/>
                  <a:gd name="connsiteX31" fmla="*/ 502444 w 504825"/>
                  <a:gd name="connsiteY31" fmla="*/ 388144 h 400050"/>
                  <a:gd name="connsiteX32" fmla="*/ 492919 w 504825"/>
                  <a:gd name="connsiteY32" fmla="*/ 378619 h 400050"/>
                  <a:gd name="connsiteX33" fmla="*/ 140522 w 504825"/>
                  <a:gd name="connsiteY33" fmla="*/ 378619 h 400050"/>
                  <a:gd name="connsiteX34" fmla="*/ 54769 w 504825"/>
                  <a:gd name="connsiteY34" fmla="*/ 378619 h 400050"/>
                  <a:gd name="connsiteX35" fmla="*/ 54769 w 504825"/>
                  <a:gd name="connsiteY35" fmla="*/ 221504 h 400050"/>
                  <a:gd name="connsiteX36" fmla="*/ 140951 w 504825"/>
                  <a:gd name="connsiteY36" fmla="*/ 221894 h 400050"/>
                  <a:gd name="connsiteX37" fmla="*/ 140522 w 504825"/>
                  <a:gd name="connsiteY37" fmla="*/ 378619 h 400050"/>
                  <a:gd name="connsiteX38" fmla="*/ 297656 w 504825"/>
                  <a:gd name="connsiteY38" fmla="*/ 378619 h 400050"/>
                  <a:gd name="connsiteX39" fmla="*/ 211931 w 504825"/>
                  <a:gd name="connsiteY39" fmla="*/ 378619 h 400050"/>
                  <a:gd name="connsiteX40" fmla="*/ 211931 w 504825"/>
                  <a:gd name="connsiteY40" fmla="*/ 130969 h 400050"/>
                  <a:gd name="connsiteX41" fmla="*/ 297656 w 504825"/>
                  <a:gd name="connsiteY41" fmla="*/ 130969 h 400050"/>
                  <a:gd name="connsiteX42" fmla="*/ 297656 w 504825"/>
                  <a:gd name="connsiteY42" fmla="*/ 378619 h 400050"/>
                  <a:gd name="connsiteX43" fmla="*/ 454819 w 504825"/>
                  <a:gd name="connsiteY43" fmla="*/ 378619 h 400050"/>
                  <a:gd name="connsiteX44" fmla="*/ 369094 w 504825"/>
                  <a:gd name="connsiteY44" fmla="*/ 378619 h 400050"/>
                  <a:gd name="connsiteX45" fmla="*/ 369094 w 504825"/>
                  <a:gd name="connsiteY45" fmla="*/ 26194 h 400050"/>
                  <a:gd name="connsiteX46" fmla="*/ 454819 w 504825"/>
                  <a:gd name="connsiteY46" fmla="*/ 26194 h 400050"/>
                  <a:gd name="connsiteX47" fmla="*/ 454819 w 504825"/>
                  <a:gd name="connsiteY47" fmla="*/ 37861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04825" h="400050">
                    <a:moveTo>
                      <a:pt x="492919" y="378619"/>
                    </a:moveTo>
                    <a:lnTo>
                      <a:pt x="473869" y="378619"/>
                    </a:lnTo>
                    <a:lnTo>
                      <a:pt x="473869" y="16669"/>
                    </a:lnTo>
                    <a:cubicBezTo>
                      <a:pt x="473869" y="11401"/>
                      <a:pt x="469602" y="7144"/>
                      <a:pt x="464344" y="7144"/>
                    </a:cubicBezTo>
                    <a:lnTo>
                      <a:pt x="359569" y="7144"/>
                    </a:lnTo>
                    <a:cubicBezTo>
                      <a:pt x="354311" y="7144"/>
                      <a:pt x="350044" y="11401"/>
                      <a:pt x="350044" y="16669"/>
                    </a:cubicBezTo>
                    <a:lnTo>
                      <a:pt x="350044" y="378619"/>
                    </a:lnTo>
                    <a:lnTo>
                      <a:pt x="316706" y="378619"/>
                    </a:lnTo>
                    <a:lnTo>
                      <a:pt x="316706" y="121444"/>
                    </a:lnTo>
                    <a:cubicBezTo>
                      <a:pt x="316706" y="116176"/>
                      <a:pt x="312439" y="111919"/>
                      <a:pt x="307181" y="111919"/>
                    </a:cubicBezTo>
                    <a:lnTo>
                      <a:pt x="202406" y="111919"/>
                    </a:lnTo>
                    <a:cubicBezTo>
                      <a:pt x="197148" y="111919"/>
                      <a:pt x="192881" y="116176"/>
                      <a:pt x="192881" y="121444"/>
                    </a:cubicBezTo>
                    <a:lnTo>
                      <a:pt x="192881" y="378619"/>
                    </a:lnTo>
                    <a:lnTo>
                      <a:pt x="159572" y="378619"/>
                    </a:lnTo>
                    <a:lnTo>
                      <a:pt x="160030" y="212446"/>
                    </a:lnTo>
                    <a:cubicBezTo>
                      <a:pt x="160039" y="207188"/>
                      <a:pt x="155800" y="202921"/>
                      <a:pt x="150543" y="202892"/>
                    </a:cubicBezTo>
                    <a:lnTo>
                      <a:pt x="45282" y="202406"/>
                    </a:lnTo>
                    <a:cubicBezTo>
                      <a:pt x="45263" y="202406"/>
                      <a:pt x="45253" y="202406"/>
                      <a:pt x="45244" y="202406"/>
                    </a:cubicBezTo>
                    <a:cubicBezTo>
                      <a:pt x="42729" y="202406"/>
                      <a:pt x="40310" y="203397"/>
                      <a:pt x="38519" y="205178"/>
                    </a:cubicBezTo>
                    <a:cubicBezTo>
                      <a:pt x="36728" y="206969"/>
                      <a:pt x="35719" y="209407"/>
                      <a:pt x="35719" y="211931"/>
                    </a:cubicBezTo>
                    <a:lnTo>
                      <a:pt x="35719" y="378619"/>
                    </a:lnTo>
                    <a:lnTo>
                      <a:pt x="16669" y="378619"/>
                    </a:lnTo>
                    <a:cubicBezTo>
                      <a:pt x="11411" y="378619"/>
                      <a:pt x="7144" y="382876"/>
                      <a:pt x="7144" y="388144"/>
                    </a:cubicBezTo>
                    <a:cubicBezTo>
                      <a:pt x="7144" y="393411"/>
                      <a:pt x="11411" y="397669"/>
                      <a:pt x="16669" y="397669"/>
                    </a:cubicBezTo>
                    <a:lnTo>
                      <a:pt x="45244" y="397669"/>
                    </a:lnTo>
                    <a:lnTo>
                      <a:pt x="150019" y="397669"/>
                    </a:lnTo>
                    <a:lnTo>
                      <a:pt x="202406" y="397669"/>
                    </a:lnTo>
                    <a:lnTo>
                      <a:pt x="307181" y="397669"/>
                    </a:lnTo>
                    <a:lnTo>
                      <a:pt x="359569" y="397669"/>
                    </a:lnTo>
                    <a:lnTo>
                      <a:pt x="464344" y="397669"/>
                    </a:lnTo>
                    <a:lnTo>
                      <a:pt x="492919" y="397669"/>
                    </a:lnTo>
                    <a:cubicBezTo>
                      <a:pt x="498177" y="397669"/>
                      <a:pt x="502444" y="393411"/>
                      <a:pt x="502444" y="388144"/>
                    </a:cubicBezTo>
                    <a:cubicBezTo>
                      <a:pt x="502444" y="382876"/>
                      <a:pt x="498177" y="378619"/>
                      <a:pt x="492919" y="378619"/>
                    </a:cubicBezTo>
                    <a:close/>
                    <a:moveTo>
                      <a:pt x="140522" y="378619"/>
                    </a:moveTo>
                    <a:lnTo>
                      <a:pt x="54769" y="378619"/>
                    </a:lnTo>
                    <a:lnTo>
                      <a:pt x="54769" y="221504"/>
                    </a:lnTo>
                    <a:lnTo>
                      <a:pt x="140951" y="221894"/>
                    </a:lnTo>
                    <a:lnTo>
                      <a:pt x="140522" y="378619"/>
                    </a:lnTo>
                    <a:close/>
                    <a:moveTo>
                      <a:pt x="297656" y="378619"/>
                    </a:moveTo>
                    <a:lnTo>
                      <a:pt x="211931" y="378619"/>
                    </a:lnTo>
                    <a:lnTo>
                      <a:pt x="211931" y="130969"/>
                    </a:lnTo>
                    <a:lnTo>
                      <a:pt x="297656" y="130969"/>
                    </a:lnTo>
                    <a:lnTo>
                      <a:pt x="297656" y="378619"/>
                    </a:lnTo>
                    <a:close/>
                    <a:moveTo>
                      <a:pt x="454819" y="378619"/>
                    </a:moveTo>
                    <a:lnTo>
                      <a:pt x="369094" y="378619"/>
                    </a:lnTo>
                    <a:lnTo>
                      <a:pt x="369094" y="26194"/>
                    </a:lnTo>
                    <a:lnTo>
                      <a:pt x="454819" y="26194"/>
                    </a:lnTo>
                    <a:lnTo>
                      <a:pt x="454819" y="378619"/>
                    </a:ln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sp>
            <p:nvSpPr>
              <p:cNvPr id="34" name="Freeform: Shape 33">
                <a:extLst>
                  <a:ext uri="{FF2B5EF4-FFF2-40B4-BE49-F238E27FC236}">
                    <a16:creationId xmlns:a16="http://schemas.microsoft.com/office/drawing/2014/main" id="{6DB7F961-4498-4040-9E7E-564A4582C38C}"/>
                  </a:ext>
                </a:extLst>
              </p:cNvPr>
              <p:cNvSpPr/>
              <p:nvPr/>
            </p:nvSpPr>
            <p:spPr>
              <a:xfrm>
                <a:off x="4446739" y="4463207"/>
                <a:ext cx="352425" cy="228600"/>
              </a:xfrm>
              <a:custGeom>
                <a:avLst/>
                <a:gdLst>
                  <a:gd name="connsiteX0" fmla="*/ 16682 w 352425"/>
                  <a:gd name="connsiteY0" fmla="*/ 230950 h 228600"/>
                  <a:gd name="connsiteX1" fmla="*/ 21540 w 352425"/>
                  <a:gd name="connsiteY1" fmla="*/ 229607 h 228600"/>
                  <a:gd name="connsiteX2" fmla="*/ 333046 w 352425"/>
                  <a:gd name="connsiteY2" fmla="*/ 44517 h 228600"/>
                  <a:gd name="connsiteX3" fmla="*/ 331093 w 352425"/>
                  <a:gd name="connsiteY3" fmla="*/ 58157 h 228600"/>
                  <a:gd name="connsiteX4" fmla="*/ 339170 w 352425"/>
                  <a:gd name="connsiteY4" fmla="*/ 68939 h 228600"/>
                  <a:gd name="connsiteX5" fmla="*/ 340532 w 352425"/>
                  <a:gd name="connsiteY5" fmla="*/ 69034 h 228600"/>
                  <a:gd name="connsiteX6" fmla="*/ 349943 w 352425"/>
                  <a:gd name="connsiteY6" fmla="*/ 60862 h 228600"/>
                  <a:gd name="connsiteX7" fmla="*/ 354706 w 352425"/>
                  <a:gd name="connsiteY7" fmla="*/ 27524 h 228600"/>
                  <a:gd name="connsiteX8" fmla="*/ 354648 w 352425"/>
                  <a:gd name="connsiteY8" fmla="*/ 26076 h 228600"/>
                  <a:gd name="connsiteX9" fmla="*/ 354582 w 352425"/>
                  <a:gd name="connsiteY9" fmla="*/ 24505 h 228600"/>
                  <a:gd name="connsiteX10" fmla="*/ 353782 w 352425"/>
                  <a:gd name="connsiteY10" fmla="*/ 22209 h 228600"/>
                  <a:gd name="connsiteX11" fmla="*/ 353467 w 352425"/>
                  <a:gd name="connsiteY11" fmla="*/ 21314 h 228600"/>
                  <a:gd name="connsiteX12" fmla="*/ 353343 w 352425"/>
                  <a:gd name="connsiteY12" fmla="*/ 21181 h 228600"/>
                  <a:gd name="connsiteX13" fmla="*/ 350943 w 352425"/>
                  <a:gd name="connsiteY13" fmla="*/ 18533 h 228600"/>
                  <a:gd name="connsiteX14" fmla="*/ 350305 w 352425"/>
                  <a:gd name="connsiteY14" fmla="*/ 18218 h 228600"/>
                  <a:gd name="connsiteX15" fmla="*/ 347886 w 352425"/>
                  <a:gd name="connsiteY15" fmla="*/ 17018 h 228600"/>
                  <a:gd name="connsiteX16" fmla="*/ 314548 w 352425"/>
                  <a:gd name="connsiteY16" fmla="*/ 7493 h 228600"/>
                  <a:gd name="connsiteX17" fmla="*/ 302775 w 352425"/>
                  <a:gd name="connsiteY17" fmla="*/ 14046 h 228600"/>
                  <a:gd name="connsiteX18" fmla="*/ 309319 w 352425"/>
                  <a:gd name="connsiteY18" fmla="*/ 25819 h 228600"/>
                  <a:gd name="connsiteX19" fmla="*/ 321425 w 352425"/>
                  <a:gd name="connsiteY19" fmla="*/ 29277 h 228600"/>
                  <a:gd name="connsiteX20" fmla="*/ 11806 w 352425"/>
                  <a:gd name="connsiteY20" fmla="*/ 213243 h 228600"/>
                  <a:gd name="connsiteX21" fmla="*/ 8481 w 352425"/>
                  <a:gd name="connsiteY21" fmla="*/ 226292 h 228600"/>
                  <a:gd name="connsiteX22" fmla="*/ 16682 w 352425"/>
                  <a:gd name="connsiteY22" fmla="*/ 23095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2425" h="228600">
                    <a:moveTo>
                      <a:pt x="16682" y="230950"/>
                    </a:moveTo>
                    <a:cubicBezTo>
                      <a:pt x="18340" y="230950"/>
                      <a:pt x="20016" y="230521"/>
                      <a:pt x="21540" y="229607"/>
                    </a:cubicBezTo>
                    <a:lnTo>
                      <a:pt x="333046" y="44517"/>
                    </a:lnTo>
                    <a:lnTo>
                      <a:pt x="331093" y="58157"/>
                    </a:lnTo>
                    <a:cubicBezTo>
                      <a:pt x="330350" y="63367"/>
                      <a:pt x="333970" y="68196"/>
                      <a:pt x="339170" y="68939"/>
                    </a:cubicBezTo>
                    <a:cubicBezTo>
                      <a:pt x="339627" y="69006"/>
                      <a:pt x="340085" y="69034"/>
                      <a:pt x="340532" y="69034"/>
                    </a:cubicBezTo>
                    <a:cubicBezTo>
                      <a:pt x="345190" y="69034"/>
                      <a:pt x="349267" y="65615"/>
                      <a:pt x="349943" y="60862"/>
                    </a:cubicBezTo>
                    <a:lnTo>
                      <a:pt x="354706" y="27524"/>
                    </a:lnTo>
                    <a:cubicBezTo>
                      <a:pt x="354772" y="27029"/>
                      <a:pt x="354658" y="26562"/>
                      <a:pt x="354648" y="26076"/>
                    </a:cubicBezTo>
                    <a:cubicBezTo>
                      <a:pt x="354648" y="25543"/>
                      <a:pt x="354677" y="25029"/>
                      <a:pt x="354582" y="24505"/>
                    </a:cubicBezTo>
                    <a:cubicBezTo>
                      <a:pt x="354439" y="23686"/>
                      <a:pt x="354125" y="22952"/>
                      <a:pt x="353782" y="22209"/>
                    </a:cubicBezTo>
                    <a:cubicBezTo>
                      <a:pt x="353648" y="21914"/>
                      <a:pt x="353639" y="21600"/>
                      <a:pt x="353467" y="21314"/>
                    </a:cubicBezTo>
                    <a:cubicBezTo>
                      <a:pt x="353439" y="21257"/>
                      <a:pt x="353382" y="21238"/>
                      <a:pt x="353343" y="21181"/>
                    </a:cubicBezTo>
                    <a:cubicBezTo>
                      <a:pt x="352715" y="20161"/>
                      <a:pt x="351924" y="19257"/>
                      <a:pt x="350943" y="18533"/>
                    </a:cubicBezTo>
                    <a:cubicBezTo>
                      <a:pt x="350753" y="18390"/>
                      <a:pt x="350505" y="18342"/>
                      <a:pt x="350305" y="18218"/>
                    </a:cubicBezTo>
                    <a:cubicBezTo>
                      <a:pt x="349553" y="17742"/>
                      <a:pt x="348781" y="17275"/>
                      <a:pt x="347886" y="17018"/>
                    </a:cubicBezTo>
                    <a:lnTo>
                      <a:pt x="314548" y="7493"/>
                    </a:lnTo>
                    <a:cubicBezTo>
                      <a:pt x="309500" y="6103"/>
                      <a:pt x="304223" y="8979"/>
                      <a:pt x="302775" y="14046"/>
                    </a:cubicBezTo>
                    <a:cubicBezTo>
                      <a:pt x="301327" y="19095"/>
                      <a:pt x="304261" y="24372"/>
                      <a:pt x="309319" y="25819"/>
                    </a:cubicBezTo>
                    <a:lnTo>
                      <a:pt x="321425" y="29277"/>
                    </a:lnTo>
                    <a:lnTo>
                      <a:pt x="11806" y="213243"/>
                    </a:lnTo>
                    <a:cubicBezTo>
                      <a:pt x="7281" y="215929"/>
                      <a:pt x="5795" y="221777"/>
                      <a:pt x="8481" y="226292"/>
                    </a:cubicBezTo>
                    <a:cubicBezTo>
                      <a:pt x="10262" y="229292"/>
                      <a:pt x="13434" y="230950"/>
                      <a:pt x="16682" y="230950"/>
                    </a:cubicBez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grpSp>
      </p:grpSp>
      <p:grpSp>
        <p:nvGrpSpPr>
          <p:cNvPr id="23" name="Group 22">
            <a:extLst>
              <a:ext uri="{FF2B5EF4-FFF2-40B4-BE49-F238E27FC236}">
                <a16:creationId xmlns:a16="http://schemas.microsoft.com/office/drawing/2014/main" id="{CA6BB638-0337-4E8F-900D-ECAB63D469B0}"/>
              </a:ext>
            </a:extLst>
          </p:cNvPr>
          <p:cNvGrpSpPr/>
          <p:nvPr/>
        </p:nvGrpSpPr>
        <p:grpSpPr>
          <a:xfrm>
            <a:off x="532262" y="4291677"/>
            <a:ext cx="2598907" cy="1842415"/>
            <a:chOff x="532262" y="4469768"/>
            <a:chExt cx="2598907" cy="1842415"/>
          </a:xfrm>
        </p:grpSpPr>
        <p:sp>
          <p:nvSpPr>
            <p:cNvPr id="3" name="Rectangle 2">
              <a:extLst>
                <a:ext uri="{FF2B5EF4-FFF2-40B4-BE49-F238E27FC236}">
                  <a16:creationId xmlns:a16="http://schemas.microsoft.com/office/drawing/2014/main" id="{6F4DCCE0-35C9-4031-AD25-D5B6541B6CB8}"/>
                </a:ext>
              </a:extLst>
            </p:cNvPr>
            <p:cNvSpPr/>
            <p:nvPr/>
          </p:nvSpPr>
          <p:spPr bwMode="auto">
            <a:xfrm>
              <a:off x="532262" y="5388853"/>
              <a:ext cx="2598907" cy="923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chemeClr val="tx1"/>
                  </a:solidFill>
                  <a:effectLst/>
                  <a:uLnTx/>
                  <a:uFillTx/>
                  <a:latin typeface="Segoe UI Semilight"/>
                  <a:ea typeface="+mn-ea"/>
                  <a:cs typeface="Segoe UI" panose="020B0502040204020203" pitchFamily="34" charset="0"/>
                </a:rPr>
                <a:t>Technology demands a power-intensive infrastructure</a:t>
              </a:r>
            </a:p>
          </p:txBody>
        </p:sp>
        <p:sp>
          <p:nvSpPr>
            <p:cNvPr id="8" name="Graphic 5">
              <a:extLst>
                <a:ext uri="{FF2B5EF4-FFF2-40B4-BE49-F238E27FC236}">
                  <a16:creationId xmlns:a16="http://schemas.microsoft.com/office/drawing/2014/main" id="{0EB66834-BF5A-41A4-B83A-4BD05706C5F4}"/>
                </a:ext>
              </a:extLst>
            </p:cNvPr>
            <p:cNvSpPr/>
            <p:nvPr/>
          </p:nvSpPr>
          <p:spPr>
            <a:xfrm>
              <a:off x="1408195" y="4469768"/>
              <a:ext cx="771980" cy="700168"/>
            </a:xfrm>
            <a:custGeom>
              <a:avLst/>
              <a:gdLst>
                <a:gd name="connsiteX0" fmla="*/ 812223 w 819150"/>
                <a:gd name="connsiteY0" fmla="*/ 319132 h 742950"/>
                <a:gd name="connsiteX1" fmla="*/ 777933 w 819150"/>
                <a:gd name="connsiteY1" fmla="*/ 295319 h 742950"/>
                <a:gd name="connsiteX2" fmla="*/ 777933 w 819150"/>
                <a:gd name="connsiteY2" fmla="*/ 295319 h 742950"/>
                <a:gd name="connsiteX3" fmla="*/ 744595 w 819150"/>
                <a:gd name="connsiteY3" fmla="*/ 319132 h 742950"/>
                <a:gd name="connsiteX4" fmla="*/ 744595 w 819150"/>
                <a:gd name="connsiteY4" fmla="*/ 320084 h 742950"/>
                <a:gd name="connsiteX5" fmla="*/ 555048 w 819150"/>
                <a:gd name="connsiteY5" fmla="*/ 320084 h 742950"/>
                <a:gd name="connsiteX6" fmla="*/ 555048 w 819150"/>
                <a:gd name="connsiteY6" fmla="*/ 319132 h 742950"/>
                <a:gd name="connsiteX7" fmla="*/ 539808 w 819150"/>
                <a:gd name="connsiteY7" fmla="*/ 278174 h 742950"/>
                <a:gd name="connsiteX8" fmla="*/ 538855 w 819150"/>
                <a:gd name="connsiteY8" fmla="*/ 276269 h 742950"/>
                <a:gd name="connsiteX9" fmla="*/ 677920 w 819150"/>
                <a:gd name="connsiteY9" fmla="*/ 276269 h 742950"/>
                <a:gd name="connsiteX10" fmla="*/ 677920 w 819150"/>
                <a:gd name="connsiteY10" fmla="*/ 277222 h 742950"/>
                <a:gd name="connsiteX11" fmla="*/ 696018 w 819150"/>
                <a:gd name="connsiteY11" fmla="*/ 298177 h 742950"/>
                <a:gd name="connsiteX12" fmla="*/ 723640 w 819150"/>
                <a:gd name="connsiteY12" fmla="*/ 299129 h 742950"/>
                <a:gd name="connsiteX13" fmla="*/ 745548 w 819150"/>
                <a:gd name="connsiteY13" fmla="*/ 252457 h 742950"/>
                <a:gd name="connsiteX14" fmla="*/ 727450 w 819150"/>
                <a:gd name="connsiteY14" fmla="*/ 231502 h 742950"/>
                <a:gd name="connsiteX15" fmla="*/ 699828 w 819150"/>
                <a:gd name="connsiteY15" fmla="*/ 230549 h 742950"/>
                <a:gd name="connsiteX16" fmla="*/ 677920 w 819150"/>
                <a:gd name="connsiteY16" fmla="*/ 252457 h 742950"/>
                <a:gd name="connsiteX17" fmla="*/ 677920 w 819150"/>
                <a:gd name="connsiteY17" fmla="*/ 253409 h 742950"/>
                <a:gd name="connsiteX18" fmla="*/ 519805 w 819150"/>
                <a:gd name="connsiteY18" fmla="*/ 253409 h 742950"/>
                <a:gd name="connsiteX19" fmla="*/ 519805 w 819150"/>
                <a:gd name="connsiteY19" fmla="*/ 88627 h 742950"/>
                <a:gd name="connsiteX20" fmla="*/ 632200 w 819150"/>
                <a:gd name="connsiteY20" fmla="*/ 88627 h 742950"/>
                <a:gd name="connsiteX21" fmla="*/ 632200 w 819150"/>
                <a:gd name="connsiteY21" fmla="*/ 89579 h 742950"/>
                <a:gd name="connsiteX22" fmla="*/ 650298 w 819150"/>
                <a:gd name="connsiteY22" fmla="*/ 110534 h 742950"/>
                <a:gd name="connsiteX23" fmla="*/ 677920 w 819150"/>
                <a:gd name="connsiteY23" fmla="*/ 111487 h 742950"/>
                <a:gd name="connsiteX24" fmla="*/ 699828 w 819150"/>
                <a:gd name="connsiteY24" fmla="*/ 64814 h 742950"/>
                <a:gd name="connsiteX25" fmla="*/ 681730 w 819150"/>
                <a:gd name="connsiteY25" fmla="*/ 43859 h 742950"/>
                <a:gd name="connsiteX26" fmla="*/ 654108 w 819150"/>
                <a:gd name="connsiteY26" fmla="*/ 41954 h 742950"/>
                <a:gd name="connsiteX27" fmla="*/ 632200 w 819150"/>
                <a:gd name="connsiteY27" fmla="*/ 63862 h 742950"/>
                <a:gd name="connsiteX28" fmla="*/ 632200 w 819150"/>
                <a:gd name="connsiteY28" fmla="*/ 64814 h 742950"/>
                <a:gd name="connsiteX29" fmla="*/ 509328 w 819150"/>
                <a:gd name="connsiteY29" fmla="*/ 64814 h 742950"/>
                <a:gd name="connsiteX30" fmla="*/ 497898 w 819150"/>
                <a:gd name="connsiteY30" fmla="*/ 76244 h 742950"/>
                <a:gd name="connsiteX31" fmla="*/ 497898 w 819150"/>
                <a:gd name="connsiteY31" fmla="*/ 232454 h 742950"/>
                <a:gd name="connsiteX32" fmla="*/ 495993 w 819150"/>
                <a:gd name="connsiteY32" fmla="*/ 231502 h 742950"/>
                <a:gd name="connsiteX33" fmla="*/ 446463 w 819150"/>
                <a:gd name="connsiteY33" fmla="*/ 210547 h 742950"/>
                <a:gd name="connsiteX34" fmla="*/ 445510 w 819150"/>
                <a:gd name="connsiteY34" fmla="*/ 210547 h 742950"/>
                <a:gd name="connsiteX35" fmla="*/ 445510 w 819150"/>
                <a:gd name="connsiteY35" fmla="*/ 143872 h 742950"/>
                <a:gd name="connsiteX36" fmla="*/ 446463 w 819150"/>
                <a:gd name="connsiteY36" fmla="*/ 143872 h 742950"/>
                <a:gd name="connsiteX37" fmla="*/ 468370 w 819150"/>
                <a:gd name="connsiteY37" fmla="*/ 97199 h 742950"/>
                <a:gd name="connsiteX38" fmla="*/ 450273 w 819150"/>
                <a:gd name="connsiteY38" fmla="*/ 76244 h 742950"/>
                <a:gd name="connsiteX39" fmla="*/ 422650 w 819150"/>
                <a:gd name="connsiteY39" fmla="*/ 75292 h 742950"/>
                <a:gd name="connsiteX40" fmla="*/ 400743 w 819150"/>
                <a:gd name="connsiteY40" fmla="*/ 121964 h 742950"/>
                <a:gd name="connsiteX41" fmla="*/ 422650 w 819150"/>
                <a:gd name="connsiteY41" fmla="*/ 143872 h 742950"/>
                <a:gd name="connsiteX42" fmla="*/ 423603 w 819150"/>
                <a:gd name="connsiteY42" fmla="*/ 143872 h 742950"/>
                <a:gd name="connsiteX43" fmla="*/ 423603 w 819150"/>
                <a:gd name="connsiteY43" fmla="*/ 207689 h 742950"/>
                <a:gd name="connsiteX44" fmla="*/ 417888 w 819150"/>
                <a:gd name="connsiteY44" fmla="*/ 207689 h 742950"/>
                <a:gd name="connsiteX45" fmla="*/ 381693 w 819150"/>
                <a:gd name="connsiteY45" fmla="*/ 212452 h 742950"/>
                <a:gd name="connsiteX46" fmla="*/ 379788 w 819150"/>
                <a:gd name="connsiteY46" fmla="*/ 212452 h 742950"/>
                <a:gd name="connsiteX47" fmla="*/ 379788 w 819150"/>
                <a:gd name="connsiteY47" fmla="*/ 78149 h 742950"/>
                <a:gd name="connsiteX48" fmla="*/ 380740 w 819150"/>
                <a:gd name="connsiteY48" fmla="*/ 78149 h 742950"/>
                <a:gd name="connsiteX49" fmla="*/ 402648 w 819150"/>
                <a:gd name="connsiteY49" fmla="*/ 31477 h 742950"/>
                <a:gd name="connsiteX50" fmla="*/ 384550 w 819150"/>
                <a:gd name="connsiteY50" fmla="*/ 10522 h 742950"/>
                <a:gd name="connsiteX51" fmla="*/ 356928 w 819150"/>
                <a:gd name="connsiteY51" fmla="*/ 9569 h 742950"/>
                <a:gd name="connsiteX52" fmla="*/ 335020 w 819150"/>
                <a:gd name="connsiteY52" fmla="*/ 56242 h 742950"/>
                <a:gd name="connsiteX53" fmla="*/ 356928 w 819150"/>
                <a:gd name="connsiteY53" fmla="*/ 78149 h 742950"/>
                <a:gd name="connsiteX54" fmla="*/ 357880 w 819150"/>
                <a:gd name="connsiteY54" fmla="*/ 78149 h 742950"/>
                <a:gd name="connsiteX55" fmla="*/ 357880 w 819150"/>
                <a:gd name="connsiteY55" fmla="*/ 221024 h 742950"/>
                <a:gd name="connsiteX56" fmla="*/ 356928 w 819150"/>
                <a:gd name="connsiteY56" fmla="*/ 221024 h 742950"/>
                <a:gd name="connsiteX57" fmla="*/ 315970 w 819150"/>
                <a:gd name="connsiteY57" fmla="*/ 250552 h 742950"/>
                <a:gd name="connsiteX58" fmla="*/ 314065 w 819150"/>
                <a:gd name="connsiteY58" fmla="*/ 252457 h 742950"/>
                <a:gd name="connsiteX59" fmla="*/ 314065 w 819150"/>
                <a:gd name="connsiteY59" fmla="*/ 144824 h 742950"/>
                <a:gd name="connsiteX60" fmla="*/ 315018 w 819150"/>
                <a:gd name="connsiteY60" fmla="*/ 144824 h 742950"/>
                <a:gd name="connsiteX61" fmla="*/ 336925 w 819150"/>
                <a:gd name="connsiteY61" fmla="*/ 98152 h 742950"/>
                <a:gd name="connsiteX62" fmla="*/ 318828 w 819150"/>
                <a:gd name="connsiteY62" fmla="*/ 77197 h 742950"/>
                <a:gd name="connsiteX63" fmla="*/ 291205 w 819150"/>
                <a:gd name="connsiteY63" fmla="*/ 76244 h 742950"/>
                <a:gd name="connsiteX64" fmla="*/ 269298 w 819150"/>
                <a:gd name="connsiteY64" fmla="*/ 122917 h 742950"/>
                <a:gd name="connsiteX65" fmla="*/ 291205 w 819150"/>
                <a:gd name="connsiteY65" fmla="*/ 144824 h 742950"/>
                <a:gd name="connsiteX66" fmla="*/ 292158 w 819150"/>
                <a:gd name="connsiteY66" fmla="*/ 144824 h 742950"/>
                <a:gd name="connsiteX67" fmla="*/ 292158 w 819150"/>
                <a:gd name="connsiteY67" fmla="*/ 265792 h 742950"/>
                <a:gd name="connsiteX68" fmla="*/ 102610 w 819150"/>
                <a:gd name="connsiteY68" fmla="*/ 265792 h 742950"/>
                <a:gd name="connsiteX69" fmla="*/ 102610 w 819150"/>
                <a:gd name="connsiteY69" fmla="*/ 153397 h 742950"/>
                <a:gd name="connsiteX70" fmla="*/ 103563 w 819150"/>
                <a:gd name="connsiteY70" fmla="*/ 153397 h 742950"/>
                <a:gd name="connsiteX71" fmla="*/ 125470 w 819150"/>
                <a:gd name="connsiteY71" fmla="*/ 106724 h 742950"/>
                <a:gd name="connsiteX72" fmla="*/ 107373 w 819150"/>
                <a:gd name="connsiteY72" fmla="*/ 85769 h 742950"/>
                <a:gd name="connsiteX73" fmla="*/ 79750 w 819150"/>
                <a:gd name="connsiteY73" fmla="*/ 84817 h 742950"/>
                <a:gd name="connsiteX74" fmla="*/ 57843 w 819150"/>
                <a:gd name="connsiteY74" fmla="*/ 131489 h 742950"/>
                <a:gd name="connsiteX75" fmla="*/ 79750 w 819150"/>
                <a:gd name="connsiteY75" fmla="*/ 153397 h 742950"/>
                <a:gd name="connsiteX76" fmla="*/ 80703 w 819150"/>
                <a:gd name="connsiteY76" fmla="*/ 153397 h 742950"/>
                <a:gd name="connsiteX77" fmla="*/ 80703 w 819150"/>
                <a:gd name="connsiteY77" fmla="*/ 277222 h 742950"/>
                <a:gd name="connsiteX78" fmla="*/ 92133 w 819150"/>
                <a:gd name="connsiteY78" fmla="*/ 288652 h 742950"/>
                <a:gd name="connsiteX79" fmla="*/ 282633 w 819150"/>
                <a:gd name="connsiteY79" fmla="*/ 288652 h 742950"/>
                <a:gd name="connsiteX80" fmla="*/ 282633 w 819150"/>
                <a:gd name="connsiteY80" fmla="*/ 290557 h 742950"/>
                <a:gd name="connsiteX81" fmla="*/ 201670 w 819150"/>
                <a:gd name="connsiteY81" fmla="*/ 340087 h 742950"/>
                <a:gd name="connsiteX82" fmla="*/ 201670 w 819150"/>
                <a:gd name="connsiteY82" fmla="*/ 341039 h 742950"/>
                <a:gd name="connsiteX83" fmla="*/ 143568 w 819150"/>
                <a:gd name="connsiteY83" fmla="*/ 341039 h 742950"/>
                <a:gd name="connsiteX84" fmla="*/ 143568 w 819150"/>
                <a:gd name="connsiteY84" fmla="*/ 340087 h 742950"/>
                <a:gd name="connsiteX85" fmla="*/ 125470 w 819150"/>
                <a:gd name="connsiteY85" fmla="*/ 319132 h 742950"/>
                <a:gd name="connsiteX86" fmla="*/ 97848 w 819150"/>
                <a:gd name="connsiteY86" fmla="*/ 318179 h 742950"/>
                <a:gd name="connsiteX87" fmla="*/ 75940 w 819150"/>
                <a:gd name="connsiteY87" fmla="*/ 364852 h 742950"/>
                <a:gd name="connsiteX88" fmla="*/ 94038 w 819150"/>
                <a:gd name="connsiteY88" fmla="*/ 385807 h 742950"/>
                <a:gd name="connsiteX89" fmla="*/ 121660 w 819150"/>
                <a:gd name="connsiteY89" fmla="*/ 386759 h 742950"/>
                <a:gd name="connsiteX90" fmla="*/ 143568 w 819150"/>
                <a:gd name="connsiteY90" fmla="*/ 364852 h 742950"/>
                <a:gd name="connsiteX91" fmla="*/ 143568 w 819150"/>
                <a:gd name="connsiteY91" fmla="*/ 363899 h 742950"/>
                <a:gd name="connsiteX92" fmla="*/ 190240 w 819150"/>
                <a:gd name="connsiteY92" fmla="*/ 363899 h 742950"/>
                <a:gd name="connsiteX93" fmla="*/ 189288 w 819150"/>
                <a:gd name="connsiteY93" fmla="*/ 365804 h 742950"/>
                <a:gd name="connsiteX94" fmla="*/ 181668 w 819150"/>
                <a:gd name="connsiteY94" fmla="*/ 405809 h 742950"/>
                <a:gd name="connsiteX95" fmla="*/ 181668 w 819150"/>
                <a:gd name="connsiteY95" fmla="*/ 406762 h 742950"/>
                <a:gd name="connsiteX96" fmla="*/ 76893 w 819150"/>
                <a:gd name="connsiteY96" fmla="*/ 406762 h 742950"/>
                <a:gd name="connsiteX97" fmla="*/ 76893 w 819150"/>
                <a:gd name="connsiteY97" fmla="*/ 405809 h 742950"/>
                <a:gd name="connsiteX98" fmla="*/ 58795 w 819150"/>
                <a:gd name="connsiteY98" fmla="*/ 384854 h 742950"/>
                <a:gd name="connsiteX99" fmla="*/ 31173 w 819150"/>
                <a:gd name="connsiteY99" fmla="*/ 383902 h 742950"/>
                <a:gd name="connsiteX100" fmla="*/ 9265 w 819150"/>
                <a:gd name="connsiteY100" fmla="*/ 430574 h 742950"/>
                <a:gd name="connsiteX101" fmla="*/ 27363 w 819150"/>
                <a:gd name="connsiteY101" fmla="*/ 451529 h 742950"/>
                <a:gd name="connsiteX102" fmla="*/ 53080 w 819150"/>
                <a:gd name="connsiteY102" fmla="*/ 452482 h 742950"/>
                <a:gd name="connsiteX103" fmla="*/ 74988 w 819150"/>
                <a:gd name="connsiteY103" fmla="*/ 430574 h 742950"/>
                <a:gd name="connsiteX104" fmla="*/ 74988 w 819150"/>
                <a:gd name="connsiteY104" fmla="*/ 429622 h 742950"/>
                <a:gd name="connsiteX105" fmla="*/ 181668 w 819150"/>
                <a:gd name="connsiteY105" fmla="*/ 429622 h 742950"/>
                <a:gd name="connsiteX106" fmla="*/ 181668 w 819150"/>
                <a:gd name="connsiteY106" fmla="*/ 430574 h 742950"/>
                <a:gd name="connsiteX107" fmla="*/ 199765 w 819150"/>
                <a:gd name="connsiteY107" fmla="*/ 471532 h 742950"/>
                <a:gd name="connsiteX108" fmla="*/ 200718 w 819150"/>
                <a:gd name="connsiteY108" fmla="*/ 473437 h 742950"/>
                <a:gd name="connsiteX109" fmla="*/ 140710 w 819150"/>
                <a:gd name="connsiteY109" fmla="*/ 473437 h 742950"/>
                <a:gd name="connsiteX110" fmla="*/ 140710 w 819150"/>
                <a:gd name="connsiteY110" fmla="*/ 472484 h 742950"/>
                <a:gd name="connsiteX111" fmla="*/ 122613 w 819150"/>
                <a:gd name="connsiteY111" fmla="*/ 451529 h 742950"/>
                <a:gd name="connsiteX112" fmla="*/ 94990 w 819150"/>
                <a:gd name="connsiteY112" fmla="*/ 450577 h 742950"/>
                <a:gd name="connsiteX113" fmla="*/ 73083 w 819150"/>
                <a:gd name="connsiteY113" fmla="*/ 497249 h 742950"/>
                <a:gd name="connsiteX114" fmla="*/ 91180 w 819150"/>
                <a:gd name="connsiteY114" fmla="*/ 518204 h 742950"/>
                <a:gd name="connsiteX115" fmla="*/ 119755 w 819150"/>
                <a:gd name="connsiteY115" fmla="*/ 519157 h 742950"/>
                <a:gd name="connsiteX116" fmla="*/ 141663 w 819150"/>
                <a:gd name="connsiteY116" fmla="*/ 497249 h 742950"/>
                <a:gd name="connsiteX117" fmla="*/ 141663 w 819150"/>
                <a:gd name="connsiteY117" fmla="*/ 496297 h 742950"/>
                <a:gd name="connsiteX118" fmla="*/ 224530 w 819150"/>
                <a:gd name="connsiteY118" fmla="*/ 496297 h 742950"/>
                <a:gd name="connsiteX119" fmla="*/ 224530 w 819150"/>
                <a:gd name="connsiteY119" fmla="*/ 496297 h 742950"/>
                <a:gd name="connsiteX120" fmla="*/ 290253 w 819150"/>
                <a:gd name="connsiteY120" fmla="*/ 520109 h 742950"/>
                <a:gd name="connsiteX121" fmla="*/ 291205 w 819150"/>
                <a:gd name="connsiteY121" fmla="*/ 520109 h 742950"/>
                <a:gd name="connsiteX122" fmla="*/ 291205 w 819150"/>
                <a:gd name="connsiteY122" fmla="*/ 641077 h 742950"/>
                <a:gd name="connsiteX123" fmla="*/ 178810 w 819150"/>
                <a:gd name="connsiteY123" fmla="*/ 641077 h 742950"/>
                <a:gd name="connsiteX124" fmla="*/ 178810 w 819150"/>
                <a:gd name="connsiteY124" fmla="*/ 640124 h 742950"/>
                <a:gd name="connsiteX125" fmla="*/ 160713 w 819150"/>
                <a:gd name="connsiteY125" fmla="*/ 619169 h 742950"/>
                <a:gd name="connsiteX126" fmla="*/ 133090 w 819150"/>
                <a:gd name="connsiteY126" fmla="*/ 618217 h 742950"/>
                <a:gd name="connsiteX127" fmla="*/ 111183 w 819150"/>
                <a:gd name="connsiteY127" fmla="*/ 664889 h 742950"/>
                <a:gd name="connsiteX128" fmla="*/ 129280 w 819150"/>
                <a:gd name="connsiteY128" fmla="*/ 685844 h 742950"/>
                <a:gd name="connsiteX129" fmla="*/ 156903 w 819150"/>
                <a:gd name="connsiteY129" fmla="*/ 686797 h 742950"/>
                <a:gd name="connsiteX130" fmla="*/ 178810 w 819150"/>
                <a:gd name="connsiteY130" fmla="*/ 664889 h 742950"/>
                <a:gd name="connsiteX131" fmla="*/ 178810 w 819150"/>
                <a:gd name="connsiteY131" fmla="*/ 663937 h 742950"/>
                <a:gd name="connsiteX132" fmla="*/ 301683 w 819150"/>
                <a:gd name="connsiteY132" fmla="*/ 663937 h 742950"/>
                <a:gd name="connsiteX133" fmla="*/ 313113 w 819150"/>
                <a:gd name="connsiteY133" fmla="*/ 652507 h 742950"/>
                <a:gd name="connsiteX134" fmla="*/ 313113 w 819150"/>
                <a:gd name="connsiteY134" fmla="*/ 522014 h 742950"/>
                <a:gd name="connsiteX135" fmla="*/ 365500 w 819150"/>
                <a:gd name="connsiteY135" fmla="*/ 522014 h 742950"/>
                <a:gd name="connsiteX136" fmla="*/ 365500 w 819150"/>
                <a:gd name="connsiteY136" fmla="*/ 601072 h 742950"/>
                <a:gd name="connsiteX137" fmla="*/ 364548 w 819150"/>
                <a:gd name="connsiteY137" fmla="*/ 601072 h 742950"/>
                <a:gd name="connsiteX138" fmla="*/ 342640 w 819150"/>
                <a:gd name="connsiteY138" fmla="*/ 647744 h 742950"/>
                <a:gd name="connsiteX139" fmla="*/ 360738 w 819150"/>
                <a:gd name="connsiteY139" fmla="*/ 668699 h 742950"/>
                <a:gd name="connsiteX140" fmla="*/ 388360 w 819150"/>
                <a:gd name="connsiteY140" fmla="*/ 669652 h 742950"/>
                <a:gd name="connsiteX141" fmla="*/ 410268 w 819150"/>
                <a:gd name="connsiteY141" fmla="*/ 622979 h 742950"/>
                <a:gd name="connsiteX142" fmla="*/ 388360 w 819150"/>
                <a:gd name="connsiteY142" fmla="*/ 601072 h 742950"/>
                <a:gd name="connsiteX143" fmla="*/ 387408 w 819150"/>
                <a:gd name="connsiteY143" fmla="*/ 601072 h 742950"/>
                <a:gd name="connsiteX144" fmla="*/ 387408 w 819150"/>
                <a:gd name="connsiteY144" fmla="*/ 522014 h 742950"/>
                <a:gd name="connsiteX145" fmla="*/ 431223 w 819150"/>
                <a:gd name="connsiteY145" fmla="*/ 522014 h 742950"/>
                <a:gd name="connsiteX146" fmla="*/ 431223 w 819150"/>
                <a:gd name="connsiteY146" fmla="*/ 667747 h 742950"/>
                <a:gd name="connsiteX147" fmla="*/ 430270 w 819150"/>
                <a:gd name="connsiteY147" fmla="*/ 667747 h 742950"/>
                <a:gd name="connsiteX148" fmla="*/ 408363 w 819150"/>
                <a:gd name="connsiteY148" fmla="*/ 714419 h 742950"/>
                <a:gd name="connsiteX149" fmla="*/ 426460 w 819150"/>
                <a:gd name="connsiteY149" fmla="*/ 735374 h 742950"/>
                <a:gd name="connsiteX150" fmla="*/ 454083 w 819150"/>
                <a:gd name="connsiteY150" fmla="*/ 736327 h 742950"/>
                <a:gd name="connsiteX151" fmla="*/ 475990 w 819150"/>
                <a:gd name="connsiteY151" fmla="*/ 689654 h 742950"/>
                <a:gd name="connsiteX152" fmla="*/ 454083 w 819150"/>
                <a:gd name="connsiteY152" fmla="*/ 667747 h 742950"/>
                <a:gd name="connsiteX153" fmla="*/ 453130 w 819150"/>
                <a:gd name="connsiteY153" fmla="*/ 667747 h 742950"/>
                <a:gd name="connsiteX154" fmla="*/ 453130 w 819150"/>
                <a:gd name="connsiteY154" fmla="*/ 522014 h 742950"/>
                <a:gd name="connsiteX155" fmla="*/ 496945 w 819150"/>
                <a:gd name="connsiteY155" fmla="*/ 522014 h 742950"/>
                <a:gd name="connsiteX156" fmla="*/ 496945 w 819150"/>
                <a:gd name="connsiteY156" fmla="*/ 601072 h 742950"/>
                <a:gd name="connsiteX157" fmla="*/ 495993 w 819150"/>
                <a:gd name="connsiteY157" fmla="*/ 601072 h 742950"/>
                <a:gd name="connsiteX158" fmla="*/ 474085 w 819150"/>
                <a:gd name="connsiteY158" fmla="*/ 647744 h 742950"/>
                <a:gd name="connsiteX159" fmla="*/ 492183 w 819150"/>
                <a:gd name="connsiteY159" fmla="*/ 668699 h 742950"/>
                <a:gd name="connsiteX160" fmla="*/ 519805 w 819150"/>
                <a:gd name="connsiteY160" fmla="*/ 669652 h 742950"/>
                <a:gd name="connsiteX161" fmla="*/ 541713 w 819150"/>
                <a:gd name="connsiteY161" fmla="*/ 622979 h 742950"/>
                <a:gd name="connsiteX162" fmla="*/ 519805 w 819150"/>
                <a:gd name="connsiteY162" fmla="*/ 601072 h 742950"/>
                <a:gd name="connsiteX163" fmla="*/ 518853 w 819150"/>
                <a:gd name="connsiteY163" fmla="*/ 601072 h 742950"/>
                <a:gd name="connsiteX164" fmla="*/ 518853 w 819150"/>
                <a:gd name="connsiteY164" fmla="*/ 522014 h 742950"/>
                <a:gd name="connsiteX165" fmla="*/ 545523 w 819150"/>
                <a:gd name="connsiteY165" fmla="*/ 522014 h 742950"/>
                <a:gd name="connsiteX166" fmla="*/ 618865 w 819150"/>
                <a:gd name="connsiteY166" fmla="*/ 484867 h 742950"/>
                <a:gd name="connsiteX167" fmla="*/ 618865 w 819150"/>
                <a:gd name="connsiteY167" fmla="*/ 483914 h 742950"/>
                <a:gd name="connsiteX168" fmla="*/ 731260 w 819150"/>
                <a:gd name="connsiteY168" fmla="*/ 483914 h 742950"/>
                <a:gd name="connsiteX169" fmla="*/ 731260 w 819150"/>
                <a:gd name="connsiteY169" fmla="*/ 596309 h 742950"/>
                <a:gd name="connsiteX170" fmla="*/ 730308 w 819150"/>
                <a:gd name="connsiteY170" fmla="*/ 596309 h 742950"/>
                <a:gd name="connsiteX171" fmla="*/ 708400 w 819150"/>
                <a:gd name="connsiteY171" fmla="*/ 642982 h 742950"/>
                <a:gd name="connsiteX172" fmla="*/ 726498 w 819150"/>
                <a:gd name="connsiteY172" fmla="*/ 663937 h 742950"/>
                <a:gd name="connsiteX173" fmla="*/ 754120 w 819150"/>
                <a:gd name="connsiteY173" fmla="*/ 664889 h 742950"/>
                <a:gd name="connsiteX174" fmla="*/ 776028 w 819150"/>
                <a:gd name="connsiteY174" fmla="*/ 618217 h 742950"/>
                <a:gd name="connsiteX175" fmla="*/ 754120 w 819150"/>
                <a:gd name="connsiteY175" fmla="*/ 596309 h 742950"/>
                <a:gd name="connsiteX176" fmla="*/ 753168 w 819150"/>
                <a:gd name="connsiteY176" fmla="*/ 596309 h 742950"/>
                <a:gd name="connsiteX177" fmla="*/ 753168 w 819150"/>
                <a:gd name="connsiteY177" fmla="*/ 472484 h 742950"/>
                <a:gd name="connsiteX178" fmla="*/ 741738 w 819150"/>
                <a:gd name="connsiteY178" fmla="*/ 461054 h 742950"/>
                <a:gd name="connsiteX179" fmla="*/ 633153 w 819150"/>
                <a:gd name="connsiteY179" fmla="*/ 461054 h 742950"/>
                <a:gd name="connsiteX180" fmla="*/ 634105 w 819150"/>
                <a:gd name="connsiteY180" fmla="*/ 459149 h 742950"/>
                <a:gd name="connsiteX181" fmla="*/ 637915 w 819150"/>
                <a:gd name="connsiteY181" fmla="*/ 409619 h 742950"/>
                <a:gd name="connsiteX182" fmla="*/ 637915 w 819150"/>
                <a:gd name="connsiteY182" fmla="*/ 408667 h 742950"/>
                <a:gd name="connsiteX183" fmla="*/ 677920 w 819150"/>
                <a:gd name="connsiteY183" fmla="*/ 408667 h 742950"/>
                <a:gd name="connsiteX184" fmla="*/ 677920 w 819150"/>
                <a:gd name="connsiteY184" fmla="*/ 409619 h 742950"/>
                <a:gd name="connsiteX185" fmla="*/ 696018 w 819150"/>
                <a:gd name="connsiteY185" fmla="*/ 430574 h 742950"/>
                <a:gd name="connsiteX186" fmla="*/ 723640 w 819150"/>
                <a:gd name="connsiteY186" fmla="*/ 431527 h 742950"/>
                <a:gd name="connsiteX187" fmla="*/ 745548 w 819150"/>
                <a:gd name="connsiteY187" fmla="*/ 384854 h 742950"/>
                <a:gd name="connsiteX188" fmla="*/ 727450 w 819150"/>
                <a:gd name="connsiteY188" fmla="*/ 363899 h 742950"/>
                <a:gd name="connsiteX189" fmla="*/ 699828 w 819150"/>
                <a:gd name="connsiteY189" fmla="*/ 362947 h 742950"/>
                <a:gd name="connsiteX190" fmla="*/ 677920 w 819150"/>
                <a:gd name="connsiteY190" fmla="*/ 384854 h 742950"/>
                <a:gd name="connsiteX191" fmla="*/ 677920 w 819150"/>
                <a:gd name="connsiteY191" fmla="*/ 385807 h 742950"/>
                <a:gd name="connsiteX192" fmla="*/ 630295 w 819150"/>
                <a:gd name="connsiteY192" fmla="*/ 385807 h 742950"/>
                <a:gd name="connsiteX193" fmla="*/ 630295 w 819150"/>
                <a:gd name="connsiteY193" fmla="*/ 384854 h 742950"/>
                <a:gd name="connsiteX194" fmla="*/ 589338 w 819150"/>
                <a:gd name="connsiteY194" fmla="*/ 343897 h 742950"/>
                <a:gd name="connsiteX195" fmla="*/ 584575 w 819150"/>
                <a:gd name="connsiteY195" fmla="*/ 341992 h 742950"/>
                <a:gd name="connsiteX196" fmla="*/ 744595 w 819150"/>
                <a:gd name="connsiteY196" fmla="*/ 341992 h 742950"/>
                <a:gd name="connsiteX197" fmla="*/ 744595 w 819150"/>
                <a:gd name="connsiteY197" fmla="*/ 342944 h 742950"/>
                <a:gd name="connsiteX198" fmla="*/ 762693 w 819150"/>
                <a:gd name="connsiteY198" fmla="*/ 363899 h 742950"/>
                <a:gd name="connsiteX199" fmla="*/ 790315 w 819150"/>
                <a:gd name="connsiteY199" fmla="*/ 364852 h 742950"/>
                <a:gd name="connsiteX200" fmla="*/ 812223 w 819150"/>
                <a:gd name="connsiteY200" fmla="*/ 319132 h 742950"/>
                <a:gd name="connsiteX201" fmla="*/ 616960 w 819150"/>
                <a:gd name="connsiteY201" fmla="*/ 427717 h 742950"/>
                <a:gd name="connsiteX202" fmla="*/ 616960 w 819150"/>
                <a:gd name="connsiteY202" fmla="*/ 427717 h 742950"/>
                <a:gd name="connsiteX203" fmla="*/ 547428 w 819150"/>
                <a:gd name="connsiteY203" fmla="*/ 499154 h 742950"/>
                <a:gd name="connsiteX204" fmla="*/ 295015 w 819150"/>
                <a:gd name="connsiteY204" fmla="*/ 499154 h 742950"/>
                <a:gd name="connsiteX205" fmla="*/ 202623 w 819150"/>
                <a:gd name="connsiteY205" fmla="*/ 405809 h 742950"/>
                <a:gd name="connsiteX206" fmla="*/ 295015 w 819150"/>
                <a:gd name="connsiteY206" fmla="*/ 312464 h 742950"/>
                <a:gd name="connsiteX207" fmla="*/ 307398 w 819150"/>
                <a:gd name="connsiteY207" fmla="*/ 305797 h 742950"/>
                <a:gd name="connsiteX208" fmla="*/ 416935 w 819150"/>
                <a:gd name="connsiteY208" fmla="*/ 230549 h 742950"/>
                <a:gd name="connsiteX209" fmla="*/ 416935 w 819150"/>
                <a:gd name="connsiteY209" fmla="*/ 230549 h 742950"/>
                <a:gd name="connsiteX210" fmla="*/ 535998 w 819150"/>
                <a:gd name="connsiteY210" fmla="*/ 346754 h 742950"/>
                <a:gd name="connsiteX211" fmla="*/ 547428 w 819150"/>
                <a:gd name="connsiteY211" fmla="*/ 358184 h 742950"/>
                <a:gd name="connsiteX212" fmla="*/ 616960 w 819150"/>
                <a:gd name="connsiteY212" fmla="*/ 427717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819150" h="742950">
                  <a:moveTo>
                    <a:pt x="812223" y="319132"/>
                  </a:moveTo>
                  <a:cubicBezTo>
                    <a:pt x="807460" y="304844"/>
                    <a:pt x="793173" y="295319"/>
                    <a:pt x="777933" y="295319"/>
                  </a:cubicBezTo>
                  <a:cubicBezTo>
                    <a:pt x="777933" y="295319"/>
                    <a:pt x="777933" y="295319"/>
                    <a:pt x="777933" y="295319"/>
                  </a:cubicBezTo>
                  <a:cubicBezTo>
                    <a:pt x="762693" y="295319"/>
                    <a:pt x="749358" y="304844"/>
                    <a:pt x="744595" y="319132"/>
                  </a:cubicBezTo>
                  <a:lnTo>
                    <a:pt x="744595" y="320084"/>
                  </a:lnTo>
                  <a:lnTo>
                    <a:pt x="555048" y="320084"/>
                  </a:lnTo>
                  <a:lnTo>
                    <a:pt x="555048" y="319132"/>
                  </a:lnTo>
                  <a:cubicBezTo>
                    <a:pt x="552190" y="304844"/>
                    <a:pt x="546475" y="290557"/>
                    <a:pt x="539808" y="278174"/>
                  </a:cubicBezTo>
                  <a:lnTo>
                    <a:pt x="538855" y="276269"/>
                  </a:lnTo>
                  <a:lnTo>
                    <a:pt x="677920" y="276269"/>
                  </a:lnTo>
                  <a:lnTo>
                    <a:pt x="677920" y="277222"/>
                  </a:lnTo>
                  <a:cubicBezTo>
                    <a:pt x="680778" y="286747"/>
                    <a:pt x="687445" y="293414"/>
                    <a:pt x="696018" y="298177"/>
                  </a:cubicBezTo>
                  <a:cubicBezTo>
                    <a:pt x="704590" y="301987"/>
                    <a:pt x="714115" y="302939"/>
                    <a:pt x="723640" y="299129"/>
                  </a:cubicBezTo>
                  <a:cubicBezTo>
                    <a:pt x="742690" y="292462"/>
                    <a:pt x="752215" y="271507"/>
                    <a:pt x="745548" y="252457"/>
                  </a:cubicBezTo>
                  <a:cubicBezTo>
                    <a:pt x="742690" y="242932"/>
                    <a:pt x="736023" y="236264"/>
                    <a:pt x="727450" y="231502"/>
                  </a:cubicBezTo>
                  <a:cubicBezTo>
                    <a:pt x="718878" y="227692"/>
                    <a:pt x="709353" y="226739"/>
                    <a:pt x="699828" y="230549"/>
                  </a:cubicBezTo>
                  <a:cubicBezTo>
                    <a:pt x="689350" y="234359"/>
                    <a:pt x="681730" y="241979"/>
                    <a:pt x="677920" y="252457"/>
                  </a:cubicBezTo>
                  <a:lnTo>
                    <a:pt x="677920" y="253409"/>
                  </a:lnTo>
                  <a:lnTo>
                    <a:pt x="519805" y="253409"/>
                  </a:lnTo>
                  <a:lnTo>
                    <a:pt x="519805" y="88627"/>
                  </a:lnTo>
                  <a:lnTo>
                    <a:pt x="632200" y="88627"/>
                  </a:lnTo>
                  <a:lnTo>
                    <a:pt x="632200" y="89579"/>
                  </a:lnTo>
                  <a:cubicBezTo>
                    <a:pt x="635058" y="99104"/>
                    <a:pt x="641725" y="105772"/>
                    <a:pt x="650298" y="110534"/>
                  </a:cubicBezTo>
                  <a:cubicBezTo>
                    <a:pt x="658870" y="114344"/>
                    <a:pt x="668395" y="115297"/>
                    <a:pt x="677920" y="111487"/>
                  </a:cubicBezTo>
                  <a:cubicBezTo>
                    <a:pt x="696970" y="104819"/>
                    <a:pt x="706495" y="83864"/>
                    <a:pt x="699828" y="64814"/>
                  </a:cubicBezTo>
                  <a:cubicBezTo>
                    <a:pt x="696970" y="55289"/>
                    <a:pt x="690303" y="48622"/>
                    <a:pt x="681730" y="43859"/>
                  </a:cubicBezTo>
                  <a:cubicBezTo>
                    <a:pt x="673158" y="40049"/>
                    <a:pt x="663633" y="39097"/>
                    <a:pt x="654108" y="41954"/>
                  </a:cubicBezTo>
                  <a:cubicBezTo>
                    <a:pt x="643630" y="45764"/>
                    <a:pt x="636010" y="53384"/>
                    <a:pt x="632200" y="63862"/>
                  </a:cubicBezTo>
                  <a:lnTo>
                    <a:pt x="632200" y="64814"/>
                  </a:lnTo>
                  <a:lnTo>
                    <a:pt x="509328" y="64814"/>
                  </a:lnTo>
                  <a:cubicBezTo>
                    <a:pt x="503613" y="64814"/>
                    <a:pt x="497898" y="69577"/>
                    <a:pt x="497898" y="76244"/>
                  </a:cubicBezTo>
                  <a:lnTo>
                    <a:pt x="497898" y="232454"/>
                  </a:lnTo>
                  <a:lnTo>
                    <a:pt x="495993" y="231502"/>
                  </a:lnTo>
                  <a:cubicBezTo>
                    <a:pt x="480753" y="221024"/>
                    <a:pt x="464560" y="214357"/>
                    <a:pt x="446463" y="210547"/>
                  </a:cubicBezTo>
                  <a:lnTo>
                    <a:pt x="445510" y="210547"/>
                  </a:lnTo>
                  <a:lnTo>
                    <a:pt x="445510" y="143872"/>
                  </a:lnTo>
                  <a:lnTo>
                    <a:pt x="446463" y="143872"/>
                  </a:lnTo>
                  <a:cubicBezTo>
                    <a:pt x="465513" y="137204"/>
                    <a:pt x="475038" y="116249"/>
                    <a:pt x="468370" y="97199"/>
                  </a:cubicBezTo>
                  <a:cubicBezTo>
                    <a:pt x="465513" y="87674"/>
                    <a:pt x="458845" y="81007"/>
                    <a:pt x="450273" y="76244"/>
                  </a:cubicBezTo>
                  <a:cubicBezTo>
                    <a:pt x="441700" y="72434"/>
                    <a:pt x="432175" y="71482"/>
                    <a:pt x="422650" y="75292"/>
                  </a:cubicBezTo>
                  <a:cubicBezTo>
                    <a:pt x="403600" y="81959"/>
                    <a:pt x="394075" y="102914"/>
                    <a:pt x="400743" y="121964"/>
                  </a:cubicBezTo>
                  <a:cubicBezTo>
                    <a:pt x="404553" y="132442"/>
                    <a:pt x="412173" y="140062"/>
                    <a:pt x="422650" y="143872"/>
                  </a:cubicBezTo>
                  <a:lnTo>
                    <a:pt x="423603" y="143872"/>
                  </a:lnTo>
                  <a:lnTo>
                    <a:pt x="423603" y="207689"/>
                  </a:lnTo>
                  <a:lnTo>
                    <a:pt x="417888" y="207689"/>
                  </a:lnTo>
                  <a:cubicBezTo>
                    <a:pt x="405505" y="207689"/>
                    <a:pt x="393123" y="209594"/>
                    <a:pt x="381693" y="212452"/>
                  </a:cubicBezTo>
                  <a:lnTo>
                    <a:pt x="379788" y="212452"/>
                  </a:lnTo>
                  <a:lnTo>
                    <a:pt x="379788" y="78149"/>
                  </a:lnTo>
                  <a:lnTo>
                    <a:pt x="380740" y="78149"/>
                  </a:lnTo>
                  <a:cubicBezTo>
                    <a:pt x="399790" y="71482"/>
                    <a:pt x="409315" y="50527"/>
                    <a:pt x="402648" y="31477"/>
                  </a:cubicBezTo>
                  <a:cubicBezTo>
                    <a:pt x="399790" y="21952"/>
                    <a:pt x="393123" y="15284"/>
                    <a:pt x="384550" y="10522"/>
                  </a:cubicBezTo>
                  <a:cubicBezTo>
                    <a:pt x="375978" y="6712"/>
                    <a:pt x="366453" y="5759"/>
                    <a:pt x="356928" y="9569"/>
                  </a:cubicBezTo>
                  <a:cubicBezTo>
                    <a:pt x="337878" y="16237"/>
                    <a:pt x="328353" y="37192"/>
                    <a:pt x="335020" y="56242"/>
                  </a:cubicBezTo>
                  <a:cubicBezTo>
                    <a:pt x="338830" y="66719"/>
                    <a:pt x="346450" y="74339"/>
                    <a:pt x="356928" y="78149"/>
                  </a:cubicBezTo>
                  <a:lnTo>
                    <a:pt x="357880" y="78149"/>
                  </a:lnTo>
                  <a:lnTo>
                    <a:pt x="357880" y="221024"/>
                  </a:lnTo>
                  <a:lnTo>
                    <a:pt x="356928" y="221024"/>
                  </a:lnTo>
                  <a:cubicBezTo>
                    <a:pt x="341688" y="228644"/>
                    <a:pt x="327400" y="238169"/>
                    <a:pt x="315970" y="250552"/>
                  </a:cubicBezTo>
                  <a:lnTo>
                    <a:pt x="314065" y="252457"/>
                  </a:lnTo>
                  <a:lnTo>
                    <a:pt x="314065" y="144824"/>
                  </a:lnTo>
                  <a:lnTo>
                    <a:pt x="315018" y="144824"/>
                  </a:lnTo>
                  <a:cubicBezTo>
                    <a:pt x="334068" y="138157"/>
                    <a:pt x="343593" y="117202"/>
                    <a:pt x="336925" y="98152"/>
                  </a:cubicBezTo>
                  <a:cubicBezTo>
                    <a:pt x="334068" y="88627"/>
                    <a:pt x="327400" y="81959"/>
                    <a:pt x="318828" y="77197"/>
                  </a:cubicBezTo>
                  <a:cubicBezTo>
                    <a:pt x="310255" y="73387"/>
                    <a:pt x="300730" y="72434"/>
                    <a:pt x="291205" y="76244"/>
                  </a:cubicBezTo>
                  <a:cubicBezTo>
                    <a:pt x="272155" y="82912"/>
                    <a:pt x="262630" y="103867"/>
                    <a:pt x="269298" y="122917"/>
                  </a:cubicBezTo>
                  <a:cubicBezTo>
                    <a:pt x="273108" y="133394"/>
                    <a:pt x="280728" y="141014"/>
                    <a:pt x="291205" y="144824"/>
                  </a:cubicBezTo>
                  <a:lnTo>
                    <a:pt x="292158" y="144824"/>
                  </a:lnTo>
                  <a:lnTo>
                    <a:pt x="292158" y="265792"/>
                  </a:lnTo>
                  <a:lnTo>
                    <a:pt x="102610" y="265792"/>
                  </a:lnTo>
                  <a:lnTo>
                    <a:pt x="102610" y="153397"/>
                  </a:lnTo>
                  <a:lnTo>
                    <a:pt x="103563" y="153397"/>
                  </a:lnTo>
                  <a:cubicBezTo>
                    <a:pt x="122613" y="146729"/>
                    <a:pt x="132138" y="125774"/>
                    <a:pt x="125470" y="106724"/>
                  </a:cubicBezTo>
                  <a:cubicBezTo>
                    <a:pt x="122613" y="97199"/>
                    <a:pt x="115945" y="90532"/>
                    <a:pt x="107373" y="85769"/>
                  </a:cubicBezTo>
                  <a:cubicBezTo>
                    <a:pt x="97848" y="81959"/>
                    <a:pt x="88323" y="81007"/>
                    <a:pt x="79750" y="84817"/>
                  </a:cubicBezTo>
                  <a:cubicBezTo>
                    <a:pt x="60700" y="91484"/>
                    <a:pt x="51175" y="112439"/>
                    <a:pt x="57843" y="131489"/>
                  </a:cubicBezTo>
                  <a:cubicBezTo>
                    <a:pt x="61653" y="141967"/>
                    <a:pt x="69273" y="149587"/>
                    <a:pt x="79750" y="153397"/>
                  </a:cubicBezTo>
                  <a:lnTo>
                    <a:pt x="80703" y="153397"/>
                  </a:lnTo>
                  <a:lnTo>
                    <a:pt x="80703" y="277222"/>
                  </a:lnTo>
                  <a:cubicBezTo>
                    <a:pt x="80703" y="283889"/>
                    <a:pt x="85465" y="288652"/>
                    <a:pt x="92133" y="288652"/>
                  </a:cubicBezTo>
                  <a:lnTo>
                    <a:pt x="282633" y="288652"/>
                  </a:lnTo>
                  <a:lnTo>
                    <a:pt x="282633" y="290557"/>
                  </a:lnTo>
                  <a:cubicBezTo>
                    <a:pt x="250248" y="294367"/>
                    <a:pt x="220720" y="312464"/>
                    <a:pt x="201670" y="340087"/>
                  </a:cubicBezTo>
                  <a:lnTo>
                    <a:pt x="201670" y="341039"/>
                  </a:lnTo>
                  <a:lnTo>
                    <a:pt x="143568" y="341039"/>
                  </a:lnTo>
                  <a:lnTo>
                    <a:pt x="143568" y="340087"/>
                  </a:lnTo>
                  <a:cubicBezTo>
                    <a:pt x="140710" y="330562"/>
                    <a:pt x="134043" y="323894"/>
                    <a:pt x="125470" y="319132"/>
                  </a:cubicBezTo>
                  <a:cubicBezTo>
                    <a:pt x="116898" y="315322"/>
                    <a:pt x="107373" y="314369"/>
                    <a:pt x="97848" y="318179"/>
                  </a:cubicBezTo>
                  <a:cubicBezTo>
                    <a:pt x="78798" y="324847"/>
                    <a:pt x="69273" y="345802"/>
                    <a:pt x="75940" y="364852"/>
                  </a:cubicBezTo>
                  <a:cubicBezTo>
                    <a:pt x="78798" y="374377"/>
                    <a:pt x="85465" y="381044"/>
                    <a:pt x="94038" y="385807"/>
                  </a:cubicBezTo>
                  <a:cubicBezTo>
                    <a:pt x="102610" y="389617"/>
                    <a:pt x="112135" y="390569"/>
                    <a:pt x="121660" y="386759"/>
                  </a:cubicBezTo>
                  <a:cubicBezTo>
                    <a:pt x="132138" y="382949"/>
                    <a:pt x="139758" y="375329"/>
                    <a:pt x="143568" y="364852"/>
                  </a:cubicBezTo>
                  <a:lnTo>
                    <a:pt x="143568" y="363899"/>
                  </a:lnTo>
                  <a:lnTo>
                    <a:pt x="190240" y="363899"/>
                  </a:lnTo>
                  <a:lnTo>
                    <a:pt x="189288" y="365804"/>
                  </a:lnTo>
                  <a:cubicBezTo>
                    <a:pt x="184525" y="379139"/>
                    <a:pt x="181668" y="392474"/>
                    <a:pt x="181668" y="405809"/>
                  </a:cubicBezTo>
                  <a:lnTo>
                    <a:pt x="181668" y="406762"/>
                  </a:lnTo>
                  <a:lnTo>
                    <a:pt x="76893" y="406762"/>
                  </a:lnTo>
                  <a:lnTo>
                    <a:pt x="76893" y="405809"/>
                  </a:lnTo>
                  <a:cubicBezTo>
                    <a:pt x="74035" y="396284"/>
                    <a:pt x="67368" y="389617"/>
                    <a:pt x="58795" y="384854"/>
                  </a:cubicBezTo>
                  <a:cubicBezTo>
                    <a:pt x="50223" y="381044"/>
                    <a:pt x="40698" y="380092"/>
                    <a:pt x="31173" y="383902"/>
                  </a:cubicBezTo>
                  <a:cubicBezTo>
                    <a:pt x="12123" y="390569"/>
                    <a:pt x="2598" y="411524"/>
                    <a:pt x="9265" y="430574"/>
                  </a:cubicBezTo>
                  <a:cubicBezTo>
                    <a:pt x="12123" y="440099"/>
                    <a:pt x="18790" y="446767"/>
                    <a:pt x="27363" y="451529"/>
                  </a:cubicBezTo>
                  <a:cubicBezTo>
                    <a:pt x="34983" y="455339"/>
                    <a:pt x="44508" y="455339"/>
                    <a:pt x="53080" y="452482"/>
                  </a:cubicBezTo>
                  <a:cubicBezTo>
                    <a:pt x="63558" y="448672"/>
                    <a:pt x="71178" y="441052"/>
                    <a:pt x="74988" y="430574"/>
                  </a:cubicBezTo>
                  <a:lnTo>
                    <a:pt x="74988" y="429622"/>
                  </a:lnTo>
                  <a:lnTo>
                    <a:pt x="181668" y="429622"/>
                  </a:lnTo>
                  <a:lnTo>
                    <a:pt x="181668" y="430574"/>
                  </a:lnTo>
                  <a:cubicBezTo>
                    <a:pt x="184525" y="445814"/>
                    <a:pt x="191193" y="459149"/>
                    <a:pt x="199765" y="471532"/>
                  </a:cubicBezTo>
                  <a:lnTo>
                    <a:pt x="200718" y="473437"/>
                  </a:lnTo>
                  <a:lnTo>
                    <a:pt x="140710" y="473437"/>
                  </a:lnTo>
                  <a:lnTo>
                    <a:pt x="140710" y="472484"/>
                  </a:lnTo>
                  <a:cubicBezTo>
                    <a:pt x="137853" y="462959"/>
                    <a:pt x="131185" y="456292"/>
                    <a:pt x="122613" y="451529"/>
                  </a:cubicBezTo>
                  <a:cubicBezTo>
                    <a:pt x="114040" y="447719"/>
                    <a:pt x="104515" y="446767"/>
                    <a:pt x="94990" y="450577"/>
                  </a:cubicBezTo>
                  <a:cubicBezTo>
                    <a:pt x="75940" y="457244"/>
                    <a:pt x="66415" y="478199"/>
                    <a:pt x="73083" y="497249"/>
                  </a:cubicBezTo>
                  <a:cubicBezTo>
                    <a:pt x="75940" y="506774"/>
                    <a:pt x="82608" y="513442"/>
                    <a:pt x="91180" y="518204"/>
                  </a:cubicBezTo>
                  <a:cubicBezTo>
                    <a:pt x="100705" y="522014"/>
                    <a:pt x="110230" y="522014"/>
                    <a:pt x="119755" y="519157"/>
                  </a:cubicBezTo>
                  <a:cubicBezTo>
                    <a:pt x="130233" y="515347"/>
                    <a:pt x="137853" y="507727"/>
                    <a:pt x="141663" y="497249"/>
                  </a:cubicBezTo>
                  <a:lnTo>
                    <a:pt x="141663" y="496297"/>
                  </a:lnTo>
                  <a:lnTo>
                    <a:pt x="224530" y="496297"/>
                  </a:lnTo>
                  <a:lnTo>
                    <a:pt x="224530" y="496297"/>
                  </a:lnTo>
                  <a:cubicBezTo>
                    <a:pt x="243580" y="510584"/>
                    <a:pt x="266440" y="519157"/>
                    <a:pt x="290253" y="520109"/>
                  </a:cubicBezTo>
                  <a:lnTo>
                    <a:pt x="291205" y="520109"/>
                  </a:lnTo>
                  <a:lnTo>
                    <a:pt x="291205" y="641077"/>
                  </a:lnTo>
                  <a:lnTo>
                    <a:pt x="178810" y="641077"/>
                  </a:lnTo>
                  <a:lnTo>
                    <a:pt x="178810" y="640124"/>
                  </a:lnTo>
                  <a:cubicBezTo>
                    <a:pt x="175953" y="630599"/>
                    <a:pt x="169285" y="623932"/>
                    <a:pt x="160713" y="619169"/>
                  </a:cubicBezTo>
                  <a:cubicBezTo>
                    <a:pt x="152140" y="615359"/>
                    <a:pt x="142615" y="614407"/>
                    <a:pt x="133090" y="618217"/>
                  </a:cubicBezTo>
                  <a:cubicBezTo>
                    <a:pt x="114040" y="624884"/>
                    <a:pt x="104515" y="645839"/>
                    <a:pt x="111183" y="664889"/>
                  </a:cubicBezTo>
                  <a:cubicBezTo>
                    <a:pt x="114040" y="674414"/>
                    <a:pt x="120708" y="681082"/>
                    <a:pt x="129280" y="685844"/>
                  </a:cubicBezTo>
                  <a:cubicBezTo>
                    <a:pt x="137853" y="689654"/>
                    <a:pt x="147378" y="690607"/>
                    <a:pt x="156903" y="686797"/>
                  </a:cubicBezTo>
                  <a:cubicBezTo>
                    <a:pt x="167380" y="682987"/>
                    <a:pt x="175000" y="675367"/>
                    <a:pt x="178810" y="664889"/>
                  </a:cubicBezTo>
                  <a:lnTo>
                    <a:pt x="178810" y="663937"/>
                  </a:lnTo>
                  <a:lnTo>
                    <a:pt x="301683" y="663937"/>
                  </a:lnTo>
                  <a:cubicBezTo>
                    <a:pt x="307398" y="663937"/>
                    <a:pt x="313113" y="659174"/>
                    <a:pt x="313113" y="652507"/>
                  </a:cubicBezTo>
                  <a:lnTo>
                    <a:pt x="313113" y="522014"/>
                  </a:lnTo>
                  <a:lnTo>
                    <a:pt x="365500" y="522014"/>
                  </a:lnTo>
                  <a:lnTo>
                    <a:pt x="365500" y="601072"/>
                  </a:lnTo>
                  <a:lnTo>
                    <a:pt x="364548" y="601072"/>
                  </a:lnTo>
                  <a:cubicBezTo>
                    <a:pt x="345498" y="607739"/>
                    <a:pt x="335973" y="628694"/>
                    <a:pt x="342640" y="647744"/>
                  </a:cubicBezTo>
                  <a:cubicBezTo>
                    <a:pt x="345498" y="657269"/>
                    <a:pt x="352165" y="663937"/>
                    <a:pt x="360738" y="668699"/>
                  </a:cubicBezTo>
                  <a:cubicBezTo>
                    <a:pt x="369310" y="672509"/>
                    <a:pt x="378835" y="673462"/>
                    <a:pt x="388360" y="669652"/>
                  </a:cubicBezTo>
                  <a:cubicBezTo>
                    <a:pt x="407410" y="662984"/>
                    <a:pt x="416935" y="642029"/>
                    <a:pt x="410268" y="622979"/>
                  </a:cubicBezTo>
                  <a:cubicBezTo>
                    <a:pt x="406458" y="612502"/>
                    <a:pt x="398838" y="604882"/>
                    <a:pt x="388360" y="601072"/>
                  </a:cubicBezTo>
                  <a:lnTo>
                    <a:pt x="387408" y="601072"/>
                  </a:lnTo>
                  <a:lnTo>
                    <a:pt x="387408" y="522014"/>
                  </a:lnTo>
                  <a:lnTo>
                    <a:pt x="431223" y="522014"/>
                  </a:lnTo>
                  <a:lnTo>
                    <a:pt x="431223" y="667747"/>
                  </a:lnTo>
                  <a:lnTo>
                    <a:pt x="430270" y="667747"/>
                  </a:lnTo>
                  <a:cubicBezTo>
                    <a:pt x="411220" y="674414"/>
                    <a:pt x="401695" y="695369"/>
                    <a:pt x="408363" y="714419"/>
                  </a:cubicBezTo>
                  <a:cubicBezTo>
                    <a:pt x="411220" y="723944"/>
                    <a:pt x="417888" y="730612"/>
                    <a:pt x="426460" y="735374"/>
                  </a:cubicBezTo>
                  <a:cubicBezTo>
                    <a:pt x="435033" y="739184"/>
                    <a:pt x="444558" y="740137"/>
                    <a:pt x="454083" y="736327"/>
                  </a:cubicBezTo>
                  <a:cubicBezTo>
                    <a:pt x="473133" y="729659"/>
                    <a:pt x="482658" y="708704"/>
                    <a:pt x="475990" y="689654"/>
                  </a:cubicBezTo>
                  <a:cubicBezTo>
                    <a:pt x="472180" y="679177"/>
                    <a:pt x="464560" y="671557"/>
                    <a:pt x="454083" y="667747"/>
                  </a:cubicBezTo>
                  <a:lnTo>
                    <a:pt x="453130" y="667747"/>
                  </a:lnTo>
                  <a:lnTo>
                    <a:pt x="453130" y="522014"/>
                  </a:lnTo>
                  <a:lnTo>
                    <a:pt x="496945" y="522014"/>
                  </a:lnTo>
                  <a:lnTo>
                    <a:pt x="496945" y="601072"/>
                  </a:lnTo>
                  <a:lnTo>
                    <a:pt x="495993" y="601072"/>
                  </a:lnTo>
                  <a:cubicBezTo>
                    <a:pt x="476943" y="607739"/>
                    <a:pt x="467418" y="628694"/>
                    <a:pt x="474085" y="647744"/>
                  </a:cubicBezTo>
                  <a:cubicBezTo>
                    <a:pt x="476943" y="657269"/>
                    <a:pt x="483610" y="663937"/>
                    <a:pt x="492183" y="668699"/>
                  </a:cubicBezTo>
                  <a:cubicBezTo>
                    <a:pt x="500755" y="672509"/>
                    <a:pt x="510280" y="673462"/>
                    <a:pt x="519805" y="669652"/>
                  </a:cubicBezTo>
                  <a:cubicBezTo>
                    <a:pt x="538855" y="662984"/>
                    <a:pt x="548380" y="642029"/>
                    <a:pt x="541713" y="622979"/>
                  </a:cubicBezTo>
                  <a:cubicBezTo>
                    <a:pt x="537903" y="612502"/>
                    <a:pt x="530283" y="604882"/>
                    <a:pt x="519805" y="601072"/>
                  </a:cubicBezTo>
                  <a:lnTo>
                    <a:pt x="518853" y="601072"/>
                  </a:lnTo>
                  <a:lnTo>
                    <a:pt x="518853" y="522014"/>
                  </a:lnTo>
                  <a:lnTo>
                    <a:pt x="545523" y="522014"/>
                  </a:lnTo>
                  <a:cubicBezTo>
                    <a:pt x="574098" y="522014"/>
                    <a:pt x="601720" y="507727"/>
                    <a:pt x="618865" y="484867"/>
                  </a:cubicBezTo>
                  <a:lnTo>
                    <a:pt x="618865" y="483914"/>
                  </a:lnTo>
                  <a:lnTo>
                    <a:pt x="731260" y="483914"/>
                  </a:lnTo>
                  <a:lnTo>
                    <a:pt x="731260" y="596309"/>
                  </a:lnTo>
                  <a:lnTo>
                    <a:pt x="730308" y="596309"/>
                  </a:lnTo>
                  <a:cubicBezTo>
                    <a:pt x="711258" y="602977"/>
                    <a:pt x="701733" y="623932"/>
                    <a:pt x="708400" y="642982"/>
                  </a:cubicBezTo>
                  <a:cubicBezTo>
                    <a:pt x="711258" y="652507"/>
                    <a:pt x="717925" y="659174"/>
                    <a:pt x="726498" y="663937"/>
                  </a:cubicBezTo>
                  <a:cubicBezTo>
                    <a:pt x="735070" y="667747"/>
                    <a:pt x="744595" y="668699"/>
                    <a:pt x="754120" y="664889"/>
                  </a:cubicBezTo>
                  <a:cubicBezTo>
                    <a:pt x="773170" y="658222"/>
                    <a:pt x="782695" y="637267"/>
                    <a:pt x="776028" y="618217"/>
                  </a:cubicBezTo>
                  <a:cubicBezTo>
                    <a:pt x="772218" y="607739"/>
                    <a:pt x="764598" y="600119"/>
                    <a:pt x="754120" y="596309"/>
                  </a:cubicBezTo>
                  <a:lnTo>
                    <a:pt x="753168" y="596309"/>
                  </a:lnTo>
                  <a:lnTo>
                    <a:pt x="753168" y="472484"/>
                  </a:lnTo>
                  <a:cubicBezTo>
                    <a:pt x="753168" y="465817"/>
                    <a:pt x="748405" y="461054"/>
                    <a:pt x="741738" y="461054"/>
                  </a:cubicBezTo>
                  <a:lnTo>
                    <a:pt x="633153" y="461054"/>
                  </a:lnTo>
                  <a:lnTo>
                    <a:pt x="634105" y="459149"/>
                  </a:lnTo>
                  <a:cubicBezTo>
                    <a:pt x="639820" y="442957"/>
                    <a:pt x="641725" y="426764"/>
                    <a:pt x="637915" y="409619"/>
                  </a:cubicBezTo>
                  <a:lnTo>
                    <a:pt x="637915" y="408667"/>
                  </a:lnTo>
                  <a:lnTo>
                    <a:pt x="677920" y="408667"/>
                  </a:lnTo>
                  <a:lnTo>
                    <a:pt x="677920" y="409619"/>
                  </a:lnTo>
                  <a:cubicBezTo>
                    <a:pt x="680778" y="419144"/>
                    <a:pt x="687445" y="425812"/>
                    <a:pt x="696018" y="430574"/>
                  </a:cubicBezTo>
                  <a:cubicBezTo>
                    <a:pt x="704590" y="434384"/>
                    <a:pt x="714115" y="435337"/>
                    <a:pt x="723640" y="431527"/>
                  </a:cubicBezTo>
                  <a:cubicBezTo>
                    <a:pt x="742690" y="424859"/>
                    <a:pt x="752215" y="403904"/>
                    <a:pt x="745548" y="384854"/>
                  </a:cubicBezTo>
                  <a:cubicBezTo>
                    <a:pt x="742690" y="375329"/>
                    <a:pt x="736023" y="368662"/>
                    <a:pt x="727450" y="363899"/>
                  </a:cubicBezTo>
                  <a:cubicBezTo>
                    <a:pt x="718878" y="360089"/>
                    <a:pt x="709353" y="359137"/>
                    <a:pt x="699828" y="362947"/>
                  </a:cubicBezTo>
                  <a:cubicBezTo>
                    <a:pt x="689350" y="366757"/>
                    <a:pt x="681730" y="374377"/>
                    <a:pt x="677920" y="384854"/>
                  </a:cubicBezTo>
                  <a:lnTo>
                    <a:pt x="677920" y="385807"/>
                  </a:lnTo>
                  <a:lnTo>
                    <a:pt x="630295" y="385807"/>
                  </a:lnTo>
                  <a:lnTo>
                    <a:pt x="630295" y="384854"/>
                  </a:lnTo>
                  <a:cubicBezTo>
                    <a:pt x="621723" y="366757"/>
                    <a:pt x="607435" y="352469"/>
                    <a:pt x="589338" y="343897"/>
                  </a:cubicBezTo>
                  <a:lnTo>
                    <a:pt x="584575" y="341992"/>
                  </a:lnTo>
                  <a:lnTo>
                    <a:pt x="744595" y="341992"/>
                  </a:lnTo>
                  <a:lnTo>
                    <a:pt x="744595" y="342944"/>
                  </a:lnTo>
                  <a:cubicBezTo>
                    <a:pt x="747453" y="352469"/>
                    <a:pt x="754120" y="359137"/>
                    <a:pt x="762693" y="363899"/>
                  </a:cubicBezTo>
                  <a:cubicBezTo>
                    <a:pt x="771265" y="367709"/>
                    <a:pt x="780790" y="368662"/>
                    <a:pt x="790315" y="364852"/>
                  </a:cubicBezTo>
                  <a:cubicBezTo>
                    <a:pt x="809365" y="359137"/>
                    <a:pt x="818890" y="338182"/>
                    <a:pt x="812223" y="319132"/>
                  </a:cubicBezTo>
                  <a:close/>
                  <a:moveTo>
                    <a:pt x="616960" y="427717"/>
                  </a:moveTo>
                  <a:lnTo>
                    <a:pt x="616960" y="427717"/>
                  </a:lnTo>
                  <a:cubicBezTo>
                    <a:pt x="616960" y="466769"/>
                    <a:pt x="585528" y="498202"/>
                    <a:pt x="547428" y="499154"/>
                  </a:cubicBezTo>
                  <a:lnTo>
                    <a:pt x="295015" y="499154"/>
                  </a:lnTo>
                  <a:cubicBezTo>
                    <a:pt x="243580" y="499154"/>
                    <a:pt x="202623" y="457244"/>
                    <a:pt x="202623" y="405809"/>
                  </a:cubicBezTo>
                  <a:cubicBezTo>
                    <a:pt x="202623" y="354374"/>
                    <a:pt x="243580" y="312464"/>
                    <a:pt x="295015" y="312464"/>
                  </a:cubicBezTo>
                  <a:cubicBezTo>
                    <a:pt x="299778" y="313417"/>
                    <a:pt x="305493" y="310559"/>
                    <a:pt x="307398" y="305797"/>
                  </a:cubicBezTo>
                  <a:cubicBezTo>
                    <a:pt x="324543" y="260077"/>
                    <a:pt x="369310" y="230549"/>
                    <a:pt x="416935" y="230549"/>
                  </a:cubicBezTo>
                  <a:cubicBezTo>
                    <a:pt x="416935" y="230549"/>
                    <a:pt x="416935" y="230549"/>
                    <a:pt x="416935" y="230549"/>
                  </a:cubicBezTo>
                  <a:cubicBezTo>
                    <a:pt x="480753" y="230549"/>
                    <a:pt x="533140" y="281984"/>
                    <a:pt x="535998" y="346754"/>
                  </a:cubicBezTo>
                  <a:cubicBezTo>
                    <a:pt x="535998" y="353422"/>
                    <a:pt x="540760" y="358184"/>
                    <a:pt x="547428" y="358184"/>
                  </a:cubicBezTo>
                  <a:cubicBezTo>
                    <a:pt x="585528" y="358184"/>
                    <a:pt x="616008" y="388664"/>
                    <a:pt x="616960" y="427717"/>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grpSp>
      <p:grpSp>
        <p:nvGrpSpPr>
          <p:cNvPr id="25" name="Group 24">
            <a:extLst>
              <a:ext uri="{FF2B5EF4-FFF2-40B4-BE49-F238E27FC236}">
                <a16:creationId xmlns:a16="http://schemas.microsoft.com/office/drawing/2014/main" id="{5F3B53F8-BF83-45C4-9B87-26F15C608EEB}"/>
              </a:ext>
            </a:extLst>
          </p:cNvPr>
          <p:cNvGrpSpPr/>
          <p:nvPr/>
        </p:nvGrpSpPr>
        <p:grpSpPr>
          <a:xfrm>
            <a:off x="6139450" y="4296432"/>
            <a:ext cx="2673970" cy="1837660"/>
            <a:chOff x="6139450" y="4474523"/>
            <a:chExt cx="2673970" cy="1837660"/>
          </a:xfrm>
        </p:grpSpPr>
        <p:sp>
          <p:nvSpPr>
            <p:cNvPr id="14" name="Rectangle 13">
              <a:extLst>
                <a:ext uri="{FF2B5EF4-FFF2-40B4-BE49-F238E27FC236}">
                  <a16:creationId xmlns:a16="http://schemas.microsoft.com/office/drawing/2014/main" id="{F5CE93CE-18A6-4795-8085-58CAD4DE88FB}"/>
                </a:ext>
              </a:extLst>
            </p:cNvPr>
            <p:cNvSpPr/>
            <p:nvPr/>
          </p:nvSpPr>
          <p:spPr bwMode="auto">
            <a:xfrm>
              <a:off x="6139450" y="5388853"/>
              <a:ext cx="2673970" cy="923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chemeClr val="tx1"/>
                  </a:solidFill>
                  <a:effectLst/>
                  <a:uLnTx/>
                  <a:uFillTx/>
                  <a:latin typeface="Segoe UI Semilight"/>
                  <a:ea typeface="+mn-ea"/>
                  <a:cs typeface="Segoe UI" panose="020B0502040204020203" pitchFamily="34" charset="0"/>
                </a:rPr>
                <a:t>Security, latency, and degradation concerns from data transfer</a:t>
              </a:r>
            </a:p>
          </p:txBody>
        </p:sp>
        <p:grpSp>
          <p:nvGrpSpPr>
            <p:cNvPr id="20" name="Graphic 18">
              <a:extLst>
                <a:ext uri="{FF2B5EF4-FFF2-40B4-BE49-F238E27FC236}">
                  <a16:creationId xmlns:a16="http://schemas.microsoft.com/office/drawing/2014/main" id="{D0D81E04-CFE9-40E0-A003-ADE141166322}"/>
                </a:ext>
              </a:extLst>
            </p:cNvPr>
            <p:cNvGrpSpPr/>
            <p:nvPr/>
          </p:nvGrpSpPr>
          <p:grpSpPr>
            <a:xfrm>
              <a:off x="7135590" y="4474523"/>
              <a:ext cx="681690" cy="690658"/>
              <a:chOff x="5734050" y="3062287"/>
              <a:chExt cx="723900" cy="733425"/>
            </a:xfrm>
            <a:solidFill>
              <a:schemeClr val="tx2"/>
            </a:solidFill>
          </p:grpSpPr>
          <p:sp>
            <p:nvSpPr>
              <p:cNvPr id="21" name="Freeform: Shape 20">
                <a:extLst>
                  <a:ext uri="{FF2B5EF4-FFF2-40B4-BE49-F238E27FC236}">
                    <a16:creationId xmlns:a16="http://schemas.microsoft.com/office/drawing/2014/main" id="{D9A60D7F-B70F-473F-B39E-1DC8984AD3E1}"/>
                  </a:ext>
                </a:extLst>
              </p:cNvPr>
              <p:cNvSpPr/>
              <p:nvPr/>
            </p:nvSpPr>
            <p:spPr>
              <a:xfrm>
                <a:off x="5927884" y="3200876"/>
                <a:ext cx="342900" cy="514350"/>
              </a:xfrm>
              <a:custGeom>
                <a:avLst/>
                <a:gdLst>
                  <a:gd name="connsiteX0" fmla="*/ 343376 w 342900"/>
                  <a:gd name="connsiteY0" fmla="*/ 7144 h 514350"/>
                  <a:gd name="connsiteX1" fmla="*/ 176689 w 342900"/>
                  <a:gd name="connsiteY1" fmla="*/ 161449 h 514350"/>
                  <a:gd name="connsiteX2" fmla="*/ 10001 w 342900"/>
                  <a:gd name="connsiteY2" fmla="*/ 7144 h 514350"/>
                  <a:gd name="connsiteX3" fmla="*/ 8096 w 342900"/>
                  <a:gd name="connsiteY3" fmla="*/ 7144 h 514350"/>
                  <a:gd name="connsiteX4" fmla="*/ 7144 w 342900"/>
                  <a:gd name="connsiteY4" fmla="*/ 8096 h 514350"/>
                  <a:gd name="connsiteX5" fmla="*/ 174784 w 342900"/>
                  <a:gd name="connsiteY5" fmla="*/ 511016 h 514350"/>
                  <a:gd name="connsiteX6" fmla="*/ 175736 w 342900"/>
                  <a:gd name="connsiteY6" fmla="*/ 511969 h 514350"/>
                  <a:gd name="connsiteX7" fmla="*/ 176689 w 342900"/>
                  <a:gd name="connsiteY7" fmla="*/ 511016 h 514350"/>
                  <a:gd name="connsiteX8" fmla="*/ 344329 w 342900"/>
                  <a:gd name="connsiteY8" fmla="*/ 8096 h 514350"/>
                  <a:gd name="connsiteX9" fmla="*/ 343376 w 342900"/>
                  <a:gd name="connsiteY9" fmla="*/ 7144 h 514350"/>
                  <a:gd name="connsiteX10" fmla="*/ 343376 w 342900"/>
                  <a:gd name="connsiteY10" fmla="*/ 7144 h 514350"/>
                  <a:gd name="connsiteX11" fmla="*/ 175736 w 342900"/>
                  <a:gd name="connsiteY11" fmla="*/ 194786 h 514350"/>
                  <a:gd name="connsiteX12" fmla="*/ 177641 w 342900"/>
                  <a:gd name="connsiteY12" fmla="*/ 194786 h 514350"/>
                  <a:gd name="connsiteX13" fmla="*/ 291941 w 342900"/>
                  <a:gd name="connsiteY13" fmla="*/ 89059 h 514350"/>
                  <a:gd name="connsiteX14" fmla="*/ 176689 w 342900"/>
                  <a:gd name="connsiteY14" fmla="*/ 435769 h 514350"/>
                  <a:gd name="connsiteX15" fmla="*/ 60484 w 342900"/>
                  <a:gd name="connsiteY15" fmla="*/ 89059 h 514350"/>
                  <a:gd name="connsiteX16" fmla="*/ 175736 w 342900"/>
                  <a:gd name="connsiteY16" fmla="*/ 19478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514350">
                    <a:moveTo>
                      <a:pt x="343376" y="7144"/>
                    </a:moveTo>
                    <a:lnTo>
                      <a:pt x="176689" y="161449"/>
                    </a:lnTo>
                    <a:lnTo>
                      <a:pt x="10001" y="7144"/>
                    </a:lnTo>
                    <a:cubicBezTo>
                      <a:pt x="10001" y="7144"/>
                      <a:pt x="9049" y="7144"/>
                      <a:pt x="8096" y="7144"/>
                    </a:cubicBezTo>
                    <a:cubicBezTo>
                      <a:pt x="8096" y="7144"/>
                      <a:pt x="7144" y="8096"/>
                      <a:pt x="7144" y="8096"/>
                    </a:cubicBezTo>
                    <a:lnTo>
                      <a:pt x="174784" y="511016"/>
                    </a:lnTo>
                    <a:cubicBezTo>
                      <a:pt x="174784" y="511969"/>
                      <a:pt x="175736" y="511969"/>
                      <a:pt x="175736" y="511969"/>
                    </a:cubicBezTo>
                    <a:cubicBezTo>
                      <a:pt x="175736" y="511969"/>
                      <a:pt x="176689" y="511969"/>
                      <a:pt x="176689" y="511016"/>
                    </a:cubicBezTo>
                    <a:lnTo>
                      <a:pt x="344329" y="8096"/>
                    </a:lnTo>
                    <a:cubicBezTo>
                      <a:pt x="344329" y="7144"/>
                      <a:pt x="344329" y="7144"/>
                      <a:pt x="343376" y="7144"/>
                    </a:cubicBezTo>
                    <a:cubicBezTo>
                      <a:pt x="344329" y="7144"/>
                      <a:pt x="344329" y="7144"/>
                      <a:pt x="343376" y="7144"/>
                    </a:cubicBezTo>
                    <a:close/>
                    <a:moveTo>
                      <a:pt x="175736" y="194786"/>
                    </a:moveTo>
                    <a:cubicBezTo>
                      <a:pt x="175736" y="194786"/>
                      <a:pt x="176689" y="194786"/>
                      <a:pt x="177641" y="194786"/>
                    </a:cubicBezTo>
                    <a:lnTo>
                      <a:pt x="291941" y="89059"/>
                    </a:lnTo>
                    <a:lnTo>
                      <a:pt x="176689" y="435769"/>
                    </a:lnTo>
                    <a:lnTo>
                      <a:pt x="60484" y="89059"/>
                    </a:lnTo>
                    <a:lnTo>
                      <a:pt x="175736" y="194786"/>
                    </a:ln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14517B5D-FC14-4063-861C-B562BF0A4FFC}"/>
                  </a:ext>
                </a:extLst>
              </p:cNvPr>
              <p:cNvSpPr/>
              <p:nvPr/>
            </p:nvSpPr>
            <p:spPr>
              <a:xfrm>
                <a:off x="5726906" y="3055143"/>
                <a:ext cx="733425" cy="742950"/>
              </a:xfrm>
              <a:custGeom>
                <a:avLst/>
                <a:gdLst>
                  <a:gd name="connsiteX0" fmla="*/ 370046 w 733425"/>
                  <a:gd name="connsiteY0" fmla="*/ 7144 h 742950"/>
                  <a:gd name="connsiteX1" fmla="*/ 7144 w 733425"/>
                  <a:gd name="connsiteY1" fmla="*/ 373856 h 742950"/>
                  <a:gd name="connsiteX2" fmla="*/ 370046 w 733425"/>
                  <a:gd name="connsiteY2" fmla="*/ 740569 h 742950"/>
                  <a:gd name="connsiteX3" fmla="*/ 732949 w 733425"/>
                  <a:gd name="connsiteY3" fmla="*/ 373856 h 742950"/>
                  <a:gd name="connsiteX4" fmla="*/ 370046 w 733425"/>
                  <a:gd name="connsiteY4" fmla="*/ 7144 h 742950"/>
                  <a:gd name="connsiteX5" fmla="*/ 708184 w 733425"/>
                  <a:gd name="connsiteY5" fmla="*/ 373856 h 742950"/>
                  <a:gd name="connsiteX6" fmla="*/ 370046 w 733425"/>
                  <a:gd name="connsiteY6" fmla="*/ 715804 h 742950"/>
                  <a:gd name="connsiteX7" fmla="*/ 31909 w 733425"/>
                  <a:gd name="connsiteY7" fmla="*/ 373856 h 742950"/>
                  <a:gd name="connsiteX8" fmla="*/ 370046 w 733425"/>
                  <a:gd name="connsiteY8" fmla="*/ 31909 h 742950"/>
                  <a:gd name="connsiteX9" fmla="*/ 708184 w 733425"/>
                  <a:gd name="connsiteY9" fmla="*/ 373856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5" h="742950">
                    <a:moveTo>
                      <a:pt x="370046" y="7144"/>
                    </a:moveTo>
                    <a:cubicBezTo>
                      <a:pt x="170021" y="7144"/>
                      <a:pt x="7144" y="171926"/>
                      <a:pt x="7144" y="373856"/>
                    </a:cubicBezTo>
                    <a:cubicBezTo>
                      <a:pt x="7144" y="575786"/>
                      <a:pt x="170021" y="740569"/>
                      <a:pt x="370046" y="740569"/>
                    </a:cubicBezTo>
                    <a:cubicBezTo>
                      <a:pt x="570071" y="740569"/>
                      <a:pt x="732949" y="575786"/>
                      <a:pt x="732949" y="373856"/>
                    </a:cubicBezTo>
                    <a:cubicBezTo>
                      <a:pt x="732949" y="171926"/>
                      <a:pt x="570071" y="7144"/>
                      <a:pt x="370046" y="7144"/>
                    </a:cubicBezTo>
                    <a:close/>
                    <a:moveTo>
                      <a:pt x="708184" y="373856"/>
                    </a:moveTo>
                    <a:cubicBezTo>
                      <a:pt x="708184" y="562451"/>
                      <a:pt x="556736" y="715804"/>
                      <a:pt x="370046" y="715804"/>
                    </a:cubicBezTo>
                    <a:cubicBezTo>
                      <a:pt x="183356" y="715804"/>
                      <a:pt x="31909" y="562451"/>
                      <a:pt x="31909" y="373856"/>
                    </a:cubicBezTo>
                    <a:cubicBezTo>
                      <a:pt x="31909" y="185261"/>
                      <a:pt x="183356" y="31909"/>
                      <a:pt x="370046" y="31909"/>
                    </a:cubicBezTo>
                    <a:cubicBezTo>
                      <a:pt x="556736" y="31909"/>
                      <a:pt x="708184" y="186214"/>
                      <a:pt x="708184" y="373856"/>
                    </a:cubicBez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grpSp>
      </p:grpSp>
      <p:grpSp>
        <p:nvGrpSpPr>
          <p:cNvPr id="26" name="Group 25">
            <a:extLst>
              <a:ext uri="{FF2B5EF4-FFF2-40B4-BE49-F238E27FC236}">
                <a16:creationId xmlns:a16="http://schemas.microsoft.com/office/drawing/2014/main" id="{27694A78-5F47-4FEB-AA01-BB4B35590B43}"/>
              </a:ext>
            </a:extLst>
          </p:cNvPr>
          <p:cNvGrpSpPr/>
          <p:nvPr/>
        </p:nvGrpSpPr>
        <p:grpSpPr>
          <a:xfrm>
            <a:off x="8980574" y="4263261"/>
            <a:ext cx="2769220" cy="1870831"/>
            <a:chOff x="8980574" y="4441352"/>
            <a:chExt cx="2769220" cy="1870831"/>
          </a:xfrm>
        </p:grpSpPr>
        <p:sp>
          <p:nvSpPr>
            <p:cNvPr id="16" name="Rectangle 15">
              <a:extLst>
                <a:ext uri="{FF2B5EF4-FFF2-40B4-BE49-F238E27FC236}">
                  <a16:creationId xmlns:a16="http://schemas.microsoft.com/office/drawing/2014/main" id="{517DC29B-0CE2-4542-A6D3-CBF852F65D87}"/>
                </a:ext>
              </a:extLst>
            </p:cNvPr>
            <p:cNvSpPr/>
            <p:nvPr/>
          </p:nvSpPr>
          <p:spPr bwMode="auto">
            <a:xfrm>
              <a:off x="8980574" y="5388853"/>
              <a:ext cx="2769220" cy="923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US" sz="2000" b="0" i="0" u="none" strike="noStrike" kern="1200" cap="none" normalizeH="0" baseline="0" noProof="0">
                  <a:ln>
                    <a:noFill/>
                  </a:ln>
                  <a:solidFill>
                    <a:schemeClr val="tx1"/>
                  </a:solidFill>
                  <a:effectLst/>
                  <a:uLnTx/>
                  <a:uFillTx/>
                  <a:latin typeface="Segoe UI Semilight"/>
                  <a:ea typeface="+mn-ea"/>
                  <a:cs typeface="Segoe UI" panose="020B0502040204020203" pitchFamily="34" charset="0"/>
                </a:rPr>
                <a:t>ML and AI models are difficult to deploy to the edge and applications</a:t>
              </a:r>
            </a:p>
          </p:txBody>
        </p:sp>
        <p:grpSp>
          <p:nvGrpSpPr>
            <p:cNvPr id="19" name="Group 18">
              <a:extLst>
                <a:ext uri="{FF2B5EF4-FFF2-40B4-BE49-F238E27FC236}">
                  <a16:creationId xmlns:a16="http://schemas.microsoft.com/office/drawing/2014/main" id="{60A1B2B8-0142-4BAD-BC5E-6AE5129A8AE6}"/>
                </a:ext>
              </a:extLst>
            </p:cNvPr>
            <p:cNvGrpSpPr/>
            <p:nvPr/>
          </p:nvGrpSpPr>
          <p:grpSpPr>
            <a:xfrm>
              <a:off x="9986684" y="4441352"/>
              <a:ext cx="757000" cy="757000"/>
              <a:chOff x="9841055" y="4340771"/>
              <a:chExt cx="757000" cy="757000"/>
            </a:xfrm>
          </p:grpSpPr>
          <p:sp>
            <p:nvSpPr>
              <p:cNvPr id="9" name="Freeform: Shape 8">
                <a:extLst>
                  <a:ext uri="{FF2B5EF4-FFF2-40B4-BE49-F238E27FC236}">
                    <a16:creationId xmlns:a16="http://schemas.microsoft.com/office/drawing/2014/main" id="{5CD3BCC2-4C4F-4F11-8604-FFBFCC460B7A}"/>
                  </a:ext>
                </a:extLst>
              </p:cNvPr>
              <p:cNvSpPr/>
              <p:nvPr/>
            </p:nvSpPr>
            <p:spPr>
              <a:xfrm>
                <a:off x="10160857" y="4661526"/>
                <a:ext cx="114300" cy="114300"/>
              </a:xfrm>
              <a:custGeom>
                <a:avLst/>
                <a:gdLst>
                  <a:gd name="connsiteX0" fmla="*/ 61436 w 114300"/>
                  <a:gd name="connsiteY0" fmla="*/ 32861 h 114300"/>
                  <a:gd name="connsiteX1" fmla="*/ 90011 w 114300"/>
                  <a:gd name="connsiteY1" fmla="*/ 61436 h 114300"/>
                  <a:gd name="connsiteX2" fmla="*/ 61436 w 114300"/>
                  <a:gd name="connsiteY2" fmla="*/ 90011 h 114300"/>
                  <a:gd name="connsiteX3" fmla="*/ 32861 w 114300"/>
                  <a:gd name="connsiteY3" fmla="*/ 61436 h 114300"/>
                  <a:gd name="connsiteX4" fmla="*/ 61436 w 114300"/>
                  <a:gd name="connsiteY4" fmla="*/ 32861 h 114300"/>
                  <a:gd name="connsiteX5" fmla="*/ 61436 w 114300"/>
                  <a:gd name="connsiteY5" fmla="*/ 7144 h 114300"/>
                  <a:gd name="connsiteX6" fmla="*/ 7144 w 114300"/>
                  <a:gd name="connsiteY6" fmla="*/ 61436 h 114300"/>
                  <a:gd name="connsiteX7" fmla="*/ 61436 w 114300"/>
                  <a:gd name="connsiteY7" fmla="*/ 115729 h 114300"/>
                  <a:gd name="connsiteX8" fmla="*/ 115729 w 114300"/>
                  <a:gd name="connsiteY8" fmla="*/ 61436 h 114300"/>
                  <a:gd name="connsiteX9" fmla="*/ 61436 w 114300"/>
                  <a:gd name="connsiteY9" fmla="*/ 7144 h 114300"/>
                  <a:gd name="connsiteX10" fmla="*/ 61436 w 114300"/>
                  <a:gd name="connsiteY10" fmla="*/ 7144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300" h="114300">
                    <a:moveTo>
                      <a:pt x="61436" y="32861"/>
                    </a:moveTo>
                    <a:cubicBezTo>
                      <a:pt x="76676" y="32861"/>
                      <a:pt x="90011" y="45244"/>
                      <a:pt x="90011" y="61436"/>
                    </a:cubicBezTo>
                    <a:cubicBezTo>
                      <a:pt x="90011" y="77629"/>
                      <a:pt x="77629" y="90011"/>
                      <a:pt x="61436" y="90011"/>
                    </a:cubicBezTo>
                    <a:cubicBezTo>
                      <a:pt x="45244" y="90011"/>
                      <a:pt x="32861" y="77629"/>
                      <a:pt x="32861" y="61436"/>
                    </a:cubicBezTo>
                    <a:cubicBezTo>
                      <a:pt x="32861" y="45244"/>
                      <a:pt x="46196" y="32861"/>
                      <a:pt x="61436" y="32861"/>
                    </a:cubicBezTo>
                    <a:moveTo>
                      <a:pt x="61436" y="7144"/>
                    </a:moveTo>
                    <a:cubicBezTo>
                      <a:pt x="31909" y="7144"/>
                      <a:pt x="7144" y="30956"/>
                      <a:pt x="7144" y="61436"/>
                    </a:cubicBezTo>
                    <a:cubicBezTo>
                      <a:pt x="7144" y="91916"/>
                      <a:pt x="30956" y="115729"/>
                      <a:pt x="61436" y="115729"/>
                    </a:cubicBezTo>
                    <a:cubicBezTo>
                      <a:pt x="90964" y="115729"/>
                      <a:pt x="115729" y="91916"/>
                      <a:pt x="115729" y="61436"/>
                    </a:cubicBezTo>
                    <a:cubicBezTo>
                      <a:pt x="115729" y="30956"/>
                      <a:pt x="91916" y="7144"/>
                      <a:pt x="61436" y="7144"/>
                    </a:cubicBezTo>
                    <a:lnTo>
                      <a:pt x="61436" y="7144"/>
                    </a:ln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sp>
            <p:nvSpPr>
              <p:cNvPr id="10" name="Freeform: Shape 9">
                <a:extLst>
                  <a:ext uri="{FF2B5EF4-FFF2-40B4-BE49-F238E27FC236}">
                    <a16:creationId xmlns:a16="http://schemas.microsoft.com/office/drawing/2014/main" id="{68654FE2-D6BD-49B3-A470-30C10C1227C9}"/>
                  </a:ext>
                </a:extLst>
              </p:cNvPr>
              <p:cNvSpPr/>
              <p:nvPr/>
            </p:nvSpPr>
            <p:spPr>
              <a:xfrm>
                <a:off x="10146919" y="4340771"/>
                <a:ext cx="161925" cy="304800"/>
              </a:xfrm>
              <a:custGeom>
                <a:avLst/>
                <a:gdLst>
                  <a:gd name="connsiteX0" fmla="*/ 28702 w 161925"/>
                  <a:gd name="connsiteY0" fmla="*/ 86916 h 304800"/>
                  <a:gd name="connsiteX1" fmla="*/ 70612 w 161925"/>
                  <a:gd name="connsiteY1" fmla="*/ 48816 h 304800"/>
                  <a:gd name="connsiteX2" fmla="*/ 70612 w 161925"/>
                  <a:gd name="connsiteY2" fmla="*/ 291703 h 304800"/>
                  <a:gd name="connsiteX3" fmla="*/ 82995 w 161925"/>
                  <a:gd name="connsiteY3" fmla="*/ 305038 h 304800"/>
                  <a:gd name="connsiteX4" fmla="*/ 95377 w 161925"/>
                  <a:gd name="connsiteY4" fmla="*/ 291703 h 304800"/>
                  <a:gd name="connsiteX5" fmla="*/ 95377 w 161925"/>
                  <a:gd name="connsiteY5" fmla="*/ 48816 h 304800"/>
                  <a:gd name="connsiteX6" fmla="*/ 137287 w 161925"/>
                  <a:gd name="connsiteY6" fmla="*/ 86916 h 304800"/>
                  <a:gd name="connsiteX7" fmla="*/ 145860 w 161925"/>
                  <a:gd name="connsiteY7" fmla="*/ 89773 h 304800"/>
                  <a:gd name="connsiteX8" fmla="*/ 155385 w 161925"/>
                  <a:gd name="connsiteY8" fmla="*/ 85963 h 304800"/>
                  <a:gd name="connsiteX9" fmla="*/ 154432 w 161925"/>
                  <a:gd name="connsiteY9" fmla="*/ 67866 h 304800"/>
                  <a:gd name="connsiteX10" fmla="*/ 91567 w 161925"/>
                  <a:gd name="connsiteY10" fmla="*/ 10716 h 304800"/>
                  <a:gd name="connsiteX11" fmla="*/ 74422 w 161925"/>
                  <a:gd name="connsiteY11" fmla="*/ 10716 h 304800"/>
                  <a:gd name="connsiteX12" fmla="*/ 11557 w 161925"/>
                  <a:gd name="connsiteY12" fmla="*/ 67866 h 304800"/>
                  <a:gd name="connsiteX13" fmla="*/ 10605 w 161925"/>
                  <a:gd name="connsiteY13" fmla="*/ 85963 h 304800"/>
                  <a:gd name="connsiteX14" fmla="*/ 28702 w 161925"/>
                  <a:gd name="connsiteY14" fmla="*/ 8691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925" h="304800">
                    <a:moveTo>
                      <a:pt x="28702" y="86916"/>
                    </a:moveTo>
                    <a:lnTo>
                      <a:pt x="70612" y="48816"/>
                    </a:lnTo>
                    <a:lnTo>
                      <a:pt x="70612" y="291703"/>
                    </a:lnTo>
                    <a:cubicBezTo>
                      <a:pt x="70612" y="298371"/>
                      <a:pt x="76327" y="305038"/>
                      <a:pt x="82995" y="305038"/>
                    </a:cubicBezTo>
                    <a:cubicBezTo>
                      <a:pt x="89662" y="305038"/>
                      <a:pt x="95377" y="299323"/>
                      <a:pt x="95377" y="291703"/>
                    </a:cubicBezTo>
                    <a:lnTo>
                      <a:pt x="95377" y="48816"/>
                    </a:lnTo>
                    <a:lnTo>
                      <a:pt x="137287" y="86916"/>
                    </a:lnTo>
                    <a:cubicBezTo>
                      <a:pt x="140145" y="88821"/>
                      <a:pt x="143002" y="89773"/>
                      <a:pt x="145860" y="89773"/>
                    </a:cubicBezTo>
                    <a:cubicBezTo>
                      <a:pt x="149670" y="89773"/>
                      <a:pt x="152527" y="88821"/>
                      <a:pt x="155385" y="85963"/>
                    </a:cubicBezTo>
                    <a:cubicBezTo>
                      <a:pt x="160147" y="80248"/>
                      <a:pt x="160147" y="72628"/>
                      <a:pt x="154432" y="67866"/>
                    </a:cubicBezTo>
                    <a:lnTo>
                      <a:pt x="91567" y="10716"/>
                    </a:lnTo>
                    <a:cubicBezTo>
                      <a:pt x="86805" y="5953"/>
                      <a:pt x="79185" y="5953"/>
                      <a:pt x="74422" y="10716"/>
                    </a:cubicBezTo>
                    <a:lnTo>
                      <a:pt x="11557" y="67866"/>
                    </a:lnTo>
                    <a:cubicBezTo>
                      <a:pt x="5842" y="71676"/>
                      <a:pt x="5842" y="80248"/>
                      <a:pt x="10605" y="85963"/>
                    </a:cubicBezTo>
                    <a:cubicBezTo>
                      <a:pt x="15367" y="90726"/>
                      <a:pt x="22987" y="90726"/>
                      <a:pt x="28702" y="86916"/>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sp>
            <p:nvSpPr>
              <p:cNvPr id="11" name="Freeform: Shape 10">
                <a:extLst>
                  <a:ext uri="{FF2B5EF4-FFF2-40B4-BE49-F238E27FC236}">
                    <a16:creationId xmlns:a16="http://schemas.microsoft.com/office/drawing/2014/main" id="{03193BF4-0056-44E4-8430-AF137213622A}"/>
                  </a:ext>
                </a:extLst>
              </p:cNvPr>
              <p:cNvSpPr/>
              <p:nvPr/>
            </p:nvSpPr>
            <p:spPr>
              <a:xfrm>
                <a:off x="10146808" y="4792971"/>
                <a:ext cx="161925" cy="304800"/>
              </a:xfrm>
              <a:custGeom>
                <a:avLst/>
                <a:gdLst>
                  <a:gd name="connsiteX0" fmla="*/ 137398 w 161925"/>
                  <a:gd name="connsiteY0" fmla="*/ 224314 h 304800"/>
                  <a:gd name="connsiteX1" fmla="*/ 95488 w 161925"/>
                  <a:gd name="connsiteY1" fmla="*/ 262414 h 304800"/>
                  <a:gd name="connsiteX2" fmla="*/ 95488 w 161925"/>
                  <a:gd name="connsiteY2" fmla="*/ 20479 h 304800"/>
                  <a:gd name="connsiteX3" fmla="*/ 83106 w 161925"/>
                  <a:gd name="connsiteY3" fmla="*/ 7144 h 304800"/>
                  <a:gd name="connsiteX4" fmla="*/ 70723 w 161925"/>
                  <a:gd name="connsiteY4" fmla="*/ 20479 h 304800"/>
                  <a:gd name="connsiteX5" fmla="*/ 70723 w 161925"/>
                  <a:gd name="connsiteY5" fmla="*/ 263366 h 304800"/>
                  <a:gd name="connsiteX6" fmla="*/ 28813 w 161925"/>
                  <a:gd name="connsiteY6" fmla="*/ 225266 h 304800"/>
                  <a:gd name="connsiteX7" fmla="*/ 10716 w 161925"/>
                  <a:gd name="connsiteY7" fmla="*/ 226219 h 304800"/>
                  <a:gd name="connsiteX8" fmla="*/ 10716 w 161925"/>
                  <a:gd name="connsiteY8" fmla="*/ 244316 h 304800"/>
                  <a:gd name="connsiteX9" fmla="*/ 73581 w 161925"/>
                  <a:gd name="connsiteY9" fmla="*/ 301466 h 304800"/>
                  <a:gd name="connsiteX10" fmla="*/ 82153 w 161925"/>
                  <a:gd name="connsiteY10" fmla="*/ 304324 h 304800"/>
                  <a:gd name="connsiteX11" fmla="*/ 90726 w 161925"/>
                  <a:gd name="connsiteY11" fmla="*/ 301466 h 304800"/>
                  <a:gd name="connsiteX12" fmla="*/ 153591 w 161925"/>
                  <a:gd name="connsiteY12" fmla="*/ 244316 h 304800"/>
                  <a:gd name="connsiteX13" fmla="*/ 154543 w 161925"/>
                  <a:gd name="connsiteY13" fmla="*/ 226219 h 304800"/>
                  <a:gd name="connsiteX14" fmla="*/ 137398 w 161925"/>
                  <a:gd name="connsiteY14" fmla="*/ 224314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925" h="304800">
                    <a:moveTo>
                      <a:pt x="137398" y="224314"/>
                    </a:moveTo>
                    <a:lnTo>
                      <a:pt x="95488" y="262414"/>
                    </a:lnTo>
                    <a:lnTo>
                      <a:pt x="95488" y="20479"/>
                    </a:lnTo>
                    <a:cubicBezTo>
                      <a:pt x="95488" y="13811"/>
                      <a:pt x="89773" y="7144"/>
                      <a:pt x="83106" y="7144"/>
                    </a:cubicBezTo>
                    <a:cubicBezTo>
                      <a:pt x="76438" y="7144"/>
                      <a:pt x="70723" y="12859"/>
                      <a:pt x="70723" y="20479"/>
                    </a:cubicBezTo>
                    <a:lnTo>
                      <a:pt x="70723" y="263366"/>
                    </a:lnTo>
                    <a:lnTo>
                      <a:pt x="28813" y="225266"/>
                    </a:lnTo>
                    <a:cubicBezTo>
                      <a:pt x="23098" y="220504"/>
                      <a:pt x="15478" y="220504"/>
                      <a:pt x="10716" y="226219"/>
                    </a:cubicBezTo>
                    <a:cubicBezTo>
                      <a:pt x="5953" y="230981"/>
                      <a:pt x="5953" y="239554"/>
                      <a:pt x="10716" y="244316"/>
                    </a:cubicBezTo>
                    <a:lnTo>
                      <a:pt x="73581" y="301466"/>
                    </a:lnTo>
                    <a:cubicBezTo>
                      <a:pt x="76438" y="303371"/>
                      <a:pt x="79296" y="304324"/>
                      <a:pt x="82153" y="304324"/>
                    </a:cubicBezTo>
                    <a:cubicBezTo>
                      <a:pt x="85011" y="304324"/>
                      <a:pt x="87868" y="303371"/>
                      <a:pt x="90726" y="301466"/>
                    </a:cubicBezTo>
                    <a:lnTo>
                      <a:pt x="153591" y="244316"/>
                    </a:lnTo>
                    <a:cubicBezTo>
                      <a:pt x="159306" y="239554"/>
                      <a:pt x="159306" y="230981"/>
                      <a:pt x="154543" y="226219"/>
                    </a:cubicBezTo>
                    <a:cubicBezTo>
                      <a:pt x="150733" y="220504"/>
                      <a:pt x="143113" y="219551"/>
                      <a:pt x="137398" y="224314"/>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9C90260D-4C96-4168-A7FE-75405AA07BB5}"/>
                  </a:ext>
                </a:extLst>
              </p:cNvPr>
              <p:cNvSpPr/>
              <p:nvPr/>
            </p:nvSpPr>
            <p:spPr>
              <a:xfrm>
                <a:off x="10293255" y="4643777"/>
                <a:ext cx="304800" cy="161925"/>
              </a:xfrm>
              <a:custGeom>
                <a:avLst/>
                <a:gdLst>
                  <a:gd name="connsiteX0" fmla="*/ 301466 w 304800"/>
                  <a:gd name="connsiteY0" fmla="*/ 74422 h 161925"/>
                  <a:gd name="connsiteX1" fmla="*/ 244316 w 304800"/>
                  <a:gd name="connsiteY1" fmla="*/ 11557 h 161925"/>
                  <a:gd name="connsiteX2" fmla="*/ 226219 w 304800"/>
                  <a:gd name="connsiteY2" fmla="*/ 10605 h 161925"/>
                  <a:gd name="connsiteX3" fmla="*/ 225266 w 304800"/>
                  <a:gd name="connsiteY3" fmla="*/ 28702 h 161925"/>
                  <a:gd name="connsiteX4" fmla="*/ 263366 w 304800"/>
                  <a:gd name="connsiteY4" fmla="*/ 70612 h 161925"/>
                  <a:gd name="connsiteX5" fmla="*/ 19526 w 304800"/>
                  <a:gd name="connsiteY5" fmla="*/ 70612 h 161925"/>
                  <a:gd name="connsiteX6" fmla="*/ 7144 w 304800"/>
                  <a:gd name="connsiteY6" fmla="*/ 83947 h 161925"/>
                  <a:gd name="connsiteX7" fmla="*/ 19526 w 304800"/>
                  <a:gd name="connsiteY7" fmla="*/ 97282 h 161925"/>
                  <a:gd name="connsiteX8" fmla="*/ 262414 w 304800"/>
                  <a:gd name="connsiteY8" fmla="*/ 97282 h 161925"/>
                  <a:gd name="connsiteX9" fmla="*/ 224314 w 304800"/>
                  <a:gd name="connsiteY9" fmla="*/ 139192 h 161925"/>
                  <a:gd name="connsiteX10" fmla="*/ 225266 w 304800"/>
                  <a:gd name="connsiteY10" fmla="*/ 157290 h 161925"/>
                  <a:gd name="connsiteX11" fmla="*/ 233839 w 304800"/>
                  <a:gd name="connsiteY11" fmla="*/ 160147 h 161925"/>
                  <a:gd name="connsiteX12" fmla="*/ 243364 w 304800"/>
                  <a:gd name="connsiteY12" fmla="*/ 156337 h 161925"/>
                  <a:gd name="connsiteX13" fmla="*/ 300514 w 304800"/>
                  <a:gd name="connsiteY13" fmla="*/ 93472 h 161925"/>
                  <a:gd name="connsiteX14" fmla="*/ 301466 w 304800"/>
                  <a:gd name="connsiteY14" fmla="*/ 7442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161925">
                    <a:moveTo>
                      <a:pt x="301466" y="74422"/>
                    </a:moveTo>
                    <a:lnTo>
                      <a:pt x="244316" y="11557"/>
                    </a:lnTo>
                    <a:cubicBezTo>
                      <a:pt x="239554" y="5842"/>
                      <a:pt x="230981" y="5842"/>
                      <a:pt x="226219" y="10605"/>
                    </a:cubicBezTo>
                    <a:cubicBezTo>
                      <a:pt x="221456" y="15367"/>
                      <a:pt x="220504" y="23940"/>
                      <a:pt x="225266" y="28702"/>
                    </a:cubicBezTo>
                    <a:lnTo>
                      <a:pt x="263366" y="70612"/>
                    </a:lnTo>
                    <a:lnTo>
                      <a:pt x="19526" y="70612"/>
                    </a:lnTo>
                    <a:cubicBezTo>
                      <a:pt x="12859" y="70612"/>
                      <a:pt x="7144" y="76327"/>
                      <a:pt x="7144" y="83947"/>
                    </a:cubicBezTo>
                    <a:cubicBezTo>
                      <a:pt x="7144" y="91567"/>
                      <a:pt x="12859" y="97282"/>
                      <a:pt x="19526" y="97282"/>
                    </a:cubicBezTo>
                    <a:lnTo>
                      <a:pt x="262414" y="97282"/>
                    </a:lnTo>
                    <a:lnTo>
                      <a:pt x="224314" y="139192"/>
                    </a:lnTo>
                    <a:cubicBezTo>
                      <a:pt x="219551" y="144907"/>
                      <a:pt x="219551" y="152527"/>
                      <a:pt x="225266" y="157290"/>
                    </a:cubicBezTo>
                    <a:cubicBezTo>
                      <a:pt x="228124" y="159195"/>
                      <a:pt x="230981" y="160147"/>
                      <a:pt x="233839" y="160147"/>
                    </a:cubicBezTo>
                    <a:cubicBezTo>
                      <a:pt x="237649" y="160147"/>
                      <a:pt x="240506" y="159195"/>
                      <a:pt x="243364" y="156337"/>
                    </a:cubicBezTo>
                    <a:lnTo>
                      <a:pt x="300514" y="93472"/>
                    </a:lnTo>
                    <a:cubicBezTo>
                      <a:pt x="305276" y="86805"/>
                      <a:pt x="305276" y="80137"/>
                      <a:pt x="301466" y="74422"/>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sp>
            <p:nvSpPr>
              <p:cNvPr id="18" name="Freeform: Shape 17">
                <a:extLst>
                  <a:ext uri="{FF2B5EF4-FFF2-40B4-BE49-F238E27FC236}">
                    <a16:creationId xmlns:a16="http://schemas.microsoft.com/office/drawing/2014/main" id="{A65772AE-F9A9-4652-9DFC-DAA95EB6092A}"/>
                  </a:ext>
                </a:extLst>
              </p:cNvPr>
              <p:cNvSpPr/>
              <p:nvPr/>
            </p:nvSpPr>
            <p:spPr>
              <a:xfrm>
                <a:off x="9841055" y="4643777"/>
                <a:ext cx="304800" cy="161925"/>
              </a:xfrm>
              <a:custGeom>
                <a:avLst/>
                <a:gdLst>
                  <a:gd name="connsiteX0" fmla="*/ 290751 w 304800"/>
                  <a:gd name="connsiteY0" fmla="*/ 70612 h 161925"/>
                  <a:gd name="connsiteX1" fmla="*/ 48816 w 304800"/>
                  <a:gd name="connsiteY1" fmla="*/ 70612 h 161925"/>
                  <a:gd name="connsiteX2" fmla="*/ 86916 w 304800"/>
                  <a:gd name="connsiteY2" fmla="*/ 28702 h 161925"/>
                  <a:gd name="connsiteX3" fmla="*/ 85963 w 304800"/>
                  <a:gd name="connsiteY3" fmla="*/ 10605 h 161925"/>
                  <a:gd name="connsiteX4" fmla="*/ 67866 w 304800"/>
                  <a:gd name="connsiteY4" fmla="*/ 11557 h 161925"/>
                  <a:gd name="connsiteX5" fmla="*/ 10716 w 304800"/>
                  <a:gd name="connsiteY5" fmla="*/ 74422 h 161925"/>
                  <a:gd name="connsiteX6" fmla="*/ 10716 w 304800"/>
                  <a:gd name="connsiteY6" fmla="*/ 91567 h 161925"/>
                  <a:gd name="connsiteX7" fmla="*/ 67866 w 304800"/>
                  <a:gd name="connsiteY7" fmla="*/ 154432 h 161925"/>
                  <a:gd name="connsiteX8" fmla="*/ 77391 w 304800"/>
                  <a:gd name="connsiteY8" fmla="*/ 158242 h 161925"/>
                  <a:gd name="connsiteX9" fmla="*/ 85963 w 304800"/>
                  <a:gd name="connsiteY9" fmla="*/ 155385 h 161925"/>
                  <a:gd name="connsiteX10" fmla="*/ 86916 w 304800"/>
                  <a:gd name="connsiteY10" fmla="*/ 137287 h 161925"/>
                  <a:gd name="connsiteX11" fmla="*/ 48816 w 304800"/>
                  <a:gd name="connsiteY11" fmla="*/ 95377 h 161925"/>
                  <a:gd name="connsiteX12" fmla="*/ 291703 w 304800"/>
                  <a:gd name="connsiteY12" fmla="*/ 95377 h 161925"/>
                  <a:gd name="connsiteX13" fmla="*/ 304086 w 304800"/>
                  <a:gd name="connsiteY13" fmla="*/ 82042 h 161925"/>
                  <a:gd name="connsiteX14" fmla="*/ 290751 w 304800"/>
                  <a:gd name="connsiteY14" fmla="*/ 7061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 h="161925">
                    <a:moveTo>
                      <a:pt x="290751" y="70612"/>
                    </a:moveTo>
                    <a:lnTo>
                      <a:pt x="48816" y="70612"/>
                    </a:lnTo>
                    <a:lnTo>
                      <a:pt x="86916" y="28702"/>
                    </a:lnTo>
                    <a:cubicBezTo>
                      <a:pt x="91678" y="22987"/>
                      <a:pt x="91678" y="15367"/>
                      <a:pt x="85963" y="10605"/>
                    </a:cubicBezTo>
                    <a:cubicBezTo>
                      <a:pt x="80248" y="5842"/>
                      <a:pt x="72628" y="5842"/>
                      <a:pt x="67866" y="11557"/>
                    </a:cubicBezTo>
                    <a:lnTo>
                      <a:pt x="10716" y="74422"/>
                    </a:lnTo>
                    <a:cubicBezTo>
                      <a:pt x="5953" y="79185"/>
                      <a:pt x="5953" y="86805"/>
                      <a:pt x="10716" y="91567"/>
                    </a:cubicBezTo>
                    <a:lnTo>
                      <a:pt x="67866" y="154432"/>
                    </a:lnTo>
                    <a:cubicBezTo>
                      <a:pt x="70723" y="157290"/>
                      <a:pt x="73581" y="158242"/>
                      <a:pt x="77391" y="158242"/>
                    </a:cubicBezTo>
                    <a:cubicBezTo>
                      <a:pt x="80248" y="158242"/>
                      <a:pt x="83106" y="157290"/>
                      <a:pt x="85963" y="155385"/>
                    </a:cubicBezTo>
                    <a:cubicBezTo>
                      <a:pt x="91678" y="150622"/>
                      <a:pt x="91678" y="142050"/>
                      <a:pt x="86916" y="137287"/>
                    </a:cubicBezTo>
                    <a:lnTo>
                      <a:pt x="48816" y="95377"/>
                    </a:lnTo>
                    <a:lnTo>
                      <a:pt x="291703" y="95377"/>
                    </a:lnTo>
                    <a:cubicBezTo>
                      <a:pt x="298371" y="95377"/>
                      <a:pt x="304086" y="89662"/>
                      <a:pt x="304086" y="82042"/>
                    </a:cubicBezTo>
                    <a:cubicBezTo>
                      <a:pt x="304086" y="74422"/>
                      <a:pt x="298371" y="70612"/>
                      <a:pt x="290751" y="70612"/>
                    </a:cubicBezTo>
                    <a:close/>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effectLst/>
                  <a:uLnTx/>
                  <a:uFillTx/>
                  <a:latin typeface="Segoe UI Semilight"/>
                  <a:ea typeface="+mn-ea"/>
                  <a:cs typeface="+mn-cs"/>
                </a:endParaRPr>
              </a:p>
            </p:txBody>
          </p:sp>
        </p:grpSp>
      </p:grpSp>
      <p:sp>
        <p:nvSpPr>
          <p:cNvPr id="4" name="Rectangle 3">
            <a:extLst>
              <a:ext uri="{FF2B5EF4-FFF2-40B4-BE49-F238E27FC236}">
                <a16:creationId xmlns:a16="http://schemas.microsoft.com/office/drawing/2014/main" id="{2A339B99-2B0D-4374-99E3-58252B404C70}"/>
              </a:ext>
            </a:extLst>
          </p:cNvPr>
          <p:cNvSpPr/>
          <p:nvPr/>
        </p:nvSpPr>
        <p:spPr bwMode="auto">
          <a:xfrm>
            <a:off x="-337819" y="6438070"/>
            <a:ext cx="1839432" cy="4490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a:solidFill>
                  <a:schemeClr val="tx1"/>
                </a:solidFill>
                <a:ea typeface="Segoe UI" pitchFamily="34" charset="0"/>
                <a:cs typeface="Segoe UI" pitchFamily="34" charset="0"/>
              </a:rPr>
              <a:t>1:</a:t>
            </a:r>
            <a:r>
              <a:rPr lang="en-US" sz="1100">
                <a:solidFill>
                  <a:schemeClr val="tx1"/>
                </a:solidFill>
                <a:ea typeface="Segoe UI" pitchFamily="34" charset="0"/>
                <a:cs typeface="Segoe UI" pitchFamily="34" charset="0"/>
                <a:hlinkClick r:id="rId3"/>
              </a:rPr>
              <a:t>ESG, 2017</a:t>
            </a:r>
            <a:endParaRPr lang="en-US" sz="11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034212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750"/>
                            </p:stCondLst>
                            <p:childTnLst>
                              <p:par>
                                <p:cTn id="13" presetID="10" presetClass="entr" presetSubtype="0" fill="hold" nodeType="afterEffect">
                                  <p:stCondLst>
                                    <p:cond delay="5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2750"/>
                            </p:stCondLst>
                            <p:childTnLst>
                              <p:par>
                                <p:cTn id="17" presetID="10" presetClass="entr" presetSubtype="0" fill="hold" nodeType="after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3750"/>
                            </p:stCondLst>
                            <p:childTnLst>
                              <p:par>
                                <p:cTn id="21" presetID="10" presetClass="entr" presetSubtype="0" fill="hold" nodeType="afterEffect">
                                  <p:stCondLst>
                                    <p:cond delay="5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93B59FE-9726-40C8-BEBC-4AA62808DA28}"/>
              </a:ext>
            </a:extLst>
          </p:cNvPr>
          <p:cNvGrpSpPr/>
          <p:nvPr/>
        </p:nvGrpSpPr>
        <p:grpSpPr>
          <a:xfrm>
            <a:off x="-2" y="4800600"/>
            <a:ext cx="12198096" cy="2057400"/>
            <a:chOff x="-2" y="4800600"/>
            <a:chExt cx="12198096" cy="2057400"/>
          </a:xfrm>
        </p:grpSpPr>
        <p:sp>
          <p:nvSpPr>
            <p:cNvPr id="52" name="Rectangle 51">
              <a:extLst>
                <a:ext uri="{FF2B5EF4-FFF2-40B4-BE49-F238E27FC236}">
                  <a16:creationId xmlns:a16="http://schemas.microsoft.com/office/drawing/2014/main" id="{221B5306-4BBB-4045-9FC7-5CD606D83EB1}"/>
                </a:ext>
              </a:extLst>
            </p:cNvPr>
            <p:cNvSpPr/>
            <p:nvPr/>
          </p:nvSpPr>
          <p:spPr bwMode="auto">
            <a:xfrm>
              <a:off x="-2" y="4800600"/>
              <a:ext cx="12198096" cy="2057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8152CA9D-D7EC-4CC7-82E8-33B397B5A6FA}"/>
                </a:ext>
              </a:extLst>
            </p:cNvPr>
            <p:cNvSpPr/>
            <p:nvPr/>
          </p:nvSpPr>
          <p:spPr bwMode="auto">
            <a:xfrm>
              <a:off x="457200" y="4940081"/>
              <a:ext cx="11213214" cy="22159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016" rtl="0" eaLnBrk="1" fontAlgn="auto" latinLnBrk="0" hangingPunct="1">
                <a:lnSpc>
                  <a:spcPct val="90000"/>
                </a:lnSpc>
                <a:spcBef>
                  <a:spcPct val="0"/>
                </a:spcBef>
                <a:spcAft>
                  <a:spcPts val="1000"/>
                </a:spcAft>
                <a:buClrTx/>
                <a:buSzTx/>
                <a:buFontTx/>
                <a:buNone/>
                <a:tabLst/>
                <a:defRPr/>
              </a:pPr>
              <a:r>
                <a:rPr kumimoji="0" lang="en-US" sz="1600" b="0" i="0" u="none" strike="noStrike" kern="1200" cap="none" spc="0" normalizeH="0" baseline="0" noProof="0">
                  <a:ln w="3175">
                    <a:noFill/>
                  </a:ln>
                  <a:solidFill>
                    <a:srgbClr val="0078D7"/>
                  </a:solidFill>
                  <a:effectLst/>
                  <a:uLnTx/>
                  <a:uFillTx/>
                  <a:latin typeface="Segoe UI Light"/>
                  <a:ea typeface="+mn-ea"/>
                  <a:cs typeface="Segoe UI" pitchFamily="34" charset="0"/>
                </a:rPr>
                <a:t>And most aren’t satisfied with their current solutions</a:t>
              </a:r>
            </a:p>
          </p:txBody>
        </p:sp>
        <p:sp>
          <p:nvSpPr>
            <p:cNvPr id="54" name="TextBox 53">
              <a:extLst>
                <a:ext uri="{FF2B5EF4-FFF2-40B4-BE49-F238E27FC236}">
                  <a16:creationId xmlns:a16="http://schemas.microsoft.com/office/drawing/2014/main" id="{3711D40E-B657-4D0F-A4C9-5AEA625A9908}"/>
                </a:ext>
              </a:extLst>
            </p:cNvPr>
            <p:cNvSpPr txBox="1"/>
            <p:nvPr/>
          </p:nvSpPr>
          <p:spPr>
            <a:xfrm>
              <a:off x="457200" y="6630932"/>
              <a:ext cx="8700788" cy="9233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600" b="0" i="0" u="none" strike="noStrike" kern="1200" cap="none" spc="0" normalizeH="0" baseline="0" noProof="0">
                  <a:ln>
                    <a:noFill/>
                  </a:ln>
                  <a:solidFill>
                    <a:srgbClr val="505050"/>
                  </a:solidFill>
                  <a:effectLst/>
                  <a:uLnTx/>
                  <a:uFillTx/>
                  <a:latin typeface="Segoe UI Semilight"/>
                  <a:ea typeface="+mn-ea"/>
                  <a:cs typeface="+mn-cs"/>
                </a:rPr>
                <a:t>“What it Takes to be Data-Driven: Technologies and Best Practices for Becoming a Smarter Organization”, TDWI, 2017.</a:t>
              </a:r>
            </a:p>
          </p:txBody>
        </p:sp>
        <p:grpSp>
          <p:nvGrpSpPr>
            <p:cNvPr id="55" name="Group 54">
              <a:extLst>
                <a:ext uri="{FF2B5EF4-FFF2-40B4-BE49-F238E27FC236}">
                  <a16:creationId xmlns:a16="http://schemas.microsoft.com/office/drawing/2014/main" id="{19789CF9-EF69-491F-B576-8E7CD8A42C43}"/>
                </a:ext>
              </a:extLst>
            </p:cNvPr>
            <p:cNvGrpSpPr/>
            <p:nvPr/>
          </p:nvGrpSpPr>
          <p:grpSpPr>
            <a:xfrm>
              <a:off x="865929" y="5542513"/>
              <a:ext cx="10707754" cy="735286"/>
              <a:chOff x="865929" y="5562347"/>
              <a:chExt cx="10707754" cy="735286"/>
            </a:xfrm>
          </p:grpSpPr>
          <p:grpSp>
            <p:nvGrpSpPr>
              <p:cNvPr id="59" name="Group 58">
                <a:extLst>
                  <a:ext uri="{FF2B5EF4-FFF2-40B4-BE49-F238E27FC236}">
                    <a16:creationId xmlns:a16="http://schemas.microsoft.com/office/drawing/2014/main" id="{413C9D2D-A37B-4DFB-918E-67DE99EFCD45}"/>
                  </a:ext>
                </a:extLst>
              </p:cNvPr>
              <p:cNvGrpSpPr/>
              <p:nvPr/>
            </p:nvGrpSpPr>
            <p:grpSpPr>
              <a:xfrm>
                <a:off x="865929" y="5562348"/>
                <a:ext cx="2475018" cy="735285"/>
                <a:chOff x="829971" y="5562348"/>
                <a:chExt cx="2475018" cy="735285"/>
              </a:xfrm>
            </p:grpSpPr>
            <p:sp>
              <p:nvSpPr>
                <p:cNvPr id="72" name="TextBox 71">
                  <a:extLst>
                    <a:ext uri="{FF2B5EF4-FFF2-40B4-BE49-F238E27FC236}">
                      <a16:creationId xmlns:a16="http://schemas.microsoft.com/office/drawing/2014/main" id="{78071648-48DC-4FE2-B065-DCB5AB4ABE4C}"/>
                    </a:ext>
                  </a:extLst>
                </p:cNvPr>
                <p:cNvSpPr txBox="1"/>
                <p:nvPr/>
              </p:nvSpPr>
              <p:spPr>
                <a:xfrm>
                  <a:off x="1702097" y="5768408"/>
                  <a:ext cx="1602892" cy="323165"/>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light"/>
                      <a:ea typeface="Segoe UI Semibold" panose="020B0502040204020203" pitchFamily="34" charset="0"/>
                      <a:cs typeface="Segoe UI Semibold" panose="020B0502040204020203" pitchFamily="34" charset="0"/>
                    </a:rPr>
                    <a:t>Are satisfied with ease of use of analytics software</a:t>
                  </a:r>
                </a:p>
              </p:txBody>
            </p:sp>
            <p:grpSp>
              <p:nvGrpSpPr>
                <p:cNvPr id="73" name="Group 72">
                  <a:extLst>
                    <a:ext uri="{FF2B5EF4-FFF2-40B4-BE49-F238E27FC236}">
                      <a16:creationId xmlns:a16="http://schemas.microsoft.com/office/drawing/2014/main" id="{3628315C-CE33-4FE1-ADF9-E6F3224A72BC}"/>
                    </a:ext>
                  </a:extLst>
                </p:cNvPr>
                <p:cNvGrpSpPr/>
                <p:nvPr/>
              </p:nvGrpSpPr>
              <p:grpSpPr>
                <a:xfrm>
                  <a:off x="829971" y="5562348"/>
                  <a:ext cx="735286" cy="735285"/>
                  <a:chOff x="3216706" y="1689333"/>
                  <a:chExt cx="1066800" cy="1066802"/>
                </a:xfrm>
              </p:grpSpPr>
              <p:sp>
                <p:nvSpPr>
                  <p:cNvPr id="74" name="Oval 73">
                    <a:extLst>
                      <a:ext uri="{FF2B5EF4-FFF2-40B4-BE49-F238E27FC236}">
                        <a16:creationId xmlns:a16="http://schemas.microsoft.com/office/drawing/2014/main" id="{A1892747-9CB8-4877-88D4-32C32181BEED}"/>
                      </a:ext>
                    </a:extLst>
                  </p:cNvPr>
                  <p:cNvSpPr/>
                  <p:nvPr>
                    <p:custDataLst>
                      <p:tags r:id="rId5"/>
                    </p:custDataLst>
                  </p:nvPr>
                </p:nvSpPr>
                <p:spPr bwMode="auto">
                  <a:xfrm>
                    <a:off x="3216706" y="1689333"/>
                    <a:ext cx="1066800" cy="1066801"/>
                  </a:xfrm>
                  <a:prstGeom prst="ellipse">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glow>
                          <a:scrgbClr r="0" g="0" b="0"/>
                        </a:glow>
                      </a:effectLst>
                      <a:uLnTx/>
                      <a:uFillTx/>
                      <a:latin typeface="Segoe UI Semilight"/>
                      <a:ea typeface="Segoe UI" pitchFamily="34" charset="0"/>
                      <a:cs typeface="Segoe UI" pitchFamily="34" charset="0"/>
                    </a:endParaRPr>
                  </a:p>
                </p:txBody>
              </p:sp>
              <p:sp>
                <p:nvSpPr>
                  <p:cNvPr id="75" name="Arc 74">
                    <a:extLst>
                      <a:ext uri="{FF2B5EF4-FFF2-40B4-BE49-F238E27FC236}">
                        <a16:creationId xmlns:a16="http://schemas.microsoft.com/office/drawing/2014/main" id="{9F253E98-63C1-4F11-AFD1-E21050C9CEA4}"/>
                      </a:ext>
                    </a:extLst>
                  </p:cNvPr>
                  <p:cNvSpPr/>
                  <p:nvPr>
                    <p:custDataLst>
                      <p:tags r:id="rId6"/>
                    </p:custDataLst>
                  </p:nvPr>
                </p:nvSpPr>
                <p:spPr bwMode="auto">
                  <a:xfrm>
                    <a:off x="3216706" y="1689334"/>
                    <a:ext cx="1066800" cy="1066801"/>
                  </a:xfrm>
                  <a:prstGeom prst="arc">
                    <a:avLst>
                      <a:gd name="adj1" fmla="val 16231091"/>
                      <a:gd name="adj2" fmla="val 4398515"/>
                    </a:avLst>
                  </a:prstGeom>
                  <a:noFill/>
                  <a:ln w="762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glow>
                          <a:scrgbClr r="0" g="0" b="0"/>
                        </a:glow>
                      </a:effectLst>
                      <a:uLnTx/>
                      <a:uFillTx/>
                      <a:latin typeface="Segoe UI Semilight"/>
                      <a:ea typeface="Segoe UI" pitchFamily="34" charset="0"/>
                      <a:cs typeface="Segoe UI" pitchFamily="34" charset="0"/>
                    </a:endParaRPr>
                  </a:p>
                </p:txBody>
              </p:sp>
              <p:sp>
                <p:nvSpPr>
                  <p:cNvPr id="76" name="TextBox 75">
                    <a:extLst>
                      <a:ext uri="{FF2B5EF4-FFF2-40B4-BE49-F238E27FC236}">
                        <a16:creationId xmlns:a16="http://schemas.microsoft.com/office/drawing/2014/main" id="{81842553-B9A7-4290-964D-F2A266DD5B60}"/>
                      </a:ext>
                    </a:extLst>
                  </p:cNvPr>
                  <p:cNvSpPr txBox="1"/>
                  <p:nvPr/>
                </p:nvSpPr>
                <p:spPr>
                  <a:xfrm>
                    <a:off x="3320671" y="2021791"/>
                    <a:ext cx="858872" cy="40188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46</a:t>
                    </a:r>
                    <a:r>
                      <a:rPr kumimoji="0" lang="en-US" sz="14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a:t>
                    </a:r>
                    <a:endParaRPr kumimoji="0" lang="en-US" sz="20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p:txBody>
              </p:sp>
            </p:grpSp>
          </p:grpSp>
          <p:grpSp>
            <p:nvGrpSpPr>
              <p:cNvPr id="60" name="Group 59">
                <a:extLst>
                  <a:ext uri="{FF2B5EF4-FFF2-40B4-BE49-F238E27FC236}">
                    <a16:creationId xmlns:a16="http://schemas.microsoft.com/office/drawing/2014/main" id="{F420E799-09E9-4F60-A3A1-5B5926D8FBFA}"/>
                  </a:ext>
                </a:extLst>
              </p:cNvPr>
              <p:cNvGrpSpPr/>
              <p:nvPr/>
            </p:nvGrpSpPr>
            <p:grpSpPr>
              <a:xfrm>
                <a:off x="4678707" y="5562348"/>
                <a:ext cx="2881534" cy="735285"/>
                <a:chOff x="4311065" y="5562348"/>
                <a:chExt cx="2881534" cy="735285"/>
              </a:xfrm>
            </p:grpSpPr>
            <p:grpSp>
              <p:nvGrpSpPr>
                <p:cNvPr id="67" name="Group 66">
                  <a:extLst>
                    <a:ext uri="{FF2B5EF4-FFF2-40B4-BE49-F238E27FC236}">
                      <a16:creationId xmlns:a16="http://schemas.microsoft.com/office/drawing/2014/main" id="{C581D616-0973-4145-8D64-F76334D1E30F}"/>
                    </a:ext>
                  </a:extLst>
                </p:cNvPr>
                <p:cNvGrpSpPr/>
                <p:nvPr/>
              </p:nvGrpSpPr>
              <p:grpSpPr>
                <a:xfrm>
                  <a:off x="4311065" y="5562348"/>
                  <a:ext cx="735286" cy="735285"/>
                  <a:chOff x="3216706" y="1689335"/>
                  <a:chExt cx="1066800" cy="1066801"/>
                </a:xfrm>
              </p:grpSpPr>
              <p:sp>
                <p:nvSpPr>
                  <p:cNvPr id="69" name="Oval 68">
                    <a:extLst>
                      <a:ext uri="{FF2B5EF4-FFF2-40B4-BE49-F238E27FC236}">
                        <a16:creationId xmlns:a16="http://schemas.microsoft.com/office/drawing/2014/main" id="{BFFE6DC9-3E17-4DB7-8904-4B7D24960369}"/>
                      </a:ext>
                    </a:extLst>
                  </p:cNvPr>
                  <p:cNvSpPr/>
                  <p:nvPr>
                    <p:custDataLst>
                      <p:tags r:id="rId3"/>
                    </p:custDataLst>
                  </p:nvPr>
                </p:nvSpPr>
                <p:spPr bwMode="auto">
                  <a:xfrm>
                    <a:off x="3216706" y="1689336"/>
                    <a:ext cx="1066800" cy="1066800"/>
                  </a:xfrm>
                  <a:prstGeom prst="ellipse">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glow>
                          <a:scrgbClr r="0" g="0" b="0"/>
                        </a:glow>
                      </a:effectLst>
                      <a:uLnTx/>
                      <a:uFillTx/>
                      <a:latin typeface="Segoe UI Semilight"/>
                      <a:ea typeface="Segoe UI" pitchFamily="34" charset="0"/>
                      <a:cs typeface="Segoe UI" pitchFamily="34" charset="0"/>
                    </a:endParaRPr>
                  </a:p>
                </p:txBody>
              </p:sp>
              <p:sp>
                <p:nvSpPr>
                  <p:cNvPr id="70" name="Arc 69">
                    <a:extLst>
                      <a:ext uri="{FF2B5EF4-FFF2-40B4-BE49-F238E27FC236}">
                        <a16:creationId xmlns:a16="http://schemas.microsoft.com/office/drawing/2014/main" id="{D62FA265-E805-4E35-88B2-E78CD7791425}"/>
                      </a:ext>
                    </a:extLst>
                  </p:cNvPr>
                  <p:cNvSpPr/>
                  <p:nvPr>
                    <p:custDataLst>
                      <p:tags r:id="rId4"/>
                    </p:custDataLst>
                  </p:nvPr>
                </p:nvSpPr>
                <p:spPr bwMode="auto">
                  <a:xfrm>
                    <a:off x="3216706" y="1689335"/>
                    <a:ext cx="1066800" cy="1066800"/>
                  </a:xfrm>
                  <a:prstGeom prst="arc">
                    <a:avLst>
                      <a:gd name="adj1" fmla="val 16231091"/>
                      <a:gd name="adj2" fmla="val 20634643"/>
                    </a:avLst>
                  </a:prstGeom>
                  <a:noFill/>
                  <a:ln w="762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glow>
                          <a:scrgbClr r="0" g="0" b="0"/>
                        </a:glow>
                      </a:effectLst>
                      <a:uLnTx/>
                      <a:uFillTx/>
                      <a:latin typeface="Segoe UI Semilight"/>
                      <a:ea typeface="Segoe UI" pitchFamily="34" charset="0"/>
                      <a:cs typeface="Segoe UI" pitchFamily="34" charset="0"/>
                    </a:endParaRPr>
                  </a:p>
                </p:txBody>
              </p:sp>
              <p:sp>
                <p:nvSpPr>
                  <p:cNvPr id="71" name="TextBox 70">
                    <a:extLst>
                      <a:ext uri="{FF2B5EF4-FFF2-40B4-BE49-F238E27FC236}">
                        <a16:creationId xmlns:a16="http://schemas.microsoft.com/office/drawing/2014/main" id="{818BF94A-2CE0-4EF3-BFD9-0ADA6A738B84}"/>
                      </a:ext>
                    </a:extLst>
                  </p:cNvPr>
                  <p:cNvSpPr txBox="1"/>
                  <p:nvPr/>
                </p:nvSpPr>
                <p:spPr>
                  <a:xfrm>
                    <a:off x="3320671" y="2021793"/>
                    <a:ext cx="858872" cy="40188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21</a:t>
                    </a:r>
                    <a:r>
                      <a:rPr kumimoji="0" lang="en-US" sz="14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a:t>
                    </a:r>
                    <a:endParaRPr kumimoji="0" lang="en-US" sz="20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p:txBody>
              </p:sp>
            </p:grpSp>
            <p:sp>
              <p:nvSpPr>
                <p:cNvPr id="68" name="TextBox 67">
                  <a:extLst>
                    <a:ext uri="{FF2B5EF4-FFF2-40B4-BE49-F238E27FC236}">
                      <a16:creationId xmlns:a16="http://schemas.microsoft.com/office/drawing/2014/main" id="{C2F881E2-8856-4BE8-A99E-F6D17552FE68}"/>
                    </a:ext>
                  </a:extLst>
                </p:cNvPr>
                <p:cNvSpPr txBox="1"/>
                <p:nvPr/>
              </p:nvSpPr>
              <p:spPr>
                <a:xfrm>
                  <a:off x="5185347" y="5768408"/>
                  <a:ext cx="2007252" cy="323165"/>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light"/>
                      <a:ea typeface="+mn-ea"/>
                      <a:cs typeface="Segoe UI Semibold" panose="020B0502040204020203" pitchFamily="34" charset="0"/>
                    </a:rPr>
                    <a:t>Are satisfied with access to semi-structured and unstructured data</a:t>
                  </a:r>
                </a:p>
              </p:txBody>
            </p:sp>
          </p:grpSp>
          <p:grpSp>
            <p:nvGrpSpPr>
              <p:cNvPr id="61" name="Group 60">
                <a:extLst>
                  <a:ext uri="{FF2B5EF4-FFF2-40B4-BE49-F238E27FC236}">
                    <a16:creationId xmlns:a16="http://schemas.microsoft.com/office/drawing/2014/main" id="{5557BC8D-4342-4552-B61B-34A04C3A5B22}"/>
                  </a:ext>
                </a:extLst>
              </p:cNvPr>
              <p:cNvGrpSpPr/>
              <p:nvPr/>
            </p:nvGrpSpPr>
            <p:grpSpPr>
              <a:xfrm>
                <a:off x="8697342" y="5562347"/>
                <a:ext cx="2876341" cy="735286"/>
                <a:chOff x="8422702" y="5562347"/>
                <a:chExt cx="2876341" cy="735286"/>
              </a:xfrm>
            </p:grpSpPr>
            <p:grpSp>
              <p:nvGrpSpPr>
                <p:cNvPr id="62" name="Group 61">
                  <a:extLst>
                    <a:ext uri="{FF2B5EF4-FFF2-40B4-BE49-F238E27FC236}">
                      <a16:creationId xmlns:a16="http://schemas.microsoft.com/office/drawing/2014/main" id="{A24B5B26-9985-422C-90AE-E195F11B2B93}"/>
                    </a:ext>
                  </a:extLst>
                </p:cNvPr>
                <p:cNvGrpSpPr/>
                <p:nvPr/>
              </p:nvGrpSpPr>
              <p:grpSpPr>
                <a:xfrm>
                  <a:off x="8422702" y="5562347"/>
                  <a:ext cx="735286" cy="735286"/>
                  <a:chOff x="3216706" y="1689333"/>
                  <a:chExt cx="1066800" cy="1066803"/>
                </a:xfrm>
              </p:grpSpPr>
              <p:sp>
                <p:nvSpPr>
                  <p:cNvPr id="64" name="Oval 63">
                    <a:extLst>
                      <a:ext uri="{FF2B5EF4-FFF2-40B4-BE49-F238E27FC236}">
                        <a16:creationId xmlns:a16="http://schemas.microsoft.com/office/drawing/2014/main" id="{164B9F25-2F38-4765-B2EF-77ADF527D239}"/>
                      </a:ext>
                    </a:extLst>
                  </p:cNvPr>
                  <p:cNvSpPr/>
                  <p:nvPr>
                    <p:custDataLst>
                      <p:tags r:id="rId1"/>
                    </p:custDataLst>
                  </p:nvPr>
                </p:nvSpPr>
                <p:spPr bwMode="auto">
                  <a:xfrm>
                    <a:off x="3216706" y="1689333"/>
                    <a:ext cx="1066800" cy="1066803"/>
                  </a:xfrm>
                  <a:prstGeom prst="ellipse">
                    <a:avLst/>
                  </a:prstGeom>
                  <a:noFill/>
                  <a:ln w="158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glow>
                          <a:scrgbClr r="0" g="0" b="0"/>
                        </a:glow>
                      </a:effectLst>
                      <a:uLnTx/>
                      <a:uFillTx/>
                      <a:latin typeface="Segoe UI Semilight"/>
                      <a:ea typeface="Segoe UI" pitchFamily="34" charset="0"/>
                      <a:cs typeface="Segoe UI" pitchFamily="34" charset="0"/>
                    </a:endParaRPr>
                  </a:p>
                </p:txBody>
              </p:sp>
              <p:sp>
                <p:nvSpPr>
                  <p:cNvPr id="65" name="Arc 64">
                    <a:extLst>
                      <a:ext uri="{FF2B5EF4-FFF2-40B4-BE49-F238E27FC236}">
                        <a16:creationId xmlns:a16="http://schemas.microsoft.com/office/drawing/2014/main" id="{89426E15-DA9D-46CE-9ECB-C2B906C255AF}"/>
                      </a:ext>
                    </a:extLst>
                  </p:cNvPr>
                  <p:cNvSpPr/>
                  <p:nvPr>
                    <p:custDataLst>
                      <p:tags r:id="rId2"/>
                    </p:custDataLst>
                  </p:nvPr>
                </p:nvSpPr>
                <p:spPr bwMode="auto">
                  <a:xfrm>
                    <a:off x="3216706" y="1689333"/>
                    <a:ext cx="1066800" cy="1066801"/>
                  </a:xfrm>
                  <a:prstGeom prst="arc">
                    <a:avLst>
                      <a:gd name="adj1" fmla="val 16231091"/>
                      <a:gd name="adj2" fmla="val 570490"/>
                    </a:avLst>
                  </a:prstGeom>
                  <a:noFill/>
                  <a:ln w="762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glow>
                          <a:scrgbClr r="0" g="0" b="0"/>
                        </a:glow>
                      </a:effectLst>
                      <a:uLnTx/>
                      <a:uFillTx/>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19FE1875-A478-48FE-8E36-245DB1C2057E}"/>
                      </a:ext>
                    </a:extLst>
                  </p:cNvPr>
                  <p:cNvSpPr txBox="1"/>
                  <p:nvPr/>
                </p:nvSpPr>
                <p:spPr>
                  <a:xfrm>
                    <a:off x="3320671" y="2021791"/>
                    <a:ext cx="858872" cy="40188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28</a:t>
                    </a:r>
                    <a:r>
                      <a:rPr kumimoji="0" lang="en-US" sz="14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a:t>
                    </a:r>
                    <a:endParaRPr kumimoji="0" lang="en-US" sz="2000" b="1" i="0" u="none" strike="noStrike" kern="1200" cap="none" spc="0" normalizeH="0" baseline="0" noProof="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p:txBody>
              </p:sp>
            </p:grpSp>
            <p:sp>
              <p:nvSpPr>
                <p:cNvPr id="63" name="TextBox 62">
                  <a:extLst>
                    <a:ext uri="{FF2B5EF4-FFF2-40B4-BE49-F238E27FC236}">
                      <a16:creationId xmlns:a16="http://schemas.microsoft.com/office/drawing/2014/main" id="{97100404-6888-4D03-A913-E1FE0C9E2823}"/>
                    </a:ext>
                  </a:extLst>
                </p:cNvPr>
                <p:cNvSpPr txBox="1"/>
                <p:nvPr/>
              </p:nvSpPr>
              <p:spPr>
                <a:xfrm>
                  <a:off x="9290304" y="5768408"/>
                  <a:ext cx="2008739" cy="323165"/>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1050" b="0" i="0" u="none" strike="noStrike" kern="1200" cap="none" spc="0" normalizeH="0" baseline="0" noProof="0">
                      <a:ln>
                        <a:noFill/>
                      </a:ln>
                      <a:solidFill>
                        <a:srgbClr val="505050"/>
                      </a:solidFill>
                      <a:effectLst/>
                      <a:uLnTx/>
                      <a:uFillTx/>
                      <a:latin typeface="Segoe UI Semilight"/>
                      <a:ea typeface="+mn-ea"/>
                      <a:cs typeface="Segoe UI Semibold" panose="020B0502040204020203" pitchFamily="34" charset="0"/>
                    </a:rPr>
                    <a:t>Are satisfied with ability to scale to handle unexpected requirements</a:t>
                  </a:r>
                </a:p>
              </p:txBody>
            </p:sp>
          </p:grpSp>
        </p:grpSp>
        <p:grpSp>
          <p:nvGrpSpPr>
            <p:cNvPr id="56" name="Group 55">
              <a:extLst>
                <a:ext uri="{FF2B5EF4-FFF2-40B4-BE49-F238E27FC236}">
                  <a16:creationId xmlns:a16="http://schemas.microsoft.com/office/drawing/2014/main" id="{88A946A4-C194-4ED6-B3C8-E3DBF23AAD89}"/>
                </a:ext>
              </a:extLst>
            </p:cNvPr>
            <p:cNvGrpSpPr/>
            <p:nvPr/>
          </p:nvGrpSpPr>
          <p:grpSpPr>
            <a:xfrm>
              <a:off x="4111456" y="5498676"/>
              <a:ext cx="4016036" cy="822960"/>
              <a:chOff x="4111456" y="5259744"/>
              <a:chExt cx="4016036" cy="1280160"/>
            </a:xfrm>
          </p:grpSpPr>
          <p:cxnSp>
            <p:nvCxnSpPr>
              <p:cNvPr id="57" name="Straight Connector 56">
                <a:extLst>
                  <a:ext uri="{FF2B5EF4-FFF2-40B4-BE49-F238E27FC236}">
                    <a16:creationId xmlns:a16="http://schemas.microsoft.com/office/drawing/2014/main" id="{EDD61549-2036-42FC-9955-F5F5D058575E}"/>
                  </a:ext>
                </a:extLst>
              </p:cNvPr>
              <p:cNvCxnSpPr>
                <a:cxnSpLocks/>
              </p:cNvCxnSpPr>
              <p:nvPr/>
            </p:nvCxnSpPr>
            <p:spPr>
              <a:xfrm>
                <a:off x="4111456" y="5259744"/>
                <a:ext cx="0" cy="12801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BA4417B-43A6-4C82-A0B5-397F2BD71605}"/>
                  </a:ext>
                </a:extLst>
              </p:cNvPr>
              <p:cNvCxnSpPr>
                <a:cxnSpLocks/>
              </p:cNvCxnSpPr>
              <p:nvPr/>
            </p:nvCxnSpPr>
            <p:spPr>
              <a:xfrm>
                <a:off x="8127492" y="5259744"/>
                <a:ext cx="0" cy="12801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9" name="Rectangle 128">
            <a:extLst>
              <a:ext uri="{FF2B5EF4-FFF2-40B4-BE49-F238E27FC236}">
                <a16:creationId xmlns:a16="http://schemas.microsoft.com/office/drawing/2014/main" id="{26A5AF4F-9E2F-444C-AE2C-F2F0EB6D9CEC}"/>
              </a:ext>
            </a:extLst>
          </p:cNvPr>
          <p:cNvSpPr/>
          <p:nvPr/>
        </p:nvSpPr>
        <p:spPr bwMode="auto">
          <a:xfrm>
            <a:off x="0" y="914400"/>
            <a:ext cx="12188952" cy="5943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A3E4ECD4-7646-4782-8E5E-95ECF5EC7F26}"/>
              </a:ext>
            </a:extLst>
          </p:cNvPr>
          <p:cNvGrpSpPr/>
          <p:nvPr/>
        </p:nvGrpSpPr>
        <p:grpSpPr>
          <a:xfrm>
            <a:off x="4111456" y="1242001"/>
            <a:ext cx="4016036" cy="3208650"/>
            <a:chOff x="4111456" y="1331912"/>
            <a:chExt cx="4016036" cy="2468880"/>
          </a:xfrm>
        </p:grpSpPr>
        <p:cxnSp>
          <p:nvCxnSpPr>
            <p:cNvPr id="127" name="Straight Connector 126">
              <a:extLst>
                <a:ext uri="{FF2B5EF4-FFF2-40B4-BE49-F238E27FC236}">
                  <a16:creationId xmlns:a16="http://schemas.microsoft.com/office/drawing/2014/main" id="{E60DACCD-A579-4C0D-8AB3-57092C035E7A}"/>
                </a:ext>
              </a:extLst>
            </p:cNvPr>
            <p:cNvCxnSpPr>
              <a:cxnSpLocks/>
            </p:cNvCxnSpPr>
            <p:nvPr/>
          </p:nvCxnSpPr>
          <p:spPr>
            <a:xfrm>
              <a:off x="4111456" y="1331912"/>
              <a:ext cx="0" cy="246888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FC458D9-5624-43D9-B676-59C7574FA6A4}"/>
                </a:ext>
              </a:extLst>
            </p:cNvPr>
            <p:cNvCxnSpPr>
              <a:cxnSpLocks/>
            </p:cNvCxnSpPr>
            <p:nvPr/>
          </p:nvCxnSpPr>
          <p:spPr>
            <a:xfrm>
              <a:off x="8127492" y="1331912"/>
              <a:ext cx="0" cy="246888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p:txBody>
          <a:bodyPr/>
          <a:lstStyle/>
          <a:p>
            <a:r>
              <a:rPr lang="en-US" sz="3600" b="1" spc="-50">
                <a:gradFill>
                  <a:gsLst>
                    <a:gs pos="1250">
                      <a:schemeClr val="tx1"/>
                    </a:gs>
                    <a:gs pos="100000">
                      <a:schemeClr val="tx1"/>
                    </a:gs>
                  </a:gsLst>
                  <a:lin ang="5400000" scaled="0"/>
                </a:gradFill>
              </a:rPr>
              <a:t>But there’s a lot to consider</a:t>
            </a:r>
            <a:endParaRPr lang="en-IN" sz="3600" b="1" spc="-50">
              <a:gradFill>
                <a:gsLst>
                  <a:gs pos="1250">
                    <a:schemeClr val="tx1"/>
                  </a:gs>
                  <a:gs pos="100000">
                    <a:schemeClr val="tx1"/>
                  </a:gs>
                </a:gsLst>
                <a:lin ang="5400000" scaled="0"/>
              </a:gradFill>
            </a:endParaRPr>
          </a:p>
        </p:txBody>
      </p:sp>
      <p:grpSp>
        <p:nvGrpSpPr>
          <p:cNvPr id="2" name="Group 1">
            <a:extLst>
              <a:ext uri="{FF2B5EF4-FFF2-40B4-BE49-F238E27FC236}">
                <a16:creationId xmlns:a16="http://schemas.microsoft.com/office/drawing/2014/main" id="{538F54E4-5B7B-4747-8DEE-D767EFBB4E07}"/>
              </a:ext>
            </a:extLst>
          </p:cNvPr>
          <p:cNvGrpSpPr/>
          <p:nvPr/>
        </p:nvGrpSpPr>
        <p:grpSpPr>
          <a:xfrm>
            <a:off x="480378" y="2415551"/>
            <a:ext cx="11278194" cy="2786130"/>
            <a:chOff x="480378" y="2415551"/>
            <a:chExt cx="11278194" cy="2786130"/>
          </a:xfrm>
        </p:grpSpPr>
        <p:sp>
          <p:nvSpPr>
            <p:cNvPr id="163" name="Rectangle 162">
              <a:extLst>
                <a:ext uri="{FF2B5EF4-FFF2-40B4-BE49-F238E27FC236}">
                  <a16:creationId xmlns:a16="http://schemas.microsoft.com/office/drawing/2014/main" id="{5197EEF5-6BA5-4D2F-8978-AAA64405086C}"/>
                </a:ext>
              </a:extLst>
            </p:cNvPr>
            <p:cNvSpPr/>
            <p:nvPr/>
          </p:nvSpPr>
          <p:spPr bwMode="auto">
            <a:xfrm>
              <a:off x="480378" y="4239213"/>
              <a:ext cx="3246120" cy="27699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Segoe UI Semibold" panose="020B0702040204020203" pitchFamily="34" charset="0"/>
                </a:rPr>
                <a:t>Complexity of solutions</a:t>
              </a:r>
            </a:p>
          </p:txBody>
        </p:sp>
        <p:grpSp>
          <p:nvGrpSpPr>
            <p:cNvPr id="166" name="Graphic 17">
              <a:extLst>
                <a:ext uri="{FF2B5EF4-FFF2-40B4-BE49-F238E27FC236}">
                  <a16:creationId xmlns:a16="http://schemas.microsoft.com/office/drawing/2014/main" id="{BDA0DDF2-1FDD-4667-8A8D-B22CA500A870}"/>
                </a:ext>
              </a:extLst>
            </p:cNvPr>
            <p:cNvGrpSpPr>
              <a:grpSpLocks noChangeAspect="1"/>
            </p:cNvGrpSpPr>
            <p:nvPr/>
          </p:nvGrpSpPr>
          <p:grpSpPr>
            <a:xfrm>
              <a:off x="1501764" y="2415551"/>
              <a:ext cx="1203348" cy="1210960"/>
              <a:chOff x="5941191" y="3274238"/>
              <a:chExt cx="300041" cy="301944"/>
            </a:xfrm>
          </p:grpSpPr>
          <p:sp>
            <p:nvSpPr>
              <p:cNvPr id="167" name="Freeform: Shape 166">
                <a:extLst>
                  <a:ext uri="{FF2B5EF4-FFF2-40B4-BE49-F238E27FC236}">
                    <a16:creationId xmlns:a16="http://schemas.microsoft.com/office/drawing/2014/main" id="{464C5039-36B1-4ED0-B977-731FD5813559}"/>
                  </a:ext>
                </a:extLst>
              </p:cNvPr>
              <p:cNvSpPr/>
              <p:nvPr/>
            </p:nvSpPr>
            <p:spPr>
              <a:xfrm>
                <a:off x="5941191" y="3274238"/>
                <a:ext cx="9525" cy="9525"/>
              </a:xfrm>
              <a:custGeom>
                <a:avLst/>
                <a:gdLst/>
                <a:ahLst/>
                <a:cxnLst/>
                <a:rect l="l" t="t" r="r" b="b"/>
                <a:pathLst>
                  <a:path w="9525" h="9525"/>
                </a:pathLst>
              </a:custGeom>
              <a:noFill/>
              <a:ln w="2857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8" name="Freeform: Shape 167">
                <a:extLst>
                  <a:ext uri="{FF2B5EF4-FFF2-40B4-BE49-F238E27FC236}">
                    <a16:creationId xmlns:a16="http://schemas.microsoft.com/office/drawing/2014/main" id="{1D251CC5-69A5-4C4E-9329-62E3B6394A1A}"/>
                  </a:ext>
                </a:extLst>
              </p:cNvPr>
              <p:cNvSpPr/>
              <p:nvPr/>
            </p:nvSpPr>
            <p:spPr>
              <a:xfrm>
                <a:off x="6058348" y="3391397"/>
                <a:ext cx="76200" cy="76200"/>
              </a:xfrm>
              <a:custGeom>
                <a:avLst/>
                <a:gdLst>
                  <a:gd name="connsiteX0" fmla="*/ 8096 w 76200"/>
                  <a:gd name="connsiteY0" fmla="*/ 30956 h 76200"/>
                  <a:gd name="connsiteX1" fmla="*/ 7144 w 76200"/>
                  <a:gd name="connsiteY1" fmla="*/ 38576 h 76200"/>
                  <a:gd name="connsiteX2" fmla="*/ 38576 w 76200"/>
                  <a:gd name="connsiteY2" fmla="*/ 70009 h 76200"/>
                  <a:gd name="connsiteX3" fmla="*/ 70009 w 76200"/>
                  <a:gd name="connsiteY3" fmla="*/ 38576 h 76200"/>
                  <a:gd name="connsiteX4" fmla="*/ 38576 w 76200"/>
                  <a:gd name="connsiteY4" fmla="*/ 7144 h 76200"/>
                  <a:gd name="connsiteX5" fmla="*/ 25241 w 76200"/>
                  <a:gd name="connsiteY5" fmla="*/ 1000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76200">
                    <a:moveTo>
                      <a:pt x="8096" y="30956"/>
                    </a:moveTo>
                    <a:cubicBezTo>
                      <a:pt x="7144" y="33814"/>
                      <a:pt x="7144" y="35719"/>
                      <a:pt x="7144" y="38576"/>
                    </a:cubicBezTo>
                    <a:cubicBezTo>
                      <a:pt x="7144" y="55721"/>
                      <a:pt x="21431" y="70009"/>
                      <a:pt x="38576" y="70009"/>
                    </a:cubicBezTo>
                    <a:cubicBezTo>
                      <a:pt x="55721" y="70009"/>
                      <a:pt x="70009" y="55721"/>
                      <a:pt x="70009" y="38576"/>
                    </a:cubicBezTo>
                    <a:cubicBezTo>
                      <a:pt x="70009" y="21431"/>
                      <a:pt x="55721" y="7144"/>
                      <a:pt x="38576" y="7144"/>
                    </a:cubicBezTo>
                    <a:cubicBezTo>
                      <a:pt x="33814" y="7144"/>
                      <a:pt x="29051" y="8096"/>
                      <a:pt x="25241" y="10001"/>
                    </a:cubicBezTo>
                  </a:path>
                </a:pathLst>
              </a:custGeom>
              <a:no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1304A72A-C99B-4397-AF5C-16E2D118A029}"/>
                  </a:ext>
                </a:extLst>
              </p:cNvPr>
              <p:cNvSpPr/>
              <p:nvPr/>
            </p:nvSpPr>
            <p:spPr>
              <a:xfrm>
                <a:off x="5941191" y="3274238"/>
                <a:ext cx="9525" cy="9525"/>
              </a:xfrm>
              <a:custGeom>
                <a:avLst/>
                <a:gdLst/>
                <a:ahLst/>
                <a:cxnLst/>
                <a:rect l="l" t="t" r="r" b="b"/>
                <a:pathLst>
                  <a:path w="9525" h="9525"/>
                </a:pathLst>
              </a:custGeom>
              <a:noFill/>
              <a:ln w="2857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70266D20-5F14-43BF-B56F-75DF7D90C21A}"/>
                  </a:ext>
                </a:extLst>
              </p:cNvPr>
              <p:cNvSpPr/>
              <p:nvPr/>
            </p:nvSpPr>
            <p:spPr>
              <a:xfrm>
                <a:off x="6033583" y="3366632"/>
                <a:ext cx="123824" cy="123826"/>
              </a:xfrm>
              <a:custGeom>
                <a:avLst/>
                <a:gdLst>
                  <a:gd name="connsiteX0" fmla="*/ 88106 w 123825"/>
                  <a:gd name="connsiteY0" fmla="*/ 115729 h 123825"/>
                  <a:gd name="connsiteX1" fmla="*/ 121444 w 123825"/>
                  <a:gd name="connsiteY1" fmla="*/ 64294 h 123825"/>
                  <a:gd name="connsiteX2" fmla="*/ 64294 w 123825"/>
                  <a:gd name="connsiteY2" fmla="*/ 7144 h 123825"/>
                  <a:gd name="connsiteX3" fmla="*/ 7144 w 123825"/>
                  <a:gd name="connsiteY3" fmla="*/ 64294 h 123825"/>
                  <a:gd name="connsiteX4" fmla="*/ 64294 w 123825"/>
                  <a:gd name="connsiteY4" fmla="*/ 12144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88106" y="115729"/>
                    </a:moveTo>
                    <a:cubicBezTo>
                      <a:pt x="107156" y="106204"/>
                      <a:pt x="121444" y="87154"/>
                      <a:pt x="121444" y="64294"/>
                    </a:cubicBezTo>
                    <a:cubicBezTo>
                      <a:pt x="121444" y="32861"/>
                      <a:pt x="95726" y="7144"/>
                      <a:pt x="64294" y="7144"/>
                    </a:cubicBezTo>
                    <a:cubicBezTo>
                      <a:pt x="32861" y="7144"/>
                      <a:pt x="7144" y="32861"/>
                      <a:pt x="7144" y="64294"/>
                    </a:cubicBezTo>
                    <a:cubicBezTo>
                      <a:pt x="7144" y="95726"/>
                      <a:pt x="32861" y="121444"/>
                      <a:pt x="64294" y="121444"/>
                    </a:cubicBezTo>
                  </a:path>
                </a:pathLst>
              </a:custGeom>
              <a:no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9973B0E9-B9C4-4926-A857-42FD805D254E}"/>
                  </a:ext>
                </a:extLst>
              </p:cNvPr>
              <p:cNvSpPr/>
              <p:nvPr/>
            </p:nvSpPr>
            <p:spPr>
              <a:xfrm>
                <a:off x="6007866" y="3340913"/>
                <a:ext cx="171449" cy="171451"/>
              </a:xfrm>
              <a:custGeom>
                <a:avLst/>
                <a:gdLst>
                  <a:gd name="connsiteX0" fmla="*/ 170021 w 171450"/>
                  <a:gd name="connsiteY0" fmla="*/ 104299 h 171450"/>
                  <a:gd name="connsiteX1" fmla="*/ 170974 w 171450"/>
                  <a:gd name="connsiteY1" fmla="*/ 89059 h 171450"/>
                  <a:gd name="connsiteX2" fmla="*/ 89059 w 171450"/>
                  <a:gd name="connsiteY2" fmla="*/ 7144 h 171450"/>
                  <a:gd name="connsiteX3" fmla="*/ 7144 w 171450"/>
                  <a:gd name="connsiteY3" fmla="*/ 89059 h 171450"/>
                  <a:gd name="connsiteX4" fmla="*/ 89059 w 171450"/>
                  <a:gd name="connsiteY4" fmla="*/ 170974 h 171450"/>
                  <a:gd name="connsiteX5" fmla="*/ 161449 w 171450"/>
                  <a:gd name="connsiteY5" fmla="*/ 12715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171450">
                    <a:moveTo>
                      <a:pt x="170021" y="104299"/>
                    </a:moveTo>
                    <a:cubicBezTo>
                      <a:pt x="170974" y="99536"/>
                      <a:pt x="170974" y="94774"/>
                      <a:pt x="170974" y="89059"/>
                    </a:cubicBezTo>
                    <a:cubicBezTo>
                      <a:pt x="170974" y="43339"/>
                      <a:pt x="133826" y="7144"/>
                      <a:pt x="89059" y="7144"/>
                    </a:cubicBezTo>
                    <a:cubicBezTo>
                      <a:pt x="44291" y="7144"/>
                      <a:pt x="7144" y="44291"/>
                      <a:pt x="7144" y="89059"/>
                    </a:cubicBezTo>
                    <a:cubicBezTo>
                      <a:pt x="7144" y="133826"/>
                      <a:pt x="44291" y="170974"/>
                      <a:pt x="89059" y="170974"/>
                    </a:cubicBezTo>
                    <a:cubicBezTo>
                      <a:pt x="120491" y="170974"/>
                      <a:pt x="148114" y="152876"/>
                      <a:pt x="161449" y="127159"/>
                    </a:cubicBezTo>
                  </a:path>
                </a:pathLst>
              </a:custGeom>
              <a:no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2" name="Freeform: Shape 171">
                <a:extLst>
                  <a:ext uri="{FF2B5EF4-FFF2-40B4-BE49-F238E27FC236}">
                    <a16:creationId xmlns:a16="http://schemas.microsoft.com/office/drawing/2014/main" id="{087F834A-9187-45AD-AA98-BF9C0986F98C}"/>
                  </a:ext>
                </a:extLst>
              </p:cNvPr>
              <p:cNvSpPr/>
              <p:nvPr/>
            </p:nvSpPr>
            <p:spPr>
              <a:xfrm>
                <a:off x="5977386" y="3310433"/>
                <a:ext cx="238124" cy="238126"/>
              </a:xfrm>
              <a:custGeom>
                <a:avLst/>
                <a:gdLst>
                  <a:gd name="connsiteX0" fmla="*/ 101441 w 238125"/>
                  <a:gd name="connsiteY0" fmla="*/ 231934 h 238125"/>
                  <a:gd name="connsiteX1" fmla="*/ 119539 w 238125"/>
                  <a:gd name="connsiteY1" fmla="*/ 233839 h 238125"/>
                  <a:gd name="connsiteX2" fmla="*/ 232886 w 238125"/>
                  <a:gd name="connsiteY2" fmla="*/ 120491 h 238125"/>
                  <a:gd name="connsiteX3" fmla="*/ 119539 w 238125"/>
                  <a:gd name="connsiteY3" fmla="*/ 7144 h 238125"/>
                  <a:gd name="connsiteX4" fmla="*/ 7144 w 238125"/>
                  <a:gd name="connsiteY4" fmla="*/ 116681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101441" y="231934"/>
                    </a:moveTo>
                    <a:cubicBezTo>
                      <a:pt x="107156" y="232886"/>
                      <a:pt x="113824" y="233839"/>
                      <a:pt x="119539" y="233839"/>
                    </a:cubicBezTo>
                    <a:cubicBezTo>
                      <a:pt x="182404" y="233839"/>
                      <a:pt x="232886" y="183356"/>
                      <a:pt x="232886" y="120491"/>
                    </a:cubicBezTo>
                    <a:cubicBezTo>
                      <a:pt x="232886" y="57626"/>
                      <a:pt x="182404" y="7144"/>
                      <a:pt x="119539" y="7144"/>
                    </a:cubicBezTo>
                    <a:cubicBezTo>
                      <a:pt x="58579" y="7144"/>
                      <a:pt x="9049" y="55721"/>
                      <a:pt x="7144" y="116681"/>
                    </a:cubicBezTo>
                  </a:path>
                </a:pathLst>
              </a:custGeom>
              <a:no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3" name="Freeform: Shape 172">
                <a:extLst>
                  <a:ext uri="{FF2B5EF4-FFF2-40B4-BE49-F238E27FC236}">
                    <a16:creationId xmlns:a16="http://schemas.microsoft.com/office/drawing/2014/main" id="{79A0C13C-2892-42A7-B3B0-83B310026DDF}"/>
                  </a:ext>
                </a:extLst>
              </p:cNvPr>
              <p:cNvSpPr/>
              <p:nvPr/>
            </p:nvSpPr>
            <p:spPr>
              <a:xfrm>
                <a:off x="5941191" y="3274238"/>
                <a:ext cx="9525" cy="9525"/>
              </a:xfrm>
              <a:custGeom>
                <a:avLst/>
                <a:gdLst/>
                <a:ahLst/>
                <a:cxnLst/>
                <a:rect l="l" t="t" r="r" b="b"/>
                <a:pathLst>
                  <a:path w="9525" h="9525"/>
                </a:pathLst>
              </a:custGeom>
              <a:noFill/>
              <a:ln w="2857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4" name="Freeform: Shape 173">
                <a:extLst>
                  <a:ext uri="{FF2B5EF4-FFF2-40B4-BE49-F238E27FC236}">
                    <a16:creationId xmlns:a16="http://schemas.microsoft.com/office/drawing/2014/main" id="{EDD9EC12-1E1B-459F-BEF0-1D756142CBB3}"/>
                  </a:ext>
                </a:extLst>
              </p:cNvPr>
              <p:cNvSpPr/>
              <p:nvPr/>
            </p:nvSpPr>
            <p:spPr>
              <a:xfrm>
                <a:off x="5941191" y="3274238"/>
                <a:ext cx="9525" cy="9525"/>
              </a:xfrm>
              <a:custGeom>
                <a:avLst/>
                <a:gdLst/>
                <a:ahLst/>
                <a:cxnLst/>
                <a:rect l="l" t="t" r="r" b="b"/>
                <a:pathLst>
                  <a:path w="9525" h="9525"/>
                </a:pathLst>
              </a:custGeom>
              <a:noFill/>
              <a:ln w="2857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1F6B3C5B-E649-46E7-8A80-6CDCC873517F}"/>
                  </a:ext>
                </a:extLst>
              </p:cNvPr>
              <p:cNvSpPr/>
              <p:nvPr/>
            </p:nvSpPr>
            <p:spPr>
              <a:xfrm>
                <a:off x="5979291" y="3443784"/>
                <a:ext cx="76200" cy="95251"/>
              </a:xfrm>
              <a:custGeom>
                <a:avLst/>
                <a:gdLst>
                  <a:gd name="connsiteX0" fmla="*/ 7144 w 76200"/>
                  <a:gd name="connsiteY0" fmla="*/ 7144 h 95250"/>
                  <a:gd name="connsiteX1" fmla="*/ 75724 w 76200"/>
                  <a:gd name="connsiteY1" fmla="*/ 91916 h 95250"/>
                </a:gdLst>
                <a:ahLst/>
                <a:cxnLst>
                  <a:cxn ang="0">
                    <a:pos x="connsiteX0" y="connsiteY0"/>
                  </a:cxn>
                  <a:cxn ang="0">
                    <a:pos x="connsiteX1" y="connsiteY1"/>
                  </a:cxn>
                </a:cxnLst>
                <a:rect l="l" t="t" r="r" b="b"/>
                <a:pathLst>
                  <a:path w="76200" h="95250">
                    <a:moveTo>
                      <a:pt x="7144" y="7144"/>
                    </a:moveTo>
                    <a:cubicBezTo>
                      <a:pt x="13811" y="46196"/>
                      <a:pt x="40481" y="77629"/>
                      <a:pt x="75724" y="91916"/>
                    </a:cubicBezTo>
                  </a:path>
                </a:pathLst>
              </a:custGeom>
              <a:no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6" name="Freeform: Shape 175">
                <a:extLst>
                  <a:ext uri="{FF2B5EF4-FFF2-40B4-BE49-F238E27FC236}">
                    <a16:creationId xmlns:a16="http://schemas.microsoft.com/office/drawing/2014/main" id="{02576998-15D1-410F-88E8-593F5C6D748E}"/>
                  </a:ext>
                </a:extLst>
              </p:cNvPr>
              <p:cNvSpPr/>
              <p:nvPr/>
            </p:nvSpPr>
            <p:spPr>
              <a:xfrm>
                <a:off x="5941191" y="3274238"/>
                <a:ext cx="9525" cy="9525"/>
              </a:xfrm>
              <a:custGeom>
                <a:avLst/>
                <a:gdLst/>
                <a:ahLst/>
                <a:cxnLst/>
                <a:rect l="l" t="t" r="r" b="b"/>
                <a:pathLst>
                  <a:path w="9525" h="9525"/>
                </a:pathLst>
              </a:custGeom>
              <a:noFill/>
              <a:ln w="2857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7" name="Freeform: Shape 176">
                <a:extLst>
                  <a:ext uri="{FF2B5EF4-FFF2-40B4-BE49-F238E27FC236}">
                    <a16:creationId xmlns:a16="http://schemas.microsoft.com/office/drawing/2014/main" id="{2B390A3B-5FB8-40F8-855C-E5E2F6E3F30F}"/>
                  </a:ext>
                </a:extLst>
              </p:cNvPr>
              <p:cNvSpPr/>
              <p:nvPr/>
            </p:nvSpPr>
            <p:spPr>
              <a:xfrm>
                <a:off x="5994530" y="3279001"/>
                <a:ext cx="200024" cy="47625"/>
              </a:xfrm>
              <a:custGeom>
                <a:avLst/>
                <a:gdLst>
                  <a:gd name="connsiteX0" fmla="*/ 193834 w 200025"/>
                  <a:gd name="connsiteY0" fmla="*/ 39529 h 47625"/>
                  <a:gd name="connsiteX1" fmla="*/ 102394 w 200025"/>
                  <a:gd name="connsiteY1" fmla="*/ 7144 h 47625"/>
                  <a:gd name="connsiteX2" fmla="*/ 7144 w 200025"/>
                  <a:gd name="connsiteY2" fmla="*/ 43339 h 47625"/>
                </a:gdLst>
                <a:ahLst/>
                <a:cxnLst>
                  <a:cxn ang="0">
                    <a:pos x="connsiteX0" y="connsiteY0"/>
                  </a:cxn>
                  <a:cxn ang="0">
                    <a:pos x="connsiteX1" y="connsiteY1"/>
                  </a:cxn>
                  <a:cxn ang="0">
                    <a:pos x="connsiteX2" y="connsiteY2"/>
                  </a:cxn>
                </a:cxnLst>
                <a:rect l="l" t="t" r="r" b="b"/>
                <a:pathLst>
                  <a:path w="200025" h="47625">
                    <a:moveTo>
                      <a:pt x="193834" y="39529"/>
                    </a:moveTo>
                    <a:cubicBezTo>
                      <a:pt x="169069" y="19526"/>
                      <a:pt x="136684" y="7144"/>
                      <a:pt x="102394" y="7144"/>
                    </a:cubicBezTo>
                    <a:cubicBezTo>
                      <a:pt x="66199" y="7144"/>
                      <a:pt x="31909" y="20479"/>
                      <a:pt x="7144" y="43339"/>
                    </a:cubicBezTo>
                  </a:path>
                </a:pathLst>
              </a:custGeom>
              <a:no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8" name="Freeform: Shape 177">
                <a:extLst>
                  <a:ext uri="{FF2B5EF4-FFF2-40B4-BE49-F238E27FC236}">
                    <a16:creationId xmlns:a16="http://schemas.microsoft.com/office/drawing/2014/main" id="{236CEB4E-7961-4C1F-9616-C56D37A6D721}"/>
                  </a:ext>
                </a:extLst>
              </p:cNvPr>
              <p:cNvSpPr/>
              <p:nvPr/>
            </p:nvSpPr>
            <p:spPr>
              <a:xfrm>
                <a:off x="5941193" y="3274238"/>
                <a:ext cx="9525" cy="9525"/>
              </a:xfrm>
              <a:custGeom>
                <a:avLst/>
                <a:gdLst/>
                <a:ahLst/>
                <a:cxnLst/>
                <a:rect l="l" t="t" r="r" b="b"/>
                <a:pathLst>
                  <a:path w="9525" h="9525"/>
                </a:pathLst>
              </a:custGeom>
              <a:noFill/>
              <a:ln w="28575"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9" name="Freeform: Shape 178">
                <a:extLst>
                  <a:ext uri="{FF2B5EF4-FFF2-40B4-BE49-F238E27FC236}">
                    <a16:creationId xmlns:a16="http://schemas.microsoft.com/office/drawing/2014/main" id="{56C20823-5D4C-4C51-ACE0-16ECB9271F38}"/>
                  </a:ext>
                </a:extLst>
              </p:cNvPr>
              <p:cNvSpPr/>
              <p:nvPr/>
            </p:nvSpPr>
            <p:spPr>
              <a:xfrm>
                <a:off x="5945958" y="3328530"/>
                <a:ext cx="295274" cy="247652"/>
              </a:xfrm>
              <a:custGeom>
                <a:avLst/>
                <a:gdLst>
                  <a:gd name="connsiteX0" fmla="*/ 38576 w 295275"/>
                  <a:gd name="connsiteY0" fmla="*/ 11906 h 247650"/>
                  <a:gd name="connsiteX1" fmla="*/ 7144 w 295275"/>
                  <a:gd name="connsiteY1" fmla="*/ 101441 h 247650"/>
                  <a:gd name="connsiteX2" fmla="*/ 150971 w 295275"/>
                  <a:gd name="connsiteY2" fmla="*/ 245269 h 247650"/>
                  <a:gd name="connsiteX3" fmla="*/ 295751 w 295275"/>
                  <a:gd name="connsiteY3" fmla="*/ 101441 h 247650"/>
                  <a:gd name="connsiteX4" fmla="*/ 260509 w 295275"/>
                  <a:gd name="connsiteY4" fmla="*/ 7144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247650">
                    <a:moveTo>
                      <a:pt x="38576" y="11906"/>
                    </a:moveTo>
                    <a:cubicBezTo>
                      <a:pt x="18574" y="36671"/>
                      <a:pt x="7144" y="68104"/>
                      <a:pt x="7144" y="101441"/>
                    </a:cubicBezTo>
                    <a:cubicBezTo>
                      <a:pt x="7144" y="181451"/>
                      <a:pt x="71914" y="245269"/>
                      <a:pt x="150971" y="245269"/>
                    </a:cubicBezTo>
                    <a:cubicBezTo>
                      <a:pt x="230029" y="245269"/>
                      <a:pt x="295751" y="181451"/>
                      <a:pt x="295751" y="101441"/>
                    </a:cubicBezTo>
                    <a:cubicBezTo>
                      <a:pt x="295751" y="65246"/>
                      <a:pt x="282416" y="31909"/>
                      <a:pt x="260509" y="7144"/>
                    </a:cubicBezTo>
                  </a:path>
                </a:pathLst>
              </a:custGeom>
              <a:no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0" name="Freeform: Shape 179">
                <a:extLst>
                  <a:ext uri="{FF2B5EF4-FFF2-40B4-BE49-F238E27FC236}">
                    <a16:creationId xmlns:a16="http://schemas.microsoft.com/office/drawing/2014/main" id="{1EBD8F11-E598-44CC-881C-C45E7BFBAE23}"/>
                  </a:ext>
                </a:extLst>
              </p:cNvPr>
              <p:cNvSpPr/>
              <p:nvPr/>
            </p:nvSpPr>
            <p:spPr>
              <a:xfrm>
                <a:off x="6089784" y="3278999"/>
                <a:ext cx="9525" cy="38100"/>
              </a:xfrm>
              <a:custGeom>
                <a:avLst/>
                <a:gdLst>
                  <a:gd name="connsiteX0" fmla="*/ 7144 w 9525"/>
                  <a:gd name="connsiteY0" fmla="*/ 38576 h 38100"/>
                  <a:gd name="connsiteX1" fmla="*/ 7144 w 9525"/>
                  <a:gd name="connsiteY1" fmla="*/ 7144 h 38100"/>
                </a:gdLst>
                <a:ahLst/>
                <a:cxnLst>
                  <a:cxn ang="0">
                    <a:pos x="connsiteX0" y="connsiteY0"/>
                  </a:cxn>
                  <a:cxn ang="0">
                    <a:pos x="connsiteX1" y="connsiteY1"/>
                  </a:cxn>
                </a:cxnLst>
                <a:rect l="l" t="t" r="r" b="b"/>
                <a:pathLst>
                  <a:path w="9525" h="38100">
                    <a:moveTo>
                      <a:pt x="7144" y="38576"/>
                    </a:moveTo>
                    <a:lnTo>
                      <a:pt x="7144" y="7144"/>
                    </a:lnTo>
                  </a:path>
                </a:pathLst>
              </a:custGeom>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1" name="Freeform: Shape 180">
                <a:extLst>
                  <a:ext uri="{FF2B5EF4-FFF2-40B4-BE49-F238E27FC236}">
                    <a16:creationId xmlns:a16="http://schemas.microsoft.com/office/drawing/2014/main" id="{F42B1DE0-3B3D-4327-9F2A-375F92E94B06}"/>
                  </a:ext>
                </a:extLst>
              </p:cNvPr>
              <p:cNvSpPr/>
              <p:nvPr/>
            </p:nvSpPr>
            <p:spPr>
              <a:xfrm>
                <a:off x="6172648" y="3423780"/>
                <a:ext cx="38100" cy="9525"/>
              </a:xfrm>
              <a:custGeom>
                <a:avLst/>
                <a:gdLst>
                  <a:gd name="connsiteX0" fmla="*/ 7144 w 38100"/>
                  <a:gd name="connsiteY0" fmla="*/ 7144 h 9525"/>
                  <a:gd name="connsiteX1" fmla="*/ 37624 w 38100"/>
                  <a:gd name="connsiteY1" fmla="*/ 7144 h 9525"/>
                </a:gdLst>
                <a:ahLst/>
                <a:cxnLst>
                  <a:cxn ang="0">
                    <a:pos x="connsiteX0" y="connsiteY0"/>
                  </a:cxn>
                  <a:cxn ang="0">
                    <a:pos x="connsiteX1" y="connsiteY1"/>
                  </a:cxn>
                </a:cxnLst>
                <a:rect l="l" t="t" r="r" b="b"/>
                <a:pathLst>
                  <a:path w="38100" h="9525">
                    <a:moveTo>
                      <a:pt x="7144" y="7144"/>
                    </a:moveTo>
                    <a:lnTo>
                      <a:pt x="37624" y="7144"/>
                    </a:lnTo>
                  </a:path>
                </a:pathLst>
              </a:custGeom>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F78F0795-FCA9-41E7-A6CA-B3CB66E83A42}"/>
                  </a:ext>
                </a:extLst>
              </p:cNvPr>
              <p:cNvSpPr/>
              <p:nvPr/>
            </p:nvSpPr>
            <p:spPr>
              <a:xfrm>
                <a:off x="6169786" y="3502837"/>
                <a:ext cx="28575" cy="28575"/>
              </a:xfrm>
              <a:custGeom>
                <a:avLst/>
                <a:gdLst>
                  <a:gd name="connsiteX0" fmla="*/ 7144 w 28575"/>
                  <a:gd name="connsiteY0" fmla="*/ 7144 h 28575"/>
                  <a:gd name="connsiteX1" fmla="*/ 29051 w 28575"/>
                  <a:gd name="connsiteY1" fmla="*/ 29051 h 28575"/>
                </a:gdLst>
                <a:ahLst/>
                <a:cxnLst>
                  <a:cxn ang="0">
                    <a:pos x="connsiteX0" y="connsiteY0"/>
                  </a:cxn>
                  <a:cxn ang="0">
                    <a:pos x="connsiteX1" y="connsiteY1"/>
                  </a:cxn>
                </a:cxnLst>
                <a:rect l="l" t="t" r="r" b="b"/>
                <a:pathLst>
                  <a:path w="28575" h="28575">
                    <a:moveTo>
                      <a:pt x="7144" y="7144"/>
                    </a:moveTo>
                    <a:lnTo>
                      <a:pt x="29051" y="29051"/>
                    </a:lnTo>
                  </a:path>
                </a:pathLst>
              </a:custGeom>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3" name="Freeform: Shape 182">
                <a:extLst>
                  <a:ext uri="{FF2B5EF4-FFF2-40B4-BE49-F238E27FC236}">
                    <a16:creationId xmlns:a16="http://schemas.microsoft.com/office/drawing/2014/main" id="{54508122-3FB1-4009-8F91-EE6C366915A7}"/>
                  </a:ext>
                </a:extLst>
              </p:cNvPr>
              <p:cNvSpPr/>
              <p:nvPr/>
            </p:nvSpPr>
            <p:spPr>
              <a:xfrm>
                <a:off x="6010736" y="3480927"/>
                <a:ext cx="28575" cy="28575"/>
              </a:xfrm>
              <a:custGeom>
                <a:avLst/>
                <a:gdLst>
                  <a:gd name="connsiteX0" fmla="*/ 29051 w 28575"/>
                  <a:gd name="connsiteY0" fmla="*/ 7144 h 28575"/>
                  <a:gd name="connsiteX1" fmla="*/ 7144 w 28575"/>
                  <a:gd name="connsiteY1" fmla="*/ 29051 h 28575"/>
                </a:gdLst>
                <a:ahLst/>
                <a:cxnLst>
                  <a:cxn ang="0">
                    <a:pos x="connsiteX0" y="connsiteY0"/>
                  </a:cxn>
                  <a:cxn ang="0">
                    <a:pos x="connsiteX1" y="connsiteY1"/>
                  </a:cxn>
                </a:cxnLst>
                <a:rect l="l" t="t" r="r" b="b"/>
                <a:pathLst>
                  <a:path w="28575" h="28575">
                    <a:moveTo>
                      <a:pt x="29051" y="7144"/>
                    </a:moveTo>
                    <a:lnTo>
                      <a:pt x="7144" y="29051"/>
                    </a:lnTo>
                  </a:path>
                </a:pathLst>
              </a:custGeom>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sng" strike="noStrike" kern="1200" cap="none" spc="0" normalizeH="0" baseline="0" noProof="0">
                  <a:ln>
                    <a:noFill/>
                  </a:ln>
                  <a:solidFill>
                    <a:srgbClr val="505050"/>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A5039ED3-7EB5-4B51-93A6-82D76ECAE239}"/>
                  </a:ext>
                </a:extLst>
              </p:cNvPr>
              <p:cNvSpPr/>
              <p:nvPr/>
            </p:nvSpPr>
            <p:spPr>
              <a:xfrm>
                <a:off x="6015513" y="3392328"/>
                <a:ext cx="28575" cy="19050"/>
              </a:xfrm>
              <a:custGeom>
                <a:avLst/>
                <a:gdLst>
                  <a:gd name="connsiteX0" fmla="*/ 7144 w 28575"/>
                  <a:gd name="connsiteY0" fmla="*/ 7144 h 19050"/>
                  <a:gd name="connsiteX1" fmla="*/ 29051 w 28575"/>
                  <a:gd name="connsiteY1" fmla="*/ 17621 h 19050"/>
                </a:gdLst>
                <a:ahLst/>
                <a:cxnLst>
                  <a:cxn ang="0">
                    <a:pos x="connsiteX0" y="connsiteY0"/>
                  </a:cxn>
                  <a:cxn ang="0">
                    <a:pos x="connsiteX1" y="connsiteY1"/>
                  </a:cxn>
                </a:cxnLst>
                <a:rect l="l" t="t" r="r" b="b"/>
                <a:pathLst>
                  <a:path w="28575" h="19050">
                    <a:moveTo>
                      <a:pt x="7144" y="7144"/>
                    </a:moveTo>
                    <a:lnTo>
                      <a:pt x="29051" y="17621"/>
                    </a:lnTo>
                  </a:path>
                </a:pathLst>
              </a:custGeom>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4" name="Straight Connector 3">
              <a:extLst>
                <a:ext uri="{FF2B5EF4-FFF2-40B4-BE49-F238E27FC236}">
                  <a16:creationId xmlns:a16="http://schemas.microsoft.com/office/drawing/2014/main" id="{358804C4-4C7A-410E-945D-EAC35249B791}"/>
                </a:ext>
              </a:extLst>
            </p:cNvPr>
            <p:cNvCxnSpPr/>
            <p:nvPr/>
          </p:nvCxnSpPr>
          <p:spPr>
            <a:xfrm>
              <a:off x="1732905" y="4720447"/>
              <a:ext cx="76018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60E49DD-DACC-4163-A66B-C60C5FFCB595}"/>
                </a:ext>
              </a:extLst>
            </p:cNvPr>
            <p:cNvSpPr/>
            <p:nvPr/>
          </p:nvSpPr>
          <p:spPr bwMode="auto">
            <a:xfrm>
              <a:off x="480378" y="4924682"/>
              <a:ext cx="3246120" cy="27699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Segoe UI Semibold" panose="020B0702040204020203" pitchFamily="34" charset="0"/>
                </a:rPr>
                <a:t>Many options in the marketplace</a:t>
              </a:r>
            </a:p>
          </p:txBody>
        </p:sp>
        <p:sp>
          <p:nvSpPr>
            <p:cNvPr id="161" name="Rectangle 160">
              <a:extLst>
                <a:ext uri="{FF2B5EF4-FFF2-40B4-BE49-F238E27FC236}">
                  <a16:creationId xmlns:a16="http://schemas.microsoft.com/office/drawing/2014/main" id="{F82A2304-8007-4F72-A009-6CAF302072A0}"/>
                </a:ext>
              </a:extLst>
            </p:cNvPr>
            <p:cNvSpPr/>
            <p:nvPr/>
          </p:nvSpPr>
          <p:spPr bwMode="auto">
            <a:xfrm>
              <a:off x="4496415" y="4239213"/>
              <a:ext cx="3246120" cy="27699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Segoe UI Semibold" panose="020B0702040204020203" pitchFamily="34" charset="0"/>
                </a:rPr>
                <a:t>Data silos</a:t>
              </a:r>
            </a:p>
          </p:txBody>
        </p:sp>
        <p:grpSp>
          <p:nvGrpSpPr>
            <p:cNvPr id="165" name="Group 164">
              <a:extLst>
                <a:ext uri="{FF2B5EF4-FFF2-40B4-BE49-F238E27FC236}">
                  <a16:creationId xmlns:a16="http://schemas.microsoft.com/office/drawing/2014/main" id="{3E26AC8F-3031-407C-A4BB-CF04AB62E520}"/>
                </a:ext>
              </a:extLst>
            </p:cNvPr>
            <p:cNvGrpSpPr/>
            <p:nvPr/>
          </p:nvGrpSpPr>
          <p:grpSpPr>
            <a:xfrm>
              <a:off x="5579522" y="2444682"/>
              <a:ext cx="1079906" cy="1181829"/>
              <a:chOff x="6350029" y="1501643"/>
              <a:chExt cx="673478" cy="737043"/>
            </a:xfrm>
          </p:grpSpPr>
          <p:sp>
            <p:nvSpPr>
              <p:cNvPr id="185" name="Database_EFC7" title="Icon of a cylinder">
                <a:extLst>
                  <a:ext uri="{FF2B5EF4-FFF2-40B4-BE49-F238E27FC236}">
                    <a16:creationId xmlns:a16="http://schemas.microsoft.com/office/drawing/2014/main" id="{804D2E80-5AD3-4981-8778-F5080D99346E}"/>
                  </a:ext>
                </a:extLst>
              </p:cNvPr>
              <p:cNvSpPr>
                <a:spLocks noChangeAspect="1" noEditPoints="1"/>
              </p:cNvSpPr>
              <p:nvPr/>
            </p:nvSpPr>
            <p:spPr bwMode="auto">
              <a:xfrm>
                <a:off x="6350029" y="1501643"/>
                <a:ext cx="453242" cy="58914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6" name="Freeform: Shape 185">
                <a:extLst>
                  <a:ext uri="{FF2B5EF4-FFF2-40B4-BE49-F238E27FC236}">
                    <a16:creationId xmlns:a16="http://schemas.microsoft.com/office/drawing/2014/main" id="{1B101C90-4D76-4947-A89B-2E303FDA2089}"/>
                  </a:ext>
                </a:extLst>
              </p:cNvPr>
              <p:cNvSpPr/>
              <p:nvPr/>
            </p:nvSpPr>
            <p:spPr>
              <a:xfrm>
                <a:off x="6593589" y="1808768"/>
                <a:ext cx="429918" cy="429918"/>
              </a:xfrm>
              <a:custGeom>
                <a:avLst/>
                <a:gdLst>
                  <a:gd name="connsiteX0" fmla="*/ 142216 w 161925"/>
                  <a:gd name="connsiteY0" fmla="*/ 136124 h 161925"/>
                  <a:gd name="connsiteX1" fmla="*/ 137454 w 161925"/>
                  <a:gd name="connsiteY1" fmla="*/ 27539 h 161925"/>
                  <a:gd name="connsiteX2" fmla="*/ 27916 w 161925"/>
                  <a:gd name="connsiteY2" fmla="*/ 32302 h 161925"/>
                  <a:gd name="connsiteX3" fmla="*/ 32678 w 161925"/>
                  <a:gd name="connsiteY3" fmla="*/ 141839 h 161925"/>
                  <a:gd name="connsiteX4" fmla="*/ 142216 w 161925"/>
                  <a:gd name="connsiteY4" fmla="*/ 136124 h 161925"/>
                  <a:gd name="connsiteX5" fmla="*/ 142216 w 161925"/>
                  <a:gd name="connsiteY5" fmla="*/ 136124 h 161925"/>
                  <a:gd name="connsiteX6" fmla="*/ 106973 w 161925"/>
                  <a:gd name="connsiteY6" fmla="*/ 60877 h 161925"/>
                  <a:gd name="connsiteX7" fmla="*/ 63158 w 161925"/>
                  <a:gd name="connsiteY7" fmla="*/ 109454 h 161925"/>
                  <a:gd name="connsiteX8" fmla="*/ 60301 w 161925"/>
                  <a:gd name="connsiteY8" fmla="*/ 62782 h 161925"/>
                  <a:gd name="connsiteX9" fmla="*/ 108878 w 161925"/>
                  <a:gd name="connsiteY9" fmla="*/ 106597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161925">
                    <a:moveTo>
                      <a:pt x="142216" y="136124"/>
                    </a:moveTo>
                    <a:cubicBezTo>
                      <a:pt x="170791" y="104692"/>
                      <a:pt x="168886" y="56114"/>
                      <a:pt x="137454" y="27539"/>
                    </a:cubicBezTo>
                    <a:cubicBezTo>
                      <a:pt x="106021" y="-1036"/>
                      <a:pt x="56491" y="869"/>
                      <a:pt x="27916" y="32302"/>
                    </a:cubicBezTo>
                    <a:cubicBezTo>
                      <a:pt x="-1612" y="63734"/>
                      <a:pt x="1246" y="113264"/>
                      <a:pt x="32678" y="141839"/>
                    </a:cubicBezTo>
                    <a:cubicBezTo>
                      <a:pt x="64111" y="170414"/>
                      <a:pt x="112688" y="168509"/>
                      <a:pt x="142216" y="136124"/>
                    </a:cubicBezTo>
                    <a:lnTo>
                      <a:pt x="142216" y="136124"/>
                    </a:lnTo>
                    <a:close/>
                    <a:moveTo>
                      <a:pt x="106973" y="60877"/>
                    </a:moveTo>
                    <a:cubicBezTo>
                      <a:pt x="63158" y="109454"/>
                      <a:pt x="63158" y="109454"/>
                      <a:pt x="63158" y="109454"/>
                    </a:cubicBezTo>
                    <a:moveTo>
                      <a:pt x="60301" y="62782"/>
                    </a:moveTo>
                    <a:cubicBezTo>
                      <a:pt x="108878" y="106597"/>
                      <a:pt x="108878" y="106597"/>
                      <a:pt x="108878" y="106597"/>
                    </a:cubicBezTo>
                  </a:path>
                </a:pathLst>
              </a:custGeom>
              <a:solidFill>
                <a:schemeClr val="bg1"/>
              </a:solidFill>
              <a:ln w="1905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5A5B4229-E7D9-4504-8289-ACEE683FA1D5}"/>
                </a:ext>
              </a:extLst>
            </p:cNvPr>
            <p:cNvSpPr/>
            <p:nvPr/>
          </p:nvSpPr>
          <p:spPr bwMode="auto">
            <a:xfrm>
              <a:off x="4496415" y="4924682"/>
              <a:ext cx="3246120" cy="27699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Segoe UI Semibold" panose="020B0702040204020203" pitchFamily="34" charset="0"/>
                </a:rPr>
                <a:t>Incongruent data types</a:t>
              </a:r>
            </a:p>
          </p:txBody>
        </p:sp>
        <p:cxnSp>
          <p:nvCxnSpPr>
            <p:cNvPr id="47" name="Straight Connector 46">
              <a:extLst>
                <a:ext uri="{FF2B5EF4-FFF2-40B4-BE49-F238E27FC236}">
                  <a16:creationId xmlns:a16="http://schemas.microsoft.com/office/drawing/2014/main" id="{223169BE-F48E-4055-84B7-84E1DD2860C2}"/>
                </a:ext>
              </a:extLst>
            </p:cNvPr>
            <p:cNvCxnSpPr/>
            <p:nvPr/>
          </p:nvCxnSpPr>
          <p:spPr>
            <a:xfrm>
              <a:off x="5739383" y="4720447"/>
              <a:ext cx="76018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8E436DD4-FB65-4E10-8A58-038BC9F764F5}"/>
                </a:ext>
              </a:extLst>
            </p:cNvPr>
            <p:cNvSpPr/>
            <p:nvPr/>
          </p:nvSpPr>
          <p:spPr bwMode="auto">
            <a:xfrm>
              <a:off x="8512452" y="4239213"/>
              <a:ext cx="3246120" cy="27699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Segoe UI Semibold" panose="020B0702040204020203" pitchFamily="34" charset="0"/>
                </a:rPr>
                <a:t>Difficult to scale effectively</a:t>
              </a:r>
            </a:p>
          </p:txBody>
        </p:sp>
        <p:grpSp>
          <p:nvGrpSpPr>
            <p:cNvPr id="164" name="Group 163">
              <a:extLst>
                <a:ext uri="{FF2B5EF4-FFF2-40B4-BE49-F238E27FC236}">
                  <a16:creationId xmlns:a16="http://schemas.microsoft.com/office/drawing/2014/main" id="{037465A0-E658-42C0-AE23-F2A4A72143FC}"/>
                </a:ext>
              </a:extLst>
            </p:cNvPr>
            <p:cNvGrpSpPr>
              <a:grpSpLocks noChangeAspect="1"/>
            </p:cNvGrpSpPr>
            <p:nvPr/>
          </p:nvGrpSpPr>
          <p:grpSpPr>
            <a:xfrm>
              <a:off x="9366727" y="2726693"/>
              <a:ext cx="1537571" cy="899818"/>
              <a:chOff x="9424571" y="3792115"/>
              <a:chExt cx="729220" cy="382315"/>
            </a:xfrm>
            <a:noFill/>
          </p:grpSpPr>
          <p:sp>
            <p:nvSpPr>
              <p:cNvPr id="187" name="Freeform: Shape 186">
                <a:extLst>
                  <a:ext uri="{FF2B5EF4-FFF2-40B4-BE49-F238E27FC236}">
                    <a16:creationId xmlns:a16="http://schemas.microsoft.com/office/drawing/2014/main" id="{EC226D96-5615-417F-BEA6-481D58721D99}"/>
                  </a:ext>
                </a:extLst>
              </p:cNvPr>
              <p:cNvSpPr/>
              <p:nvPr/>
            </p:nvSpPr>
            <p:spPr>
              <a:xfrm>
                <a:off x="9520878" y="4029287"/>
                <a:ext cx="247651" cy="142875"/>
              </a:xfrm>
              <a:custGeom>
                <a:avLst/>
                <a:gdLst>
                  <a:gd name="connsiteX0" fmla="*/ 8182 w 247650"/>
                  <a:gd name="connsiteY0" fmla="*/ 9049 h 142875"/>
                  <a:gd name="connsiteX1" fmla="*/ 206302 w 247650"/>
                  <a:gd name="connsiteY1" fmla="*/ 139541 h 142875"/>
                  <a:gd name="connsiteX2" fmla="*/ 211065 w 247650"/>
                  <a:gd name="connsiteY2" fmla="*/ 142399 h 142875"/>
                  <a:gd name="connsiteX3" fmla="*/ 242497 w 247650"/>
                  <a:gd name="connsiteY3" fmla="*/ 130016 h 142875"/>
                  <a:gd name="connsiteX4" fmla="*/ 230115 w 247650"/>
                  <a:gd name="connsiteY4" fmla="*/ 98584 h 142875"/>
                  <a:gd name="connsiteX5" fmla="*/ 9135 w 247650"/>
                  <a:gd name="connsiteY5" fmla="*/ 7144 h 142875"/>
                  <a:gd name="connsiteX6" fmla="*/ 8182 w 247650"/>
                  <a:gd name="connsiteY6" fmla="*/ 9049 h 142875"/>
                  <a:gd name="connsiteX7" fmla="*/ 233925 w 247650"/>
                  <a:gd name="connsiteY7" fmla="*/ 119539 h 142875"/>
                  <a:gd name="connsiteX8" fmla="*/ 221542 w 247650"/>
                  <a:gd name="connsiteY8" fmla="*/ 133826 h 142875"/>
                  <a:gd name="connsiteX9" fmla="*/ 207255 w 247650"/>
                  <a:gd name="connsiteY9" fmla="*/ 121444 h 142875"/>
                  <a:gd name="connsiteX10" fmla="*/ 219637 w 247650"/>
                  <a:gd name="connsiteY10" fmla="*/ 107156 h 142875"/>
                  <a:gd name="connsiteX11" fmla="*/ 233925 w 247650"/>
                  <a:gd name="connsiteY11" fmla="*/ 11953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142875">
                    <a:moveTo>
                      <a:pt x="8182" y="9049"/>
                    </a:moveTo>
                    <a:lnTo>
                      <a:pt x="206302" y="139541"/>
                    </a:lnTo>
                    <a:cubicBezTo>
                      <a:pt x="208207" y="140494"/>
                      <a:pt x="209160" y="141446"/>
                      <a:pt x="211065" y="142399"/>
                    </a:cubicBezTo>
                    <a:cubicBezTo>
                      <a:pt x="223447" y="147161"/>
                      <a:pt x="237735" y="141446"/>
                      <a:pt x="242497" y="130016"/>
                    </a:cubicBezTo>
                    <a:cubicBezTo>
                      <a:pt x="247260" y="117634"/>
                      <a:pt x="241545" y="103346"/>
                      <a:pt x="230115" y="98584"/>
                    </a:cubicBezTo>
                    <a:lnTo>
                      <a:pt x="9135" y="7144"/>
                    </a:lnTo>
                    <a:cubicBezTo>
                      <a:pt x="7230" y="7144"/>
                      <a:pt x="6277" y="9049"/>
                      <a:pt x="8182" y="9049"/>
                    </a:cubicBezTo>
                    <a:close/>
                    <a:moveTo>
                      <a:pt x="233925" y="119539"/>
                    </a:moveTo>
                    <a:cubicBezTo>
                      <a:pt x="234877" y="127159"/>
                      <a:pt x="229162" y="132874"/>
                      <a:pt x="221542" y="133826"/>
                    </a:cubicBezTo>
                    <a:cubicBezTo>
                      <a:pt x="213922" y="134779"/>
                      <a:pt x="208207" y="129064"/>
                      <a:pt x="207255" y="121444"/>
                    </a:cubicBezTo>
                    <a:cubicBezTo>
                      <a:pt x="206302" y="113824"/>
                      <a:pt x="212017" y="108109"/>
                      <a:pt x="219637" y="107156"/>
                    </a:cubicBezTo>
                    <a:cubicBezTo>
                      <a:pt x="227257" y="107156"/>
                      <a:pt x="233925" y="111919"/>
                      <a:pt x="233925" y="119539"/>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BF709AAB-97AD-417D-A8F1-233D981E15F3}"/>
                  </a:ext>
                </a:extLst>
              </p:cNvPr>
              <p:cNvSpPr/>
              <p:nvPr/>
            </p:nvSpPr>
            <p:spPr>
              <a:xfrm>
                <a:off x="9680388" y="3794018"/>
                <a:ext cx="114300" cy="95250"/>
              </a:xfrm>
              <a:custGeom>
                <a:avLst/>
                <a:gdLst>
                  <a:gd name="connsiteX0" fmla="*/ 22980 w 114300"/>
                  <a:gd name="connsiteY0" fmla="*/ 83344 h 95250"/>
                  <a:gd name="connsiteX1" fmla="*/ 32505 w 114300"/>
                  <a:gd name="connsiteY1" fmla="*/ 90011 h 95250"/>
                  <a:gd name="connsiteX2" fmla="*/ 59175 w 114300"/>
                  <a:gd name="connsiteY2" fmla="*/ 89059 h 95250"/>
                  <a:gd name="connsiteX3" fmla="*/ 100133 w 114300"/>
                  <a:gd name="connsiteY3" fmla="*/ 91916 h 95250"/>
                  <a:gd name="connsiteX4" fmla="*/ 111563 w 114300"/>
                  <a:gd name="connsiteY4" fmla="*/ 82391 h 95250"/>
                  <a:gd name="connsiteX5" fmla="*/ 111563 w 114300"/>
                  <a:gd name="connsiteY5" fmla="*/ 16669 h 95250"/>
                  <a:gd name="connsiteX6" fmla="*/ 102038 w 114300"/>
                  <a:gd name="connsiteY6" fmla="*/ 7144 h 95250"/>
                  <a:gd name="connsiteX7" fmla="*/ 13455 w 114300"/>
                  <a:gd name="connsiteY7" fmla="*/ 22384 h 95250"/>
                  <a:gd name="connsiteX8" fmla="*/ 7740 w 114300"/>
                  <a:gd name="connsiteY8" fmla="*/ 34766 h 95250"/>
                  <a:gd name="connsiteX9" fmla="*/ 22980 w 114300"/>
                  <a:gd name="connsiteY9" fmla="*/ 833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95250">
                    <a:moveTo>
                      <a:pt x="22980" y="83344"/>
                    </a:moveTo>
                    <a:cubicBezTo>
                      <a:pt x="23933" y="87154"/>
                      <a:pt x="28695" y="90011"/>
                      <a:pt x="32505" y="90011"/>
                    </a:cubicBezTo>
                    <a:cubicBezTo>
                      <a:pt x="41078" y="89059"/>
                      <a:pt x="50603" y="89059"/>
                      <a:pt x="59175" y="89059"/>
                    </a:cubicBezTo>
                    <a:cubicBezTo>
                      <a:pt x="73463" y="89059"/>
                      <a:pt x="86798" y="90011"/>
                      <a:pt x="100133" y="91916"/>
                    </a:cubicBezTo>
                    <a:cubicBezTo>
                      <a:pt x="105848" y="92869"/>
                      <a:pt x="111563" y="88106"/>
                      <a:pt x="111563" y="82391"/>
                    </a:cubicBezTo>
                    <a:lnTo>
                      <a:pt x="111563" y="16669"/>
                    </a:lnTo>
                    <a:cubicBezTo>
                      <a:pt x="111563" y="10954"/>
                      <a:pt x="106800" y="7144"/>
                      <a:pt x="102038" y="7144"/>
                    </a:cubicBezTo>
                    <a:cubicBezTo>
                      <a:pt x="71558" y="8096"/>
                      <a:pt x="41078" y="13811"/>
                      <a:pt x="13455" y="22384"/>
                    </a:cubicBezTo>
                    <a:cubicBezTo>
                      <a:pt x="8693" y="24289"/>
                      <a:pt x="5835" y="29051"/>
                      <a:pt x="7740" y="34766"/>
                    </a:cubicBezTo>
                    <a:lnTo>
                      <a:pt x="22980" y="83344"/>
                    </a:ln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9" name="Freeform: Shape 188">
                <a:extLst>
                  <a:ext uri="{FF2B5EF4-FFF2-40B4-BE49-F238E27FC236}">
                    <a16:creationId xmlns:a16="http://schemas.microsoft.com/office/drawing/2014/main" id="{031B4CD5-28B5-44AE-9699-DA7DB7A7868B}"/>
                  </a:ext>
                </a:extLst>
              </p:cNvPr>
              <p:cNvSpPr/>
              <p:nvPr/>
            </p:nvSpPr>
            <p:spPr>
              <a:xfrm>
                <a:off x="9793196" y="3792115"/>
                <a:ext cx="114300" cy="123825"/>
              </a:xfrm>
              <a:custGeom>
                <a:avLst/>
                <a:gdLst>
                  <a:gd name="connsiteX0" fmla="*/ 13043 w 114300"/>
                  <a:gd name="connsiteY0" fmla="*/ 97631 h 123825"/>
                  <a:gd name="connsiteX1" fmla="*/ 72098 w 114300"/>
                  <a:gd name="connsiteY1" fmla="*/ 118586 h 123825"/>
                  <a:gd name="connsiteX2" fmla="*/ 85433 w 114300"/>
                  <a:gd name="connsiteY2" fmla="*/ 112871 h 123825"/>
                  <a:gd name="connsiteX3" fmla="*/ 111151 w 114300"/>
                  <a:gd name="connsiteY3" fmla="*/ 34766 h 123825"/>
                  <a:gd name="connsiteX4" fmla="*/ 105436 w 114300"/>
                  <a:gd name="connsiteY4" fmla="*/ 22384 h 123825"/>
                  <a:gd name="connsiteX5" fmla="*/ 16853 w 114300"/>
                  <a:gd name="connsiteY5" fmla="*/ 7144 h 123825"/>
                  <a:gd name="connsiteX6" fmla="*/ 7328 w 114300"/>
                  <a:gd name="connsiteY6" fmla="*/ 16669 h 123825"/>
                  <a:gd name="connsiteX7" fmla="*/ 7328 w 114300"/>
                  <a:gd name="connsiteY7" fmla="*/ 88106 h 123825"/>
                  <a:gd name="connsiteX8" fmla="*/ 13043 w 114300"/>
                  <a:gd name="connsiteY8" fmla="*/ 97631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23825">
                    <a:moveTo>
                      <a:pt x="13043" y="97631"/>
                    </a:moveTo>
                    <a:cubicBezTo>
                      <a:pt x="33046" y="102394"/>
                      <a:pt x="53048" y="110014"/>
                      <a:pt x="72098" y="118586"/>
                    </a:cubicBezTo>
                    <a:cubicBezTo>
                      <a:pt x="76861" y="121444"/>
                      <a:pt x="83528" y="118586"/>
                      <a:pt x="85433" y="112871"/>
                    </a:cubicBezTo>
                    <a:lnTo>
                      <a:pt x="111151" y="34766"/>
                    </a:lnTo>
                    <a:cubicBezTo>
                      <a:pt x="113056" y="30004"/>
                      <a:pt x="110198" y="24289"/>
                      <a:pt x="105436" y="22384"/>
                    </a:cubicBezTo>
                    <a:cubicBezTo>
                      <a:pt x="76861" y="13811"/>
                      <a:pt x="47333" y="8096"/>
                      <a:pt x="16853" y="7144"/>
                    </a:cubicBezTo>
                    <a:cubicBezTo>
                      <a:pt x="11138" y="7144"/>
                      <a:pt x="7328" y="10954"/>
                      <a:pt x="7328" y="16669"/>
                    </a:cubicBezTo>
                    <a:lnTo>
                      <a:pt x="7328" y="88106"/>
                    </a:lnTo>
                    <a:cubicBezTo>
                      <a:pt x="6376" y="92869"/>
                      <a:pt x="9233" y="96679"/>
                      <a:pt x="13043" y="97631"/>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0" name="Freeform: Shape 189">
                <a:extLst>
                  <a:ext uri="{FF2B5EF4-FFF2-40B4-BE49-F238E27FC236}">
                    <a16:creationId xmlns:a16="http://schemas.microsoft.com/office/drawing/2014/main" id="{12500C56-9798-41BB-86C1-FC8EC838B045}"/>
                  </a:ext>
                </a:extLst>
              </p:cNvPr>
              <p:cNvSpPr/>
              <p:nvPr/>
            </p:nvSpPr>
            <p:spPr>
              <a:xfrm>
                <a:off x="9991500" y="3959584"/>
                <a:ext cx="142875" cy="133350"/>
              </a:xfrm>
              <a:custGeom>
                <a:avLst/>
                <a:gdLst>
                  <a:gd name="connsiteX0" fmla="*/ 90964 w 142875"/>
                  <a:gd name="connsiteY0" fmla="*/ 9221 h 133350"/>
                  <a:gd name="connsiteX1" fmla="*/ 10954 w 142875"/>
                  <a:gd name="connsiteY1" fmla="*/ 67323 h 133350"/>
                  <a:gd name="connsiteX2" fmla="*/ 8096 w 142875"/>
                  <a:gd name="connsiteY2" fmla="*/ 79706 h 133350"/>
                  <a:gd name="connsiteX3" fmla="*/ 29051 w 142875"/>
                  <a:gd name="connsiteY3" fmla="*/ 126378 h 133350"/>
                  <a:gd name="connsiteX4" fmla="*/ 40481 w 142875"/>
                  <a:gd name="connsiteY4" fmla="*/ 132093 h 133350"/>
                  <a:gd name="connsiteX5" fmla="*/ 133826 w 142875"/>
                  <a:gd name="connsiteY5" fmla="*/ 101613 h 133350"/>
                  <a:gd name="connsiteX6" fmla="*/ 139541 w 142875"/>
                  <a:gd name="connsiteY6" fmla="*/ 89231 h 133350"/>
                  <a:gd name="connsiteX7" fmla="*/ 103346 w 142875"/>
                  <a:gd name="connsiteY7" fmla="*/ 11126 h 133350"/>
                  <a:gd name="connsiteX8" fmla="*/ 90964 w 142875"/>
                  <a:gd name="connsiteY8" fmla="*/ 922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33350">
                    <a:moveTo>
                      <a:pt x="90964" y="9221"/>
                    </a:moveTo>
                    <a:lnTo>
                      <a:pt x="10954" y="67323"/>
                    </a:lnTo>
                    <a:cubicBezTo>
                      <a:pt x="7144" y="70181"/>
                      <a:pt x="6191" y="74943"/>
                      <a:pt x="8096" y="79706"/>
                    </a:cubicBezTo>
                    <a:cubicBezTo>
                      <a:pt x="16669" y="94946"/>
                      <a:pt x="23336" y="110186"/>
                      <a:pt x="29051" y="126378"/>
                    </a:cubicBezTo>
                    <a:cubicBezTo>
                      <a:pt x="30956" y="131141"/>
                      <a:pt x="35719" y="133998"/>
                      <a:pt x="40481" y="132093"/>
                    </a:cubicBezTo>
                    <a:lnTo>
                      <a:pt x="133826" y="101613"/>
                    </a:lnTo>
                    <a:cubicBezTo>
                      <a:pt x="138589" y="99708"/>
                      <a:pt x="141446" y="94946"/>
                      <a:pt x="139541" y="89231"/>
                    </a:cubicBezTo>
                    <a:cubicBezTo>
                      <a:pt x="130016" y="61608"/>
                      <a:pt x="117634" y="34938"/>
                      <a:pt x="103346" y="11126"/>
                    </a:cubicBezTo>
                    <a:cubicBezTo>
                      <a:pt x="101441" y="7316"/>
                      <a:pt x="94774" y="5411"/>
                      <a:pt x="90964" y="9221"/>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1" name="Freeform: Shape 190">
                <a:extLst>
                  <a:ext uri="{FF2B5EF4-FFF2-40B4-BE49-F238E27FC236}">
                    <a16:creationId xmlns:a16="http://schemas.microsoft.com/office/drawing/2014/main" id="{7EC57A88-35BD-41D1-B62F-DD1F595C7C01}"/>
                  </a:ext>
                </a:extLst>
              </p:cNvPr>
              <p:cNvSpPr/>
              <p:nvPr/>
            </p:nvSpPr>
            <p:spPr>
              <a:xfrm>
                <a:off x="9580263" y="3816282"/>
                <a:ext cx="114300" cy="95250"/>
              </a:xfrm>
              <a:custGeom>
                <a:avLst/>
                <a:gdLst>
                  <a:gd name="connsiteX0" fmla="*/ 39285 w 114300"/>
                  <a:gd name="connsiteY0" fmla="*/ 94418 h 95250"/>
                  <a:gd name="connsiteX1" fmla="*/ 107865 w 114300"/>
                  <a:gd name="connsiteY1" fmla="*/ 70605 h 95250"/>
                  <a:gd name="connsiteX2" fmla="*/ 115485 w 114300"/>
                  <a:gd name="connsiteY2" fmla="*/ 58223 h 95250"/>
                  <a:gd name="connsiteX3" fmla="*/ 101198 w 114300"/>
                  <a:gd name="connsiteY3" fmla="*/ 13455 h 95250"/>
                  <a:gd name="connsiteX4" fmla="*/ 88815 w 114300"/>
                  <a:gd name="connsiteY4" fmla="*/ 7740 h 95250"/>
                  <a:gd name="connsiteX5" fmla="*/ 10710 w 114300"/>
                  <a:gd name="connsiteY5" fmla="*/ 51555 h 95250"/>
                  <a:gd name="connsiteX6" fmla="*/ 8805 w 114300"/>
                  <a:gd name="connsiteY6" fmla="*/ 64890 h 95250"/>
                  <a:gd name="connsiteX7" fmla="*/ 27855 w 114300"/>
                  <a:gd name="connsiteY7" fmla="*/ 91560 h 95250"/>
                  <a:gd name="connsiteX8" fmla="*/ 39285 w 114300"/>
                  <a:gd name="connsiteY8" fmla="*/ 9441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95250">
                    <a:moveTo>
                      <a:pt x="39285" y="94418"/>
                    </a:moveTo>
                    <a:cubicBezTo>
                      <a:pt x="61193" y="83940"/>
                      <a:pt x="84053" y="75368"/>
                      <a:pt x="107865" y="70605"/>
                    </a:cubicBezTo>
                    <a:cubicBezTo>
                      <a:pt x="113580" y="69653"/>
                      <a:pt x="117390" y="63938"/>
                      <a:pt x="115485" y="58223"/>
                    </a:cubicBezTo>
                    <a:lnTo>
                      <a:pt x="101198" y="13455"/>
                    </a:lnTo>
                    <a:cubicBezTo>
                      <a:pt x="99293" y="8693"/>
                      <a:pt x="93578" y="5835"/>
                      <a:pt x="88815" y="7740"/>
                    </a:cubicBezTo>
                    <a:cubicBezTo>
                      <a:pt x="61193" y="19170"/>
                      <a:pt x="34523" y="33458"/>
                      <a:pt x="10710" y="51555"/>
                    </a:cubicBezTo>
                    <a:cubicBezTo>
                      <a:pt x="6900" y="54413"/>
                      <a:pt x="5948" y="60128"/>
                      <a:pt x="8805" y="64890"/>
                    </a:cubicBezTo>
                    <a:lnTo>
                      <a:pt x="27855" y="91560"/>
                    </a:lnTo>
                    <a:cubicBezTo>
                      <a:pt x="29760" y="95370"/>
                      <a:pt x="35475" y="96323"/>
                      <a:pt x="39285" y="94418"/>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2" name="Freeform: Shape 191">
                <a:extLst>
                  <a:ext uri="{FF2B5EF4-FFF2-40B4-BE49-F238E27FC236}">
                    <a16:creationId xmlns:a16="http://schemas.microsoft.com/office/drawing/2014/main" id="{60EF0163-600D-4D7B-B39C-FFFB7E6A1466}"/>
                  </a:ext>
                </a:extLst>
              </p:cNvPr>
              <p:cNvSpPr/>
              <p:nvPr/>
            </p:nvSpPr>
            <p:spPr>
              <a:xfrm>
                <a:off x="9875904" y="3816289"/>
                <a:ext cx="133350" cy="142875"/>
              </a:xfrm>
              <a:custGeom>
                <a:avLst/>
                <a:gdLst>
                  <a:gd name="connsiteX0" fmla="*/ 34157 w 133350"/>
                  <a:gd name="connsiteY0" fmla="*/ 14399 h 142875"/>
                  <a:gd name="connsiteX1" fmla="*/ 7487 w 133350"/>
                  <a:gd name="connsiteY1" fmla="*/ 96314 h 142875"/>
                  <a:gd name="connsiteX2" fmla="*/ 11297 w 133350"/>
                  <a:gd name="connsiteY2" fmla="*/ 106791 h 142875"/>
                  <a:gd name="connsiteX3" fmla="*/ 57970 w 133350"/>
                  <a:gd name="connsiteY3" fmla="*/ 141081 h 142875"/>
                  <a:gd name="connsiteX4" fmla="*/ 72257 w 133350"/>
                  <a:gd name="connsiteY4" fmla="*/ 140129 h 142875"/>
                  <a:gd name="connsiteX5" fmla="*/ 126550 w 133350"/>
                  <a:gd name="connsiteY5" fmla="*/ 64881 h 142875"/>
                  <a:gd name="connsiteX6" fmla="*/ 124645 w 133350"/>
                  <a:gd name="connsiteY6" fmla="*/ 51547 h 142875"/>
                  <a:gd name="connsiteX7" fmla="*/ 46540 w 133350"/>
                  <a:gd name="connsiteY7" fmla="*/ 7731 h 142875"/>
                  <a:gd name="connsiteX8" fmla="*/ 34157 w 133350"/>
                  <a:gd name="connsiteY8" fmla="*/ 1439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42875">
                    <a:moveTo>
                      <a:pt x="34157" y="14399"/>
                    </a:moveTo>
                    <a:lnTo>
                      <a:pt x="7487" y="96314"/>
                    </a:lnTo>
                    <a:cubicBezTo>
                      <a:pt x="6535" y="100124"/>
                      <a:pt x="7487" y="104886"/>
                      <a:pt x="11297" y="106791"/>
                    </a:cubicBezTo>
                    <a:cubicBezTo>
                      <a:pt x="27490" y="116316"/>
                      <a:pt x="43682" y="127747"/>
                      <a:pt x="57970" y="141081"/>
                    </a:cubicBezTo>
                    <a:cubicBezTo>
                      <a:pt x="61780" y="144892"/>
                      <a:pt x="68447" y="143939"/>
                      <a:pt x="72257" y="140129"/>
                    </a:cubicBezTo>
                    <a:lnTo>
                      <a:pt x="126550" y="64881"/>
                    </a:lnTo>
                    <a:cubicBezTo>
                      <a:pt x="129407" y="61072"/>
                      <a:pt x="128455" y="54404"/>
                      <a:pt x="124645" y="51547"/>
                    </a:cubicBezTo>
                    <a:cubicBezTo>
                      <a:pt x="100832" y="33449"/>
                      <a:pt x="74162" y="19161"/>
                      <a:pt x="46540" y="7731"/>
                    </a:cubicBezTo>
                    <a:cubicBezTo>
                      <a:pt x="41777" y="5826"/>
                      <a:pt x="36062" y="8684"/>
                      <a:pt x="34157" y="14399"/>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3" name="Freeform: Shape 192">
                <a:extLst>
                  <a:ext uri="{FF2B5EF4-FFF2-40B4-BE49-F238E27FC236}">
                    <a16:creationId xmlns:a16="http://schemas.microsoft.com/office/drawing/2014/main" id="{A005975A-D65B-42B2-9AFB-3C886B962399}"/>
                  </a:ext>
                </a:extLst>
              </p:cNvPr>
              <p:cNvSpPr/>
              <p:nvPr/>
            </p:nvSpPr>
            <p:spPr>
              <a:xfrm>
                <a:off x="9942624" y="3875485"/>
                <a:ext cx="142875" cy="152400"/>
              </a:xfrm>
              <a:custGeom>
                <a:avLst/>
                <a:gdLst>
                  <a:gd name="connsiteX0" fmla="*/ 10300 w 142875"/>
                  <a:gd name="connsiteY0" fmla="*/ 99982 h 152400"/>
                  <a:gd name="connsiteX1" fmla="*/ 43638 w 142875"/>
                  <a:gd name="connsiteY1" fmla="*/ 141892 h 152400"/>
                  <a:gd name="connsiteX2" fmla="*/ 56973 w 142875"/>
                  <a:gd name="connsiteY2" fmla="*/ 144750 h 152400"/>
                  <a:gd name="connsiteX3" fmla="*/ 136030 w 142875"/>
                  <a:gd name="connsiteY3" fmla="*/ 87600 h 152400"/>
                  <a:gd name="connsiteX4" fmla="*/ 137935 w 142875"/>
                  <a:gd name="connsiteY4" fmla="*/ 74265 h 152400"/>
                  <a:gd name="connsiteX5" fmla="*/ 78880 w 142875"/>
                  <a:gd name="connsiteY5" fmla="*/ 9495 h 152400"/>
                  <a:gd name="connsiteX6" fmla="*/ 64593 w 142875"/>
                  <a:gd name="connsiteY6" fmla="*/ 11400 h 152400"/>
                  <a:gd name="connsiteX7" fmla="*/ 8395 w 142875"/>
                  <a:gd name="connsiteY7" fmla="*/ 88552 h 152400"/>
                  <a:gd name="connsiteX8" fmla="*/ 10300 w 142875"/>
                  <a:gd name="connsiteY8" fmla="*/ 99982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52400">
                    <a:moveTo>
                      <a:pt x="10300" y="99982"/>
                    </a:moveTo>
                    <a:cubicBezTo>
                      <a:pt x="22683" y="113317"/>
                      <a:pt x="34113" y="126652"/>
                      <a:pt x="43638" y="141892"/>
                    </a:cubicBezTo>
                    <a:cubicBezTo>
                      <a:pt x="46495" y="146655"/>
                      <a:pt x="52210" y="147607"/>
                      <a:pt x="56973" y="144750"/>
                    </a:cubicBezTo>
                    <a:lnTo>
                      <a:pt x="136030" y="87600"/>
                    </a:lnTo>
                    <a:cubicBezTo>
                      <a:pt x="139840" y="84742"/>
                      <a:pt x="140793" y="79027"/>
                      <a:pt x="137935" y="74265"/>
                    </a:cubicBezTo>
                    <a:cubicBezTo>
                      <a:pt x="120790" y="50452"/>
                      <a:pt x="100788" y="28545"/>
                      <a:pt x="78880" y="9495"/>
                    </a:cubicBezTo>
                    <a:cubicBezTo>
                      <a:pt x="75070" y="5685"/>
                      <a:pt x="68403" y="6637"/>
                      <a:pt x="64593" y="11400"/>
                    </a:cubicBezTo>
                    <a:lnTo>
                      <a:pt x="8395" y="88552"/>
                    </a:lnTo>
                    <a:cubicBezTo>
                      <a:pt x="6490" y="91410"/>
                      <a:pt x="6490" y="96172"/>
                      <a:pt x="10300" y="99982"/>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4" name="Freeform: Shape 193">
                <a:extLst>
                  <a:ext uri="{FF2B5EF4-FFF2-40B4-BE49-F238E27FC236}">
                    <a16:creationId xmlns:a16="http://schemas.microsoft.com/office/drawing/2014/main" id="{6F50CE49-FF40-47B8-A792-B03F6F541204}"/>
                  </a:ext>
                </a:extLst>
              </p:cNvPr>
              <p:cNvSpPr/>
              <p:nvPr/>
            </p:nvSpPr>
            <p:spPr>
              <a:xfrm>
                <a:off x="9501205" y="3874536"/>
                <a:ext cx="104775" cy="104775"/>
              </a:xfrm>
              <a:custGeom>
                <a:avLst/>
                <a:gdLst>
                  <a:gd name="connsiteX0" fmla="*/ 37380 w 104775"/>
                  <a:gd name="connsiteY0" fmla="*/ 96172 h 104775"/>
                  <a:gd name="connsiteX1" fmla="*/ 96435 w 104775"/>
                  <a:gd name="connsiteY1" fmla="*/ 47595 h 104775"/>
                  <a:gd name="connsiteX2" fmla="*/ 99293 w 104775"/>
                  <a:gd name="connsiteY2" fmla="*/ 34260 h 104775"/>
                  <a:gd name="connsiteX3" fmla="*/ 82148 w 104775"/>
                  <a:gd name="connsiteY3" fmla="*/ 11400 h 104775"/>
                  <a:gd name="connsiteX4" fmla="*/ 67860 w 104775"/>
                  <a:gd name="connsiteY4" fmla="*/ 9495 h 104775"/>
                  <a:gd name="connsiteX5" fmla="*/ 8805 w 104775"/>
                  <a:gd name="connsiteY5" fmla="*/ 74265 h 104775"/>
                  <a:gd name="connsiteX6" fmla="*/ 10710 w 104775"/>
                  <a:gd name="connsiteY6" fmla="*/ 87600 h 104775"/>
                  <a:gd name="connsiteX7" fmla="*/ 24045 w 104775"/>
                  <a:gd name="connsiteY7" fmla="*/ 97125 h 104775"/>
                  <a:gd name="connsiteX8" fmla="*/ 37380 w 104775"/>
                  <a:gd name="connsiteY8" fmla="*/ 9617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37380" y="96172"/>
                    </a:moveTo>
                    <a:cubicBezTo>
                      <a:pt x="54525" y="77122"/>
                      <a:pt x="74528" y="60930"/>
                      <a:pt x="96435" y="47595"/>
                    </a:cubicBezTo>
                    <a:cubicBezTo>
                      <a:pt x="101198" y="44737"/>
                      <a:pt x="102150" y="38070"/>
                      <a:pt x="99293" y="34260"/>
                    </a:cubicBezTo>
                    <a:lnTo>
                      <a:pt x="82148" y="11400"/>
                    </a:lnTo>
                    <a:cubicBezTo>
                      <a:pt x="79290" y="6637"/>
                      <a:pt x="72623" y="5685"/>
                      <a:pt x="67860" y="9495"/>
                    </a:cubicBezTo>
                    <a:cubicBezTo>
                      <a:pt x="45953" y="28545"/>
                      <a:pt x="25950" y="50452"/>
                      <a:pt x="8805" y="74265"/>
                    </a:cubicBezTo>
                    <a:cubicBezTo>
                      <a:pt x="5948" y="78075"/>
                      <a:pt x="6900" y="84742"/>
                      <a:pt x="10710" y="87600"/>
                    </a:cubicBezTo>
                    <a:lnTo>
                      <a:pt x="24045" y="97125"/>
                    </a:lnTo>
                    <a:cubicBezTo>
                      <a:pt x="28808" y="99982"/>
                      <a:pt x="33570" y="99982"/>
                      <a:pt x="37380" y="96172"/>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5" name="Freeform: Shape 194">
                <a:extLst>
                  <a:ext uri="{FF2B5EF4-FFF2-40B4-BE49-F238E27FC236}">
                    <a16:creationId xmlns:a16="http://schemas.microsoft.com/office/drawing/2014/main" id="{DC7F8928-12C7-4A8C-81AA-D8C11763AE82}"/>
                  </a:ext>
                </a:extLst>
              </p:cNvPr>
              <p:cNvSpPr/>
              <p:nvPr/>
            </p:nvSpPr>
            <p:spPr>
              <a:xfrm>
                <a:off x="9424571" y="3941952"/>
                <a:ext cx="123826" cy="133350"/>
              </a:xfrm>
              <a:custGeom>
                <a:avLst/>
                <a:gdLst>
                  <a:gd name="connsiteX0" fmla="*/ 13046 w 123825"/>
                  <a:gd name="connsiteY0" fmla="*/ 109716 h 133350"/>
                  <a:gd name="connsiteX1" fmla="*/ 70196 w 123825"/>
                  <a:gd name="connsiteY1" fmla="*/ 128766 h 133350"/>
                  <a:gd name="connsiteX2" fmla="*/ 81626 w 123825"/>
                  <a:gd name="connsiteY2" fmla="*/ 123051 h 133350"/>
                  <a:gd name="connsiteX3" fmla="*/ 118774 w 123825"/>
                  <a:gd name="connsiteY3" fmla="*/ 62091 h 133350"/>
                  <a:gd name="connsiteX4" fmla="*/ 116869 w 123825"/>
                  <a:gd name="connsiteY4" fmla="*/ 48756 h 133350"/>
                  <a:gd name="connsiteX5" fmla="*/ 60671 w 123825"/>
                  <a:gd name="connsiteY5" fmla="*/ 8751 h 133350"/>
                  <a:gd name="connsiteX6" fmla="*/ 47336 w 123825"/>
                  <a:gd name="connsiteY6" fmla="*/ 11609 h 133350"/>
                  <a:gd name="connsiteX7" fmla="*/ 8284 w 123825"/>
                  <a:gd name="connsiteY7" fmla="*/ 97334 h 133350"/>
                  <a:gd name="connsiteX8" fmla="*/ 13046 w 123825"/>
                  <a:gd name="connsiteY8" fmla="*/ 10971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33350">
                    <a:moveTo>
                      <a:pt x="13046" y="109716"/>
                    </a:moveTo>
                    <a:lnTo>
                      <a:pt x="70196" y="128766"/>
                    </a:lnTo>
                    <a:cubicBezTo>
                      <a:pt x="74959" y="130671"/>
                      <a:pt x="79721" y="127814"/>
                      <a:pt x="81626" y="123051"/>
                    </a:cubicBezTo>
                    <a:cubicBezTo>
                      <a:pt x="92104" y="98286"/>
                      <a:pt x="102581" y="82094"/>
                      <a:pt x="118774" y="62091"/>
                    </a:cubicBezTo>
                    <a:cubicBezTo>
                      <a:pt x="122584" y="58281"/>
                      <a:pt x="121631" y="51614"/>
                      <a:pt x="116869" y="48756"/>
                    </a:cubicBezTo>
                    <a:lnTo>
                      <a:pt x="60671" y="8751"/>
                    </a:lnTo>
                    <a:cubicBezTo>
                      <a:pt x="55909" y="5894"/>
                      <a:pt x="50194" y="6846"/>
                      <a:pt x="47336" y="11609"/>
                    </a:cubicBezTo>
                    <a:cubicBezTo>
                      <a:pt x="32096" y="35421"/>
                      <a:pt x="16856" y="69711"/>
                      <a:pt x="8284" y="97334"/>
                    </a:cubicBezTo>
                    <a:cubicBezTo>
                      <a:pt x="5426" y="103049"/>
                      <a:pt x="8284" y="108764"/>
                      <a:pt x="13046" y="109716"/>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6" name="Freeform: Shape 195">
                <a:extLst>
                  <a:ext uri="{FF2B5EF4-FFF2-40B4-BE49-F238E27FC236}">
                    <a16:creationId xmlns:a16="http://schemas.microsoft.com/office/drawing/2014/main" id="{5987A933-C614-43B2-BE1B-7A65081B39C3}"/>
                  </a:ext>
                </a:extLst>
              </p:cNvPr>
              <p:cNvSpPr/>
              <p:nvPr/>
            </p:nvSpPr>
            <p:spPr>
              <a:xfrm>
                <a:off x="10020441" y="4060130"/>
                <a:ext cx="133350" cy="114300"/>
              </a:xfrm>
              <a:custGeom>
                <a:avLst/>
                <a:gdLst>
                  <a:gd name="connsiteX0" fmla="*/ 7732 w 133350"/>
                  <a:gd name="connsiteY0" fmla="*/ 49641 h 114300"/>
                  <a:gd name="connsiteX1" fmla="*/ 16304 w 133350"/>
                  <a:gd name="connsiteY1" fmla="*/ 100124 h 114300"/>
                  <a:gd name="connsiteX2" fmla="*/ 25829 w 133350"/>
                  <a:gd name="connsiteY2" fmla="*/ 108696 h 114300"/>
                  <a:gd name="connsiteX3" fmla="*/ 122984 w 133350"/>
                  <a:gd name="connsiteY3" fmla="*/ 108696 h 114300"/>
                  <a:gd name="connsiteX4" fmla="*/ 132509 w 133350"/>
                  <a:gd name="connsiteY4" fmla="*/ 99171 h 114300"/>
                  <a:gd name="connsiteX5" fmla="*/ 120126 w 133350"/>
                  <a:gd name="connsiteY5" fmla="*/ 14399 h 114300"/>
                  <a:gd name="connsiteX6" fmla="*/ 107744 w 133350"/>
                  <a:gd name="connsiteY6" fmla="*/ 7731 h 114300"/>
                  <a:gd name="connsiteX7" fmla="*/ 14399 w 133350"/>
                  <a:gd name="connsiteY7" fmla="*/ 38211 h 114300"/>
                  <a:gd name="connsiteX8" fmla="*/ 7732 w 133350"/>
                  <a:gd name="connsiteY8" fmla="*/ 49641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14300">
                    <a:moveTo>
                      <a:pt x="7732" y="49641"/>
                    </a:moveTo>
                    <a:cubicBezTo>
                      <a:pt x="11541" y="65834"/>
                      <a:pt x="14399" y="82979"/>
                      <a:pt x="16304" y="100124"/>
                    </a:cubicBezTo>
                    <a:cubicBezTo>
                      <a:pt x="16304" y="104886"/>
                      <a:pt x="21066" y="108696"/>
                      <a:pt x="25829" y="108696"/>
                    </a:cubicBezTo>
                    <a:lnTo>
                      <a:pt x="122984" y="108696"/>
                    </a:lnTo>
                    <a:cubicBezTo>
                      <a:pt x="128699" y="108696"/>
                      <a:pt x="132509" y="103934"/>
                      <a:pt x="132509" y="99171"/>
                    </a:cubicBezTo>
                    <a:cubicBezTo>
                      <a:pt x="131557" y="69644"/>
                      <a:pt x="127746" y="42021"/>
                      <a:pt x="120126" y="14399"/>
                    </a:cubicBezTo>
                    <a:cubicBezTo>
                      <a:pt x="119174" y="8684"/>
                      <a:pt x="113459" y="5826"/>
                      <a:pt x="107744" y="7731"/>
                    </a:cubicBezTo>
                    <a:lnTo>
                      <a:pt x="14399" y="38211"/>
                    </a:lnTo>
                    <a:cubicBezTo>
                      <a:pt x="8684" y="40116"/>
                      <a:pt x="5826" y="44879"/>
                      <a:pt x="7732" y="49641"/>
                    </a:cubicBez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7" name="Freeform: Shape 196">
                <a:extLst>
                  <a:ext uri="{FF2B5EF4-FFF2-40B4-BE49-F238E27FC236}">
                    <a16:creationId xmlns:a16="http://schemas.microsoft.com/office/drawing/2014/main" id="{435DBD0D-A879-48EC-9977-B61AB200B0C0}"/>
                  </a:ext>
                </a:extLst>
              </p:cNvPr>
              <p:cNvSpPr/>
              <p:nvPr/>
            </p:nvSpPr>
            <p:spPr>
              <a:xfrm>
                <a:off x="9431394" y="4060127"/>
                <a:ext cx="47625" cy="114300"/>
              </a:xfrm>
              <a:custGeom>
                <a:avLst/>
                <a:gdLst>
                  <a:gd name="connsiteX0" fmla="*/ 25241 w 47625"/>
                  <a:gd name="connsiteY0" fmla="*/ 108696 h 114300"/>
                  <a:gd name="connsiteX1" fmla="*/ 41434 w 47625"/>
                  <a:gd name="connsiteY1" fmla="*/ 21066 h 114300"/>
                  <a:gd name="connsiteX2" fmla="*/ 35719 w 47625"/>
                  <a:gd name="connsiteY2" fmla="*/ 8684 h 114300"/>
                  <a:gd name="connsiteX3" fmla="*/ 31909 w 47625"/>
                  <a:gd name="connsiteY3" fmla="*/ 7731 h 114300"/>
                  <a:gd name="connsiteX4" fmla="*/ 19526 w 47625"/>
                  <a:gd name="connsiteY4" fmla="*/ 14399 h 114300"/>
                  <a:gd name="connsiteX5" fmla="*/ 7144 w 47625"/>
                  <a:gd name="connsiteY5" fmla="*/ 108696 h 114300"/>
                  <a:gd name="connsiteX6" fmla="*/ 25241 w 47625"/>
                  <a:gd name="connsiteY6" fmla="*/ 10869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14300">
                    <a:moveTo>
                      <a:pt x="25241" y="108696"/>
                    </a:moveTo>
                    <a:cubicBezTo>
                      <a:pt x="26194" y="78216"/>
                      <a:pt x="31909" y="48689"/>
                      <a:pt x="41434" y="21066"/>
                    </a:cubicBezTo>
                    <a:cubicBezTo>
                      <a:pt x="43339" y="16304"/>
                      <a:pt x="40481" y="10589"/>
                      <a:pt x="35719" y="8684"/>
                    </a:cubicBezTo>
                    <a:lnTo>
                      <a:pt x="31909" y="7731"/>
                    </a:lnTo>
                    <a:cubicBezTo>
                      <a:pt x="27146" y="5826"/>
                      <a:pt x="21431" y="8684"/>
                      <a:pt x="19526" y="14399"/>
                    </a:cubicBezTo>
                    <a:cubicBezTo>
                      <a:pt x="11906" y="44879"/>
                      <a:pt x="7144" y="76311"/>
                      <a:pt x="7144" y="108696"/>
                    </a:cubicBezTo>
                    <a:lnTo>
                      <a:pt x="25241" y="108696"/>
                    </a:lnTo>
                    <a:close/>
                  </a:path>
                </a:pathLst>
              </a:custGeom>
              <a:grpFill/>
              <a:ln w="1905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46" name="Rectangle 45">
              <a:extLst>
                <a:ext uri="{FF2B5EF4-FFF2-40B4-BE49-F238E27FC236}">
                  <a16:creationId xmlns:a16="http://schemas.microsoft.com/office/drawing/2014/main" id="{056BEC6B-AF95-4A45-A0DC-EEB0E176EF87}"/>
                </a:ext>
              </a:extLst>
            </p:cNvPr>
            <p:cNvSpPr/>
            <p:nvPr/>
          </p:nvSpPr>
          <p:spPr bwMode="auto">
            <a:xfrm>
              <a:off x="8512452" y="4924682"/>
              <a:ext cx="3246120" cy="27699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Semilight"/>
                  <a:ea typeface="+mn-ea"/>
                  <a:cs typeface="Segoe UI Semibold" panose="020B0702040204020203" pitchFamily="34" charset="0"/>
                </a:rPr>
                <a:t>Performance constraints</a:t>
              </a:r>
            </a:p>
          </p:txBody>
        </p:sp>
        <p:cxnSp>
          <p:nvCxnSpPr>
            <p:cNvPr id="49" name="Straight Connector 48">
              <a:extLst>
                <a:ext uri="{FF2B5EF4-FFF2-40B4-BE49-F238E27FC236}">
                  <a16:creationId xmlns:a16="http://schemas.microsoft.com/office/drawing/2014/main" id="{4A5BA6F6-24D9-45E5-A2D8-036657744320}"/>
                </a:ext>
              </a:extLst>
            </p:cNvPr>
            <p:cNvCxnSpPr/>
            <p:nvPr/>
          </p:nvCxnSpPr>
          <p:spPr>
            <a:xfrm>
              <a:off x="9755420" y="4720446"/>
              <a:ext cx="76018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27121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125E-6 -4.07407E-6 L -3.125E-6 -0.14143 " pathEditMode="relative" rAng="0" ptsTypes="AA">
                                      <p:cBhvr>
                                        <p:cTn id="6" dur="2000" fill="hold"/>
                                        <p:tgtEl>
                                          <p:spTgt spid="2"/>
                                        </p:tgtEl>
                                        <p:attrNameLst>
                                          <p:attrName>ppt_x</p:attrName>
                                          <p:attrName>ppt_y</p:attrName>
                                        </p:attrNameLst>
                                      </p:cBhvr>
                                      <p:rCtr x="0" y="-7083"/>
                                    </p:animMotion>
                                  </p:childTnLst>
                                </p:cTn>
                              </p:par>
                            </p:childTnLst>
                          </p:cTn>
                        </p:par>
                        <p:par>
                          <p:cTn id="7" fill="hold">
                            <p:stCondLst>
                              <p:cond delay="2000"/>
                            </p:stCondLst>
                            <p:childTnLst>
                              <p:par>
                                <p:cTn id="8" presetID="10" presetClass="exit" presetSubtype="0" fill="hold" grpId="0" nodeType="afterEffect">
                                  <p:stCondLst>
                                    <p:cond delay="0"/>
                                  </p:stCondLst>
                                  <p:childTnLst>
                                    <p:animEffect transition="out" filter="fade">
                                      <p:cBhvr>
                                        <p:cTn id="9" dur="500"/>
                                        <p:tgtEl>
                                          <p:spTgt spid="129"/>
                                        </p:tgtEl>
                                      </p:cBhvr>
                                    </p:animEffect>
                                    <p:set>
                                      <p:cBhvr>
                                        <p:cTn id="10" dur="1" fill="hold">
                                          <p:stCondLst>
                                            <p:cond delay="499"/>
                                          </p:stCondLst>
                                        </p:cTn>
                                        <p:tgtEl>
                                          <p:spTgt spid="129"/>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nodeType="afterEffect">
                                  <p:stCondLst>
                                    <p:cond delay="0"/>
                                  </p:stCondLst>
                                  <p:childTnLst>
                                    <p:set>
                                      <p:cBhvr>
                                        <p:cTn id="13" dur="1" fill="hold">
                                          <p:stCondLst>
                                            <p:cond delay="0"/>
                                          </p:stCondLst>
                                        </p:cTn>
                                        <p:tgtEl>
                                          <p:spTgt spid="126"/>
                                        </p:tgtEl>
                                        <p:attrNameLst>
                                          <p:attrName>style.visibility</p:attrName>
                                        </p:attrNameLst>
                                      </p:cBhvr>
                                      <p:to>
                                        <p:strVal val="visible"/>
                                      </p:to>
                                    </p:set>
                                    <p:anim calcmode="lin" valueType="num">
                                      <p:cBhvr additive="base">
                                        <p:cTn id="14" dur="500" fill="hold"/>
                                        <p:tgtEl>
                                          <p:spTgt spid="126"/>
                                        </p:tgtEl>
                                        <p:attrNameLst>
                                          <p:attrName>ppt_x</p:attrName>
                                        </p:attrNameLst>
                                      </p:cBhvr>
                                      <p:tavLst>
                                        <p:tav tm="0">
                                          <p:val>
                                            <p:strVal val="#ppt_x"/>
                                          </p:val>
                                        </p:tav>
                                        <p:tav tm="100000">
                                          <p:val>
                                            <p:strVal val="#ppt_x"/>
                                          </p:val>
                                        </p:tav>
                                      </p:tavLst>
                                    </p:anim>
                                    <p:anim calcmode="lin" valueType="num">
                                      <p:cBhvr additive="base">
                                        <p:cTn id="15" dur="500" fill="hold"/>
                                        <p:tgtEl>
                                          <p:spTgt spid="126"/>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a:spLocks noGrp="1"/>
          </p:cNvSpPr>
          <p:nvPr>
            <p:ph type="title"/>
          </p:nvPr>
        </p:nvSpPr>
        <p:spPr>
          <a:xfrm>
            <a:off x="227317" y="275614"/>
            <a:ext cx="11798746" cy="553998"/>
          </a:xfrm>
          <a:prstGeom prst="rect">
            <a:avLst/>
          </a:prstGeom>
        </p:spPr>
        <p:txBody>
          <a:bodyPr/>
          <a:lstStyle/>
          <a:p>
            <a:r>
              <a:rPr lang="en-US"/>
              <a:t>Challenges for Data Scientists</a:t>
            </a:r>
            <a:endParaRPr/>
          </a:p>
        </p:txBody>
      </p:sp>
      <p:sp>
        <p:nvSpPr>
          <p:cNvPr id="398" name="Shape 398"/>
          <p:cNvSpPr>
            <a:spLocks noGrp="1"/>
          </p:cNvSpPr>
          <p:nvPr>
            <p:ph type="body" sz="quarter" idx="10"/>
          </p:nvPr>
        </p:nvSpPr>
        <p:spPr>
          <a:xfrm>
            <a:off x="227317" y="1750722"/>
            <a:ext cx="11798746" cy="4524793"/>
          </a:xfrm>
          <a:prstGeom prst="rect">
            <a:avLst/>
          </a:prstGeom>
        </p:spPr>
        <p:txBody>
          <a:bodyPr>
            <a:normAutofit/>
          </a:bodyPr>
          <a:lstStyle/>
          <a:p>
            <a:pPr fontAlgn="base"/>
            <a:r>
              <a:rPr lang="en-US" sz="3200">
                <a:solidFill>
                  <a:schemeClr val="tx2"/>
                </a:solidFill>
                <a:latin typeface="+mn-lt"/>
                <a:cs typeface="+mn-cs"/>
              </a:rPr>
              <a:t>Infrastructure</a:t>
            </a:r>
            <a:r>
              <a:rPr lang="en-US" sz="3200">
                <a:solidFill>
                  <a:schemeClr val="dk1"/>
                </a:solidFill>
                <a:latin typeface="+mn-lt"/>
                <a:cs typeface="+mn-cs"/>
              </a:rPr>
              <a:t> management</a:t>
            </a:r>
          </a:p>
          <a:p>
            <a:pPr fontAlgn="base"/>
            <a:r>
              <a:rPr lang="en-US" sz="3200">
                <a:solidFill>
                  <a:schemeClr val="tx2"/>
                </a:solidFill>
                <a:latin typeface="+mn-lt"/>
                <a:cs typeface="+mn-cs"/>
              </a:rPr>
              <a:t>Data exploration </a:t>
            </a:r>
            <a:r>
              <a:rPr lang="en-US" sz="3200">
                <a:solidFill>
                  <a:schemeClr val="dk1"/>
                </a:solidFill>
                <a:latin typeface="+mn-lt"/>
                <a:cs typeface="+mn-cs"/>
              </a:rPr>
              <a:t>and visualization at scale</a:t>
            </a:r>
          </a:p>
          <a:p>
            <a:pPr fontAlgn="base"/>
            <a:r>
              <a:rPr lang="en-US" sz="3200">
                <a:solidFill>
                  <a:schemeClr val="tx2"/>
                </a:solidFill>
                <a:latin typeface="+mn-lt"/>
                <a:cs typeface="+mn-cs"/>
              </a:rPr>
              <a:t>Time to value </a:t>
            </a:r>
            <a:r>
              <a:rPr lang="en-US" sz="3200">
                <a:solidFill>
                  <a:schemeClr val="dk1"/>
                </a:solidFill>
                <a:latin typeface="+mn-lt"/>
                <a:cs typeface="+mn-cs"/>
              </a:rPr>
              <a:t>- From model iterations to intelligence</a:t>
            </a:r>
          </a:p>
          <a:p>
            <a:pPr fontAlgn="base"/>
            <a:r>
              <a:rPr lang="en-US" sz="3200">
                <a:solidFill>
                  <a:schemeClr val="tx2"/>
                </a:solidFill>
                <a:latin typeface="+mn-lt"/>
                <a:cs typeface="+mn-cs"/>
              </a:rPr>
              <a:t>Integrating</a:t>
            </a:r>
            <a:r>
              <a:rPr lang="en-US" sz="3200">
                <a:solidFill>
                  <a:schemeClr val="dk1"/>
                </a:solidFill>
                <a:latin typeface="+mn-lt"/>
                <a:cs typeface="+mn-cs"/>
              </a:rPr>
              <a:t> with various ML tools to stitch a solution together</a:t>
            </a:r>
          </a:p>
          <a:p>
            <a:pPr fontAlgn="base"/>
            <a:r>
              <a:rPr lang="en-US" sz="3200">
                <a:solidFill>
                  <a:schemeClr val="tx2"/>
                </a:solidFill>
                <a:latin typeface="+mn-lt"/>
                <a:cs typeface="+mn-cs"/>
              </a:rPr>
              <a:t>Operationalize</a:t>
            </a:r>
            <a:r>
              <a:rPr lang="en-US" sz="3200">
                <a:solidFill>
                  <a:schemeClr val="dk1"/>
                </a:solidFill>
                <a:latin typeface="+mn-lt"/>
                <a:cs typeface="+mn-cs"/>
              </a:rPr>
              <a:t> ML models to integrate them into applications </a:t>
            </a:r>
          </a:p>
          <a:p>
            <a:pPr marL="0" indent="0">
              <a:buNone/>
            </a:pPr>
            <a:br>
              <a:rPr lang="en-US"/>
            </a:br>
            <a:endParaRPr lang="en-US" sz="3200"/>
          </a:p>
        </p:txBody>
      </p:sp>
    </p:spTree>
    <p:extLst>
      <p:ext uri="{BB962C8B-B14F-4D97-AF65-F5344CB8AC3E}">
        <p14:creationId xmlns:p14="http://schemas.microsoft.com/office/powerpoint/2010/main" val="44544471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542216-5F95-4112-A995-CCAA0F0BD8F5}"/>
              </a:ext>
            </a:extLst>
          </p:cNvPr>
          <p:cNvSpPr txBox="1">
            <a:spLocks/>
          </p:cNvSpPr>
          <p:nvPr/>
        </p:nvSpPr>
        <p:spPr>
          <a:xfrm>
            <a:off x="586740" y="2921258"/>
            <a:ext cx="1101852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Understanding the Data Science Process on Azure</a:t>
            </a:r>
          </a:p>
        </p:txBody>
      </p:sp>
    </p:spTree>
    <p:extLst>
      <p:ext uri="{BB962C8B-B14F-4D97-AF65-F5344CB8AC3E}">
        <p14:creationId xmlns:p14="http://schemas.microsoft.com/office/powerpoint/2010/main" val="356114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74903007-C914-49C0-B41A-4DC545A0F684}"/>
              </a:ext>
            </a:extLst>
          </p:cNvPr>
          <p:cNvSpPr/>
          <p:nvPr/>
        </p:nvSpPr>
        <p:spPr bwMode="auto">
          <a:xfrm>
            <a:off x="8182679" y="4078850"/>
            <a:ext cx="3466654" cy="2505384"/>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468" name="Rectangle 467">
            <a:extLst>
              <a:ext uri="{FF2B5EF4-FFF2-40B4-BE49-F238E27FC236}">
                <a16:creationId xmlns:a16="http://schemas.microsoft.com/office/drawing/2014/main" id="{504CEAA7-1EE3-400D-9304-40FEE6C14BF6}"/>
              </a:ext>
            </a:extLst>
          </p:cNvPr>
          <p:cNvSpPr/>
          <p:nvPr/>
        </p:nvSpPr>
        <p:spPr bwMode="auto">
          <a:xfrm>
            <a:off x="8163049" y="1179868"/>
            <a:ext cx="3466654" cy="2841050"/>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Serve</a:t>
            </a:r>
          </a:p>
        </p:txBody>
      </p:sp>
      <p:sp>
        <p:nvSpPr>
          <p:cNvPr id="466" name="Rectangle 465">
            <a:extLst>
              <a:ext uri="{FF2B5EF4-FFF2-40B4-BE49-F238E27FC236}">
                <a16:creationId xmlns:a16="http://schemas.microsoft.com/office/drawing/2014/main" id="{504D5E86-6CAA-449E-B3DD-9F78FDE8BB36}"/>
              </a:ext>
            </a:extLst>
          </p:cNvPr>
          <p:cNvSpPr/>
          <p:nvPr/>
        </p:nvSpPr>
        <p:spPr bwMode="auto">
          <a:xfrm>
            <a:off x="3717878" y="1192455"/>
            <a:ext cx="1723322" cy="540436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467" name="Rectangle 466">
            <a:extLst>
              <a:ext uri="{FF2B5EF4-FFF2-40B4-BE49-F238E27FC236}">
                <a16:creationId xmlns:a16="http://schemas.microsoft.com/office/drawing/2014/main" id="{7DF2C3B3-5648-4A4A-A232-FA0A9EB8D4CA}"/>
              </a:ext>
            </a:extLst>
          </p:cNvPr>
          <p:cNvSpPr/>
          <p:nvPr/>
        </p:nvSpPr>
        <p:spPr bwMode="auto">
          <a:xfrm>
            <a:off x="5522890" y="1192455"/>
            <a:ext cx="2554636" cy="540436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and train</a:t>
            </a:r>
          </a:p>
        </p:txBody>
      </p:sp>
      <p:sp>
        <p:nvSpPr>
          <p:cNvPr id="465" name="Rectangle 464">
            <a:extLst>
              <a:ext uri="{FF2B5EF4-FFF2-40B4-BE49-F238E27FC236}">
                <a16:creationId xmlns:a16="http://schemas.microsoft.com/office/drawing/2014/main" id="{CF301849-931C-40D0-82E9-83D1D1465A10}"/>
              </a:ext>
            </a:extLst>
          </p:cNvPr>
          <p:cNvSpPr/>
          <p:nvPr/>
        </p:nvSpPr>
        <p:spPr bwMode="auto">
          <a:xfrm>
            <a:off x="1921686" y="1196450"/>
            <a:ext cx="1719141" cy="540436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 name="Title 1">
            <a:extLst>
              <a:ext uri="{FF2B5EF4-FFF2-40B4-BE49-F238E27FC236}">
                <a16:creationId xmlns:a16="http://schemas.microsoft.com/office/drawing/2014/main" id="{4731A548-05D0-4BF9-B935-7AB4BB3A2DA1}"/>
              </a:ext>
            </a:extLst>
          </p:cNvPr>
          <p:cNvSpPr>
            <a:spLocks noGrp="1"/>
          </p:cNvSpPr>
          <p:nvPr>
            <p:ph type="title"/>
          </p:nvPr>
        </p:nvSpPr>
        <p:spPr/>
        <p:txBody>
          <a:bodyPr/>
          <a:lstStyle/>
          <a:p>
            <a:r>
              <a:rPr lang="en-US"/>
              <a:t>Recommended architecture to build e2e ML solutions</a:t>
            </a:r>
          </a:p>
        </p:txBody>
      </p:sp>
      <p:sp>
        <p:nvSpPr>
          <p:cNvPr id="503" name="Shape 101">
            <a:extLst>
              <a:ext uri="{FF2B5EF4-FFF2-40B4-BE49-F238E27FC236}">
                <a16:creationId xmlns:a16="http://schemas.microsoft.com/office/drawing/2014/main" id="{9F4CFB08-5714-4D56-9C56-D5F37485E348}"/>
              </a:ext>
            </a:extLst>
          </p:cNvPr>
          <p:cNvSpPr txBox="1"/>
          <p:nvPr/>
        </p:nvSpPr>
        <p:spPr>
          <a:xfrm>
            <a:off x="266747" y="5865079"/>
            <a:ext cx="1210082" cy="161583"/>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Batch data</a:t>
            </a:r>
          </a:p>
        </p:txBody>
      </p:sp>
      <p:sp>
        <p:nvSpPr>
          <p:cNvPr id="504" name="Shape 101">
            <a:extLst>
              <a:ext uri="{FF2B5EF4-FFF2-40B4-BE49-F238E27FC236}">
                <a16:creationId xmlns:a16="http://schemas.microsoft.com/office/drawing/2014/main" id="{03961F54-2C95-4729-A019-82FF1A8C2C47}"/>
              </a:ext>
            </a:extLst>
          </p:cNvPr>
          <p:cNvSpPr txBox="1"/>
          <p:nvPr/>
        </p:nvSpPr>
        <p:spPr>
          <a:xfrm>
            <a:off x="266747" y="2816797"/>
            <a:ext cx="1210082" cy="161583"/>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Streaming data</a:t>
            </a:r>
          </a:p>
        </p:txBody>
      </p:sp>
      <p:sp>
        <p:nvSpPr>
          <p:cNvPr id="479" name="Shape 101">
            <a:extLst>
              <a:ext uri="{FF2B5EF4-FFF2-40B4-BE49-F238E27FC236}">
                <a16:creationId xmlns:a16="http://schemas.microsoft.com/office/drawing/2014/main" id="{5B803ED7-8D66-4700-A5DB-B7CFBA6D7B0F}"/>
              </a:ext>
            </a:extLst>
          </p:cNvPr>
          <p:cNvSpPr txBox="1"/>
          <p:nvPr/>
        </p:nvSpPr>
        <p:spPr>
          <a:xfrm>
            <a:off x="8387899" y="2242725"/>
            <a:ext cx="1156824"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Kubernetes service</a:t>
            </a:r>
          </a:p>
        </p:txBody>
      </p:sp>
      <p:sp>
        <p:nvSpPr>
          <p:cNvPr id="480" name="Shape 101">
            <a:extLst>
              <a:ext uri="{FF2B5EF4-FFF2-40B4-BE49-F238E27FC236}">
                <a16:creationId xmlns:a16="http://schemas.microsoft.com/office/drawing/2014/main" id="{61723E1F-E158-44B3-9283-DC1F5243CAB8}"/>
              </a:ext>
            </a:extLst>
          </p:cNvPr>
          <p:cNvSpPr txBox="1"/>
          <p:nvPr/>
        </p:nvSpPr>
        <p:spPr>
          <a:xfrm>
            <a:off x="10894639" y="4642526"/>
            <a:ext cx="517769" cy="161583"/>
          </a:xfrm>
          <a:prstGeom prst="rect">
            <a:avLst/>
          </a:prstGeom>
          <a:noFill/>
          <a:ln>
            <a:noFill/>
          </a:ln>
        </p:spPr>
        <p:txBody>
          <a:bodyPr wrap="non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Power BI</a:t>
            </a:r>
          </a:p>
        </p:txBody>
      </p:sp>
      <p:sp>
        <p:nvSpPr>
          <p:cNvPr id="481" name="Shape 101">
            <a:extLst>
              <a:ext uri="{FF2B5EF4-FFF2-40B4-BE49-F238E27FC236}">
                <a16:creationId xmlns:a16="http://schemas.microsoft.com/office/drawing/2014/main" id="{8F70D404-6753-458F-8950-B1345494E689}"/>
              </a:ext>
            </a:extLst>
          </p:cNvPr>
          <p:cNvSpPr txBox="1"/>
          <p:nvPr/>
        </p:nvSpPr>
        <p:spPr>
          <a:xfrm>
            <a:off x="10536749" y="5968483"/>
            <a:ext cx="1089497"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analysis services</a:t>
            </a:r>
          </a:p>
        </p:txBody>
      </p:sp>
      <p:sp>
        <p:nvSpPr>
          <p:cNvPr id="482" name="Shape 101">
            <a:extLst>
              <a:ext uri="{FF2B5EF4-FFF2-40B4-BE49-F238E27FC236}">
                <a16:creationId xmlns:a16="http://schemas.microsoft.com/office/drawing/2014/main" id="{399F2A2F-CDE2-4FF9-82B8-1B418AF7B8F3}"/>
              </a:ext>
            </a:extLst>
          </p:cNvPr>
          <p:cNvSpPr txBox="1"/>
          <p:nvPr/>
        </p:nvSpPr>
        <p:spPr>
          <a:xfrm>
            <a:off x="8292647" y="6003872"/>
            <a:ext cx="1089497" cy="419031"/>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SQL data warehouse</a:t>
            </a:r>
          </a:p>
        </p:txBody>
      </p:sp>
      <p:sp>
        <p:nvSpPr>
          <p:cNvPr id="483" name="Shape 101">
            <a:extLst>
              <a:ext uri="{FF2B5EF4-FFF2-40B4-BE49-F238E27FC236}">
                <a16:creationId xmlns:a16="http://schemas.microsoft.com/office/drawing/2014/main" id="{BAE3DC0A-FFC5-4800-95E6-98231D3063FF}"/>
              </a:ext>
            </a:extLst>
          </p:cNvPr>
          <p:cNvSpPr txBox="1"/>
          <p:nvPr/>
        </p:nvSpPr>
        <p:spPr>
          <a:xfrm>
            <a:off x="8385574" y="3553474"/>
            <a:ext cx="1210393" cy="286152"/>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Cosmos DB, SQL DB</a:t>
            </a:r>
          </a:p>
        </p:txBody>
      </p:sp>
      <p:sp>
        <p:nvSpPr>
          <p:cNvPr id="486" name="Shape 101">
            <a:extLst>
              <a:ext uri="{FF2B5EF4-FFF2-40B4-BE49-F238E27FC236}">
                <a16:creationId xmlns:a16="http://schemas.microsoft.com/office/drawing/2014/main" id="{94FDE7C4-B6FE-446F-B7A9-1A03D6DD8457}"/>
              </a:ext>
            </a:extLst>
          </p:cNvPr>
          <p:cNvSpPr txBox="1"/>
          <p:nvPr/>
        </p:nvSpPr>
        <p:spPr>
          <a:xfrm>
            <a:off x="3866571" y="6124232"/>
            <a:ext cx="1461088" cy="27376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Data Lake Storage</a:t>
            </a:r>
          </a:p>
        </p:txBody>
      </p:sp>
      <p:sp>
        <p:nvSpPr>
          <p:cNvPr id="487" name="Shape 101">
            <a:extLst>
              <a:ext uri="{FF2B5EF4-FFF2-40B4-BE49-F238E27FC236}">
                <a16:creationId xmlns:a16="http://schemas.microsoft.com/office/drawing/2014/main" id="{A3D43BC8-EE47-495C-A006-B591F87446FC}"/>
              </a:ext>
            </a:extLst>
          </p:cNvPr>
          <p:cNvSpPr txBox="1"/>
          <p:nvPr/>
        </p:nvSpPr>
        <p:spPr>
          <a:xfrm>
            <a:off x="1939926" y="6037784"/>
            <a:ext cx="1334036" cy="27376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Data Factory</a:t>
            </a:r>
          </a:p>
        </p:txBody>
      </p:sp>
      <p:sp>
        <p:nvSpPr>
          <p:cNvPr id="489" name="Shape 101">
            <a:extLst>
              <a:ext uri="{FF2B5EF4-FFF2-40B4-BE49-F238E27FC236}">
                <a16:creationId xmlns:a16="http://schemas.microsoft.com/office/drawing/2014/main" id="{909D445E-4E6B-4F84-9A5E-7E3B316E9B0D}"/>
              </a:ext>
            </a:extLst>
          </p:cNvPr>
          <p:cNvSpPr txBox="1"/>
          <p:nvPr/>
        </p:nvSpPr>
        <p:spPr>
          <a:xfrm>
            <a:off x="2547291" y="2466837"/>
            <a:ext cx="1006615" cy="344077"/>
          </a:xfrm>
          <a:prstGeom prst="rect">
            <a:avLst/>
          </a:prstGeom>
          <a:noFill/>
          <a:ln>
            <a:noFill/>
          </a:ln>
        </p:spPr>
        <p:txBody>
          <a:bodyPr wrap="square" lIns="0" tIns="0" rIns="0" bIns="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Event Hubs</a:t>
            </a:r>
          </a:p>
        </p:txBody>
      </p:sp>
      <p:cxnSp>
        <p:nvCxnSpPr>
          <p:cNvPr id="490" name="Straight Connector 489">
            <a:extLst>
              <a:ext uri="{FF2B5EF4-FFF2-40B4-BE49-F238E27FC236}">
                <a16:creationId xmlns:a16="http://schemas.microsoft.com/office/drawing/2014/main" id="{BE10186C-C8CA-41C3-8119-09A53A527E62}"/>
              </a:ext>
            </a:extLst>
          </p:cNvPr>
          <p:cNvCxnSpPr>
            <a:cxnSpLocks/>
          </p:cNvCxnSpPr>
          <p:nvPr/>
        </p:nvCxnSpPr>
        <p:spPr>
          <a:xfrm flipH="1" flipV="1">
            <a:off x="11176934" y="4862041"/>
            <a:ext cx="1709" cy="534024"/>
          </a:xfrm>
          <a:prstGeom prst="line">
            <a:avLst/>
          </a:prstGeom>
          <a:noFill/>
          <a:ln w="19050" cap="flat" cmpd="sng" algn="ctr">
            <a:solidFill>
              <a:schemeClr val="accent1"/>
            </a:solidFill>
            <a:prstDash val="sysDash"/>
            <a:headEnd type="none" w="med" len="med"/>
            <a:tailEnd type="triangle" w="med" len="med"/>
          </a:ln>
          <a:effectLst/>
        </p:spPr>
      </p:cxnSp>
      <p:cxnSp>
        <p:nvCxnSpPr>
          <p:cNvPr id="491" name="Straight Connector 490">
            <a:extLst>
              <a:ext uri="{FF2B5EF4-FFF2-40B4-BE49-F238E27FC236}">
                <a16:creationId xmlns:a16="http://schemas.microsoft.com/office/drawing/2014/main" id="{1D4AABA3-B5A4-4C43-A95D-1092418C56BE}"/>
              </a:ext>
            </a:extLst>
          </p:cNvPr>
          <p:cNvCxnSpPr>
            <a:cxnSpLocks/>
          </p:cNvCxnSpPr>
          <p:nvPr/>
        </p:nvCxnSpPr>
        <p:spPr>
          <a:xfrm>
            <a:off x="9202286" y="5690997"/>
            <a:ext cx="1410210" cy="1822"/>
          </a:xfrm>
          <a:prstGeom prst="line">
            <a:avLst/>
          </a:prstGeom>
          <a:noFill/>
          <a:ln w="19050" cap="flat" cmpd="sng" algn="ctr">
            <a:solidFill>
              <a:schemeClr val="accent1"/>
            </a:solidFill>
            <a:prstDash val="sysDash"/>
            <a:headEnd type="none" w="med" len="med"/>
            <a:tailEnd type="triangle" w="med" len="med"/>
          </a:ln>
          <a:effectLst/>
        </p:spPr>
      </p:cxnSp>
      <p:cxnSp>
        <p:nvCxnSpPr>
          <p:cNvPr id="493" name="Straight Connector 492">
            <a:extLst>
              <a:ext uri="{FF2B5EF4-FFF2-40B4-BE49-F238E27FC236}">
                <a16:creationId xmlns:a16="http://schemas.microsoft.com/office/drawing/2014/main" id="{520BDD4B-FAAC-419B-A228-179E171E69A9}"/>
              </a:ext>
            </a:extLst>
          </p:cNvPr>
          <p:cNvCxnSpPr>
            <a:cxnSpLocks/>
          </p:cNvCxnSpPr>
          <p:nvPr/>
        </p:nvCxnSpPr>
        <p:spPr>
          <a:xfrm>
            <a:off x="5203596" y="5656085"/>
            <a:ext cx="3107743" cy="9094"/>
          </a:xfrm>
          <a:prstGeom prst="line">
            <a:avLst/>
          </a:prstGeom>
          <a:noFill/>
          <a:ln w="19050" cap="flat" cmpd="sng" algn="ctr">
            <a:solidFill>
              <a:schemeClr val="accent1"/>
            </a:solidFill>
            <a:prstDash val="sysDash"/>
            <a:headEnd type="none" w="med" len="med"/>
            <a:tailEnd type="triangle" w="med" len="med"/>
          </a:ln>
          <a:effectLst/>
        </p:spPr>
      </p:cxnSp>
      <p:sp>
        <p:nvSpPr>
          <p:cNvPr id="496" name="Freeform: Shape 495">
            <a:extLst>
              <a:ext uri="{FF2B5EF4-FFF2-40B4-BE49-F238E27FC236}">
                <a16:creationId xmlns:a16="http://schemas.microsoft.com/office/drawing/2014/main" id="{4994255B-E9C9-4EBC-9D56-11D83C015B32}"/>
              </a:ext>
            </a:extLst>
          </p:cNvPr>
          <p:cNvSpPr/>
          <p:nvPr/>
        </p:nvSpPr>
        <p:spPr bwMode="auto">
          <a:xfrm>
            <a:off x="6736308" y="4700260"/>
            <a:ext cx="1575031" cy="828357"/>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cxnSp>
        <p:nvCxnSpPr>
          <p:cNvPr id="497" name="Straight Connector 496">
            <a:extLst>
              <a:ext uri="{FF2B5EF4-FFF2-40B4-BE49-F238E27FC236}">
                <a16:creationId xmlns:a16="http://schemas.microsoft.com/office/drawing/2014/main" id="{5F23B0AD-8120-45FC-9283-00256D5D1570}"/>
              </a:ext>
            </a:extLst>
          </p:cNvPr>
          <p:cNvCxnSpPr>
            <a:cxnSpLocks/>
          </p:cNvCxnSpPr>
          <p:nvPr/>
        </p:nvCxnSpPr>
        <p:spPr>
          <a:xfrm>
            <a:off x="3076906" y="5656085"/>
            <a:ext cx="1098890" cy="6738"/>
          </a:xfrm>
          <a:prstGeom prst="line">
            <a:avLst/>
          </a:prstGeom>
          <a:noFill/>
          <a:ln w="19050" cap="flat" cmpd="sng" algn="ctr">
            <a:solidFill>
              <a:schemeClr val="accent1"/>
            </a:solidFill>
            <a:prstDash val="sysDash"/>
            <a:headEnd type="none" w="med" len="med"/>
            <a:tailEnd type="triangle" w="med" len="med"/>
          </a:ln>
          <a:effectLst/>
        </p:spPr>
      </p:cxnSp>
      <p:cxnSp>
        <p:nvCxnSpPr>
          <p:cNvPr id="498" name="Straight Connector 497">
            <a:extLst>
              <a:ext uri="{FF2B5EF4-FFF2-40B4-BE49-F238E27FC236}">
                <a16:creationId xmlns:a16="http://schemas.microsoft.com/office/drawing/2014/main" id="{BF4EC55E-2E9B-4A4E-BD90-E94C786DB73E}"/>
              </a:ext>
            </a:extLst>
          </p:cNvPr>
          <p:cNvCxnSpPr>
            <a:cxnSpLocks/>
          </p:cNvCxnSpPr>
          <p:nvPr/>
        </p:nvCxnSpPr>
        <p:spPr>
          <a:xfrm flipV="1">
            <a:off x="1349829" y="5656085"/>
            <a:ext cx="822893" cy="9094"/>
          </a:xfrm>
          <a:prstGeom prst="line">
            <a:avLst/>
          </a:prstGeom>
          <a:noFill/>
          <a:ln w="19050" cap="flat" cmpd="sng" algn="ctr">
            <a:solidFill>
              <a:schemeClr val="accent1"/>
            </a:solidFill>
            <a:prstDash val="sysDash"/>
            <a:headEnd type="none" w="med" len="med"/>
            <a:tailEnd type="triangle" w="med" len="med"/>
          </a:ln>
          <a:effectLst/>
        </p:spPr>
      </p:cxnSp>
      <p:cxnSp>
        <p:nvCxnSpPr>
          <p:cNvPr id="500" name="Straight Connector 499">
            <a:extLst>
              <a:ext uri="{FF2B5EF4-FFF2-40B4-BE49-F238E27FC236}">
                <a16:creationId xmlns:a16="http://schemas.microsoft.com/office/drawing/2014/main" id="{C83C8DDF-E2A1-49B7-B23D-4902F846657A}"/>
              </a:ext>
            </a:extLst>
          </p:cNvPr>
          <p:cNvCxnSpPr>
            <a:cxnSpLocks/>
          </p:cNvCxnSpPr>
          <p:nvPr/>
        </p:nvCxnSpPr>
        <p:spPr>
          <a:xfrm>
            <a:off x="4458878" y="4033506"/>
            <a:ext cx="27322" cy="1323762"/>
          </a:xfrm>
          <a:prstGeom prst="line">
            <a:avLst/>
          </a:prstGeom>
          <a:noFill/>
          <a:ln w="19050" cap="flat" cmpd="sng" algn="ctr">
            <a:solidFill>
              <a:schemeClr val="accent1"/>
            </a:solidFill>
            <a:prstDash val="sysDash"/>
            <a:headEnd type="none" w="med" len="med"/>
            <a:tailEnd type="triangle" w="med" len="med"/>
          </a:ln>
          <a:effectLst/>
        </p:spPr>
      </p:cxnSp>
      <p:cxnSp>
        <p:nvCxnSpPr>
          <p:cNvPr id="501" name="Straight Connector 500">
            <a:extLst>
              <a:ext uri="{FF2B5EF4-FFF2-40B4-BE49-F238E27FC236}">
                <a16:creationId xmlns:a16="http://schemas.microsoft.com/office/drawing/2014/main" id="{179073DC-519E-4634-B566-3D7C9866B233}"/>
              </a:ext>
            </a:extLst>
          </p:cNvPr>
          <p:cNvCxnSpPr>
            <a:cxnSpLocks/>
          </p:cNvCxnSpPr>
          <p:nvPr/>
        </p:nvCxnSpPr>
        <p:spPr>
          <a:xfrm flipV="1">
            <a:off x="1613852" y="2648708"/>
            <a:ext cx="450618" cy="1"/>
          </a:xfrm>
          <a:prstGeom prst="line">
            <a:avLst/>
          </a:prstGeom>
          <a:noFill/>
          <a:ln w="19050" cap="flat" cmpd="sng" algn="ctr">
            <a:solidFill>
              <a:schemeClr val="accent1"/>
            </a:solidFill>
            <a:prstDash val="sysDash"/>
            <a:headEnd type="none" w="med" len="med"/>
            <a:tailEnd type="triangle" w="med" len="med"/>
          </a:ln>
          <a:effectLst/>
        </p:spPr>
      </p:cxnSp>
      <p:sp>
        <p:nvSpPr>
          <p:cNvPr id="264" name="Freeform: Shape 263">
            <a:extLst>
              <a:ext uri="{FF2B5EF4-FFF2-40B4-BE49-F238E27FC236}">
                <a16:creationId xmlns:a16="http://schemas.microsoft.com/office/drawing/2014/main" id="{A22DECD5-D0A8-4EBB-A233-7EA7EFA8F76D}"/>
              </a:ext>
            </a:extLst>
          </p:cNvPr>
          <p:cNvSpPr/>
          <p:nvPr/>
        </p:nvSpPr>
        <p:spPr bwMode="auto">
          <a:xfrm>
            <a:off x="6694873" y="2097025"/>
            <a:ext cx="1616466" cy="886696"/>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A885EC70-DEC2-43D0-B83C-CEFE802F0F86}"/>
              </a:ext>
            </a:extLst>
          </p:cNvPr>
          <p:cNvSpPr/>
          <p:nvPr/>
        </p:nvSpPr>
        <p:spPr bwMode="auto">
          <a:xfrm>
            <a:off x="3392664" y="2644713"/>
            <a:ext cx="2329572" cy="1388793"/>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89" name="Group 388">
            <a:extLst>
              <a:ext uri="{FF2B5EF4-FFF2-40B4-BE49-F238E27FC236}">
                <a16:creationId xmlns:a16="http://schemas.microsoft.com/office/drawing/2014/main" id="{80B0A9DF-CD82-40C5-8A20-CB7716B5E6FB}"/>
              </a:ext>
            </a:extLst>
          </p:cNvPr>
          <p:cNvGrpSpPr/>
          <p:nvPr/>
        </p:nvGrpSpPr>
        <p:grpSpPr>
          <a:xfrm>
            <a:off x="10860389" y="5413237"/>
            <a:ext cx="577120" cy="448001"/>
            <a:chOff x="9971054" y="1093656"/>
            <a:chExt cx="429171" cy="333150"/>
          </a:xfrm>
          <a:solidFill>
            <a:schemeClr val="accent1"/>
          </a:solidFill>
        </p:grpSpPr>
        <p:sp>
          <p:nvSpPr>
            <p:cNvPr id="390" name="Freeform: Shape 571">
              <a:extLst>
                <a:ext uri="{FF2B5EF4-FFF2-40B4-BE49-F238E27FC236}">
                  <a16:creationId xmlns:a16="http://schemas.microsoft.com/office/drawing/2014/main" id="{D7C91798-AF09-482E-94C6-539648A8E28F}"/>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1" name="Freeform: Shape 572">
              <a:extLst>
                <a:ext uri="{FF2B5EF4-FFF2-40B4-BE49-F238E27FC236}">
                  <a16:creationId xmlns:a16="http://schemas.microsoft.com/office/drawing/2014/main" id="{58E88832-A23D-48E6-84CB-06DE5436EF6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2" name="Freeform: Shape 573">
              <a:extLst>
                <a:ext uri="{FF2B5EF4-FFF2-40B4-BE49-F238E27FC236}">
                  <a16:creationId xmlns:a16="http://schemas.microsoft.com/office/drawing/2014/main" id="{54A60FFF-6D7F-463C-9E6D-0E06964068A4}"/>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3" name="Freeform: Shape 574">
              <a:extLst>
                <a:ext uri="{FF2B5EF4-FFF2-40B4-BE49-F238E27FC236}">
                  <a16:creationId xmlns:a16="http://schemas.microsoft.com/office/drawing/2014/main" id="{CE7A3F1A-FE69-4674-83B8-A12DF6BA5728}"/>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4" name="Freeform: Shape 575">
              <a:extLst>
                <a:ext uri="{FF2B5EF4-FFF2-40B4-BE49-F238E27FC236}">
                  <a16:creationId xmlns:a16="http://schemas.microsoft.com/office/drawing/2014/main" id="{A5C859B5-DA63-4B59-BD42-C37823E96EFA}"/>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5" name="Freeform: Shape 576">
              <a:extLst>
                <a:ext uri="{FF2B5EF4-FFF2-40B4-BE49-F238E27FC236}">
                  <a16:creationId xmlns:a16="http://schemas.microsoft.com/office/drawing/2014/main" id="{1DD0604F-F92C-4C64-938C-C4BD9DCF65A8}"/>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6" name="Freeform: Shape 577">
              <a:extLst>
                <a:ext uri="{FF2B5EF4-FFF2-40B4-BE49-F238E27FC236}">
                  <a16:creationId xmlns:a16="http://schemas.microsoft.com/office/drawing/2014/main" id="{2883306B-86C7-4868-AEF6-D539BF41AB95}"/>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grpSp>
      <p:sp>
        <p:nvSpPr>
          <p:cNvPr id="411" name="Freeform: Shape 282">
            <a:extLst>
              <a:ext uri="{FF2B5EF4-FFF2-40B4-BE49-F238E27FC236}">
                <a16:creationId xmlns:a16="http://schemas.microsoft.com/office/drawing/2014/main" id="{07DA854C-AB6E-4A4C-83AB-FA100724765D}"/>
              </a:ext>
            </a:extLst>
          </p:cNvPr>
          <p:cNvSpPr/>
          <p:nvPr/>
        </p:nvSpPr>
        <p:spPr>
          <a:xfrm>
            <a:off x="10918854" y="4226495"/>
            <a:ext cx="469339" cy="347311"/>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412" name="Group 411">
            <a:extLst>
              <a:ext uri="{FF2B5EF4-FFF2-40B4-BE49-F238E27FC236}">
                <a16:creationId xmlns:a16="http://schemas.microsoft.com/office/drawing/2014/main" id="{035BD937-D097-4054-829F-2E520AC41468}"/>
              </a:ext>
            </a:extLst>
          </p:cNvPr>
          <p:cNvGrpSpPr>
            <a:grpSpLocks noChangeAspect="1"/>
          </p:cNvGrpSpPr>
          <p:nvPr/>
        </p:nvGrpSpPr>
        <p:grpSpPr>
          <a:xfrm>
            <a:off x="2102650" y="2318835"/>
            <a:ext cx="388294" cy="640080"/>
            <a:chOff x="2397618" y="3224414"/>
            <a:chExt cx="395274" cy="642676"/>
          </a:xfrm>
          <a:solidFill>
            <a:schemeClr val="accent1"/>
          </a:solidFill>
        </p:grpSpPr>
        <p:sp>
          <p:nvSpPr>
            <p:cNvPr id="413" name="Circle: Hollow 284">
              <a:extLst>
                <a:ext uri="{FF2B5EF4-FFF2-40B4-BE49-F238E27FC236}">
                  <a16:creationId xmlns:a16="http://schemas.microsoft.com/office/drawing/2014/main" id="{0B98E82D-6810-4F56-905B-40AAF41B0A46}"/>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4" name="Circle: Hollow 285">
              <a:extLst>
                <a:ext uri="{FF2B5EF4-FFF2-40B4-BE49-F238E27FC236}">
                  <a16:creationId xmlns:a16="http://schemas.microsoft.com/office/drawing/2014/main" id="{2DBAAECE-769D-4B2C-A8F5-BCFDCE2D55F9}"/>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5" name="Circle: Hollow 286">
              <a:extLst>
                <a:ext uri="{FF2B5EF4-FFF2-40B4-BE49-F238E27FC236}">
                  <a16:creationId xmlns:a16="http://schemas.microsoft.com/office/drawing/2014/main" id="{B5807A71-73FB-40F8-9577-887F9C440D61}"/>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6" name="Circle: Hollow 287">
              <a:extLst>
                <a:ext uri="{FF2B5EF4-FFF2-40B4-BE49-F238E27FC236}">
                  <a16:creationId xmlns:a16="http://schemas.microsoft.com/office/drawing/2014/main" id="{5BA4C4EB-1E01-4D2E-836E-6DC3F352E1F3}"/>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7" name="Circle: Hollow 288">
              <a:extLst>
                <a:ext uri="{FF2B5EF4-FFF2-40B4-BE49-F238E27FC236}">
                  <a16:creationId xmlns:a16="http://schemas.microsoft.com/office/drawing/2014/main" id="{112C3C71-905D-48D9-9443-8D32AFE5CD87}"/>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8" name="Rectangle 417">
              <a:extLst>
                <a:ext uri="{FF2B5EF4-FFF2-40B4-BE49-F238E27FC236}">
                  <a16:creationId xmlns:a16="http://schemas.microsoft.com/office/drawing/2014/main" id="{58E178D9-D8AB-49C2-BE50-4F31EBAF022B}"/>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9" name="Rectangle 418">
              <a:extLst>
                <a:ext uri="{FF2B5EF4-FFF2-40B4-BE49-F238E27FC236}">
                  <a16:creationId xmlns:a16="http://schemas.microsoft.com/office/drawing/2014/main" id="{6CD7AE5E-310F-422B-B791-04284C58E6FE}"/>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0" name="Rectangle 419">
              <a:extLst>
                <a:ext uri="{FF2B5EF4-FFF2-40B4-BE49-F238E27FC236}">
                  <a16:creationId xmlns:a16="http://schemas.microsoft.com/office/drawing/2014/main" id="{EBE05607-FBB8-4204-BB1E-B16694A75BF9}"/>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1" name="Rectangle 420">
              <a:extLst>
                <a:ext uri="{FF2B5EF4-FFF2-40B4-BE49-F238E27FC236}">
                  <a16:creationId xmlns:a16="http://schemas.microsoft.com/office/drawing/2014/main" id="{9EED7E11-117A-45FF-B98E-01275C771ED7}"/>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pic>
        <p:nvPicPr>
          <p:cNvPr id="495" name="Graphic 30">
            <a:extLst>
              <a:ext uri="{FF2B5EF4-FFF2-40B4-BE49-F238E27FC236}">
                <a16:creationId xmlns:a16="http://schemas.microsoft.com/office/drawing/2014/main" id="{7892F26E-56DD-4891-A003-B173638EAF2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20015" y="4424419"/>
            <a:ext cx="195832" cy="195832"/>
          </a:xfrm>
          <a:prstGeom prst="rect">
            <a:avLst/>
          </a:prstGeom>
        </p:spPr>
      </p:pic>
      <p:grpSp>
        <p:nvGrpSpPr>
          <p:cNvPr id="199" name="Group 198">
            <a:extLst>
              <a:ext uri="{FF2B5EF4-FFF2-40B4-BE49-F238E27FC236}">
                <a16:creationId xmlns:a16="http://schemas.microsoft.com/office/drawing/2014/main" id="{9F819D3D-55A3-4C66-9F7E-864D61B7B946}"/>
              </a:ext>
            </a:extLst>
          </p:cNvPr>
          <p:cNvGrpSpPr>
            <a:grpSpLocks noChangeAspect="1"/>
          </p:cNvGrpSpPr>
          <p:nvPr/>
        </p:nvGrpSpPr>
        <p:grpSpPr>
          <a:xfrm>
            <a:off x="8745548" y="1910975"/>
            <a:ext cx="357291" cy="265264"/>
            <a:chOff x="-219366" y="4364127"/>
            <a:chExt cx="678219" cy="503526"/>
          </a:xfrm>
          <a:solidFill>
            <a:schemeClr val="accent1"/>
          </a:solidFill>
        </p:grpSpPr>
        <p:sp>
          <p:nvSpPr>
            <p:cNvPr id="200" name="Freeform: Shape 361">
              <a:extLst>
                <a:ext uri="{FF2B5EF4-FFF2-40B4-BE49-F238E27FC236}">
                  <a16:creationId xmlns:a16="http://schemas.microsoft.com/office/drawing/2014/main" id="{ECBDB6AF-C701-4454-AAD2-4563CC439BF4}"/>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362">
              <a:extLst>
                <a:ext uri="{FF2B5EF4-FFF2-40B4-BE49-F238E27FC236}">
                  <a16:creationId xmlns:a16="http://schemas.microsoft.com/office/drawing/2014/main" id="{4BD31DAC-2FAF-4159-A001-2D5E88F02CFE}"/>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Shape 363">
              <a:extLst>
                <a:ext uri="{FF2B5EF4-FFF2-40B4-BE49-F238E27FC236}">
                  <a16:creationId xmlns:a16="http://schemas.microsoft.com/office/drawing/2014/main" id="{0DC83F99-50B9-4055-B81E-7CD00CC1F355}"/>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Shape 364">
              <a:extLst>
                <a:ext uri="{FF2B5EF4-FFF2-40B4-BE49-F238E27FC236}">
                  <a16:creationId xmlns:a16="http://schemas.microsoft.com/office/drawing/2014/main" id="{F6B09E0C-7D73-4B9C-A08D-8C3C87268CE1}"/>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Shape 365">
              <a:extLst>
                <a:ext uri="{FF2B5EF4-FFF2-40B4-BE49-F238E27FC236}">
                  <a16:creationId xmlns:a16="http://schemas.microsoft.com/office/drawing/2014/main" id="{800BF6AA-17D2-44F5-952B-D92CCC954794}"/>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Shape 366">
              <a:extLst>
                <a:ext uri="{FF2B5EF4-FFF2-40B4-BE49-F238E27FC236}">
                  <a16:creationId xmlns:a16="http://schemas.microsoft.com/office/drawing/2014/main" id="{8948F126-38D5-4E4C-9897-229B54B4AB11}"/>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Shape 367">
              <a:extLst>
                <a:ext uri="{FF2B5EF4-FFF2-40B4-BE49-F238E27FC236}">
                  <a16:creationId xmlns:a16="http://schemas.microsoft.com/office/drawing/2014/main" id="{452223D5-0912-42C1-A1FA-2932F6941BA4}"/>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Shape 368">
              <a:extLst>
                <a:ext uri="{FF2B5EF4-FFF2-40B4-BE49-F238E27FC236}">
                  <a16:creationId xmlns:a16="http://schemas.microsoft.com/office/drawing/2014/main" id="{98EFB063-C678-4F76-BE12-E3FEB0FFDFE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Shape 369">
              <a:extLst>
                <a:ext uri="{FF2B5EF4-FFF2-40B4-BE49-F238E27FC236}">
                  <a16:creationId xmlns:a16="http://schemas.microsoft.com/office/drawing/2014/main" id="{924E4625-36B0-40C0-A0C5-A458FC441C88}"/>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370">
              <a:extLst>
                <a:ext uri="{FF2B5EF4-FFF2-40B4-BE49-F238E27FC236}">
                  <a16:creationId xmlns:a16="http://schemas.microsoft.com/office/drawing/2014/main" id="{64CC0287-61A3-4293-9AD0-E10218157B66}"/>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371">
              <a:extLst>
                <a:ext uri="{FF2B5EF4-FFF2-40B4-BE49-F238E27FC236}">
                  <a16:creationId xmlns:a16="http://schemas.microsoft.com/office/drawing/2014/main" id="{924EC169-8AF6-4BFE-95EA-8790AF9FB704}"/>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Shape 372">
              <a:extLst>
                <a:ext uri="{FF2B5EF4-FFF2-40B4-BE49-F238E27FC236}">
                  <a16:creationId xmlns:a16="http://schemas.microsoft.com/office/drawing/2014/main" id="{06E765FE-7662-4FD9-B633-EA2E8E67003F}"/>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373">
              <a:extLst>
                <a:ext uri="{FF2B5EF4-FFF2-40B4-BE49-F238E27FC236}">
                  <a16:creationId xmlns:a16="http://schemas.microsoft.com/office/drawing/2014/main" id="{A4DB3B2F-5DC7-43AF-9027-0B773E0B5748}"/>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374">
              <a:extLst>
                <a:ext uri="{FF2B5EF4-FFF2-40B4-BE49-F238E27FC236}">
                  <a16:creationId xmlns:a16="http://schemas.microsoft.com/office/drawing/2014/main" id="{A70BEF63-CB21-41DB-945A-3F4B16B5F113}"/>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Shape 375">
              <a:extLst>
                <a:ext uri="{FF2B5EF4-FFF2-40B4-BE49-F238E27FC236}">
                  <a16:creationId xmlns:a16="http://schemas.microsoft.com/office/drawing/2014/main" id="{59E8F4F1-C48A-459E-897E-FA3494B4DA15}"/>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Shape 376">
              <a:extLst>
                <a:ext uri="{FF2B5EF4-FFF2-40B4-BE49-F238E27FC236}">
                  <a16:creationId xmlns:a16="http://schemas.microsoft.com/office/drawing/2014/main" id="{7E0FC4CA-4802-4331-978A-22425E2E6A9B}"/>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Shape 377">
              <a:extLst>
                <a:ext uri="{FF2B5EF4-FFF2-40B4-BE49-F238E27FC236}">
                  <a16:creationId xmlns:a16="http://schemas.microsoft.com/office/drawing/2014/main" id="{5DDCF83E-F66B-4FE6-8AFA-E143A67C5581}"/>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Shape 378">
              <a:extLst>
                <a:ext uri="{FF2B5EF4-FFF2-40B4-BE49-F238E27FC236}">
                  <a16:creationId xmlns:a16="http://schemas.microsoft.com/office/drawing/2014/main" id="{4AEE5697-9A9C-4409-861E-83772B672C4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379">
              <a:extLst>
                <a:ext uri="{FF2B5EF4-FFF2-40B4-BE49-F238E27FC236}">
                  <a16:creationId xmlns:a16="http://schemas.microsoft.com/office/drawing/2014/main" id="{95348DC0-87B2-4E08-ACEB-BCC0412F3E3E}"/>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380">
              <a:extLst>
                <a:ext uri="{FF2B5EF4-FFF2-40B4-BE49-F238E27FC236}">
                  <a16:creationId xmlns:a16="http://schemas.microsoft.com/office/drawing/2014/main" id="{753254B9-43F2-470E-A22B-2308DD6DA772}"/>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381">
              <a:extLst>
                <a:ext uri="{FF2B5EF4-FFF2-40B4-BE49-F238E27FC236}">
                  <a16:creationId xmlns:a16="http://schemas.microsoft.com/office/drawing/2014/main" id="{87BC2FCC-F552-48BB-9CEB-FE3F7C96C6AF}"/>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1" name="Freeform 184">
            <a:extLst>
              <a:ext uri="{FF2B5EF4-FFF2-40B4-BE49-F238E27FC236}">
                <a16:creationId xmlns:a16="http://schemas.microsoft.com/office/drawing/2014/main" id="{0A0227DE-FF57-4899-B0FB-28FD3B5D4295}"/>
              </a:ext>
            </a:extLst>
          </p:cNvPr>
          <p:cNvSpPr/>
          <p:nvPr/>
        </p:nvSpPr>
        <p:spPr bwMode="auto">
          <a:xfrm>
            <a:off x="2357982" y="5357268"/>
            <a:ext cx="505940" cy="504293"/>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endParaRPr>
          </a:p>
        </p:txBody>
      </p:sp>
      <p:sp>
        <p:nvSpPr>
          <p:cNvPr id="222" name="Freeform 5">
            <a:extLst>
              <a:ext uri="{FF2B5EF4-FFF2-40B4-BE49-F238E27FC236}">
                <a16:creationId xmlns:a16="http://schemas.microsoft.com/office/drawing/2014/main" id="{E957AA27-0C8B-45B9-98F1-D858A14A921F}"/>
              </a:ext>
            </a:extLst>
          </p:cNvPr>
          <p:cNvSpPr>
            <a:spLocks noEditPoints="1"/>
          </p:cNvSpPr>
          <p:nvPr/>
        </p:nvSpPr>
        <p:spPr bwMode="auto">
          <a:xfrm>
            <a:off x="4317357" y="5452950"/>
            <a:ext cx="573313" cy="45119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35C7C362-7718-4827-B46F-B1ABB5881612}"/>
              </a:ext>
            </a:extLst>
          </p:cNvPr>
          <p:cNvSpPr/>
          <p:nvPr/>
        </p:nvSpPr>
        <p:spPr bwMode="auto">
          <a:xfrm>
            <a:off x="8828915" y="3276598"/>
            <a:ext cx="301833" cy="279513"/>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652D62EB-3AFA-45B8-8FC0-59A4640811FA}"/>
              </a:ext>
            </a:extLst>
          </p:cNvPr>
          <p:cNvGrpSpPr/>
          <p:nvPr/>
        </p:nvGrpSpPr>
        <p:grpSpPr>
          <a:xfrm>
            <a:off x="678509" y="5383294"/>
            <a:ext cx="395588" cy="404730"/>
            <a:chOff x="9811238" y="3590465"/>
            <a:chExt cx="319867" cy="327259"/>
          </a:xfrm>
          <a:solidFill>
            <a:schemeClr val="accent1"/>
          </a:solidFill>
        </p:grpSpPr>
        <p:sp>
          <p:nvSpPr>
            <p:cNvPr id="225" name="Freeform: Shape 224">
              <a:extLst>
                <a:ext uri="{FF2B5EF4-FFF2-40B4-BE49-F238E27FC236}">
                  <a16:creationId xmlns:a16="http://schemas.microsoft.com/office/drawing/2014/main" id="{7EC4A39B-BD1E-4E71-8AE7-E7291242CE30}"/>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977BFF7A-595F-4A76-BE23-211A178AE3D4}"/>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9D227161-0595-4A70-9474-6640DE61B319}"/>
              </a:ext>
            </a:extLst>
          </p:cNvPr>
          <p:cNvGrpSpPr/>
          <p:nvPr/>
        </p:nvGrpSpPr>
        <p:grpSpPr>
          <a:xfrm>
            <a:off x="560257" y="2344916"/>
            <a:ext cx="707337" cy="376918"/>
            <a:chOff x="720608" y="2584475"/>
            <a:chExt cx="707337" cy="376918"/>
          </a:xfrm>
        </p:grpSpPr>
        <p:grpSp>
          <p:nvGrpSpPr>
            <p:cNvPr id="229" name="Group 228">
              <a:extLst>
                <a:ext uri="{FF2B5EF4-FFF2-40B4-BE49-F238E27FC236}">
                  <a16:creationId xmlns:a16="http://schemas.microsoft.com/office/drawing/2014/main" id="{235A2D3C-3B46-45DF-8A06-F3636686807D}"/>
                </a:ext>
              </a:extLst>
            </p:cNvPr>
            <p:cNvGrpSpPr/>
            <p:nvPr/>
          </p:nvGrpSpPr>
          <p:grpSpPr>
            <a:xfrm>
              <a:off x="1163839" y="2690586"/>
              <a:ext cx="264106" cy="175844"/>
              <a:chOff x="6762375" y="3829434"/>
              <a:chExt cx="264106" cy="175844"/>
            </a:xfrm>
            <a:solidFill>
              <a:schemeClr val="accent1"/>
            </a:solidFill>
          </p:grpSpPr>
          <p:sp>
            <p:nvSpPr>
              <p:cNvPr id="231" name="Freeform: Shape 230">
                <a:extLst>
                  <a:ext uri="{FF2B5EF4-FFF2-40B4-BE49-F238E27FC236}">
                    <a16:creationId xmlns:a16="http://schemas.microsoft.com/office/drawing/2014/main" id="{6A8D0715-5C5D-4E09-B69F-4D92B5347F28}"/>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EA2E7CE4-0B0A-4030-8F80-6A0F8EDB621F}"/>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31711978-4808-4A76-9D3C-0227385BEA1E}"/>
                </a:ext>
              </a:extLst>
            </p:cNvPr>
            <p:cNvGrpSpPr/>
            <p:nvPr/>
          </p:nvGrpSpPr>
          <p:grpSpPr>
            <a:xfrm>
              <a:off x="720608" y="2584475"/>
              <a:ext cx="342218" cy="376918"/>
              <a:chOff x="9770267" y="4455546"/>
              <a:chExt cx="342218" cy="376918"/>
            </a:xfrm>
            <a:solidFill>
              <a:schemeClr val="accent1"/>
            </a:solidFill>
          </p:grpSpPr>
          <p:sp>
            <p:nvSpPr>
              <p:cNvPr id="234" name="Freeform: Shape 233">
                <a:extLst>
                  <a:ext uri="{FF2B5EF4-FFF2-40B4-BE49-F238E27FC236}">
                    <a16:creationId xmlns:a16="http://schemas.microsoft.com/office/drawing/2014/main" id="{8450947F-F5EA-4FFB-9449-6824B26DA52B}"/>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1A7B58F7-CE7A-44CE-B25B-9B8B3BC588F8}"/>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433A1380-3D40-43EF-B346-774DC2470174}"/>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C4121C08-DA6D-4124-9816-79BD0EDC1FDC}"/>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9" name="Group 238">
            <a:extLst>
              <a:ext uri="{FF2B5EF4-FFF2-40B4-BE49-F238E27FC236}">
                <a16:creationId xmlns:a16="http://schemas.microsoft.com/office/drawing/2014/main" id="{036D3E9D-AEC6-4552-BC8B-B8E51B121961}"/>
              </a:ext>
            </a:extLst>
          </p:cNvPr>
          <p:cNvGrpSpPr/>
          <p:nvPr/>
        </p:nvGrpSpPr>
        <p:grpSpPr>
          <a:xfrm>
            <a:off x="10872493" y="2463340"/>
            <a:ext cx="646915" cy="378247"/>
            <a:chOff x="3604308" y="4850892"/>
            <a:chExt cx="394800" cy="230838"/>
          </a:xfrm>
          <a:solidFill>
            <a:schemeClr val="accent1"/>
          </a:solidFill>
        </p:grpSpPr>
        <p:sp>
          <p:nvSpPr>
            <p:cNvPr id="242" name="Freeform: Shape 241">
              <a:extLst>
                <a:ext uri="{FF2B5EF4-FFF2-40B4-BE49-F238E27FC236}">
                  <a16:creationId xmlns:a16="http://schemas.microsoft.com/office/drawing/2014/main" id="{5E40134F-51C2-413E-8EA7-1DDD7D11F8CD}"/>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DF54C34C-B6DB-4287-A22A-C845231069C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9FEF2B6A-653D-4AFE-9078-67137CD52F5F}"/>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44" name="Freeform 182">
            <a:extLst>
              <a:ext uri="{FF2B5EF4-FFF2-40B4-BE49-F238E27FC236}">
                <a16:creationId xmlns:a16="http://schemas.microsoft.com/office/drawing/2014/main" id="{7A21F405-822B-4940-94FA-C42F2A159BE1}"/>
              </a:ext>
            </a:extLst>
          </p:cNvPr>
          <p:cNvSpPr/>
          <p:nvPr/>
        </p:nvSpPr>
        <p:spPr bwMode="auto">
          <a:xfrm flipH="1">
            <a:off x="8566911" y="5372150"/>
            <a:ext cx="561087" cy="516740"/>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sp>
        <p:nvSpPr>
          <p:cNvPr id="124" name="Rectangle: Rounded Corners 91">
            <a:extLst>
              <a:ext uri="{FF2B5EF4-FFF2-40B4-BE49-F238E27FC236}">
                <a16:creationId xmlns:a16="http://schemas.microsoft.com/office/drawing/2014/main" id="{5BABB9C7-F25B-4876-8A5D-03733541072E}"/>
              </a:ext>
            </a:extLst>
          </p:cNvPr>
          <p:cNvSpPr/>
          <p:nvPr/>
        </p:nvSpPr>
        <p:spPr bwMode="auto">
          <a:xfrm>
            <a:off x="5840517" y="3222920"/>
            <a:ext cx="1689415" cy="1273246"/>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25" name="Oval 124">
            <a:extLst>
              <a:ext uri="{FF2B5EF4-FFF2-40B4-BE49-F238E27FC236}">
                <a16:creationId xmlns:a16="http://schemas.microsoft.com/office/drawing/2014/main" id="{D12C7EBE-A3AB-4AD6-B414-9F837A09100C}"/>
              </a:ext>
            </a:extLst>
          </p:cNvPr>
          <p:cNvSpPr/>
          <p:nvPr/>
        </p:nvSpPr>
        <p:spPr bwMode="auto">
          <a:xfrm>
            <a:off x="6055961" y="3065106"/>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472AE02B-33D0-4EFF-8365-102A833AA5CA}"/>
              </a:ext>
            </a:extLst>
          </p:cNvPr>
          <p:cNvGrpSpPr/>
          <p:nvPr/>
        </p:nvGrpSpPr>
        <p:grpSpPr>
          <a:xfrm>
            <a:off x="6097029" y="3184009"/>
            <a:ext cx="247119" cy="91378"/>
            <a:chOff x="7120912" y="3104359"/>
            <a:chExt cx="440033" cy="162713"/>
          </a:xfrm>
        </p:grpSpPr>
        <p:sp>
          <p:nvSpPr>
            <p:cNvPr id="127" name="Freeform: Shape 126">
              <a:extLst>
                <a:ext uri="{FF2B5EF4-FFF2-40B4-BE49-F238E27FC236}">
                  <a16:creationId xmlns:a16="http://schemas.microsoft.com/office/drawing/2014/main" id="{0C6FD81F-CEC4-4A4B-AC66-8269287C06D2}"/>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15AC31A3-3A3C-4529-9FFB-022652EE04C8}"/>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D91B51F3-6318-46F1-8C06-59CF6E71F2E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26069517-095F-45E6-B00A-4A148567CE5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6B837177-3299-41EC-BC02-9C804E28A8D9}"/>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1E6672DB-0D47-4B54-AB16-32B7319C26F3}"/>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651B756A-9F7A-41DC-88C9-9AEBD1EEB30D}"/>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693E088E-A51E-4B9E-A03A-CF069343B37C}"/>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BEEDC68E-681E-414E-AD7D-DF97C09DDF5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Freeform: Shape 135">
              <a:extLst>
                <a:ext uri="{FF2B5EF4-FFF2-40B4-BE49-F238E27FC236}">
                  <a16:creationId xmlns:a16="http://schemas.microsoft.com/office/drawing/2014/main" id="{1220878B-6F2D-4DE9-B4D8-D22EB340C5E5}"/>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Freeform: Shape 136">
              <a:extLst>
                <a:ext uri="{FF2B5EF4-FFF2-40B4-BE49-F238E27FC236}">
                  <a16:creationId xmlns:a16="http://schemas.microsoft.com/office/drawing/2014/main" id="{70CFEB86-B359-4047-AD37-5E7434F0ACC6}"/>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6C1033C5-2FA5-412B-B50C-CF3C58AA2C34}"/>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39" name="Oval 138">
            <a:extLst>
              <a:ext uri="{FF2B5EF4-FFF2-40B4-BE49-F238E27FC236}">
                <a16:creationId xmlns:a16="http://schemas.microsoft.com/office/drawing/2014/main" id="{CC674094-4839-4D18-BF89-63A11D9282EB}"/>
              </a:ext>
            </a:extLst>
          </p:cNvPr>
          <p:cNvSpPr/>
          <p:nvPr/>
        </p:nvSpPr>
        <p:spPr bwMode="auto">
          <a:xfrm>
            <a:off x="6530974" y="3065758"/>
            <a:ext cx="327882" cy="32788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E006C857-D3E6-4F6A-B007-794D0F19C217}"/>
              </a:ext>
            </a:extLst>
          </p:cNvPr>
          <p:cNvSpPr/>
          <p:nvPr/>
        </p:nvSpPr>
        <p:spPr bwMode="auto">
          <a:xfrm>
            <a:off x="7003383" y="3065106"/>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B75E700-E9A7-461F-B042-B25803334F0D}"/>
              </a:ext>
            </a:extLst>
          </p:cNvPr>
          <p:cNvGrpSpPr/>
          <p:nvPr/>
        </p:nvGrpSpPr>
        <p:grpSpPr>
          <a:xfrm>
            <a:off x="6055961" y="4307737"/>
            <a:ext cx="1276606" cy="329184"/>
            <a:chOff x="7415520" y="4333844"/>
            <a:chExt cx="1276606" cy="329184"/>
          </a:xfrm>
        </p:grpSpPr>
        <p:sp>
          <p:nvSpPr>
            <p:cNvPr id="142" name="Oval 141">
              <a:extLst>
                <a:ext uri="{FF2B5EF4-FFF2-40B4-BE49-F238E27FC236}">
                  <a16:creationId xmlns:a16="http://schemas.microsoft.com/office/drawing/2014/main" id="{32BA13A2-8AC9-4A8C-BB02-30EBF3334998}"/>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0E61F73-3C79-4522-B50C-52B7C5794447}"/>
                </a:ext>
              </a:extLst>
            </p:cNvPr>
            <p:cNvGrpSpPr/>
            <p:nvPr/>
          </p:nvGrpSpPr>
          <p:grpSpPr>
            <a:xfrm>
              <a:off x="7889231" y="4333844"/>
              <a:ext cx="329184" cy="329184"/>
              <a:chOff x="7811848" y="4354440"/>
              <a:chExt cx="586168" cy="586166"/>
            </a:xfrm>
          </p:grpSpPr>
          <p:sp>
            <p:nvSpPr>
              <p:cNvPr id="147" name="Oval 146">
                <a:extLst>
                  <a:ext uri="{FF2B5EF4-FFF2-40B4-BE49-F238E27FC236}">
                    <a16:creationId xmlns:a16="http://schemas.microsoft.com/office/drawing/2014/main" id="{B7DDF11B-A2BF-45DB-B8E7-CB5FB5366C49}"/>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148" name="Picture 147">
                <a:extLst>
                  <a:ext uri="{FF2B5EF4-FFF2-40B4-BE49-F238E27FC236}">
                    <a16:creationId xmlns:a16="http://schemas.microsoft.com/office/drawing/2014/main" id="{BDE54E74-18BA-49C2-9DD0-EF625C89A7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44" name="Group 143">
              <a:extLst>
                <a:ext uri="{FF2B5EF4-FFF2-40B4-BE49-F238E27FC236}">
                  <a16:creationId xmlns:a16="http://schemas.microsoft.com/office/drawing/2014/main" id="{0CB798F2-CE9E-40EB-B80D-5F5809071792}"/>
                </a:ext>
              </a:extLst>
            </p:cNvPr>
            <p:cNvGrpSpPr/>
            <p:nvPr/>
          </p:nvGrpSpPr>
          <p:grpSpPr>
            <a:xfrm>
              <a:off x="8362942" y="4333844"/>
              <a:ext cx="329184" cy="329184"/>
              <a:chOff x="8581979" y="4354440"/>
              <a:chExt cx="586168" cy="586166"/>
            </a:xfrm>
          </p:grpSpPr>
          <p:sp>
            <p:nvSpPr>
              <p:cNvPr id="145" name="Oval 144">
                <a:extLst>
                  <a:ext uri="{FF2B5EF4-FFF2-40B4-BE49-F238E27FC236}">
                    <a16:creationId xmlns:a16="http://schemas.microsoft.com/office/drawing/2014/main" id="{266E8876-85E3-48B1-892F-532FE71ABF4E}"/>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146" name="Picture 145">
                <a:extLst>
                  <a:ext uri="{FF2B5EF4-FFF2-40B4-BE49-F238E27FC236}">
                    <a16:creationId xmlns:a16="http://schemas.microsoft.com/office/drawing/2014/main" id="{37FA47B6-5F49-4D5D-A95A-DC64C2EDDE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56" name="Picture 8" descr="Image result for tensorflow logo png">
            <a:extLst>
              <a:ext uri="{FF2B5EF4-FFF2-40B4-BE49-F238E27FC236}">
                <a16:creationId xmlns:a16="http://schemas.microsoft.com/office/drawing/2014/main" id="{034C263E-4045-4AF1-8DF9-635F34611F1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93636" y="3114093"/>
            <a:ext cx="211115" cy="225803"/>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6" descr="Image result for Cognitive toolkit Logo Png">
            <a:extLst>
              <a:ext uri="{FF2B5EF4-FFF2-40B4-BE49-F238E27FC236}">
                <a16:creationId xmlns:a16="http://schemas.microsoft.com/office/drawing/2014/main" id="{177E60C8-8045-48AD-A096-F2A5DC0AE9B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094375" y="3126755"/>
            <a:ext cx="153124" cy="227220"/>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30">
            <a:extLst>
              <a:ext uri="{FF2B5EF4-FFF2-40B4-BE49-F238E27FC236}">
                <a16:creationId xmlns:a16="http://schemas.microsoft.com/office/drawing/2014/main" id="{4460D6CC-7F18-42D1-AC8C-7A97D15D85A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0015" y="4374412"/>
            <a:ext cx="195832" cy="195832"/>
          </a:xfrm>
          <a:prstGeom prst="rect">
            <a:avLst/>
          </a:prstGeom>
        </p:spPr>
      </p:pic>
      <p:sp>
        <p:nvSpPr>
          <p:cNvPr id="159" name="Shape 101">
            <a:extLst>
              <a:ext uri="{FF2B5EF4-FFF2-40B4-BE49-F238E27FC236}">
                <a16:creationId xmlns:a16="http://schemas.microsoft.com/office/drawing/2014/main" id="{10DC9764-256F-4A81-9681-0C389BD692B3}"/>
              </a:ext>
            </a:extLst>
          </p:cNvPr>
          <p:cNvSpPr txBox="1"/>
          <p:nvPr/>
        </p:nvSpPr>
        <p:spPr>
          <a:xfrm>
            <a:off x="6143695" y="3989411"/>
            <a:ext cx="1306522" cy="161583"/>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Databricks</a:t>
            </a:r>
          </a:p>
        </p:txBody>
      </p:sp>
      <p:pic>
        <p:nvPicPr>
          <p:cNvPr id="160" name="Picture 159">
            <a:extLst>
              <a:ext uri="{FF2B5EF4-FFF2-40B4-BE49-F238E27FC236}">
                <a16:creationId xmlns:a16="http://schemas.microsoft.com/office/drawing/2014/main" id="{65CE39F3-4EA9-45B1-A1A4-23B4478B55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10853" y="1707058"/>
            <a:ext cx="314909" cy="341631"/>
          </a:xfrm>
          <a:prstGeom prst="rect">
            <a:avLst/>
          </a:prstGeom>
        </p:spPr>
      </p:pic>
      <p:sp>
        <p:nvSpPr>
          <p:cNvPr id="161" name="Rectangle 160">
            <a:extLst>
              <a:ext uri="{FF2B5EF4-FFF2-40B4-BE49-F238E27FC236}">
                <a16:creationId xmlns:a16="http://schemas.microsoft.com/office/drawing/2014/main" id="{A4671571-4B6E-438C-807F-B25DFAC47C67}"/>
              </a:ext>
            </a:extLst>
          </p:cNvPr>
          <p:cNvSpPr/>
          <p:nvPr/>
        </p:nvSpPr>
        <p:spPr>
          <a:xfrm>
            <a:off x="6700716" y="2089776"/>
            <a:ext cx="1093277" cy="341632"/>
          </a:xfrm>
          <a:prstGeom prst="rect">
            <a:avLst/>
          </a:prstGeom>
        </p:spPr>
        <p:txBody>
          <a:bodyPr wrap="square">
            <a:spAutoFit/>
          </a:bodyPr>
          <a:lstStyle/>
          <a:p>
            <a:pPr marL="0" marR="0" lvl="0" indent="0" algn="ctr" defTabSz="931578" rtl="0" eaLnBrk="1" fontAlgn="auto" latinLnBrk="0" hangingPunct="1">
              <a:lnSpc>
                <a:spcPct val="90000"/>
              </a:lnSpc>
              <a:spcBef>
                <a:spcPts val="10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Azure Machine </a:t>
            </a:r>
            <a:br>
              <a:rPr kumimoji="0" lang="en-US" sz="9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Learning service</a:t>
            </a:r>
          </a:p>
        </p:txBody>
      </p:sp>
      <p:grpSp>
        <p:nvGrpSpPr>
          <p:cNvPr id="162" name="Group 161">
            <a:extLst>
              <a:ext uri="{FF2B5EF4-FFF2-40B4-BE49-F238E27FC236}">
                <a16:creationId xmlns:a16="http://schemas.microsoft.com/office/drawing/2014/main" id="{D1777B30-2A05-48F3-A9CC-916BB63A41C0}"/>
              </a:ext>
            </a:extLst>
          </p:cNvPr>
          <p:cNvGrpSpPr/>
          <p:nvPr/>
        </p:nvGrpSpPr>
        <p:grpSpPr>
          <a:xfrm>
            <a:off x="6553349" y="3528152"/>
            <a:ext cx="326178" cy="362492"/>
            <a:chOff x="2924028" y="5536385"/>
            <a:chExt cx="554846" cy="616619"/>
          </a:xfrm>
        </p:grpSpPr>
        <p:sp>
          <p:nvSpPr>
            <p:cNvPr id="163" name="Freeform: Shape 162">
              <a:extLst>
                <a:ext uri="{FF2B5EF4-FFF2-40B4-BE49-F238E27FC236}">
                  <a16:creationId xmlns:a16="http://schemas.microsoft.com/office/drawing/2014/main" id="{A3E6BF8A-60C6-4504-97BF-87ACF5BD58F7}"/>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BBF1F1E1-6F55-49BA-87EF-DCBBA0A0139A}"/>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ED94221-DE1A-49D4-A287-03267A4C2419}"/>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1A10ADBF-D940-4469-8A9B-5C436EAE2AFD}"/>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BD534E5D-FBE7-449C-A296-5D16E5EFE65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50FFC35-B760-4197-A6C2-C04E247F725C}"/>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sp>
        <p:nvSpPr>
          <p:cNvPr id="169" name="Shape 101">
            <a:extLst>
              <a:ext uri="{FF2B5EF4-FFF2-40B4-BE49-F238E27FC236}">
                <a16:creationId xmlns:a16="http://schemas.microsoft.com/office/drawing/2014/main" id="{BCEAAE10-4634-49C6-ACE3-FEC9FB0760F1}"/>
              </a:ext>
            </a:extLst>
          </p:cNvPr>
          <p:cNvSpPr txBox="1"/>
          <p:nvPr/>
        </p:nvSpPr>
        <p:spPr>
          <a:xfrm>
            <a:off x="10632186" y="2880431"/>
            <a:ext cx="1089497"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Apps</a:t>
            </a:r>
          </a:p>
        </p:txBody>
      </p:sp>
      <p:sp>
        <p:nvSpPr>
          <p:cNvPr id="149" name="Rectangle: Rounded Corners 91">
            <a:extLst>
              <a:ext uri="{FF2B5EF4-FFF2-40B4-BE49-F238E27FC236}">
                <a16:creationId xmlns:a16="http://schemas.microsoft.com/office/drawing/2014/main" id="{3FFCD3BF-295A-4E3E-9C4A-8112ACBDC8F3}"/>
              </a:ext>
            </a:extLst>
          </p:cNvPr>
          <p:cNvSpPr/>
          <p:nvPr/>
        </p:nvSpPr>
        <p:spPr bwMode="auto">
          <a:xfrm>
            <a:off x="8348056" y="1663614"/>
            <a:ext cx="1221242" cy="94222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50" name="Rectangle: Rounded Corners 91">
            <a:extLst>
              <a:ext uri="{FF2B5EF4-FFF2-40B4-BE49-F238E27FC236}">
                <a16:creationId xmlns:a16="http://schemas.microsoft.com/office/drawing/2014/main" id="{3128BC8E-1195-407D-B748-937F3FCBC1FB}"/>
              </a:ext>
            </a:extLst>
          </p:cNvPr>
          <p:cNvSpPr/>
          <p:nvPr/>
        </p:nvSpPr>
        <p:spPr bwMode="auto">
          <a:xfrm>
            <a:off x="8385573" y="2919925"/>
            <a:ext cx="1210393" cy="867333"/>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51" name="Shape 101">
            <a:extLst>
              <a:ext uri="{FF2B5EF4-FFF2-40B4-BE49-F238E27FC236}">
                <a16:creationId xmlns:a16="http://schemas.microsoft.com/office/drawing/2014/main" id="{2DBE32A4-B9E7-4C54-900B-AFA371358DD1}"/>
              </a:ext>
            </a:extLst>
          </p:cNvPr>
          <p:cNvSpPr txBox="1"/>
          <p:nvPr/>
        </p:nvSpPr>
        <p:spPr>
          <a:xfrm>
            <a:off x="8373263" y="1665947"/>
            <a:ext cx="1210082" cy="153888"/>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Model Serving</a:t>
            </a:r>
          </a:p>
        </p:txBody>
      </p:sp>
      <p:sp>
        <p:nvSpPr>
          <p:cNvPr id="170" name="Shape 101">
            <a:extLst>
              <a:ext uri="{FF2B5EF4-FFF2-40B4-BE49-F238E27FC236}">
                <a16:creationId xmlns:a16="http://schemas.microsoft.com/office/drawing/2014/main" id="{8DAFCC18-F559-4606-A7D1-CDE1D518AB57}"/>
              </a:ext>
            </a:extLst>
          </p:cNvPr>
          <p:cNvSpPr txBox="1"/>
          <p:nvPr/>
        </p:nvSpPr>
        <p:spPr>
          <a:xfrm>
            <a:off x="8412083" y="4513271"/>
            <a:ext cx="1210082" cy="153888"/>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Ad-hoc Analysis</a:t>
            </a:r>
          </a:p>
        </p:txBody>
      </p:sp>
      <p:cxnSp>
        <p:nvCxnSpPr>
          <p:cNvPr id="6" name="Connector: Elbow 5">
            <a:extLst>
              <a:ext uri="{FF2B5EF4-FFF2-40B4-BE49-F238E27FC236}">
                <a16:creationId xmlns:a16="http://schemas.microsoft.com/office/drawing/2014/main" id="{21D27BFA-5233-400D-B2E6-070AD8AE177B}"/>
              </a:ext>
            </a:extLst>
          </p:cNvPr>
          <p:cNvCxnSpPr>
            <a:cxnSpLocks/>
          </p:cNvCxnSpPr>
          <p:nvPr/>
        </p:nvCxnSpPr>
        <p:spPr>
          <a:xfrm>
            <a:off x="7742176" y="3902774"/>
            <a:ext cx="3012933" cy="589475"/>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54" name="Shape 101">
            <a:extLst>
              <a:ext uri="{FF2B5EF4-FFF2-40B4-BE49-F238E27FC236}">
                <a16:creationId xmlns:a16="http://schemas.microsoft.com/office/drawing/2014/main" id="{4BBE77EF-AF9D-49F5-B3C6-371A6C6A616A}"/>
              </a:ext>
            </a:extLst>
          </p:cNvPr>
          <p:cNvSpPr txBox="1"/>
          <p:nvPr/>
        </p:nvSpPr>
        <p:spPr>
          <a:xfrm>
            <a:off x="8403319" y="2930757"/>
            <a:ext cx="1210082" cy="307777"/>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Operational Databases</a:t>
            </a:r>
          </a:p>
        </p:txBody>
      </p:sp>
      <p:cxnSp>
        <p:nvCxnSpPr>
          <p:cNvPr id="171" name="Connector: Elbow 170">
            <a:extLst>
              <a:ext uri="{FF2B5EF4-FFF2-40B4-BE49-F238E27FC236}">
                <a16:creationId xmlns:a16="http://schemas.microsoft.com/office/drawing/2014/main" id="{8EBDAF38-1A33-44A9-867D-301957671C21}"/>
              </a:ext>
            </a:extLst>
          </p:cNvPr>
          <p:cNvCxnSpPr>
            <a:cxnSpLocks/>
          </p:cNvCxnSpPr>
          <p:nvPr/>
        </p:nvCxnSpPr>
        <p:spPr>
          <a:xfrm>
            <a:off x="9560963" y="2018160"/>
            <a:ext cx="1124016" cy="54356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72" name="Connector: Elbow 171">
            <a:extLst>
              <a:ext uri="{FF2B5EF4-FFF2-40B4-BE49-F238E27FC236}">
                <a16:creationId xmlns:a16="http://schemas.microsoft.com/office/drawing/2014/main" id="{D1EB76A6-4EBF-4E27-BB61-C0C416064129}"/>
              </a:ext>
            </a:extLst>
          </p:cNvPr>
          <p:cNvCxnSpPr>
            <a:cxnSpLocks/>
          </p:cNvCxnSpPr>
          <p:nvPr/>
        </p:nvCxnSpPr>
        <p:spPr>
          <a:xfrm flipV="1">
            <a:off x="9676458" y="2749455"/>
            <a:ext cx="1008521" cy="550007"/>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73" name="Connector: Elbow 172">
            <a:extLst>
              <a:ext uri="{FF2B5EF4-FFF2-40B4-BE49-F238E27FC236}">
                <a16:creationId xmlns:a16="http://schemas.microsoft.com/office/drawing/2014/main" id="{6D4FDCD0-A455-4E97-BAFD-6EA9E334CBC0}"/>
              </a:ext>
            </a:extLst>
          </p:cNvPr>
          <p:cNvCxnSpPr>
            <a:cxnSpLocks/>
          </p:cNvCxnSpPr>
          <p:nvPr/>
        </p:nvCxnSpPr>
        <p:spPr>
          <a:xfrm flipV="1">
            <a:off x="7738805" y="3261164"/>
            <a:ext cx="634458" cy="447384"/>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4625182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a:xfrm>
            <a:off x="416441" y="457494"/>
            <a:ext cx="11018520" cy="553998"/>
          </a:xfrm>
        </p:spPr>
        <p:txBody>
          <a:bodyPr/>
          <a:lstStyle/>
          <a:p>
            <a:r>
              <a:rPr lang="en-US" sz="3600" b="1" spc="-50">
                <a:gradFill>
                  <a:gsLst>
                    <a:gs pos="1250">
                      <a:schemeClr val="tx1"/>
                    </a:gs>
                    <a:gs pos="100000">
                      <a:schemeClr val="tx1"/>
                    </a:gs>
                  </a:gsLst>
                  <a:lin ang="5400000" scaled="0"/>
                </a:gradFill>
              </a:rPr>
              <a:t>Azure Databricks</a:t>
            </a:r>
          </a:p>
        </p:txBody>
      </p:sp>
      <p:sp>
        <p:nvSpPr>
          <p:cNvPr id="122" name="Rectangle 121">
            <a:extLst>
              <a:ext uri="{FF2B5EF4-FFF2-40B4-BE49-F238E27FC236}">
                <a16:creationId xmlns:a16="http://schemas.microsoft.com/office/drawing/2014/main" id="{FE4C8A2D-AC1C-48BA-BEA6-E01A69074EEA}"/>
              </a:ext>
            </a:extLst>
          </p:cNvPr>
          <p:cNvSpPr/>
          <p:nvPr/>
        </p:nvSpPr>
        <p:spPr bwMode="auto">
          <a:xfrm>
            <a:off x="416441" y="1115568"/>
            <a:ext cx="10334767" cy="3720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Segoe UI Semilight" panose="020B0402040204020203" pitchFamily="34" charset="0"/>
              </a:rPr>
              <a:t>Fast, easy, and collaborative Apache Spark™-based analytics platform</a:t>
            </a:r>
          </a:p>
        </p:txBody>
      </p:sp>
      <p:grpSp>
        <p:nvGrpSpPr>
          <p:cNvPr id="12" name="Group 11">
            <a:extLst>
              <a:ext uri="{FF2B5EF4-FFF2-40B4-BE49-F238E27FC236}">
                <a16:creationId xmlns:a16="http://schemas.microsoft.com/office/drawing/2014/main" id="{75BFDAC1-1493-497F-A13B-4698E2D49F7E}"/>
              </a:ext>
            </a:extLst>
          </p:cNvPr>
          <p:cNvGrpSpPr/>
          <p:nvPr/>
        </p:nvGrpSpPr>
        <p:grpSpPr>
          <a:xfrm>
            <a:off x="6760399" y="1859681"/>
            <a:ext cx="4974400" cy="4016488"/>
            <a:chOff x="6760399" y="1859681"/>
            <a:chExt cx="4974400" cy="4016488"/>
          </a:xfrm>
        </p:grpSpPr>
        <p:sp>
          <p:nvSpPr>
            <p:cNvPr id="104" name="Oval 103">
              <a:extLst>
                <a:ext uri="{FF2B5EF4-FFF2-40B4-BE49-F238E27FC236}">
                  <a16:creationId xmlns:a16="http://schemas.microsoft.com/office/drawing/2014/main" id="{132BDB20-C202-4F02-A9D4-2118A1F4E3AD}"/>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Arc 104">
              <a:extLst>
                <a:ext uri="{FF2B5EF4-FFF2-40B4-BE49-F238E27FC236}">
                  <a16:creationId xmlns:a16="http://schemas.microsoft.com/office/drawing/2014/main" id="{2174FB03-703A-41F3-B932-BFF12A1D8D2B}"/>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E9B11E9-F5B7-46F7-AD97-3A3CF87AA4A5}"/>
                </a:ext>
              </a:extLst>
            </p:cNvPr>
            <p:cNvCxnSpPr>
              <a:cxnSpLocks/>
              <a:stCxn id="105"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087AD9B-81CD-4777-88BC-F44649275C19}"/>
                </a:ext>
              </a:extLst>
            </p:cNvPr>
            <p:cNvCxnSpPr>
              <a:cxnSpLocks/>
              <a:stCxn id="105" idx="0"/>
            </p:cNvCxnSpPr>
            <p:nvPr/>
          </p:nvCxnSpPr>
          <p:spPr>
            <a:xfrm>
              <a:off x="7200178" y="2739239"/>
              <a:ext cx="0" cy="313693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885E410-DC7E-403B-A656-94613B7616E2}"/>
                </a:ext>
              </a:extLst>
            </p:cNvPr>
            <p:cNvSpPr/>
            <p:nvPr/>
          </p:nvSpPr>
          <p:spPr bwMode="auto">
            <a:xfrm>
              <a:off x="7662492" y="2069565"/>
              <a:ext cx="2814119"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Built with your needs in mind</a:t>
              </a:r>
            </a:p>
          </p:txBody>
        </p:sp>
        <p:grpSp>
          <p:nvGrpSpPr>
            <p:cNvPr id="14" name="Group 13">
              <a:extLst>
                <a:ext uri="{FF2B5EF4-FFF2-40B4-BE49-F238E27FC236}">
                  <a16:creationId xmlns:a16="http://schemas.microsoft.com/office/drawing/2014/main" id="{2DDF383D-7089-4103-A72E-060775EF6A81}"/>
                </a:ext>
              </a:extLst>
            </p:cNvPr>
            <p:cNvGrpSpPr/>
            <p:nvPr/>
          </p:nvGrpSpPr>
          <p:grpSpPr>
            <a:xfrm>
              <a:off x="7151769" y="2880754"/>
              <a:ext cx="4583030" cy="184666"/>
              <a:chOff x="7151769" y="2961411"/>
              <a:chExt cx="4583030" cy="184666"/>
            </a:xfrm>
          </p:grpSpPr>
          <p:sp>
            <p:nvSpPr>
              <p:cNvPr id="100" name="Rectangle 99">
                <a:extLst>
                  <a:ext uri="{FF2B5EF4-FFF2-40B4-BE49-F238E27FC236}">
                    <a16:creationId xmlns:a16="http://schemas.microsoft.com/office/drawing/2014/main" id="{3B9AD2B3-C520-4E08-AB4C-2FFEE05B8706}"/>
                  </a:ext>
                </a:extLst>
              </p:cNvPr>
              <p:cNvSpPr/>
              <p:nvPr/>
            </p:nvSpPr>
            <p:spPr bwMode="auto">
              <a:xfrm>
                <a:off x="7438108" y="2961411"/>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Role-based access controls</a:t>
                </a:r>
              </a:p>
            </p:txBody>
          </p:sp>
          <p:sp>
            <p:nvSpPr>
              <p:cNvPr id="109" name="Oval 108">
                <a:extLst>
                  <a:ext uri="{FF2B5EF4-FFF2-40B4-BE49-F238E27FC236}">
                    <a16:creationId xmlns:a16="http://schemas.microsoft.com/office/drawing/2014/main" id="{C1866CB6-6ED3-4206-BF5F-4EF0843A8E56}"/>
                  </a:ext>
                </a:extLst>
              </p:cNvPr>
              <p:cNvSpPr/>
              <p:nvPr/>
            </p:nvSpPr>
            <p:spPr bwMode="auto">
              <a:xfrm>
                <a:off x="7151769" y="300533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C2685508-D6FD-4BED-914B-FD62C7583B0B}"/>
                </a:ext>
              </a:extLst>
            </p:cNvPr>
            <p:cNvGrpSpPr/>
            <p:nvPr/>
          </p:nvGrpSpPr>
          <p:grpSpPr>
            <a:xfrm>
              <a:off x="7151769" y="3388889"/>
              <a:ext cx="4583030" cy="184666"/>
              <a:chOff x="7151769" y="3523692"/>
              <a:chExt cx="4583030" cy="184666"/>
            </a:xfrm>
          </p:grpSpPr>
          <p:sp>
            <p:nvSpPr>
              <p:cNvPr id="101" name="Rectangle 100">
                <a:extLst>
                  <a:ext uri="{FF2B5EF4-FFF2-40B4-BE49-F238E27FC236}">
                    <a16:creationId xmlns:a16="http://schemas.microsoft.com/office/drawing/2014/main" id="{E6BC52FB-0566-411B-9E0A-C6986F3139B4}"/>
                  </a:ext>
                </a:extLst>
              </p:cNvPr>
              <p:cNvSpPr/>
              <p:nvPr/>
            </p:nvSpPr>
            <p:spPr bwMode="auto">
              <a:xfrm>
                <a:off x="7438108" y="3523692"/>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Effortless </a:t>
                </a:r>
                <a:r>
                  <a:rPr kumimoji="0" lang="en-US" sz="12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rPr>
                  <a:t>autoscaling</a:t>
                </a:r>
                <a:endPar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10" name="Oval 109">
                <a:extLst>
                  <a:ext uri="{FF2B5EF4-FFF2-40B4-BE49-F238E27FC236}">
                    <a16:creationId xmlns:a16="http://schemas.microsoft.com/office/drawing/2014/main" id="{45FB452C-EDC0-4F26-80C2-9EF2D4E49BA6}"/>
                  </a:ext>
                </a:extLst>
              </p:cNvPr>
              <p:cNvSpPr/>
              <p:nvPr/>
            </p:nvSpPr>
            <p:spPr bwMode="auto">
              <a:xfrm>
                <a:off x="7151769" y="3567616"/>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5919D4D8-D9C7-451B-AC8F-2A76AB4A6EB0}"/>
                </a:ext>
              </a:extLst>
            </p:cNvPr>
            <p:cNvGrpSpPr/>
            <p:nvPr/>
          </p:nvGrpSpPr>
          <p:grpSpPr>
            <a:xfrm>
              <a:off x="7151769" y="3897024"/>
              <a:ext cx="4583030" cy="184666"/>
              <a:chOff x="7151769" y="4085973"/>
              <a:chExt cx="4583030" cy="184666"/>
            </a:xfrm>
          </p:grpSpPr>
          <p:sp>
            <p:nvSpPr>
              <p:cNvPr id="111" name="Oval 110">
                <a:extLst>
                  <a:ext uri="{FF2B5EF4-FFF2-40B4-BE49-F238E27FC236}">
                    <a16:creationId xmlns:a16="http://schemas.microsoft.com/office/drawing/2014/main" id="{73721510-1896-46A1-96B0-7C85D78FC80C}"/>
                  </a:ext>
                </a:extLst>
              </p:cNvPr>
              <p:cNvSpPr/>
              <p:nvPr/>
            </p:nvSpPr>
            <p:spPr bwMode="auto">
              <a:xfrm>
                <a:off x="7151769" y="4129897"/>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098989D0-4151-46B2-87D3-A14595CF90C5}"/>
                  </a:ext>
                </a:extLst>
              </p:cNvPr>
              <p:cNvSpPr/>
              <p:nvPr/>
            </p:nvSpPr>
            <p:spPr bwMode="auto">
              <a:xfrm>
                <a:off x="7438108" y="4085973"/>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Live collaboration</a:t>
                </a:r>
              </a:p>
            </p:txBody>
          </p:sp>
        </p:grpSp>
        <p:grpSp>
          <p:nvGrpSpPr>
            <p:cNvPr id="8" name="Group 7">
              <a:extLst>
                <a:ext uri="{FF2B5EF4-FFF2-40B4-BE49-F238E27FC236}">
                  <a16:creationId xmlns:a16="http://schemas.microsoft.com/office/drawing/2014/main" id="{68F0A262-74A7-472D-9F77-C93942399D97}"/>
                </a:ext>
              </a:extLst>
            </p:cNvPr>
            <p:cNvGrpSpPr/>
            <p:nvPr/>
          </p:nvGrpSpPr>
          <p:grpSpPr>
            <a:xfrm>
              <a:off x="7151769" y="4405159"/>
              <a:ext cx="4583030" cy="184666"/>
              <a:chOff x="7151769" y="4648254"/>
              <a:chExt cx="4583030" cy="184666"/>
            </a:xfrm>
          </p:grpSpPr>
          <p:sp>
            <p:nvSpPr>
              <p:cNvPr id="129" name="Oval 128">
                <a:extLst>
                  <a:ext uri="{FF2B5EF4-FFF2-40B4-BE49-F238E27FC236}">
                    <a16:creationId xmlns:a16="http://schemas.microsoft.com/office/drawing/2014/main" id="{9EDF74D9-F261-4D40-873C-12214DDD7205}"/>
                  </a:ext>
                </a:extLst>
              </p:cNvPr>
              <p:cNvSpPr/>
              <p:nvPr/>
            </p:nvSpPr>
            <p:spPr bwMode="auto">
              <a:xfrm>
                <a:off x="7151769" y="46921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AE1991C8-2A3B-4965-8B55-A7410749ED72}"/>
                  </a:ext>
                </a:extLst>
              </p:cNvPr>
              <p:cNvSpPr/>
              <p:nvPr/>
            </p:nvSpPr>
            <p:spPr bwMode="auto">
              <a:xfrm>
                <a:off x="7438108" y="4648254"/>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Enterprise-grade SLAs</a:t>
                </a:r>
              </a:p>
            </p:txBody>
          </p:sp>
        </p:grpSp>
        <p:grpSp>
          <p:nvGrpSpPr>
            <p:cNvPr id="6" name="Group 5">
              <a:extLst>
                <a:ext uri="{FF2B5EF4-FFF2-40B4-BE49-F238E27FC236}">
                  <a16:creationId xmlns:a16="http://schemas.microsoft.com/office/drawing/2014/main" id="{99AA4AF8-3E9E-4C57-96D4-76243B87C596}"/>
                </a:ext>
              </a:extLst>
            </p:cNvPr>
            <p:cNvGrpSpPr/>
            <p:nvPr/>
          </p:nvGrpSpPr>
          <p:grpSpPr>
            <a:xfrm>
              <a:off x="7151769" y="4913294"/>
              <a:ext cx="4583030" cy="184666"/>
              <a:chOff x="7151769" y="5210535"/>
              <a:chExt cx="4583030" cy="184666"/>
            </a:xfrm>
          </p:grpSpPr>
          <p:sp>
            <p:nvSpPr>
              <p:cNvPr id="130" name="Oval 129">
                <a:extLst>
                  <a:ext uri="{FF2B5EF4-FFF2-40B4-BE49-F238E27FC236}">
                    <a16:creationId xmlns:a16="http://schemas.microsoft.com/office/drawing/2014/main" id="{1C368C97-24FA-4B27-B3A0-273E79F2575E}"/>
                  </a:ext>
                </a:extLst>
              </p:cNvPr>
              <p:cNvSpPr/>
              <p:nvPr/>
            </p:nvSpPr>
            <p:spPr bwMode="auto">
              <a:xfrm>
                <a:off x="7151769" y="5254459"/>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D3118C7E-9890-4D31-A286-CF0DB993382F}"/>
                  </a:ext>
                </a:extLst>
              </p:cNvPr>
              <p:cNvSpPr/>
              <p:nvPr/>
            </p:nvSpPr>
            <p:spPr bwMode="auto">
              <a:xfrm>
                <a:off x="7438108" y="5210535"/>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Best-in-class notebooks</a:t>
                </a:r>
              </a:p>
            </p:txBody>
          </p:sp>
        </p:grpSp>
        <p:grpSp>
          <p:nvGrpSpPr>
            <p:cNvPr id="4" name="Group 3">
              <a:extLst>
                <a:ext uri="{FF2B5EF4-FFF2-40B4-BE49-F238E27FC236}">
                  <a16:creationId xmlns:a16="http://schemas.microsoft.com/office/drawing/2014/main" id="{D621BD26-F4A7-49B7-A75F-4297377F27D3}"/>
                </a:ext>
              </a:extLst>
            </p:cNvPr>
            <p:cNvGrpSpPr/>
            <p:nvPr/>
          </p:nvGrpSpPr>
          <p:grpSpPr>
            <a:xfrm>
              <a:off x="7151769" y="5421431"/>
              <a:ext cx="4583030" cy="184666"/>
              <a:chOff x="7151769" y="5772816"/>
              <a:chExt cx="4583030" cy="184666"/>
            </a:xfrm>
          </p:grpSpPr>
          <p:sp>
            <p:nvSpPr>
              <p:cNvPr id="131" name="Oval 130">
                <a:extLst>
                  <a:ext uri="{FF2B5EF4-FFF2-40B4-BE49-F238E27FC236}">
                    <a16:creationId xmlns:a16="http://schemas.microsoft.com/office/drawing/2014/main" id="{CE077823-6247-4857-A2BD-8DBAE03AB89E}"/>
                  </a:ext>
                </a:extLst>
              </p:cNvPr>
              <p:cNvSpPr/>
              <p:nvPr/>
            </p:nvSpPr>
            <p:spPr bwMode="auto">
              <a:xfrm>
                <a:off x="7151769" y="581674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DCE43057-CD55-4FBF-8E5E-EFD7EF03BD4D}"/>
                  </a:ext>
                </a:extLst>
              </p:cNvPr>
              <p:cNvSpPr/>
              <p:nvPr/>
            </p:nvSpPr>
            <p:spPr bwMode="auto">
              <a:xfrm>
                <a:off x="7438108" y="5772816"/>
                <a:ext cx="429669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Simple job scheduling</a:t>
                </a:r>
              </a:p>
            </p:txBody>
          </p:sp>
        </p:grpSp>
        <p:sp>
          <p:nvSpPr>
            <p:cNvPr id="138" name="Freeform 96" title="Icon of a gear with a wrench">
              <a:extLst>
                <a:ext uri="{FF2B5EF4-FFF2-40B4-BE49-F238E27FC236}">
                  <a16:creationId xmlns:a16="http://schemas.microsoft.com/office/drawing/2014/main" id="{8B98717F-F834-4139-A1B6-20837FEB5C5B}"/>
                </a:ext>
              </a:extLst>
            </p:cNvPr>
            <p:cNvSpPr>
              <a:spLocks noChangeAspect="1" noEditPoints="1"/>
            </p:cNvSpPr>
            <p:nvPr/>
          </p:nvSpPr>
          <p:spPr bwMode="auto">
            <a:xfrm>
              <a:off x="6987276" y="2103429"/>
              <a:ext cx="425804" cy="392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3" name="Group 12">
            <a:extLst>
              <a:ext uri="{FF2B5EF4-FFF2-40B4-BE49-F238E27FC236}">
                <a16:creationId xmlns:a16="http://schemas.microsoft.com/office/drawing/2014/main" id="{857F6B3F-3B03-403D-AEF0-39FF0EF1E347}"/>
              </a:ext>
            </a:extLst>
          </p:cNvPr>
          <p:cNvGrpSpPr/>
          <p:nvPr/>
        </p:nvGrpSpPr>
        <p:grpSpPr>
          <a:xfrm>
            <a:off x="1232027" y="6393319"/>
            <a:ext cx="9727945" cy="614435"/>
            <a:chOff x="1232027" y="6393319"/>
            <a:chExt cx="9727945" cy="614435"/>
          </a:xfrm>
        </p:grpSpPr>
        <p:sp>
          <p:nvSpPr>
            <p:cNvPr id="95" name="TextBox 94">
              <a:extLst>
                <a:ext uri="{FF2B5EF4-FFF2-40B4-BE49-F238E27FC236}">
                  <a16:creationId xmlns:a16="http://schemas.microsoft.com/office/drawing/2014/main" id="{F19CAC52-6D06-4653-8D27-33860E16AD49}"/>
                </a:ext>
              </a:extLst>
            </p:cNvPr>
            <p:cNvSpPr txBox="1"/>
            <p:nvPr/>
          </p:nvSpPr>
          <p:spPr>
            <a:xfrm>
              <a:off x="4169071" y="6393319"/>
              <a:ext cx="3853857" cy="614435"/>
            </a:xfrm>
            <a:prstGeom prst="rect">
              <a:avLst/>
            </a:prstGeom>
            <a:noFill/>
          </p:spPr>
          <p:txBody>
            <a:bodyPr wrap="square" lIns="358570" tIns="179285" rIns="89592" bIns="146201" rtlCol="0">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Semibold" panose="020B0702040204020203" pitchFamily="34" charset="0"/>
                </a:rPr>
                <a:t>Seamlessly integrated with the Azure Portfolio</a:t>
              </a:r>
            </a:p>
          </p:txBody>
        </p:sp>
        <p:cxnSp>
          <p:nvCxnSpPr>
            <p:cNvPr id="96" name="Straight Connector 95">
              <a:extLst>
                <a:ext uri="{FF2B5EF4-FFF2-40B4-BE49-F238E27FC236}">
                  <a16:creationId xmlns:a16="http://schemas.microsoft.com/office/drawing/2014/main" id="{33AFBAC2-B708-472A-B297-B92C17C47E12}"/>
                </a:ext>
              </a:extLst>
            </p:cNvPr>
            <p:cNvCxnSpPr>
              <a:cxnSpLocks/>
            </p:cNvCxnSpPr>
            <p:nvPr/>
          </p:nvCxnSpPr>
          <p:spPr>
            <a:xfrm flipH="1">
              <a:off x="1232027" y="6438996"/>
              <a:ext cx="9727945" cy="0"/>
            </a:xfrm>
            <a:prstGeom prst="line">
              <a:avLst/>
            </a:prstGeom>
            <a:ln w="635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9" name="Graphic 942">
            <a:extLst>
              <a:ext uri="{FF2B5EF4-FFF2-40B4-BE49-F238E27FC236}">
                <a16:creationId xmlns:a16="http://schemas.microsoft.com/office/drawing/2014/main" id="{C7FBB672-30FB-43DD-B4CC-C129444C1D10}"/>
              </a:ext>
            </a:extLst>
          </p:cNvPr>
          <p:cNvGrpSpPr>
            <a:grpSpLocks noChangeAspect="1"/>
          </p:cNvGrpSpPr>
          <p:nvPr/>
        </p:nvGrpSpPr>
        <p:grpSpPr>
          <a:xfrm>
            <a:off x="11327149" y="186320"/>
            <a:ext cx="597931" cy="668463"/>
            <a:chOff x="4552903" y="4209722"/>
            <a:chExt cx="276911" cy="309580"/>
          </a:xfrm>
          <a:solidFill>
            <a:srgbClr val="0078D7"/>
          </a:solidFill>
        </p:grpSpPr>
        <p:sp>
          <p:nvSpPr>
            <p:cNvPr id="50" name="Freeform: Shape 49">
              <a:extLst>
                <a:ext uri="{FF2B5EF4-FFF2-40B4-BE49-F238E27FC236}">
                  <a16:creationId xmlns:a16="http://schemas.microsoft.com/office/drawing/2014/main" id="{55C0BAAB-B94A-42EA-B716-9A44380582E2}"/>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9F1533C0-D5A1-458C-9CAA-1A60388F7BEF}"/>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869455D4-EBEA-4E60-A12B-1EC80B883CF8}"/>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7FA8BF7-6CD9-46FF-915C-7DC085975658}"/>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A7FA7D0-5BA7-4540-8672-ABCABD13A724}"/>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9EC4824-E467-463A-9EBF-38C7D84CCEA2}"/>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0DE5B956-42B4-415E-A884-E74DD723D51E}"/>
              </a:ext>
            </a:extLst>
          </p:cNvPr>
          <p:cNvGrpSpPr/>
          <p:nvPr/>
        </p:nvGrpSpPr>
        <p:grpSpPr>
          <a:xfrm>
            <a:off x="1429451" y="2015086"/>
            <a:ext cx="5455899" cy="642589"/>
            <a:chOff x="1429451" y="2015086"/>
            <a:chExt cx="5455899" cy="642589"/>
          </a:xfrm>
        </p:grpSpPr>
        <p:cxnSp>
          <p:nvCxnSpPr>
            <p:cNvPr id="31" name="Straight Connector 30">
              <a:extLst>
                <a:ext uri="{FF2B5EF4-FFF2-40B4-BE49-F238E27FC236}">
                  <a16:creationId xmlns:a16="http://schemas.microsoft.com/office/drawing/2014/main" id="{E6AA3606-949B-4AC4-922A-B52E6C26EC2D}"/>
                </a:ext>
              </a:extLst>
            </p:cNvPr>
            <p:cNvCxnSpPr/>
            <p:nvPr/>
          </p:nvCxnSpPr>
          <p:spPr>
            <a:xfrm>
              <a:off x="2844745" y="2033380"/>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F80C54A0-4282-4128-A089-B122B853864A}"/>
                </a:ext>
              </a:extLst>
            </p:cNvPr>
            <p:cNvSpPr/>
            <p:nvPr/>
          </p:nvSpPr>
          <p:spPr>
            <a:xfrm>
              <a:off x="3136310" y="2211781"/>
              <a:ext cx="3749040" cy="215444"/>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Increase productivity</a:t>
              </a:r>
            </a:p>
          </p:txBody>
        </p:sp>
        <p:grpSp>
          <p:nvGrpSpPr>
            <p:cNvPr id="97" name="Group 96">
              <a:extLst>
                <a:ext uri="{FF2B5EF4-FFF2-40B4-BE49-F238E27FC236}">
                  <a16:creationId xmlns:a16="http://schemas.microsoft.com/office/drawing/2014/main" id="{B4C9B900-EFD6-4842-8243-0889BBED58F5}"/>
                </a:ext>
              </a:extLst>
            </p:cNvPr>
            <p:cNvGrpSpPr/>
            <p:nvPr/>
          </p:nvGrpSpPr>
          <p:grpSpPr>
            <a:xfrm>
              <a:off x="1429451" y="2015086"/>
              <a:ext cx="1096988" cy="642589"/>
              <a:chOff x="379521" y="2000611"/>
              <a:chExt cx="730565" cy="427947"/>
            </a:xfrm>
          </p:grpSpPr>
          <p:grpSp>
            <p:nvGrpSpPr>
              <p:cNvPr id="98" name="Group 97">
                <a:extLst>
                  <a:ext uri="{FF2B5EF4-FFF2-40B4-BE49-F238E27FC236}">
                    <a16:creationId xmlns:a16="http://schemas.microsoft.com/office/drawing/2014/main" id="{D2F2BA00-6CBA-4BA0-B427-BD6578FD8393}"/>
                  </a:ext>
                </a:extLst>
              </p:cNvPr>
              <p:cNvGrpSpPr/>
              <p:nvPr/>
            </p:nvGrpSpPr>
            <p:grpSpPr>
              <a:xfrm>
                <a:off x="379521" y="2103287"/>
                <a:ext cx="345334" cy="239839"/>
                <a:chOff x="281384" y="2098393"/>
                <a:chExt cx="1156720" cy="351148"/>
              </a:xfrm>
            </p:grpSpPr>
            <p:sp>
              <p:nvSpPr>
                <p:cNvPr id="125" name="Freeform: Shape 124">
                  <a:extLst>
                    <a:ext uri="{FF2B5EF4-FFF2-40B4-BE49-F238E27FC236}">
                      <a16:creationId xmlns:a16="http://schemas.microsoft.com/office/drawing/2014/main" id="{DBE7B48D-9C38-4207-B9AA-D4BC1020FD8D}"/>
                    </a:ext>
                  </a:extLst>
                </p:cNvPr>
                <p:cNvSpPr/>
                <p:nvPr/>
              </p:nvSpPr>
              <p:spPr>
                <a:xfrm>
                  <a:off x="281384" y="2098393"/>
                  <a:ext cx="1156720" cy="351148"/>
                </a:xfrm>
                <a:custGeom>
                  <a:avLst/>
                  <a:gdLst>
                    <a:gd name="connsiteX0" fmla="*/ 5052060 w 5120640"/>
                    <a:gd name="connsiteY0" fmla="*/ 0 h 1554480"/>
                    <a:gd name="connsiteX1" fmla="*/ 1257300 w 5120640"/>
                    <a:gd name="connsiteY1" fmla="*/ 373380 h 1554480"/>
                    <a:gd name="connsiteX2" fmla="*/ 1691640 w 5120640"/>
                    <a:gd name="connsiteY2" fmla="*/ 601980 h 1554480"/>
                    <a:gd name="connsiteX3" fmla="*/ 0 w 5120640"/>
                    <a:gd name="connsiteY3" fmla="*/ 868680 h 1554480"/>
                    <a:gd name="connsiteX4" fmla="*/ 1859280 w 5120640"/>
                    <a:gd name="connsiteY4" fmla="*/ 1150620 h 1554480"/>
                    <a:gd name="connsiteX5" fmla="*/ 1295400 w 5120640"/>
                    <a:gd name="connsiteY5" fmla="*/ 1325880 h 1554480"/>
                    <a:gd name="connsiteX6" fmla="*/ 5120640 w 5120640"/>
                    <a:gd name="connsiteY6" fmla="*/ 1554480 h 155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0640" h="1554480">
                      <a:moveTo>
                        <a:pt x="5052060" y="0"/>
                      </a:moveTo>
                      <a:lnTo>
                        <a:pt x="1257300" y="373380"/>
                      </a:lnTo>
                      <a:lnTo>
                        <a:pt x="1691640" y="601980"/>
                      </a:lnTo>
                      <a:lnTo>
                        <a:pt x="0" y="868680"/>
                      </a:lnTo>
                      <a:lnTo>
                        <a:pt x="1859280" y="1150620"/>
                      </a:lnTo>
                      <a:lnTo>
                        <a:pt x="1295400" y="1325880"/>
                      </a:lnTo>
                      <a:lnTo>
                        <a:pt x="5120640" y="1554480"/>
                      </a:lnTo>
                    </a:path>
                  </a:pathLst>
                </a:custGeom>
                <a:solidFill>
                  <a:srgbClr val="E9F8FE"/>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B39BCEA9-EE6C-4718-B3D7-31FF9B902183}"/>
                    </a:ext>
                  </a:extLst>
                </p:cNvPr>
                <p:cNvSpPr/>
                <p:nvPr/>
              </p:nvSpPr>
              <p:spPr>
                <a:xfrm>
                  <a:off x="474171" y="2151755"/>
                  <a:ext cx="941556" cy="263361"/>
                </a:xfrm>
                <a:custGeom>
                  <a:avLst/>
                  <a:gdLst>
                    <a:gd name="connsiteX0" fmla="*/ 4076700 w 4168140"/>
                    <a:gd name="connsiteY0" fmla="*/ 0 h 1165860"/>
                    <a:gd name="connsiteX1" fmla="*/ 1097280 w 4168140"/>
                    <a:gd name="connsiteY1" fmla="*/ 220980 h 1165860"/>
                    <a:gd name="connsiteX2" fmla="*/ 1653540 w 4168140"/>
                    <a:gd name="connsiteY2" fmla="*/ 449580 h 1165860"/>
                    <a:gd name="connsiteX3" fmla="*/ 0 w 4168140"/>
                    <a:gd name="connsiteY3" fmla="*/ 624840 h 1165860"/>
                    <a:gd name="connsiteX4" fmla="*/ 2324100 w 4168140"/>
                    <a:gd name="connsiteY4" fmla="*/ 876300 h 1165860"/>
                    <a:gd name="connsiteX5" fmla="*/ 1592580 w 4168140"/>
                    <a:gd name="connsiteY5" fmla="*/ 1013460 h 1165860"/>
                    <a:gd name="connsiteX6" fmla="*/ 4168140 w 4168140"/>
                    <a:gd name="connsiteY6" fmla="*/ 1165860 h 116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8140" h="1165860">
                      <a:moveTo>
                        <a:pt x="4076700" y="0"/>
                      </a:moveTo>
                      <a:lnTo>
                        <a:pt x="1097280" y="220980"/>
                      </a:lnTo>
                      <a:lnTo>
                        <a:pt x="1653540" y="449580"/>
                      </a:lnTo>
                      <a:lnTo>
                        <a:pt x="0" y="624840"/>
                      </a:lnTo>
                      <a:lnTo>
                        <a:pt x="2324100" y="876300"/>
                      </a:lnTo>
                      <a:lnTo>
                        <a:pt x="1592580" y="1013460"/>
                      </a:lnTo>
                      <a:lnTo>
                        <a:pt x="4168140" y="1165860"/>
                      </a:lnTo>
                    </a:path>
                  </a:pathLst>
                </a:custGeom>
                <a:solidFill>
                  <a:srgbClr val="CEF0FC"/>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D7994F7E-1E30-4592-B576-041154DD81D0}"/>
                    </a:ext>
                  </a:extLst>
                </p:cNvPr>
                <p:cNvSpPr/>
                <p:nvPr/>
              </p:nvSpPr>
              <p:spPr>
                <a:xfrm>
                  <a:off x="969336" y="2211999"/>
                  <a:ext cx="426885" cy="158361"/>
                </a:xfrm>
                <a:custGeom>
                  <a:avLst/>
                  <a:gdLst>
                    <a:gd name="connsiteX0" fmla="*/ 1838960 w 1889760"/>
                    <a:gd name="connsiteY0" fmla="*/ 0 h 701040"/>
                    <a:gd name="connsiteX1" fmla="*/ 467360 w 1889760"/>
                    <a:gd name="connsiteY1" fmla="*/ 91440 h 701040"/>
                    <a:gd name="connsiteX2" fmla="*/ 640080 w 1889760"/>
                    <a:gd name="connsiteY2" fmla="*/ 264160 h 701040"/>
                    <a:gd name="connsiteX3" fmla="*/ 0 w 1889760"/>
                    <a:gd name="connsiteY3" fmla="*/ 375920 h 701040"/>
                    <a:gd name="connsiteX4" fmla="*/ 1148080 w 1889760"/>
                    <a:gd name="connsiteY4" fmla="*/ 477520 h 701040"/>
                    <a:gd name="connsiteX5" fmla="*/ 589280 w 1889760"/>
                    <a:gd name="connsiteY5" fmla="*/ 690880 h 701040"/>
                    <a:gd name="connsiteX6" fmla="*/ 1889760 w 1889760"/>
                    <a:gd name="connsiteY6" fmla="*/ 701040 h 701040"/>
                    <a:gd name="connsiteX0" fmla="*/ 1838960 w 1889760"/>
                    <a:gd name="connsiteY0" fmla="*/ 0 h 701040"/>
                    <a:gd name="connsiteX1" fmla="*/ 400304 w 1889760"/>
                    <a:gd name="connsiteY1" fmla="*/ 97536 h 701040"/>
                    <a:gd name="connsiteX2" fmla="*/ 640080 w 1889760"/>
                    <a:gd name="connsiteY2" fmla="*/ 264160 h 701040"/>
                    <a:gd name="connsiteX3" fmla="*/ 0 w 1889760"/>
                    <a:gd name="connsiteY3" fmla="*/ 375920 h 701040"/>
                    <a:gd name="connsiteX4" fmla="*/ 1148080 w 1889760"/>
                    <a:gd name="connsiteY4" fmla="*/ 477520 h 701040"/>
                    <a:gd name="connsiteX5" fmla="*/ 589280 w 1889760"/>
                    <a:gd name="connsiteY5" fmla="*/ 690880 h 701040"/>
                    <a:gd name="connsiteX6" fmla="*/ 1889760 w 1889760"/>
                    <a:gd name="connsiteY6" fmla="*/ 701040 h 70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9760" h="701040">
                      <a:moveTo>
                        <a:pt x="1838960" y="0"/>
                      </a:moveTo>
                      <a:lnTo>
                        <a:pt x="400304" y="97536"/>
                      </a:lnTo>
                      <a:lnTo>
                        <a:pt x="640080" y="264160"/>
                      </a:lnTo>
                      <a:lnTo>
                        <a:pt x="0" y="375920"/>
                      </a:lnTo>
                      <a:lnTo>
                        <a:pt x="1148080" y="477520"/>
                      </a:lnTo>
                      <a:lnTo>
                        <a:pt x="589280" y="690880"/>
                      </a:lnTo>
                      <a:lnTo>
                        <a:pt x="1889760" y="701040"/>
                      </a:lnTo>
                    </a:path>
                  </a:pathLst>
                </a:custGeom>
                <a:solidFill>
                  <a:srgbClr val="8EDDF7"/>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D7397AE0-8E28-4413-992D-E79D6D3F7926}"/>
                  </a:ext>
                </a:extLst>
              </p:cNvPr>
              <p:cNvGrpSpPr/>
              <p:nvPr/>
            </p:nvGrpSpPr>
            <p:grpSpPr>
              <a:xfrm>
                <a:off x="682139" y="2000611"/>
                <a:ext cx="427947" cy="427947"/>
                <a:chOff x="5659120" y="2092962"/>
                <a:chExt cx="2773680" cy="2773682"/>
              </a:xfrm>
            </p:grpSpPr>
            <p:sp>
              <p:nvSpPr>
                <p:cNvPr id="102" name="Circle: Hollow 101">
                  <a:extLst>
                    <a:ext uri="{FF2B5EF4-FFF2-40B4-BE49-F238E27FC236}">
                      <a16:creationId xmlns:a16="http://schemas.microsoft.com/office/drawing/2014/main" id="{AC740B5A-EB67-40C8-8787-CD77D1453DD1}"/>
                    </a:ext>
                  </a:extLst>
                </p:cNvPr>
                <p:cNvSpPr/>
                <p:nvPr/>
              </p:nvSpPr>
              <p:spPr>
                <a:xfrm>
                  <a:off x="5659120" y="2092962"/>
                  <a:ext cx="2773680" cy="2773682"/>
                </a:xfrm>
                <a:prstGeom prst="donut">
                  <a:avLst>
                    <a:gd name="adj" fmla="val 9247"/>
                  </a:avLst>
                </a:prstGeom>
                <a:solidFill>
                  <a:srgbClr val="5AB4D9"/>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03" name="Rectangle 102">
                  <a:extLst>
                    <a:ext uri="{FF2B5EF4-FFF2-40B4-BE49-F238E27FC236}">
                      <a16:creationId xmlns:a16="http://schemas.microsoft.com/office/drawing/2014/main" id="{B833CA65-0A13-40C2-AE5A-47190D08BC2D}"/>
                    </a:ext>
                  </a:extLst>
                </p:cNvPr>
                <p:cNvSpPr/>
                <p:nvPr/>
              </p:nvSpPr>
              <p:spPr>
                <a:xfrm>
                  <a:off x="7040880" y="4262124"/>
                  <a:ext cx="45719" cy="203200"/>
                </a:xfrm>
                <a:prstGeom prst="rect">
                  <a:avLst/>
                </a:prstGeom>
                <a:solidFill>
                  <a:srgbClr val="FFFFFF">
                    <a:lumMod val="50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Top Corners Rounded 111">
                  <a:extLst>
                    <a:ext uri="{FF2B5EF4-FFF2-40B4-BE49-F238E27FC236}">
                      <a16:creationId xmlns:a16="http://schemas.microsoft.com/office/drawing/2014/main" id="{7A9D0870-29C4-4778-8F2F-CB0B83D147E1}"/>
                    </a:ext>
                  </a:extLst>
                </p:cNvPr>
                <p:cNvSpPr/>
                <p:nvPr/>
              </p:nvSpPr>
              <p:spPr>
                <a:xfrm>
                  <a:off x="6944358" y="2489202"/>
                  <a:ext cx="203199" cy="832080"/>
                </a:xfrm>
                <a:prstGeom prst="round2SameRect">
                  <a:avLst>
                    <a:gd name="adj1" fmla="val 50000"/>
                    <a:gd name="adj2" fmla="val 0"/>
                  </a:avLst>
                </a:prstGeom>
                <a:solidFill>
                  <a:srgbClr val="FFFFFF">
                    <a:lumMod val="50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13" name="Group 112">
                  <a:extLst>
                    <a:ext uri="{FF2B5EF4-FFF2-40B4-BE49-F238E27FC236}">
                      <a16:creationId xmlns:a16="http://schemas.microsoft.com/office/drawing/2014/main" id="{9146BAFF-4B61-4DC6-A4D7-9FF8A0C1B2FA}"/>
                    </a:ext>
                  </a:extLst>
                </p:cNvPr>
                <p:cNvGrpSpPr/>
                <p:nvPr/>
              </p:nvGrpSpPr>
              <p:grpSpPr>
                <a:xfrm rot="16200000">
                  <a:off x="7030722" y="2504442"/>
                  <a:ext cx="45719" cy="1960880"/>
                  <a:chOff x="7040880" y="2504440"/>
                  <a:chExt cx="45720" cy="1960880"/>
                </a:xfrm>
                <a:solidFill>
                  <a:srgbClr val="FFFFFF">
                    <a:lumMod val="50000"/>
                  </a:srgbClr>
                </a:solidFill>
              </p:grpSpPr>
              <p:sp>
                <p:nvSpPr>
                  <p:cNvPr id="123" name="Rectangle 122">
                    <a:extLst>
                      <a:ext uri="{FF2B5EF4-FFF2-40B4-BE49-F238E27FC236}">
                        <a16:creationId xmlns:a16="http://schemas.microsoft.com/office/drawing/2014/main" id="{F1357498-1AB2-48AE-9CF3-5CC97C70145C}"/>
                      </a:ext>
                    </a:extLst>
                  </p:cNvPr>
                  <p:cNvSpPr/>
                  <p:nvPr/>
                </p:nvSpPr>
                <p:spPr>
                  <a:xfrm>
                    <a:off x="7040880" y="426212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123">
                    <a:extLst>
                      <a:ext uri="{FF2B5EF4-FFF2-40B4-BE49-F238E27FC236}">
                        <a16:creationId xmlns:a16="http://schemas.microsoft.com/office/drawing/2014/main" id="{532CAD24-6F86-496A-A83E-A1DB9F8BE000}"/>
                      </a:ext>
                    </a:extLst>
                  </p:cNvPr>
                  <p:cNvSpPr/>
                  <p:nvPr/>
                </p:nvSpPr>
                <p:spPr>
                  <a:xfrm>
                    <a:off x="7040880" y="250444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85744D99-A2CD-404D-AAB9-008CA21633A9}"/>
                    </a:ext>
                  </a:extLst>
                </p:cNvPr>
                <p:cNvGrpSpPr/>
                <p:nvPr/>
              </p:nvGrpSpPr>
              <p:grpSpPr>
                <a:xfrm rot="2665180">
                  <a:off x="7047665" y="2527298"/>
                  <a:ext cx="45722" cy="1960880"/>
                  <a:chOff x="7040879" y="2504440"/>
                  <a:chExt cx="45721" cy="1960880"/>
                </a:xfrm>
                <a:solidFill>
                  <a:srgbClr val="FFFFFF">
                    <a:lumMod val="50000"/>
                  </a:srgbClr>
                </a:solidFill>
              </p:grpSpPr>
              <p:sp>
                <p:nvSpPr>
                  <p:cNvPr id="120" name="Rectangle 119">
                    <a:extLst>
                      <a:ext uri="{FF2B5EF4-FFF2-40B4-BE49-F238E27FC236}">
                        <a16:creationId xmlns:a16="http://schemas.microsoft.com/office/drawing/2014/main" id="{7CB9FC16-613A-4E59-A67F-9C99FC79F4F2}"/>
                      </a:ext>
                    </a:extLst>
                  </p:cNvPr>
                  <p:cNvSpPr/>
                  <p:nvPr/>
                </p:nvSpPr>
                <p:spPr>
                  <a:xfrm>
                    <a:off x="7040879" y="426212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2BB6716A-91CE-414E-815A-79FB2D59C6DB}"/>
                      </a:ext>
                    </a:extLst>
                  </p:cNvPr>
                  <p:cNvSpPr/>
                  <p:nvPr/>
                </p:nvSpPr>
                <p:spPr>
                  <a:xfrm>
                    <a:off x="7040880" y="250444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B8493E5F-1FDC-4169-AF54-3D4E8A68AD25}"/>
                    </a:ext>
                  </a:extLst>
                </p:cNvPr>
                <p:cNvGrpSpPr/>
                <p:nvPr/>
              </p:nvGrpSpPr>
              <p:grpSpPr>
                <a:xfrm rot="18934820" flipV="1">
                  <a:off x="7040882" y="2519010"/>
                  <a:ext cx="45722" cy="1960880"/>
                  <a:chOff x="7040879" y="2504440"/>
                  <a:chExt cx="45721" cy="1960880"/>
                </a:xfrm>
                <a:solidFill>
                  <a:srgbClr val="FFFFFF">
                    <a:lumMod val="50000"/>
                  </a:srgbClr>
                </a:solidFill>
              </p:grpSpPr>
              <p:sp>
                <p:nvSpPr>
                  <p:cNvPr id="118" name="Rectangle 117">
                    <a:extLst>
                      <a:ext uri="{FF2B5EF4-FFF2-40B4-BE49-F238E27FC236}">
                        <a16:creationId xmlns:a16="http://schemas.microsoft.com/office/drawing/2014/main" id="{7FEB13C8-0F84-4096-8EBA-F26AF2864CCE}"/>
                      </a:ext>
                    </a:extLst>
                  </p:cNvPr>
                  <p:cNvSpPr/>
                  <p:nvPr/>
                </p:nvSpPr>
                <p:spPr>
                  <a:xfrm>
                    <a:off x="7040879" y="426212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F3040022-7E29-42D3-A647-1F04CB588A89}"/>
                      </a:ext>
                    </a:extLst>
                  </p:cNvPr>
                  <p:cNvSpPr/>
                  <p:nvPr/>
                </p:nvSpPr>
                <p:spPr>
                  <a:xfrm>
                    <a:off x="7040880" y="2504440"/>
                    <a:ext cx="45720" cy="203200"/>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16" name="Rectangle: Top Corners Rounded 115">
                  <a:extLst>
                    <a:ext uri="{FF2B5EF4-FFF2-40B4-BE49-F238E27FC236}">
                      <a16:creationId xmlns:a16="http://schemas.microsoft.com/office/drawing/2014/main" id="{FE8FE1DD-089F-413D-A806-7C30CE9B5B86}"/>
                    </a:ext>
                  </a:extLst>
                </p:cNvPr>
                <p:cNvSpPr/>
                <p:nvPr/>
              </p:nvSpPr>
              <p:spPr>
                <a:xfrm rot="6655462">
                  <a:off x="7386530" y="3327876"/>
                  <a:ext cx="203200" cy="635856"/>
                </a:xfrm>
                <a:prstGeom prst="round2SameRect">
                  <a:avLst>
                    <a:gd name="adj1" fmla="val 50000"/>
                    <a:gd name="adj2" fmla="val 0"/>
                  </a:avLst>
                </a:prstGeom>
                <a:solidFill>
                  <a:srgbClr val="FFFFFF">
                    <a:lumMod val="50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323960CB-958C-43B1-B968-CD304324B52F}"/>
                    </a:ext>
                  </a:extLst>
                </p:cNvPr>
                <p:cNvSpPr/>
                <p:nvPr/>
              </p:nvSpPr>
              <p:spPr>
                <a:xfrm>
                  <a:off x="6838116" y="3271956"/>
                  <a:ext cx="415687" cy="415688"/>
                </a:xfrm>
                <a:prstGeom prst="ellipse">
                  <a:avLst/>
                </a:prstGeom>
                <a:solidFill>
                  <a:srgbClr val="50505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srgbClr val="505050"/>
                      </a:solidFill>
                      <a:effectLst/>
                      <a:uLnTx/>
                      <a:uFillTx/>
                      <a:latin typeface="Segoe UI"/>
                      <a:ea typeface="+mn-ea"/>
                      <a:cs typeface="+mn-cs"/>
                    </a:rPr>
                    <a:t> </a:t>
                  </a:r>
                </a:p>
              </p:txBody>
            </p:sp>
          </p:grpSp>
        </p:grpSp>
      </p:grpSp>
      <p:grpSp>
        <p:nvGrpSpPr>
          <p:cNvPr id="5" name="Group 4">
            <a:extLst>
              <a:ext uri="{FF2B5EF4-FFF2-40B4-BE49-F238E27FC236}">
                <a16:creationId xmlns:a16="http://schemas.microsoft.com/office/drawing/2014/main" id="{65E08345-3834-4921-B242-C5923C34BD9B}"/>
              </a:ext>
            </a:extLst>
          </p:cNvPr>
          <p:cNvGrpSpPr/>
          <p:nvPr/>
        </p:nvGrpSpPr>
        <p:grpSpPr>
          <a:xfrm>
            <a:off x="1614627" y="3459790"/>
            <a:ext cx="5270723" cy="734763"/>
            <a:chOff x="1614627" y="3459790"/>
            <a:chExt cx="5270723" cy="734763"/>
          </a:xfrm>
        </p:grpSpPr>
        <p:cxnSp>
          <p:nvCxnSpPr>
            <p:cNvPr id="140" name="Straight Connector 139">
              <a:extLst>
                <a:ext uri="{FF2B5EF4-FFF2-40B4-BE49-F238E27FC236}">
                  <a16:creationId xmlns:a16="http://schemas.microsoft.com/office/drawing/2014/main" id="{3C0AEF2B-C342-44AC-9A7F-9A125AF2DB3E}"/>
                </a:ext>
              </a:extLst>
            </p:cNvPr>
            <p:cNvCxnSpPr/>
            <p:nvPr/>
          </p:nvCxnSpPr>
          <p:spPr>
            <a:xfrm>
              <a:off x="2844745" y="3574484"/>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28D5FC33-0565-4F00-98F8-C229493A1084}"/>
                </a:ext>
              </a:extLst>
            </p:cNvPr>
            <p:cNvSpPr/>
            <p:nvPr/>
          </p:nvSpPr>
          <p:spPr>
            <a:xfrm>
              <a:off x="3136310" y="3752885"/>
              <a:ext cx="3749040" cy="215444"/>
            </a:xfrm>
            <a:prstGeom prst="rect">
              <a:avLst/>
            </a:prstGeom>
          </p:spPr>
          <p:txBody>
            <a:bodyPr wrap="square" lIns="0" tIns="0" rIns="0" bIns="0">
              <a:spAutoFit/>
            </a:bodyPr>
            <a:lstStyle/>
            <a:p>
              <a:pPr marL="0" marR="0" lvl="0" indent="0" algn="l" defTabSz="914049" rtl="0" eaLnBrk="1" fontAlgn="base" latinLnBrk="0" hangingPunct="1">
                <a:lnSpc>
                  <a:spcPct val="100000"/>
                </a:lnSpc>
                <a:spcBef>
                  <a:spcPct val="0"/>
                </a:spcBef>
                <a:spcAft>
                  <a:spcPts val="240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Build on a secure, trusted cloud</a:t>
              </a:r>
            </a:p>
          </p:txBody>
        </p:sp>
        <p:pic>
          <p:nvPicPr>
            <p:cNvPr id="128" name="Picture 127">
              <a:extLst>
                <a:ext uri="{FF2B5EF4-FFF2-40B4-BE49-F238E27FC236}">
                  <a16:creationId xmlns:a16="http://schemas.microsoft.com/office/drawing/2014/main" id="{3888FF91-2C33-48F9-9AD8-934B349A8E6D}"/>
                </a:ext>
              </a:extLst>
            </p:cNvPr>
            <p:cNvPicPr>
              <a:picLocks noChangeAspect="1"/>
            </p:cNvPicPr>
            <p:nvPr/>
          </p:nvPicPr>
          <p:blipFill>
            <a:blip r:embed="rId3"/>
            <a:stretch>
              <a:fillRect/>
            </a:stretch>
          </p:blipFill>
          <p:spPr>
            <a:xfrm>
              <a:off x="1614627" y="3459790"/>
              <a:ext cx="877306" cy="734763"/>
            </a:xfrm>
            <a:prstGeom prst="rect">
              <a:avLst/>
            </a:prstGeom>
          </p:spPr>
        </p:pic>
      </p:grpSp>
      <p:grpSp>
        <p:nvGrpSpPr>
          <p:cNvPr id="11" name="Group 10">
            <a:extLst>
              <a:ext uri="{FF2B5EF4-FFF2-40B4-BE49-F238E27FC236}">
                <a16:creationId xmlns:a16="http://schemas.microsoft.com/office/drawing/2014/main" id="{D1647188-8B12-4332-A024-DB976200FD40}"/>
              </a:ext>
            </a:extLst>
          </p:cNvPr>
          <p:cNvGrpSpPr/>
          <p:nvPr/>
        </p:nvGrpSpPr>
        <p:grpSpPr>
          <a:xfrm>
            <a:off x="1558696" y="5100044"/>
            <a:ext cx="5326654" cy="618567"/>
            <a:chOff x="1558696" y="5100044"/>
            <a:chExt cx="5326654" cy="618567"/>
          </a:xfrm>
        </p:grpSpPr>
        <p:cxnSp>
          <p:nvCxnSpPr>
            <p:cNvPr id="139" name="Straight Connector 138">
              <a:extLst>
                <a:ext uri="{FF2B5EF4-FFF2-40B4-BE49-F238E27FC236}">
                  <a16:creationId xmlns:a16="http://schemas.microsoft.com/office/drawing/2014/main" id="{C8DEAE4F-9D4B-4EEE-8144-4C026D9BF91C}"/>
                </a:ext>
              </a:extLst>
            </p:cNvPr>
            <p:cNvCxnSpPr/>
            <p:nvPr/>
          </p:nvCxnSpPr>
          <p:spPr>
            <a:xfrm>
              <a:off x="2844745" y="5115588"/>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61528272-B15F-40C7-A681-5C8CDC908C5E}"/>
                </a:ext>
              </a:extLst>
            </p:cNvPr>
            <p:cNvSpPr/>
            <p:nvPr/>
          </p:nvSpPr>
          <p:spPr>
            <a:xfrm>
              <a:off x="3136310" y="5293989"/>
              <a:ext cx="3749040" cy="215444"/>
            </a:xfrm>
            <a:prstGeom prst="rect">
              <a:avLst/>
            </a:prstGeom>
          </p:spPr>
          <p:txBody>
            <a:bodyPr wrap="square" lIns="0" tIns="0" rIns="0" bIns="0">
              <a:spAutoFit/>
            </a:bodyPr>
            <a:lstStyle/>
            <a:p>
              <a:pPr marL="0" marR="0" lvl="0" indent="0" algn="l" defTabSz="914049" rtl="0" eaLnBrk="1" fontAlgn="auto" latinLnBrk="0" hangingPunct="1">
                <a:lnSpc>
                  <a:spcPct val="100000"/>
                </a:lnSpc>
                <a:spcBef>
                  <a:spcPts val="0"/>
                </a:spcBef>
                <a:spcAft>
                  <a:spcPts val="240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Semibold" charset="0"/>
                  <a:ea typeface="+mn-ea"/>
                  <a:cs typeface="Segoe UI Semibold" charset="0"/>
                </a:rPr>
                <a:t>Scale without limits</a:t>
              </a:r>
            </a:p>
          </p:txBody>
        </p:sp>
        <p:grpSp>
          <p:nvGrpSpPr>
            <p:cNvPr id="133" name="Group 132">
              <a:extLst>
                <a:ext uri="{FF2B5EF4-FFF2-40B4-BE49-F238E27FC236}">
                  <a16:creationId xmlns:a16="http://schemas.microsoft.com/office/drawing/2014/main" id="{1FD040BD-30F3-4976-A21A-9BF36B468342}"/>
                </a:ext>
              </a:extLst>
            </p:cNvPr>
            <p:cNvGrpSpPr/>
            <p:nvPr/>
          </p:nvGrpSpPr>
          <p:grpSpPr>
            <a:xfrm>
              <a:off x="1558696" y="5100044"/>
              <a:ext cx="989169" cy="602302"/>
              <a:chOff x="5171331" y="4473401"/>
              <a:chExt cx="681324" cy="414857"/>
            </a:xfrm>
          </p:grpSpPr>
          <p:sp>
            <p:nvSpPr>
              <p:cNvPr id="143" name="Freeform: Shape 142">
                <a:extLst>
                  <a:ext uri="{FF2B5EF4-FFF2-40B4-BE49-F238E27FC236}">
                    <a16:creationId xmlns:a16="http://schemas.microsoft.com/office/drawing/2014/main" id="{F52D1D9F-9CAE-4353-8DCE-143820F98420}"/>
                  </a:ext>
                </a:extLst>
              </p:cNvPr>
              <p:cNvSpPr/>
              <p:nvPr/>
            </p:nvSpPr>
            <p:spPr>
              <a:xfrm flipH="1">
                <a:off x="5171331" y="4701876"/>
                <a:ext cx="409128" cy="186380"/>
              </a:xfrm>
              <a:custGeom>
                <a:avLst/>
                <a:gdLst>
                  <a:gd name="connsiteX0" fmla="*/ 853180 w 857250"/>
                  <a:gd name="connsiteY0" fmla="*/ 301876 h 390525"/>
                  <a:gd name="connsiteX1" fmla="*/ 836788 w 857250"/>
                  <a:gd name="connsiteY1" fmla="*/ 251612 h 390525"/>
                  <a:gd name="connsiteX2" fmla="*/ 695799 w 857250"/>
                  <a:gd name="connsiteY2" fmla="*/ 221952 h 390525"/>
                  <a:gd name="connsiteX3" fmla="*/ 564259 w 857250"/>
                  <a:gd name="connsiteY3" fmla="*/ 115653 h 390525"/>
                  <a:gd name="connsiteX4" fmla="*/ 525139 w 857250"/>
                  <a:gd name="connsiteY4" fmla="*/ 122244 h 390525"/>
                  <a:gd name="connsiteX5" fmla="*/ 378235 w 857250"/>
                  <a:gd name="connsiteY5" fmla="*/ 7144 h 390525"/>
                  <a:gd name="connsiteX6" fmla="*/ 222559 w 857250"/>
                  <a:gd name="connsiteY6" fmla="*/ 153514 h 390525"/>
                  <a:gd name="connsiteX7" fmla="*/ 109707 w 857250"/>
                  <a:gd name="connsiteY7" fmla="*/ 245555 h 390525"/>
                  <a:gd name="connsiteX8" fmla="*/ 53957 w 857250"/>
                  <a:gd name="connsiteY8" fmla="*/ 234639 h 390525"/>
                  <a:gd name="connsiteX9" fmla="*/ 30801 w 857250"/>
                  <a:gd name="connsiteY9" fmla="*/ 250955 h 390525"/>
                  <a:gd name="connsiteX10" fmla="*/ 55319 w 857250"/>
                  <a:gd name="connsiteY10" fmla="*/ 386115 h 390525"/>
                  <a:gd name="connsiteX11" fmla="*/ 805670 w 857250"/>
                  <a:gd name="connsiteY11" fmla="*/ 386115 h 390525"/>
                  <a:gd name="connsiteX12" fmla="*/ 853180 w 857250"/>
                  <a:gd name="connsiteY12" fmla="*/ 30187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7250" h="390525">
                    <a:moveTo>
                      <a:pt x="853180" y="301876"/>
                    </a:moveTo>
                    <a:cubicBezTo>
                      <a:pt x="851314" y="283283"/>
                      <a:pt x="845932" y="265452"/>
                      <a:pt x="836788" y="251612"/>
                    </a:cubicBezTo>
                    <a:cubicBezTo>
                      <a:pt x="786896" y="176070"/>
                      <a:pt x="711153" y="215132"/>
                      <a:pt x="695799" y="221952"/>
                    </a:cubicBezTo>
                    <a:cubicBezTo>
                      <a:pt x="674853" y="159658"/>
                      <a:pt x="623866" y="115653"/>
                      <a:pt x="564259" y="115653"/>
                    </a:cubicBezTo>
                    <a:cubicBezTo>
                      <a:pt x="550685" y="115653"/>
                      <a:pt x="537570" y="117986"/>
                      <a:pt x="525139" y="122244"/>
                    </a:cubicBezTo>
                    <a:cubicBezTo>
                      <a:pt x="500460" y="54512"/>
                      <a:pt x="443986" y="7144"/>
                      <a:pt x="378235" y="7144"/>
                    </a:cubicBezTo>
                    <a:cubicBezTo>
                      <a:pt x="302769" y="7144"/>
                      <a:pt x="239532" y="69542"/>
                      <a:pt x="222559" y="153514"/>
                    </a:cubicBezTo>
                    <a:cubicBezTo>
                      <a:pt x="173153" y="159125"/>
                      <a:pt x="131166" y="195053"/>
                      <a:pt x="109707" y="245555"/>
                    </a:cubicBezTo>
                    <a:cubicBezTo>
                      <a:pt x="94438" y="238411"/>
                      <a:pt x="70359" y="227314"/>
                      <a:pt x="53957" y="234639"/>
                    </a:cubicBezTo>
                    <a:cubicBezTo>
                      <a:pt x="45175" y="238563"/>
                      <a:pt x="37450" y="244154"/>
                      <a:pt x="30801" y="250955"/>
                    </a:cubicBezTo>
                    <a:cubicBezTo>
                      <a:pt x="-11613" y="294313"/>
                      <a:pt x="6932" y="361998"/>
                      <a:pt x="55319" y="386115"/>
                    </a:cubicBezTo>
                    <a:lnTo>
                      <a:pt x="805670" y="386115"/>
                    </a:lnTo>
                    <a:cubicBezTo>
                      <a:pt x="836426" y="370989"/>
                      <a:pt x="856838" y="338318"/>
                      <a:pt x="853180" y="301876"/>
                    </a:cubicBezTo>
                    <a:close/>
                  </a:path>
                </a:pathLst>
              </a:custGeom>
              <a:solidFill>
                <a:srgbClr val="9AD3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303AF4A1-DEBB-4F07-BEED-C48DA635D9B4}"/>
                  </a:ext>
                </a:extLst>
              </p:cNvPr>
              <p:cNvSpPr/>
              <p:nvPr/>
            </p:nvSpPr>
            <p:spPr>
              <a:xfrm>
                <a:off x="5267482" y="4473401"/>
                <a:ext cx="335508" cy="195989"/>
              </a:xfrm>
              <a:custGeom>
                <a:avLst/>
                <a:gdLst>
                  <a:gd name="connsiteX0" fmla="*/ 1067459 w 1248836"/>
                  <a:gd name="connsiteY0" fmla="*/ 724845 h 729518"/>
                  <a:gd name="connsiteX1" fmla="*/ 1245746 w 1248836"/>
                  <a:gd name="connsiteY1" fmla="*/ 546545 h 729518"/>
                  <a:gd name="connsiteX2" fmla="*/ 1067459 w 1248836"/>
                  <a:gd name="connsiteY2" fmla="*/ 368258 h 729518"/>
                  <a:gd name="connsiteX3" fmla="*/ 1025493 w 1248836"/>
                  <a:gd name="connsiteY3" fmla="*/ 373439 h 729518"/>
                  <a:gd name="connsiteX4" fmla="*/ 1025654 w 1248836"/>
                  <a:gd name="connsiteY4" fmla="*/ 367405 h 729518"/>
                  <a:gd name="connsiteX5" fmla="*/ 667522 w 1248836"/>
                  <a:gd name="connsiteY5" fmla="*/ 9274 h 729518"/>
                  <a:gd name="connsiteX6" fmla="*/ 332426 w 1248836"/>
                  <a:gd name="connsiteY6" fmla="*/ 240939 h 729518"/>
                  <a:gd name="connsiteX7" fmla="*/ 257372 w 1248836"/>
                  <a:gd name="connsiteY7" fmla="*/ 229353 h 729518"/>
                  <a:gd name="connsiteX8" fmla="*/ 9274 w 1248836"/>
                  <a:gd name="connsiteY8" fmla="*/ 477451 h 729518"/>
                  <a:gd name="connsiteX9" fmla="*/ 257372 w 1248836"/>
                  <a:gd name="connsiteY9" fmla="*/ 725525 h 729518"/>
                  <a:gd name="connsiteX10" fmla="*/ 1067459 w 1248836"/>
                  <a:gd name="connsiteY10" fmla="*/ 724845 h 72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36" h="729518">
                    <a:moveTo>
                      <a:pt x="1067459" y="724845"/>
                    </a:moveTo>
                    <a:cubicBezTo>
                      <a:pt x="1165907" y="724845"/>
                      <a:pt x="1245746" y="644993"/>
                      <a:pt x="1245746" y="546545"/>
                    </a:cubicBezTo>
                    <a:cubicBezTo>
                      <a:pt x="1245746" y="448097"/>
                      <a:pt x="1165907" y="368258"/>
                      <a:pt x="1067459" y="368258"/>
                    </a:cubicBezTo>
                    <a:cubicBezTo>
                      <a:pt x="1052992" y="368258"/>
                      <a:pt x="1038983" y="370150"/>
                      <a:pt x="1025493" y="373439"/>
                    </a:cubicBezTo>
                    <a:cubicBezTo>
                      <a:pt x="1025555" y="371411"/>
                      <a:pt x="1025654" y="369433"/>
                      <a:pt x="1025654" y="367405"/>
                    </a:cubicBezTo>
                    <a:cubicBezTo>
                      <a:pt x="1025654" y="169619"/>
                      <a:pt x="865308" y="9274"/>
                      <a:pt x="667522" y="9274"/>
                    </a:cubicBezTo>
                    <a:cubicBezTo>
                      <a:pt x="514261" y="9274"/>
                      <a:pt x="383554" y="105582"/>
                      <a:pt x="332426" y="240939"/>
                    </a:cubicBezTo>
                    <a:cubicBezTo>
                      <a:pt x="308759" y="233446"/>
                      <a:pt x="283535" y="229353"/>
                      <a:pt x="257372" y="229353"/>
                    </a:cubicBezTo>
                    <a:cubicBezTo>
                      <a:pt x="120346" y="229366"/>
                      <a:pt x="9274" y="340425"/>
                      <a:pt x="9274" y="477451"/>
                    </a:cubicBezTo>
                    <a:cubicBezTo>
                      <a:pt x="9274" y="614477"/>
                      <a:pt x="120346" y="725525"/>
                      <a:pt x="257372" y="725525"/>
                    </a:cubicBezTo>
                    <a:lnTo>
                      <a:pt x="1067459" y="724845"/>
                    </a:lnTo>
                    <a:close/>
                  </a:path>
                </a:pathLst>
              </a:custGeom>
              <a:solidFill>
                <a:srgbClr val="9AD3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C928799A-5D2D-49B8-9D14-8AF0AD35260D}"/>
                  </a:ext>
                </a:extLst>
              </p:cNvPr>
              <p:cNvGrpSpPr/>
              <p:nvPr/>
            </p:nvGrpSpPr>
            <p:grpSpPr>
              <a:xfrm>
                <a:off x="5401714" y="4556156"/>
                <a:ext cx="258413" cy="224300"/>
                <a:chOff x="3662210" y="3933227"/>
                <a:chExt cx="2522221" cy="2189289"/>
              </a:xfrm>
            </p:grpSpPr>
            <p:sp>
              <p:nvSpPr>
                <p:cNvPr id="166" name="Rectangle: Top Corners Rounded 165">
                  <a:extLst>
                    <a:ext uri="{FF2B5EF4-FFF2-40B4-BE49-F238E27FC236}">
                      <a16:creationId xmlns:a16="http://schemas.microsoft.com/office/drawing/2014/main" id="{EEAC019E-9E58-4E43-82AD-0E02D814EFE0}"/>
                    </a:ext>
                  </a:extLst>
                </p:cNvPr>
                <p:cNvSpPr/>
                <p:nvPr/>
              </p:nvSpPr>
              <p:spPr>
                <a:xfrm>
                  <a:off x="3662210" y="3933227"/>
                  <a:ext cx="2522220" cy="520500"/>
                </a:xfrm>
                <a:prstGeom prst="round2SameRect">
                  <a:avLst/>
                </a:prstGeom>
                <a:solidFill>
                  <a:srgbClr val="A6A6A6"/>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8B412A80-26A3-4384-9604-5B0855F86865}"/>
                    </a:ext>
                  </a:extLst>
                </p:cNvPr>
                <p:cNvSpPr/>
                <p:nvPr/>
              </p:nvSpPr>
              <p:spPr>
                <a:xfrm>
                  <a:off x="3662210" y="4453727"/>
                  <a:ext cx="2522220" cy="1649893"/>
                </a:xfrm>
                <a:prstGeom prst="rect">
                  <a:avLst/>
                </a:prstGeom>
                <a:solidFill>
                  <a:srgbClr val="E3E3E3"/>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6182FFF1-0844-4926-A414-745E5B0A9873}"/>
                    </a:ext>
                  </a:extLst>
                </p:cNvPr>
                <p:cNvSpPr/>
                <p:nvPr/>
              </p:nvSpPr>
              <p:spPr>
                <a:xfrm>
                  <a:off x="5202368" y="3933227"/>
                  <a:ext cx="982063" cy="520500"/>
                </a:xfrm>
                <a:custGeom>
                  <a:avLst/>
                  <a:gdLst>
                    <a:gd name="connsiteX0" fmla="*/ 513674 w 982063"/>
                    <a:gd name="connsiteY0" fmla="*/ 0 h 520500"/>
                    <a:gd name="connsiteX1" fmla="*/ 895311 w 982063"/>
                    <a:gd name="connsiteY1" fmla="*/ 0 h 520500"/>
                    <a:gd name="connsiteX2" fmla="*/ 982063 w 982063"/>
                    <a:gd name="connsiteY2" fmla="*/ 86752 h 520500"/>
                    <a:gd name="connsiteX3" fmla="*/ 982063 w 982063"/>
                    <a:gd name="connsiteY3" fmla="*/ 520500 h 520500"/>
                    <a:gd name="connsiteX4" fmla="*/ 0 w 982063"/>
                    <a:gd name="connsiteY4" fmla="*/ 520500 h 52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063" h="520500">
                      <a:moveTo>
                        <a:pt x="513674" y="0"/>
                      </a:moveTo>
                      <a:lnTo>
                        <a:pt x="895311" y="0"/>
                      </a:lnTo>
                      <a:cubicBezTo>
                        <a:pt x="943223" y="0"/>
                        <a:pt x="982063" y="38840"/>
                        <a:pt x="982063" y="86752"/>
                      </a:cubicBezTo>
                      <a:lnTo>
                        <a:pt x="982063" y="520500"/>
                      </a:lnTo>
                      <a:lnTo>
                        <a:pt x="0" y="520500"/>
                      </a:lnTo>
                      <a:close/>
                    </a:path>
                  </a:pathLst>
                </a:custGeom>
                <a:solidFill>
                  <a:srgbClr val="FFFFFF">
                    <a:lumMod val="50000"/>
                    <a:alpha val="26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DE540BEE-949D-46C0-9536-560880D40CCA}"/>
                    </a:ext>
                  </a:extLst>
                </p:cNvPr>
                <p:cNvSpPr/>
                <p:nvPr/>
              </p:nvSpPr>
              <p:spPr>
                <a:xfrm>
                  <a:off x="3662210" y="4453727"/>
                  <a:ext cx="2522220" cy="1668789"/>
                </a:xfrm>
                <a:custGeom>
                  <a:avLst/>
                  <a:gdLst>
                    <a:gd name="connsiteX0" fmla="*/ 1540157 w 2522220"/>
                    <a:gd name="connsiteY0" fmla="*/ 0 h 1668789"/>
                    <a:gd name="connsiteX1" fmla="*/ 2522220 w 2522220"/>
                    <a:gd name="connsiteY1" fmla="*/ 0 h 1668789"/>
                    <a:gd name="connsiteX2" fmla="*/ 2522220 w 2522220"/>
                    <a:gd name="connsiteY2" fmla="*/ 1668789 h 1668789"/>
                    <a:gd name="connsiteX3" fmla="*/ 0 w 2522220"/>
                    <a:gd name="connsiteY3" fmla="*/ 1668789 h 1668789"/>
                    <a:gd name="connsiteX4" fmla="*/ 0 w 2522220"/>
                    <a:gd name="connsiteY4" fmla="*/ 1560624 h 166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220" h="1668789">
                      <a:moveTo>
                        <a:pt x="1540157" y="0"/>
                      </a:moveTo>
                      <a:lnTo>
                        <a:pt x="2522220" y="0"/>
                      </a:lnTo>
                      <a:lnTo>
                        <a:pt x="2522220" y="1668789"/>
                      </a:lnTo>
                      <a:lnTo>
                        <a:pt x="0" y="1668789"/>
                      </a:lnTo>
                      <a:lnTo>
                        <a:pt x="0" y="1560624"/>
                      </a:lnTo>
                      <a:close/>
                    </a:path>
                  </a:pathLst>
                </a:custGeom>
                <a:solidFill>
                  <a:srgbClr val="FFFFFF">
                    <a:lumMod val="85000"/>
                    <a:alpha val="26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58" name="Rectangle: Top Corners Rounded 157">
                <a:extLst>
                  <a:ext uri="{FF2B5EF4-FFF2-40B4-BE49-F238E27FC236}">
                    <a16:creationId xmlns:a16="http://schemas.microsoft.com/office/drawing/2014/main" id="{690E691A-5877-4507-B9BA-09B4CDB8ED0D}"/>
                  </a:ext>
                </a:extLst>
              </p:cNvPr>
              <p:cNvSpPr/>
              <p:nvPr/>
            </p:nvSpPr>
            <p:spPr>
              <a:xfrm>
                <a:off x="5483688" y="4631888"/>
                <a:ext cx="258413" cy="53327"/>
              </a:xfrm>
              <a:prstGeom prst="round2SameRect">
                <a:avLst/>
              </a:prstGeom>
              <a:solidFill>
                <a:srgbClr val="A6A6A6"/>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287D772E-9F7B-4C48-8A24-67A48621CC69}"/>
                  </a:ext>
                </a:extLst>
              </p:cNvPr>
              <p:cNvSpPr/>
              <p:nvPr/>
            </p:nvSpPr>
            <p:spPr>
              <a:xfrm>
                <a:off x="5483688" y="4685215"/>
                <a:ext cx="258413" cy="169039"/>
              </a:xfrm>
              <a:prstGeom prst="rect">
                <a:avLst/>
              </a:prstGeom>
              <a:solidFill>
                <a:srgbClr val="E3E3E3"/>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8BF9A9D7-EAAA-498B-84EF-0D33275FD975}"/>
                  </a:ext>
                </a:extLst>
              </p:cNvPr>
              <p:cNvSpPr/>
              <p:nvPr/>
            </p:nvSpPr>
            <p:spPr>
              <a:xfrm>
                <a:off x="5641484" y="4631888"/>
                <a:ext cx="100617" cy="53327"/>
              </a:xfrm>
              <a:custGeom>
                <a:avLst/>
                <a:gdLst>
                  <a:gd name="connsiteX0" fmla="*/ 513674 w 982063"/>
                  <a:gd name="connsiteY0" fmla="*/ 0 h 520500"/>
                  <a:gd name="connsiteX1" fmla="*/ 895311 w 982063"/>
                  <a:gd name="connsiteY1" fmla="*/ 0 h 520500"/>
                  <a:gd name="connsiteX2" fmla="*/ 982063 w 982063"/>
                  <a:gd name="connsiteY2" fmla="*/ 86752 h 520500"/>
                  <a:gd name="connsiteX3" fmla="*/ 982063 w 982063"/>
                  <a:gd name="connsiteY3" fmla="*/ 520500 h 520500"/>
                  <a:gd name="connsiteX4" fmla="*/ 0 w 982063"/>
                  <a:gd name="connsiteY4" fmla="*/ 520500 h 52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063" h="520500">
                    <a:moveTo>
                      <a:pt x="513674" y="0"/>
                    </a:moveTo>
                    <a:lnTo>
                      <a:pt x="895311" y="0"/>
                    </a:lnTo>
                    <a:cubicBezTo>
                      <a:pt x="943223" y="0"/>
                      <a:pt x="982063" y="38840"/>
                      <a:pt x="982063" y="86752"/>
                    </a:cubicBezTo>
                    <a:lnTo>
                      <a:pt x="982063" y="520500"/>
                    </a:lnTo>
                    <a:lnTo>
                      <a:pt x="0" y="520500"/>
                    </a:lnTo>
                    <a:close/>
                  </a:path>
                </a:pathLst>
              </a:custGeom>
              <a:solidFill>
                <a:srgbClr val="FFFFFF">
                  <a:lumMod val="50000"/>
                  <a:alpha val="26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790ABDE2-08F9-4EE0-BE2B-D977E82C8C00}"/>
                  </a:ext>
                </a:extLst>
              </p:cNvPr>
              <p:cNvSpPr/>
              <p:nvPr/>
            </p:nvSpPr>
            <p:spPr>
              <a:xfrm>
                <a:off x="5483688" y="4685215"/>
                <a:ext cx="258413" cy="170975"/>
              </a:xfrm>
              <a:custGeom>
                <a:avLst/>
                <a:gdLst>
                  <a:gd name="connsiteX0" fmla="*/ 1540157 w 2522220"/>
                  <a:gd name="connsiteY0" fmla="*/ 0 h 1668789"/>
                  <a:gd name="connsiteX1" fmla="*/ 2522220 w 2522220"/>
                  <a:gd name="connsiteY1" fmla="*/ 0 h 1668789"/>
                  <a:gd name="connsiteX2" fmla="*/ 2522220 w 2522220"/>
                  <a:gd name="connsiteY2" fmla="*/ 1668789 h 1668789"/>
                  <a:gd name="connsiteX3" fmla="*/ 0 w 2522220"/>
                  <a:gd name="connsiteY3" fmla="*/ 1668789 h 1668789"/>
                  <a:gd name="connsiteX4" fmla="*/ 0 w 2522220"/>
                  <a:gd name="connsiteY4" fmla="*/ 1560624 h 166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220" h="1668789">
                    <a:moveTo>
                      <a:pt x="1540157" y="0"/>
                    </a:moveTo>
                    <a:lnTo>
                      <a:pt x="2522220" y="0"/>
                    </a:lnTo>
                    <a:lnTo>
                      <a:pt x="2522220" y="1668789"/>
                    </a:lnTo>
                    <a:lnTo>
                      <a:pt x="0" y="1668789"/>
                    </a:lnTo>
                    <a:lnTo>
                      <a:pt x="0" y="1560624"/>
                    </a:lnTo>
                    <a:close/>
                  </a:path>
                </a:pathLst>
              </a:custGeom>
              <a:solidFill>
                <a:srgbClr val="FFFFFF">
                  <a:lumMod val="85000"/>
                  <a:alpha val="26000"/>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9EA41145-25D0-41E9-830D-743ACF59ED3D}"/>
                  </a:ext>
                </a:extLst>
              </p:cNvPr>
              <p:cNvSpPr/>
              <p:nvPr/>
            </p:nvSpPr>
            <p:spPr>
              <a:xfrm>
                <a:off x="5677367" y="4785862"/>
                <a:ext cx="175288" cy="102396"/>
              </a:xfrm>
              <a:custGeom>
                <a:avLst/>
                <a:gdLst>
                  <a:gd name="connsiteX0" fmla="*/ 1067459 w 1248836"/>
                  <a:gd name="connsiteY0" fmla="*/ 724845 h 729518"/>
                  <a:gd name="connsiteX1" fmla="*/ 1245746 w 1248836"/>
                  <a:gd name="connsiteY1" fmla="*/ 546545 h 729518"/>
                  <a:gd name="connsiteX2" fmla="*/ 1067459 w 1248836"/>
                  <a:gd name="connsiteY2" fmla="*/ 368258 h 729518"/>
                  <a:gd name="connsiteX3" fmla="*/ 1025493 w 1248836"/>
                  <a:gd name="connsiteY3" fmla="*/ 373439 h 729518"/>
                  <a:gd name="connsiteX4" fmla="*/ 1025654 w 1248836"/>
                  <a:gd name="connsiteY4" fmla="*/ 367405 h 729518"/>
                  <a:gd name="connsiteX5" fmla="*/ 667522 w 1248836"/>
                  <a:gd name="connsiteY5" fmla="*/ 9274 h 729518"/>
                  <a:gd name="connsiteX6" fmla="*/ 332426 w 1248836"/>
                  <a:gd name="connsiteY6" fmla="*/ 240939 h 729518"/>
                  <a:gd name="connsiteX7" fmla="*/ 257372 w 1248836"/>
                  <a:gd name="connsiteY7" fmla="*/ 229353 h 729518"/>
                  <a:gd name="connsiteX8" fmla="*/ 9274 w 1248836"/>
                  <a:gd name="connsiteY8" fmla="*/ 477451 h 729518"/>
                  <a:gd name="connsiteX9" fmla="*/ 257372 w 1248836"/>
                  <a:gd name="connsiteY9" fmla="*/ 725525 h 729518"/>
                  <a:gd name="connsiteX10" fmla="*/ 1067459 w 1248836"/>
                  <a:gd name="connsiteY10" fmla="*/ 724845 h 72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36" h="729518">
                    <a:moveTo>
                      <a:pt x="1067459" y="724845"/>
                    </a:moveTo>
                    <a:cubicBezTo>
                      <a:pt x="1165907" y="724845"/>
                      <a:pt x="1245746" y="644993"/>
                      <a:pt x="1245746" y="546545"/>
                    </a:cubicBezTo>
                    <a:cubicBezTo>
                      <a:pt x="1245746" y="448097"/>
                      <a:pt x="1165907" y="368258"/>
                      <a:pt x="1067459" y="368258"/>
                    </a:cubicBezTo>
                    <a:cubicBezTo>
                      <a:pt x="1052992" y="368258"/>
                      <a:pt x="1038983" y="370150"/>
                      <a:pt x="1025493" y="373439"/>
                    </a:cubicBezTo>
                    <a:cubicBezTo>
                      <a:pt x="1025555" y="371411"/>
                      <a:pt x="1025654" y="369433"/>
                      <a:pt x="1025654" y="367405"/>
                    </a:cubicBezTo>
                    <a:cubicBezTo>
                      <a:pt x="1025654" y="169619"/>
                      <a:pt x="865308" y="9274"/>
                      <a:pt x="667522" y="9274"/>
                    </a:cubicBezTo>
                    <a:cubicBezTo>
                      <a:pt x="514261" y="9274"/>
                      <a:pt x="383554" y="105582"/>
                      <a:pt x="332426" y="240939"/>
                    </a:cubicBezTo>
                    <a:cubicBezTo>
                      <a:pt x="308759" y="233446"/>
                      <a:pt x="283535" y="229353"/>
                      <a:pt x="257372" y="229353"/>
                    </a:cubicBezTo>
                    <a:cubicBezTo>
                      <a:pt x="120346" y="229366"/>
                      <a:pt x="9274" y="340425"/>
                      <a:pt x="9274" y="477451"/>
                    </a:cubicBezTo>
                    <a:cubicBezTo>
                      <a:pt x="9274" y="614477"/>
                      <a:pt x="120346" y="725525"/>
                      <a:pt x="257372" y="725525"/>
                    </a:cubicBezTo>
                    <a:lnTo>
                      <a:pt x="1067459" y="724845"/>
                    </a:lnTo>
                    <a:close/>
                  </a:path>
                </a:pathLst>
              </a:custGeom>
              <a:solidFill>
                <a:srgbClr val="9AD3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F940D638-707A-45E8-A7ED-706923BD6A31}"/>
                  </a:ext>
                </a:extLst>
              </p:cNvPr>
              <p:cNvGrpSpPr>
                <a:grpSpLocks noChangeAspect="1"/>
              </p:cNvGrpSpPr>
              <p:nvPr/>
            </p:nvGrpSpPr>
            <p:grpSpPr>
              <a:xfrm rot="10800000">
                <a:off x="5537120" y="4706694"/>
                <a:ext cx="151550" cy="128016"/>
                <a:chOff x="8573593" y="4094260"/>
                <a:chExt cx="702916" cy="593762"/>
              </a:xfrm>
            </p:grpSpPr>
            <p:sp>
              <p:nvSpPr>
                <p:cNvPr id="164" name="Freeform 5">
                  <a:extLst>
                    <a:ext uri="{FF2B5EF4-FFF2-40B4-BE49-F238E27FC236}">
                      <a16:creationId xmlns:a16="http://schemas.microsoft.com/office/drawing/2014/main" id="{BDF0F00B-2A96-44F4-9CEB-1760762F7D47}"/>
                    </a:ext>
                  </a:extLst>
                </p:cNvPr>
                <p:cNvSpPr>
                  <a:spLocks noChangeAspect="1" noEditPoints="1"/>
                </p:cNvSpPr>
                <p:nvPr/>
              </p:nvSpPr>
              <p:spPr bwMode="auto">
                <a:xfrm>
                  <a:off x="8573593" y="4240394"/>
                  <a:ext cx="445516" cy="447628"/>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5">
                  <a:extLst>
                    <a:ext uri="{FF2B5EF4-FFF2-40B4-BE49-F238E27FC236}">
                      <a16:creationId xmlns:a16="http://schemas.microsoft.com/office/drawing/2014/main" id="{256D8C1C-5FC0-440C-8C0E-6EAB53C1715F}"/>
                    </a:ext>
                  </a:extLst>
                </p:cNvPr>
                <p:cNvSpPr>
                  <a:spLocks noChangeAspect="1" noEditPoints="1"/>
                </p:cNvSpPr>
                <p:nvPr/>
              </p:nvSpPr>
              <p:spPr bwMode="auto">
                <a:xfrm rot="20969429">
                  <a:off x="8941547" y="4094260"/>
                  <a:ext cx="334962"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5" name="Group 14">
            <a:extLst>
              <a:ext uri="{FF2B5EF4-FFF2-40B4-BE49-F238E27FC236}">
                <a16:creationId xmlns:a16="http://schemas.microsoft.com/office/drawing/2014/main" id="{25246ED0-7A01-4E48-A8B9-F49E8CCF4E86}"/>
              </a:ext>
            </a:extLst>
          </p:cNvPr>
          <p:cNvGrpSpPr/>
          <p:nvPr/>
        </p:nvGrpSpPr>
        <p:grpSpPr>
          <a:xfrm>
            <a:off x="10149594" y="2267637"/>
            <a:ext cx="2042407" cy="3248247"/>
            <a:chOff x="10149594" y="2267637"/>
            <a:chExt cx="2042407" cy="3248247"/>
          </a:xfrm>
        </p:grpSpPr>
        <p:sp>
          <p:nvSpPr>
            <p:cNvPr id="93" name="Freeform: Shape 92">
              <a:extLst>
                <a:ext uri="{FF2B5EF4-FFF2-40B4-BE49-F238E27FC236}">
                  <a16:creationId xmlns:a16="http://schemas.microsoft.com/office/drawing/2014/main" id="{2CDDE414-2CFC-4413-AEEC-9DA57E150531}"/>
                </a:ext>
              </a:extLst>
            </p:cNvPr>
            <p:cNvSpPr/>
            <p:nvPr/>
          </p:nvSpPr>
          <p:spPr>
            <a:xfrm>
              <a:off x="10150667" y="2939194"/>
              <a:ext cx="960608" cy="54201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A3B1F70-3D1F-4906-9762-D4B474ED5473}"/>
                </a:ext>
              </a:extLst>
            </p:cNvPr>
            <p:cNvSpPr/>
            <p:nvPr/>
          </p:nvSpPr>
          <p:spPr>
            <a:xfrm>
              <a:off x="10149594" y="3471361"/>
              <a:ext cx="960608" cy="364917"/>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4A7957BF-B3FA-4CBE-BC03-7AD0345A6B8E}"/>
                </a:ext>
              </a:extLst>
            </p:cNvPr>
            <p:cNvSpPr/>
            <p:nvPr/>
          </p:nvSpPr>
          <p:spPr>
            <a:xfrm>
              <a:off x="10153086" y="3212967"/>
              <a:ext cx="956312" cy="439511"/>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AC35B4EB-B56A-4FA5-97E4-9036BE015187}"/>
                </a:ext>
              </a:extLst>
            </p:cNvPr>
            <p:cNvSpPr/>
            <p:nvPr/>
          </p:nvSpPr>
          <p:spPr>
            <a:xfrm>
              <a:off x="10153096" y="3567152"/>
              <a:ext cx="957962" cy="441162"/>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5BE8A570-FAC2-403C-888F-F6BECF39DC28}"/>
                </a:ext>
              </a:extLst>
            </p:cNvPr>
            <p:cNvSpPr/>
            <p:nvPr/>
          </p:nvSpPr>
          <p:spPr>
            <a:xfrm>
              <a:off x="11445088" y="4224060"/>
              <a:ext cx="746912" cy="650011"/>
            </a:xfrm>
            <a:custGeom>
              <a:avLst/>
              <a:gdLst>
                <a:gd name="connsiteX0" fmla="*/ 578562 w 746912"/>
                <a:gd name="connsiteY0" fmla="*/ 21 h 650011"/>
                <a:gd name="connsiteX1" fmla="*/ 598819 w 746912"/>
                <a:gd name="connsiteY1" fmla="*/ 6939 h 650011"/>
                <a:gd name="connsiteX2" fmla="*/ 708902 w 746912"/>
                <a:gd name="connsiteY2" fmla="*/ 67795 h 650011"/>
                <a:gd name="connsiteX3" fmla="*/ 746912 w 746912"/>
                <a:gd name="connsiteY3" fmla="*/ 89774 h 650011"/>
                <a:gd name="connsiteX4" fmla="*/ 746912 w 746912"/>
                <a:gd name="connsiteY4" fmla="*/ 559161 h 650011"/>
                <a:gd name="connsiteX5" fmla="*/ 711426 w 746912"/>
                <a:gd name="connsiteY5" fmla="*/ 578412 h 650011"/>
                <a:gd name="connsiteX6" fmla="*/ 577342 w 746912"/>
                <a:gd name="connsiteY6" fmla="*/ 650011 h 650011"/>
                <a:gd name="connsiteX7" fmla="*/ 447162 w 746912"/>
                <a:gd name="connsiteY7" fmla="*/ 579065 h 650011"/>
                <a:gd name="connsiteX8" fmla="*/ 216094 w 746912"/>
                <a:gd name="connsiteY8" fmla="*/ 446284 h 650011"/>
                <a:gd name="connsiteX9" fmla="*/ 136033 w 746912"/>
                <a:gd name="connsiteY9" fmla="*/ 400068 h 650011"/>
                <a:gd name="connsiteX10" fmla="*/ 85265 w 746912"/>
                <a:gd name="connsiteY10" fmla="*/ 372082 h 650011"/>
                <a:gd name="connsiteX11" fmla="*/ 0 w 746912"/>
                <a:gd name="connsiteY11" fmla="*/ 327172 h 650011"/>
                <a:gd name="connsiteX12" fmla="*/ 16271 w 746912"/>
                <a:gd name="connsiteY12" fmla="*/ 313503 h 650011"/>
                <a:gd name="connsiteX13" fmla="*/ 294200 w 746912"/>
                <a:gd name="connsiteY13" fmla="*/ 156639 h 650011"/>
                <a:gd name="connsiteX14" fmla="*/ 557816 w 746912"/>
                <a:gd name="connsiteY14" fmla="*/ 6286 h 650011"/>
                <a:gd name="connsiteX15" fmla="*/ 578562 w 746912"/>
                <a:gd name="connsiteY15" fmla="*/ 21 h 6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6912" h="650011">
                  <a:moveTo>
                    <a:pt x="578562" y="21"/>
                  </a:moveTo>
                  <a:cubicBezTo>
                    <a:pt x="585152" y="266"/>
                    <a:pt x="591660" y="2707"/>
                    <a:pt x="598819" y="6939"/>
                  </a:cubicBezTo>
                  <a:cubicBezTo>
                    <a:pt x="635270" y="27766"/>
                    <a:pt x="672208" y="47618"/>
                    <a:pt x="708902" y="67795"/>
                  </a:cubicBezTo>
                  <a:lnTo>
                    <a:pt x="746912" y="89774"/>
                  </a:lnTo>
                  <a:lnTo>
                    <a:pt x="746912" y="559161"/>
                  </a:lnTo>
                  <a:lnTo>
                    <a:pt x="711426" y="578412"/>
                  </a:lnTo>
                  <a:cubicBezTo>
                    <a:pt x="666511" y="602495"/>
                    <a:pt x="624203" y="630485"/>
                    <a:pt x="577342" y="650011"/>
                  </a:cubicBezTo>
                  <a:cubicBezTo>
                    <a:pt x="531779" y="629832"/>
                    <a:pt x="490119" y="603147"/>
                    <a:pt x="447162" y="579065"/>
                  </a:cubicBezTo>
                  <a:cubicBezTo>
                    <a:pt x="369704" y="535456"/>
                    <a:pt x="290296" y="495098"/>
                    <a:pt x="216094" y="446284"/>
                  </a:cubicBezTo>
                  <a:cubicBezTo>
                    <a:pt x="190061" y="429360"/>
                    <a:pt x="162723" y="414390"/>
                    <a:pt x="136033" y="400068"/>
                  </a:cubicBezTo>
                  <a:cubicBezTo>
                    <a:pt x="118461" y="391608"/>
                    <a:pt x="102189" y="381847"/>
                    <a:pt x="85265" y="372082"/>
                  </a:cubicBezTo>
                  <a:cubicBezTo>
                    <a:pt x="57278" y="355811"/>
                    <a:pt x="29940" y="339539"/>
                    <a:pt x="0" y="327172"/>
                  </a:cubicBezTo>
                  <a:cubicBezTo>
                    <a:pt x="1301" y="317407"/>
                    <a:pt x="10414" y="316758"/>
                    <a:pt x="16271" y="313503"/>
                  </a:cubicBezTo>
                  <a:cubicBezTo>
                    <a:pt x="108699" y="261434"/>
                    <a:pt x="203077" y="211963"/>
                    <a:pt x="294200" y="156639"/>
                  </a:cubicBezTo>
                  <a:cubicBezTo>
                    <a:pt x="381423" y="103918"/>
                    <a:pt x="470592" y="57054"/>
                    <a:pt x="557816" y="6286"/>
                  </a:cubicBezTo>
                  <a:cubicBezTo>
                    <a:pt x="565301" y="1730"/>
                    <a:pt x="571972" y="-223"/>
                    <a:pt x="578562" y="21"/>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E8059FA-FBB9-467E-A262-00DE61584152}"/>
                </a:ext>
              </a:extLst>
            </p:cNvPr>
            <p:cNvSpPr/>
            <p:nvPr/>
          </p:nvSpPr>
          <p:spPr>
            <a:xfrm>
              <a:off x="11443787" y="4870160"/>
              <a:ext cx="748213" cy="437394"/>
            </a:xfrm>
            <a:custGeom>
              <a:avLst/>
              <a:gdLst>
                <a:gd name="connsiteX0" fmla="*/ 194617 w 748213"/>
                <a:gd name="connsiteY0" fmla="*/ 0 h 437394"/>
                <a:gd name="connsiteX1" fmla="*/ 206332 w 748213"/>
                <a:gd name="connsiteY1" fmla="*/ 3908 h 437394"/>
                <a:gd name="connsiteX2" fmla="*/ 407456 w 748213"/>
                <a:gd name="connsiteY2" fmla="*/ 116509 h 437394"/>
                <a:gd name="connsiteX3" fmla="*/ 578644 w 748213"/>
                <a:gd name="connsiteY3" fmla="*/ 214141 h 437394"/>
                <a:gd name="connsiteX4" fmla="*/ 591660 w 748213"/>
                <a:gd name="connsiteY4" fmla="*/ 209584 h 437394"/>
                <a:gd name="connsiteX5" fmla="*/ 595564 w 748213"/>
                <a:gd name="connsiteY5" fmla="*/ 207631 h 437394"/>
                <a:gd name="connsiteX6" fmla="*/ 748213 w 748213"/>
                <a:gd name="connsiteY6" fmla="*/ 119163 h 437394"/>
                <a:gd name="connsiteX7" fmla="*/ 748213 w 748213"/>
                <a:gd name="connsiteY7" fmla="*/ 342551 h 437394"/>
                <a:gd name="connsiteX8" fmla="*/ 578644 w 748213"/>
                <a:gd name="connsiteY8" fmla="*/ 437394 h 437394"/>
                <a:gd name="connsiteX9" fmla="*/ 469291 w 748213"/>
                <a:gd name="connsiteY9" fmla="*/ 376212 h 437394"/>
                <a:gd name="connsiteX10" fmla="*/ 242783 w 748213"/>
                <a:gd name="connsiteY10" fmla="*/ 250591 h 437394"/>
                <a:gd name="connsiteX11" fmla="*/ 120415 w 748213"/>
                <a:gd name="connsiteY11" fmla="*/ 182900 h 437394"/>
                <a:gd name="connsiteX12" fmla="*/ 0 w 748213"/>
                <a:gd name="connsiteY12" fmla="*/ 111953 h 437394"/>
                <a:gd name="connsiteX13" fmla="*/ 12368 w 748213"/>
                <a:gd name="connsiteY13" fmla="*/ 102188 h 437394"/>
                <a:gd name="connsiteX14" fmla="*/ 194617 w 748213"/>
                <a:gd name="connsiteY14" fmla="*/ 0 h 43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213" h="437394">
                  <a:moveTo>
                    <a:pt x="194617" y="0"/>
                  </a:moveTo>
                  <a:cubicBezTo>
                    <a:pt x="198521" y="1302"/>
                    <a:pt x="203077" y="1954"/>
                    <a:pt x="206332" y="3908"/>
                  </a:cubicBezTo>
                  <a:cubicBezTo>
                    <a:pt x="274025" y="41007"/>
                    <a:pt x="342370" y="76156"/>
                    <a:pt x="407456" y="116509"/>
                  </a:cubicBezTo>
                  <a:cubicBezTo>
                    <a:pt x="463434" y="151006"/>
                    <a:pt x="520712" y="182900"/>
                    <a:pt x="578644" y="214141"/>
                  </a:cubicBezTo>
                  <a:cubicBezTo>
                    <a:pt x="583200" y="212187"/>
                    <a:pt x="587756" y="211538"/>
                    <a:pt x="591660" y="209584"/>
                  </a:cubicBezTo>
                  <a:cubicBezTo>
                    <a:pt x="592961" y="208936"/>
                    <a:pt x="594262" y="208283"/>
                    <a:pt x="595564" y="207631"/>
                  </a:cubicBezTo>
                  <a:lnTo>
                    <a:pt x="748213" y="119163"/>
                  </a:lnTo>
                  <a:lnTo>
                    <a:pt x="748213" y="342551"/>
                  </a:lnTo>
                  <a:lnTo>
                    <a:pt x="578644" y="437394"/>
                  </a:lnTo>
                  <a:cubicBezTo>
                    <a:pt x="542193" y="417215"/>
                    <a:pt x="505742" y="396387"/>
                    <a:pt x="469291" y="376212"/>
                  </a:cubicBezTo>
                  <a:cubicBezTo>
                    <a:pt x="393787" y="333905"/>
                    <a:pt x="318936" y="291597"/>
                    <a:pt x="242783" y="250591"/>
                  </a:cubicBezTo>
                  <a:cubicBezTo>
                    <a:pt x="201776" y="227810"/>
                    <a:pt x="160769" y="205681"/>
                    <a:pt x="120415" y="182900"/>
                  </a:cubicBezTo>
                  <a:cubicBezTo>
                    <a:pt x="80060" y="160118"/>
                    <a:pt x="39701" y="136688"/>
                    <a:pt x="0" y="111953"/>
                  </a:cubicBezTo>
                  <a:cubicBezTo>
                    <a:pt x="1949" y="105443"/>
                    <a:pt x="7811" y="104794"/>
                    <a:pt x="12368" y="102188"/>
                  </a:cubicBezTo>
                  <a:cubicBezTo>
                    <a:pt x="72897" y="67692"/>
                    <a:pt x="134084" y="33848"/>
                    <a:pt x="194617" y="0"/>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105E3B88-0423-4A25-B6F3-DC71B451B453}"/>
                </a:ext>
              </a:extLst>
            </p:cNvPr>
            <p:cNvSpPr/>
            <p:nvPr/>
          </p:nvSpPr>
          <p:spPr>
            <a:xfrm>
              <a:off x="11443140" y="4551883"/>
              <a:ext cx="748861" cy="532418"/>
            </a:xfrm>
            <a:custGeom>
              <a:avLst/>
              <a:gdLst>
                <a:gd name="connsiteX0" fmla="*/ 648 w 748861"/>
                <a:gd name="connsiteY0" fmla="*/ 0 h 532418"/>
                <a:gd name="connsiteX1" fmla="*/ 85917 w 748861"/>
                <a:gd name="connsiteY1" fmla="*/ 44910 h 532418"/>
                <a:gd name="connsiteX2" fmla="*/ 136686 w 748861"/>
                <a:gd name="connsiteY2" fmla="*/ 72896 h 532418"/>
                <a:gd name="connsiteX3" fmla="*/ 217394 w 748861"/>
                <a:gd name="connsiteY3" fmla="*/ 118459 h 532418"/>
                <a:gd name="connsiteX4" fmla="*/ 449114 w 748861"/>
                <a:gd name="connsiteY4" fmla="*/ 251239 h 532418"/>
                <a:gd name="connsiteX5" fmla="*/ 513469 w 748861"/>
                <a:gd name="connsiteY5" fmla="*/ 288176 h 532418"/>
                <a:gd name="connsiteX6" fmla="*/ 578966 w 748861"/>
                <a:gd name="connsiteY6" fmla="*/ 322018 h 532418"/>
                <a:gd name="connsiteX7" fmla="*/ 646657 w 748861"/>
                <a:gd name="connsiteY7" fmla="*/ 288092 h 532418"/>
                <a:gd name="connsiteX8" fmla="*/ 712724 w 748861"/>
                <a:gd name="connsiteY8" fmla="*/ 250587 h 532418"/>
                <a:gd name="connsiteX9" fmla="*/ 748861 w 748861"/>
                <a:gd name="connsiteY9" fmla="*/ 230982 h 532418"/>
                <a:gd name="connsiteX10" fmla="*/ 748861 w 748861"/>
                <a:gd name="connsiteY10" fmla="*/ 437063 h 532418"/>
                <a:gd name="connsiteX11" fmla="*/ 595564 w 748861"/>
                <a:gd name="connsiteY11" fmla="*/ 525908 h 532418"/>
                <a:gd name="connsiteX12" fmla="*/ 591657 w 748861"/>
                <a:gd name="connsiteY12" fmla="*/ 527861 h 532418"/>
                <a:gd name="connsiteX13" fmla="*/ 579289 w 748861"/>
                <a:gd name="connsiteY13" fmla="*/ 532190 h 532418"/>
                <a:gd name="connsiteX14" fmla="*/ 579289 w 748861"/>
                <a:gd name="connsiteY14" fmla="*/ 532417 h 532418"/>
                <a:gd name="connsiteX15" fmla="*/ 579043 w 748861"/>
                <a:gd name="connsiteY15" fmla="*/ 532276 h 532418"/>
                <a:gd name="connsiteX16" fmla="*/ 578641 w 748861"/>
                <a:gd name="connsiteY16" fmla="*/ 532418 h 532418"/>
                <a:gd name="connsiteX17" fmla="*/ 578641 w 748861"/>
                <a:gd name="connsiteY17" fmla="*/ 532047 h 532418"/>
                <a:gd name="connsiteX18" fmla="*/ 408107 w 748861"/>
                <a:gd name="connsiteY18" fmla="*/ 434787 h 532418"/>
                <a:gd name="connsiteX19" fmla="*/ 207633 w 748861"/>
                <a:gd name="connsiteY19" fmla="*/ 322834 h 532418"/>
                <a:gd name="connsiteX20" fmla="*/ 195918 w 748861"/>
                <a:gd name="connsiteY20" fmla="*/ 318930 h 532418"/>
                <a:gd name="connsiteX21" fmla="*/ 147100 w 748861"/>
                <a:gd name="connsiteY21" fmla="*/ 288990 h 532418"/>
                <a:gd name="connsiteX22" fmla="*/ 15618 w 748861"/>
                <a:gd name="connsiteY22" fmla="*/ 215441 h 532418"/>
                <a:gd name="connsiteX23" fmla="*/ 0 w 748861"/>
                <a:gd name="connsiteY23" fmla="*/ 190057 h 532418"/>
                <a:gd name="connsiteX24" fmla="*/ 648 w 748861"/>
                <a:gd name="connsiteY24" fmla="*/ 0 h 5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61" h="532418">
                  <a:moveTo>
                    <a:pt x="648" y="0"/>
                  </a:moveTo>
                  <a:cubicBezTo>
                    <a:pt x="30589" y="12367"/>
                    <a:pt x="57927" y="28638"/>
                    <a:pt x="85917" y="44910"/>
                  </a:cubicBezTo>
                  <a:cubicBezTo>
                    <a:pt x="102842" y="54670"/>
                    <a:pt x="119761" y="63784"/>
                    <a:pt x="136686" y="72896"/>
                  </a:cubicBezTo>
                  <a:cubicBezTo>
                    <a:pt x="164672" y="86565"/>
                    <a:pt x="191361" y="101534"/>
                    <a:pt x="217394" y="118459"/>
                  </a:cubicBezTo>
                  <a:cubicBezTo>
                    <a:pt x="292249" y="166623"/>
                    <a:pt x="371657" y="207630"/>
                    <a:pt x="449114" y="251239"/>
                  </a:cubicBezTo>
                  <a:cubicBezTo>
                    <a:pt x="470593" y="263281"/>
                    <a:pt x="491909" y="275972"/>
                    <a:pt x="513469" y="288176"/>
                  </a:cubicBezTo>
                  <a:lnTo>
                    <a:pt x="578966" y="322018"/>
                  </a:lnTo>
                  <a:lnTo>
                    <a:pt x="646657" y="288092"/>
                  </a:lnTo>
                  <a:cubicBezTo>
                    <a:pt x="668787" y="275645"/>
                    <a:pt x="690592" y="262628"/>
                    <a:pt x="712724" y="250587"/>
                  </a:cubicBezTo>
                  <a:lnTo>
                    <a:pt x="748861" y="230982"/>
                  </a:lnTo>
                  <a:lnTo>
                    <a:pt x="748861" y="437063"/>
                  </a:lnTo>
                  <a:lnTo>
                    <a:pt x="595564" y="525908"/>
                  </a:lnTo>
                  <a:cubicBezTo>
                    <a:pt x="594259" y="526560"/>
                    <a:pt x="592957" y="527209"/>
                    <a:pt x="591657" y="527861"/>
                  </a:cubicBezTo>
                  <a:lnTo>
                    <a:pt x="579289" y="532190"/>
                  </a:lnTo>
                  <a:lnTo>
                    <a:pt x="579289" y="532417"/>
                  </a:lnTo>
                  <a:lnTo>
                    <a:pt x="579043" y="532276"/>
                  </a:lnTo>
                  <a:lnTo>
                    <a:pt x="578641" y="532418"/>
                  </a:lnTo>
                  <a:lnTo>
                    <a:pt x="578641" y="532047"/>
                  </a:lnTo>
                  <a:lnTo>
                    <a:pt x="408107" y="434787"/>
                  </a:lnTo>
                  <a:cubicBezTo>
                    <a:pt x="343017" y="394432"/>
                    <a:pt x="274672" y="359283"/>
                    <a:pt x="207633" y="322834"/>
                  </a:cubicBezTo>
                  <a:cubicBezTo>
                    <a:pt x="203730" y="320883"/>
                    <a:pt x="199822" y="320231"/>
                    <a:pt x="195918" y="318930"/>
                  </a:cubicBezTo>
                  <a:cubicBezTo>
                    <a:pt x="181596" y="305260"/>
                    <a:pt x="163370" y="298102"/>
                    <a:pt x="147100" y="288990"/>
                  </a:cubicBezTo>
                  <a:cubicBezTo>
                    <a:pt x="103490" y="264254"/>
                    <a:pt x="59881" y="239524"/>
                    <a:pt x="15618" y="215441"/>
                  </a:cubicBezTo>
                  <a:cubicBezTo>
                    <a:pt x="4556" y="209584"/>
                    <a:pt x="0" y="203074"/>
                    <a:pt x="0" y="190057"/>
                  </a:cubicBezTo>
                  <a:cubicBezTo>
                    <a:pt x="648" y="126918"/>
                    <a:pt x="648" y="63135"/>
                    <a:pt x="648"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CCEA7045-6F6E-4BCA-A755-8B3841BE1383}"/>
                </a:ext>
              </a:extLst>
            </p:cNvPr>
            <p:cNvSpPr/>
            <p:nvPr/>
          </p:nvSpPr>
          <p:spPr>
            <a:xfrm>
              <a:off x="11443151" y="4980810"/>
              <a:ext cx="748849" cy="535074"/>
            </a:xfrm>
            <a:custGeom>
              <a:avLst/>
              <a:gdLst>
                <a:gd name="connsiteX0" fmla="*/ 1304 w 748849"/>
                <a:gd name="connsiteY0" fmla="*/ 0 h 535074"/>
                <a:gd name="connsiteX1" fmla="*/ 122011 w 748849"/>
                <a:gd name="connsiteY1" fmla="*/ 70946 h 535074"/>
                <a:gd name="connsiteX2" fmla="*/ 244677 w 748849"/>
                <a:gd name="connsiteY2" fmla="*/ 138638 h 535074"/>
                <a:gd name="connsiteX3" fmla="*/ 471085 w 748849"/>
                <a:gd name="connsiteY3" fmla="*/ 265556 h 535074"/>
                <a:gd name="connsiteX4" fmla="*/ 580050 w 748849"/>
                <a:gd name="connsiteY4" fmla="*/ 326088 h 535074"/>
                <a:gd name="connsiteX5" fmla="*/ 580050 w 748849"/>
                <a:gd name="connsiteY5" fmla="*/ 326674 h 535074"/>
                <a:gd name="connsiteX6" fmla="*/ 748849 w 748849"/>
                <a:gd name="connsiteY6" fmla="*/ 232262 h 535074"/>
                <a:gd name="connsiteX7" fmla="*/ 748849 w 748849"/>
                <a:gd name="connsiteY7" fmla="*/ 443550 h 535074"/>
                <a:gd name="connsiteX8" fmla="*/ 600103 w 748849"/>
                <a:gd name="connsiteY8" fmla="*/ 526560 h 535074"/>
                <a:gd name="connsiteX9" fmla="*/ 579929 w 748849"/>
                <a:gd name="connsiteY9" fmla="*/ 535025 h 535074"/>
                <a:gd name="connsiteX10" fmla="*/ 579929 w 748849"/>
                <a:gd name="connsiteY10" fmla="*/ 534305 h 535074"/>
                <a:gd name="connsiteX11" fmla="*/ 489355 w 748849"/>
                <a:gd name="connsiteY11" fmla="*/ 484905 h 535074"/>
                <a:gd name="connsiteX12" fmla="*/ 230321 w 748849"/>
                <a:gd name="connsiteY12" fmla="*/ 339110 h 535074"/>
                <a:gd name="connsiteX13" fmla="*/ 12397 w 748849"/>
                <a:gd name="connsiteY13" fmla="*/ 214789 h 535074"/>
                <a:gd name="connsiteX14" fmla="*/ 0 w 748849"/>
                <a:gd name="connsiteY14" fmla="*/ 195915 h 535074"/>
                <a:gd name="connsiteX15" fmla="*/ 1304 w 748849"/>
                <a:gd name="connsiteY15" fmla="*/ 0 h 5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8849" h="535074">
                  <a:moveTo>
                    <a:pt x="1304" y="0"/>
                  </a:moveTo>
                  <a:cubicBezTo>
                    <a:pt x="41107" y="24731"/>
                    <a:pt x="81558" y="48165"/>
                    <a:pt x="122011" y="70946"/>
                  </a:cubicBezTo>
                  <a:cubicBezTo>
                    <a:pt x="163118" y="93727"/>
                    <a:pt x="204225" y="115856"/>
                    <a:pt x="244677" y="138638"/>
                  </a:cubicBezTo>
                  <a:cubicBezTo>
                    <a:pt x="320365" y="180945"/>
                    <a:pt x="395399" y="223252"/>
                    <a:pt x="471085" y="265556"/>
                  </a:cubicBezTo>
                  <a:cubicBezTo>
                    <a:pt x="507626" y="286387"/>
                    <a:pt x="544161" y="306562"/>
                    <a:pt x="580050" y="326088"/>
                  </a:cubicBezTo>
                  <a:lnTo>
                    <a:pt x="580050" y="326674"/>
                  </a:lnTo>
                  <a:lnTo>
                    <a:pt x="748849" y="232262"/>
                  </a:lnTo>
                  <a:lnTo>
                    <a:pt x="748849" y="443550"/>
                  </a:lnTo>
                  <a:lnTo>
                    <a:pt x="600103" y="526560"/>
                  </a:lnTo>
                  <a:cubicBezTo>
                    <a:pt x="593598" y="529815"/>
                    <a:pt x="588388" y="535672"/>
                    <a:pt x="579929" y="535025"/>
                  </a:cubicBezTo>
                  <a:lnTo>
                    <a:pt x="579929" y="534305"/>
                  </a:lnTo>
                  <a:lnTo>
                    <a:pt x="489355" y="484905"/>
                  </a:lnTo>
                  <a:cubicBezTo>
                    <a:pt x="403229" y="436740"/>
                    <a:pt x="315143" y="390524"/>
                    <a:pt x="230321" y="339110"/>
                  </a:cubicBezTo>
                  <a:cubicBezTo>
                    <a:pt x="158550" y="295501"/>
                    <a:pt x="84822" y="257096"/>
                    <a:pt x="12397" y="214789"/>
                  </a:cubicBezTo>
                  <a:cubicBezTo>
                    <a:pt x="4566" y="210232"/>
                    <a:pt x="0" y="206329"/>
                    <a:pt x="0" y="195915"/>
                  </a:cubicBezTo>
                  <a:cubicBezTo>
                    <a:pt x="1304" y="130827"/>
                    <a:pt x="1304" y="65089"/>
                    <a:pt x="1304"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C3C2C28D-FDD4-4D94-A336-53A43B3FEAFD}"/>
                </a:ext>
              </a:extLst>
            </p:cNvPr>
            <p:cNvSpPr/>
            <p:nvPr/>
          </p:nvSpPr>
          <p:spPr>
            <a:xfrm>
              <a:off x="11336803" y="2991288"/>
              <a:ext cx="571619" cy="322529"/>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71C4C08D-29CA-4330-A99E-154507679504}"/>
                </a:ext>
              </a:extLst>
            </p:cNvPr>
            <p:cNvSpPr/>
            <p:nvPr/>
          </p:nvSpPr>
          <p:spPr>
            <a:xfrm>
              <a:off x="11336165" y="3307959"/>
              <a:ext cx="571619" cy="217147"/>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621BFC8D-A6B7-4B57-ADCB-1C35E84B05DA}"/>
                </a:ext>
              </a:extLst>
            </p:cNvPr>
            <p:cNvSpPr/>
            <p:nvPr/>
          </p:nvSpPr>
          <p:spPr>
            <a:xfrm>
              <a:off x="11338243" y="3154199"/>
              <a:ext cx="569062" cy="261535"/>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A431B524-7004-42A4-A8CC-FF44B272E102}"/>
                </a:ext>
              </a:extLst>
            </p:cNvPr>
            <p:cNvSpPr/>
            <p:nvPr/>
          </p:nvSpPr>
          <p:spPr>
            <a:xfrm>
              <a:off x="11338249" y="3364960"/>
              <a:ext cx="570044" cy="262518"/>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95709356-DE79-40BB-9475-FC61BD546A4D}"/>
                </a:ext>
              </a:extLst>
            </p:cNvPr>
            <p:cNvSpPr/>
            <p:nvPr/>
          </p:nvSpPr>
          <p:spPr>
            <a:xfrm>
              <a:off x="10818308" y="3929880"/>
              <a:ext cx="623115" cy="35158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0CF1EA32-1553-4984-AE54-3A98965730D1}"/>
                </a:ext>
              </a:extLst>
            </p:cNvPr>
            <p:cNvSpPr/>
            <p:nvPr/>
          </p:nvSpPr>
          <p:spPr>
            <a:xfrm>
              <a:off x="10817612" y="4275079"/>
              <a:ext cx="623115" cy="23670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C5EB1EA-0BDC-4D86-A8D8-D751263EE7ED}"/>
                </a:ext>
              </a:extLst>
            </p:cNvPr>
            <p:cNvSpPr/>
            <p:nvPr/>
          </p:nvSpPr>
          <p:spPr>
            <a:xfrm>
              <a:off x="10819877" y="4107467"/>
              <a:ext cx="620328" cy="285096"/>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814AB9E8-CE8C-4ACB-A671-F7779AD66BC0}"/>
                </a:ext>
              </a:extLst>
            </p:cNvPr>
            <p:cNvSpPr/>
            <p:nvPr/>
          </p:nvSpPr>
          <p:spPr>
            <a:xfrm>
              <a:off x="10819884" y="4337215"/>
              <a:ext cx="621399" cy="286167"/>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8E5EDF39-9BD2-4C9B-8E11-AFB441B7607D}"/>
                </a:ext>
              </a:extLst>
            </p:cNvPr>
            <p:cNvSpPr/>
            <p:nvPr/>
          </p:nvSpPr>
          <p:spPr>
            <a:xfrm>
              <a:off x="11780846" y="2267637"/>
              <a:ext cx="411154" cy="462246"/>
            </a:xfrm>
            <a:custGeom>
              <a:avLst/>
              <a:gdLst>
                <a:gd name="connsiteX0" fmla="*/ 411154 w 411154"/>
                <a:gd name="connsiteY0" fmla="*/ 0 h 462246"/>
                <a:gd name="connsiteX1" fmla="*/ 411154 w 411154"/>
                <a:gd name="connsiteY1" fmla="*/ 462013 h 462246"/>
                <a:gd name="connsiteX2" fmla="*/ 410690 w 411154"/>
                <a:gd name="connsiteY2" fmla="*/ 462246 h 462246"/>
                <a:gd name="connsiteX3" fmla="*/ 318087 w 411154"/>
                <a:gd name="connsiteY3" fmla="*/ 411779 h 462246"/>
                <a:gd name="connsiteX4" fmla="*/ 153718 w 411154"/>
                <a:gd name="connsiteY4" fmla="*/ 317325 h 462246"/>
                <a:gd name="connsiteX5" fmla="*/ 96767 w 411154"/>
                <a:gd name="connsiteY5" fmla="*/ 284450 h 462246"/>
                <a:gd name="connsiteX6" fmla="*/ 60653 w 411154"/>
                <a:gd name="connsiteY6" fmla="*/ 264542 h 462246"/>
                <a:gd name="connsiteX7" fmla="*/ 0 w 411154"/>
                <a:gd name="connsiteY7" fmla="*/ 232596 h 462246"/>
                <a:gd name="connsiteX8" fmla="*/ 11575 w 411154"/>
                <a:gd name="connsiteY8" fmla="*/ 222872 h 462246"/>
                <a:gd name="connsiteX9" fmla="*/ 209278 w 411154"/>
                <a:gd name="connsiteY9" fmla="*/ 111288 h 462246"/>
                <a:gd name="connsiteX10" fmla="*/ 396800 w 411154"/>
                <a:gd name="connsiteY10" fmla="*/ 4335 h 4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154" h="462246">
                  <a:moveTo>
                    <a:pt x="411154" y="0"/>
                  </a:moveTo>
                  <a:lnTo>
                    <a:pt x="411154" y="462013"/>
                  </a:lnTo>
                  <a:lnTo>
                    <a:pt x="410690" y="462246"/>
                  </a:lnTo>
                  <a:cubicBezTo>
                    <a:pt x="378279" y="447892"/>
                    <a:pt x="348644" y="428910"/>
                    <a:pt x="318087" y="411779"/>
                  </a:cubicBezTo>
                  <a:cubicBezTo>
                    <a:pt x="262988" y="380758"/>
                    <a:pt x="206502" y="352049"/>
                    <a:pt x="153718" y="317325"/>
                  </a:cubicBezTo>
                  <a:cubicBezTo>
                    <a:pt x="135200" y="305287"/>
                    <a:pt x="115753" y="294638"/>
                    <a:pt x="96767" y="284450"/>
                  </a:cubicBezTo>
                  <a:cubicBezTo>
                    <a:pt x="84267" y="278432"/>
                    <a:pt x="72692" y="271489"/>
                    <a:pt x="60653" y="264542"/>
                  </a:cubicBezTo>
                  <a:cubicBezTo>
                    <a:pt x="40745" y="252968"/>
                    <a:pt x="21298" y="241393"/>
                    <a:pt x="0" y="232596"/>
                  </a:cubicBezTo>
                  <a:cubicBezTo>
                    <a:pt x="926" y="225649"/>
                    <a:pt x="7408" y="225188"/>
                    <a:pt x="11575" y="222872"/>
                  </a:cubicBezTo>
                  <a:cubicBezTo>
                    <a:pt x="77323" y="185833"/>
                    <a:pt x="144459" y="150642"/>
                    <a:pt x="209278" y="111288"/>
                  </a:cubicBezTo>
                  <a:cubicBezTo>
                    <a:pt x="271324" y="73785"/>
                    <a:pt x="334754" y="40448"/>
                    <a:pt x="396800" y="4335"/>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8F1D0F09-CF27-4067-9665-72AAFA275AFF}"/>
                </a:ext>
              </a:extLst>
            </p:cNvPr>
            <p:cNvSpPr/>
            <p:nvPr/>
          </p:nvSpPr>
          <p:spPr>
            <a:xfrm>
              <a:off x="11779920" y="2727102"/>
              <a:ext cx="412080" cy="311137"/>
            </a:xfrm>
            <a:custGeom>
              <a:avLst/>
              <a:gdLst>
                <a:gd name="connsiteX0" fmla="*/ 138441 w 412080"/>
                <a:gd name="connsiteY0" fmla="*/ 0 h 311137"/>
                <a:gd name="connsiteX1" fmla="*/ 146774 w 412080"/>
                <a:gd name="connsiteY1" fmla="*/ 2779 h 311137"/>
                <a:gd name="connsiteX2" fmla="*/ 289843 w 412080"/>
                <a:gd name="connsiteY2" fmla="*/ 82878 h 311137"/>
                <a:gd name="connsiteX3" fmla="*/ 411616 w 412080"/>
                <a:gd name="connsiteY3" fmla="*/ 152327 h 311137"/>
                <a:gd name="connsiteX4" fmla="*/ 412080 w 412080"/>
                <a:gd name="connsiteY4" fmla="*/ 152165 h 311137"/>
                <a:gd name="connsiteX5" fmla="*/ 412080 w 412080"/>
                <a:gd name="connsiteY5" fmla="*/ 310878 h 311137"/>
                <a:gd name="connsiteX6" fmla="*/ 411616 w 412080"/>
                <a:gd name="connsiteY6" fmla="*/ 311137 h 311137"/>
                <a:gd name="connsiteX7" fmla="*/ 333829 w 412080"/>
                <a:gd name="connsiteY7" fmla="*/ 267616 h 311137"/>
                <a:gd name="connsiteX8" fmla="*/ 172703 w 412080"/>
                <a:gd name="connsiteY8" fmla="*/ 178256 h 311137"/>
                <a:gd name="connsiteX9" fmla="*/ 85657 w 412080"/>
                <a:gd name="connsiteY9" fmla="*/ 130104 h 311137"/>
                <a:gd name="connsiteX10" fmla="*/ 0 w 412080"/>
                <a:gd name="connsiteY10" fmla="*/ 79637 h 311137"/>
                <a:gd name="connsiteX11" fmla="*/ 8798 w 412080"/>
                <a:gd name="connsiteY11" fmla="*/ 72690 h 311137"/>
                <a:gd name="connsiteX12" fmla="*/ 138441 w 412080"/>
                <a:gd name="connsiteY12" fmla="*/ 0 h 31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080" h="311137">
                  <a:moveTo>
                    <a:pt x="138441" y="0"/>
                  </a:moveTo>
                  <a:cubicBezTo>
                    <a:pt x="141218" y="925"/>
                    <a:pt x="144459" y="1390"/>
                    <a:pt x="146774" y="2779"/>
                  </a:cubicBezTo>
                  <a:cubicBezTo>
                    <a:pt x="194927" y="29169"/>
                    <a:pt x="243544" y="54172"/>
                    <a:pt x="289843" y="82878"/>
                  </a:cubicBezTo>
                  <a:cubicBezTo>
                    <a:pt x="329662" y="107417"/>
                    <a:pt x="370407" y="130104"/>
                    <a:pt x="411616" y="152327"/>
                  </a:cubicBezTo>
                  <a:lnTo>
                    <a:pt x="412080" y="152165"/>
                  </a:lnTo>
                  <a:lnTo>
                    <a:pt x="412080" y="310878"/>
                  </a:lnTo>
                  <a:lnTo>
                    <a:pt x="411616" y="311137"/>
                  </a:lnTo>
                  <a:cubicBezTo>
                    <a:pt x="385687" y="296783"/>
                    <a:pt x="359758" y="281968"/>
                    <a:pt x="333829" y="267616"/>
                  </a:cubicBezTo>
                  <a:cubicBezTo>
                    <a:pt x="280119" y="237521"/>
                    <a:pt x="226874" y="207426"/>
                    <a:pt x="172703" y="178256"/>
                  </a:cubicBezTo>
                  <a:cubicBezTo>
                    <a:pt x="143533" y="162051"/>
                    <a:pt x="114363" y="146310"/>
                    <a:pt x="85657" y="130104"/>
                  </a:cubicBezTo>
                  <a:cubicBezTo>
                    <a:pt x="56951" y="113899"/>
                    <a:pt x="28242" y="97232"/>
                    <a:pt x="0" y="79637"/>
                  </a:cubicBezTo>
                  <a:cubicBezTo>
                    <a:pt x="1387" y="75006"/>
                    <a:pt x="5557" y="74544"/>
                    <a:pt x="8798" y="72690"/>
                  </a:cubicBezTo>
                  <a:cubicBezTo>
                    <a:pt x="51856" y="48152"/>
                    <a:pt x="95380" y="24077"/>
                    <a:pt x="138441" y="0"/>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C126C745-E703-4851-A740-0A5E14D7FBF2}"/>
                </a:ext>
              </a:extLst>
            </p:cNvPr>
            <p:cNvSpPr/>
            <p:nvPr/>
          </p:nvSpPr>
          <p:spPr>
            <a:xfrm>
              <a:off x="11779460" y="2500695"/>
              <a:ext cx="412540" cy="378733"/>
            </a:xfrm>
            <a:custGeom>
              <a:avLst/>
              <a:gdLst>
                <a:gd name="connsiteX0" fmla="*/ 461 w 412540"/>
                <a:gd name="connsiteY0" fmla="*/ 0 h 378733"/>
                <a:gd name="connsiteX1" fmla="*/ 61117 w 412540"/>
                <a:gd name="connsiteY1" fmla="*/ 31947 h 378733"/>
                <a:gd name="connsiteX2" fmla="*/ 97231 w 412540"/>
                <a:gd name="connsiteY2" fmla="*/ 51855 h 378733"/>
                <a:gd name="connsiteX3" fmla="*/ 154642 w 412540"/>
                <a:gd name="connsiteY3" fmla="*/ 84265 h 378733"/>
                <a:gd name="connsiteX4" fmla="*/ 319476 w 412540"/>
                <a:gd name="connsiteY4" fmla="*/ 178718 h 378733"/>
                <a:gd name="connsiteX5" fmla="*/ 365254 w 412540"/>
                <a:gd name="connsiteY5" fmla="*/ 204993 h 378733"/>
                <a:gd name="connsiteX6" fmla="*/ 411845 w 412540"/>
                <a:gd name="connsiteY6" fmla="*/ 229066 h 378733"/>
                <a:gd name="connsiteX7" fmla="*/ 412540 w 412540"/>
                <a:gd name="connsiteY7" fmla="*/ 228718 h 378733"/>
                <a:gd name="connsiteX8" fmla="*/ 412540 w 412540"/>
                <a:gd name="connsiteY8" fmla="*/ 378408 h 378733"/>
                <a:gd name="connsiteX9" fmla="*/ 412075 w 412540"/>
                <a:gd name="connsiteY9" fmla="*/ 378571 h 378733"/>
                <a:gd name="connsiteX10" fmla="*/ 412075 w 412540"/>
                <a:gd name="connsiteY10" fmla="*/ 378732 h 378733"/>
                <a:gd name="connsiteX11" fmla="*/ 411900 w 412540"/>
                <a:gd name="connsiteY11" fmla="*/ 378632 h 378733"/>
                <a:gd name="connsiteX12" fmla="*/ 411614 w 412540"/>
                <a:gd name="connsiteY12" fmla="*/ 378733 h 378733"/>
                <a:gd name="connsiteX13" fmla="*/ 411614 w 412540"/>
                <a:gd name="connsiteY13" fmla="*/ 378469 h 378733"/>
                <a:gd name="connsiteX14" fmla="*/ 290305 w 412540"/>
                <a:gd name="connsiteY14" fmla="*/ 309284 h 378733"/>
                <a:gd name="connsiteX15" fmla="*/ 147699 w 412540"/>
                <a:gd name="connsiteY15" fmla="*/ 229646 h 378733"/>
                <a:gd name="connsiteX16" fmla="*/ 139365 w 412540"/>
                <a:gd name="connsiteY16" fmla="*/ 226869 h 378733"/>
                <a:gd name="connsiteX17" fmla="*/ 104639 w 412540"/>
                <a:gd name="connsiteY17" fmla="*/ 205572 h 378733"/>
                <a:gd name="connsiteX18" fmla="*/ 11110 w 412540"/>
                <a:gd name="connsiteY18" fmla="*/ 153253 h 378733"/>
                <a:gd name="connsiteX19" fmla="*/ 0 w 412540"/>
                <a:gd name="connsiteY19" fmla="*/ 135196 h 378733"/>
                <a:gd name="connsiteX20" fmla="*/ 461 w 412540"/>
                <a:gd name="connsiteY20" fmla="*/ 0 h 37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2540" h="378733">
                  <a:moveTo>
                    <a:pt x="461" y="0"/>
                  </a:moveTo>
                  <a:cubicBezTo>
                    <a:pt x="21759" y="8798"/>
                    <a:pt x="41206" y="20372"/>
                    <a:pt x="61117" y="31947"/>
                  </a:cubicBezTo>
                  <a:cubicBezTo>
                    <a:pt x="73156" y="38890"/>
                    <a:pt x="85192" y="45373"/>
                    <a:pt x="97231" y="51855"/>
                  </a:cubicBezTo>
                  <a:cubicBezTo>
                    <a:pt x="117139" y="61578"/>
                    <a:pt x="136124" y="72226"/>
                    <a:pt x="154642" y="84265"/>
                  </a:cubicBezTo>
                  <a:cubicBezTo>
                    <a:pt x="207890" y="118527"/>
                    <a:pt x="264377" y="147697"/>
                    <a:pt x="319476" y="178718"/>
                  </a:cubicBezTo>
                  <a:cubicBezTo>
                    <a:pt x="334755" y="187284"/>
                    <a:pt x="349918" y="196312"/>
                    <a:pt x="365254" y="204993"/>
                  </a:cubicBezTo>
                  <a:lnTo>
                    <a:pt x="411845" y="229066"/>
                  </a:lnTo>
                  <a:lnTo>
                    <a:pt x="412540" y="228718"/>
                  </a:lnTo>
                  <a:lnTo>
                    <a:pt x="412540" y="378408"/>
                  </a:lnTo>
                  <a:lnTo>
                    <a:pt x="412075" y="378571"/>
                  </a:lnTo>
                  <a:lnTo>
                    <a:pt x="412075" y="378732"/>
                  </a:lnTo>
                  <a:lnTo>
                    <a:pt x="411900" y="378632"/>
                  </a:lnTo>
                  <a:lnTo>
                    <a:pt x="411614" y="378733"/>
                  </a:lnTo>
                  <a:lnTo>
                    <a:pt x="411614" y="378469"/>
                  </a:lnTo>
                  <a:lnTo>
                    <a:pt x="290305" y="309284"/>
                  </a:lnTo>
                  <a:cubicBezTo>
                    <a:pt x="244004" y="280577"/>
                    <a:pt x="195387" y="255574"/>
                    <a:pt x="147699" y="229646"/>
                  </a:cubicBezTo>
                  <a:cubicBezTo>
                    <a:pt x="144922" y="228259"/>
                    <a:pt x="142143" y="227795"/>
                    <a:pt x="139365" y="226869"/>
                  </a:cubicBezTo>
                  <a:cubicBezTo>
                    <a:pt x="129178" y="217146"/>
                    <a:pt x="116213" y="212054"/>
                    <a:pt x="104639" y="205572"/>
                  </a:cubicBezTo>
                  <a:cubicBezTo>
                    <a:pt x="73617" y="187976"/>
                    <a:pt x="42596" y="170384"/>
                    <a:pt x="11110" y="153253"/>
                  </a:cubicBezTo>
                  <a:cubicBezTo>
                    <a:pt x="3241" y="149087"/>
                    <a:pt x="0" y="144456"/>
                    <a:pt x="0" y="135196"/>
                  </a:cubicBezTo>
                  <a:cubicBezTo>
                    <a:pt x="461" y="90283"/>
                    <a:pt x="461" y="44911"/>
                    <a:pt x="461"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CB524BEE-1693-4524-87AF-7C57FF23BF68}"/>
                </a:ext>
              </a:extLst>
            </p:cNvPr>
            <p:cNvSpPr/>
            <p:nvPr/>
          </p:nvSpPr>
          <p:spPr>
            <a:xfrm>
              <a:off x="11779468" y="2805812"/>
              <a:ext cx="412532" cy="380588"/>
            </a:xfrm>
            <a:custGeom>
              <a:avLst/>
              <a:gdLst>
                <a:gd name="connsiteX0" fmla="*/ 927 w 412532"/>
                <a:gd name="connsiteY0" fmla="*/ 0 h 380588"/>
                <a:gd name="connsiteX1" fmla="*/ 86792 w 412532"/>
                <a:gd name="connsiteY1" fmla="*/ 50467 h 380588"/>
                <a:gd name="connsiteX2" fmla="*/ 174050 w 412532"/>
                <a:gd name="connsiteY2" fmla="*/ 98619 h 380588"/>
                <a:gd name="connsiteX3" fmla="*/ 335105 w 412532"/>
                <a:gd name="connsiteY3" fmla="*/ 188902 h 380588"/>
                <a:gd name="connsiteX4" fmla="*/ 412532 w 412532"/>
                <a:gd name="connsiteY4" fmla="*/ 231915 h 380588"/>
                <a:gd name="connsiteX5" fmla="*/ 412532 w 412532"/>
                <a:gd name="connsiteY5" fmla="*/ 380587 h 380588"/>
                <a:gd name="connsiteX6" fmla="*/ 412530 w 412532"/>
                <a:gd name="connsiteY6" fmla="*/ 380588 h 380588"/>
                <a:gd name="connsiteX7" fmla="*/ 412530 w 412532"/>
                <a:gd name="connsiteY7" fmla="*/ 380076 h 380588"/>
                <a:gd name="connsiteX8" fmla="*/ 348101 w 412532"/>
                <a:gd name="connsiteY8" fmla="*/ 344935 h 380588"/>
                <a:gd name="connsiteX9" fmla="*/ 163838 w 412532"/>
                <a:gd name="connsiteY9" fmla="*/ 241224 h 380588"/>
                <a:gd name="connsiteX10" fmla="*/ 8818 w 412532"/>
                <a:gd name="connsiteY10" fmla="*/ 152789 h 380588"/>
                <a:gd name="connsiteX11" fmla="*/ 0 w 412532"/>
                <a:gd name="connsiteY11" fmla="*/ 139364 h 380588"/>
                <a:gd name="connsiteX12" fmla="*/ 927 w 412532"/>
                <a:gd name="connsiteY12" fmla="*/ 0 h 38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532" h="380588">
                  <a:moveTo>
                    <a:pt x="927" y="0"/>
                  </a:moveTo>
                  <a:cubicBezTo>
                    <a:pt x="29241" y="17592"/>
                    <a:pt x="58016" y="34262"/>
                    <a:pt x="86792" y="50467"/>
                  </a:cubicBezTo>
                  <a:cubicBezTo>
                    <a:pt x="116033" y="66673"/>
                    <a:pt x="145274" y="82414"/>
                    <a:pt x="174050" y="98619"/>
                  </a:cubicBezTo>
                  <a:cubicBezTo>
                    <a:pt x="227891" y="128714"/>
                    <a:pt x="281265" y="158810"/>
                    <a:pt x="335105" y="188902"/>
                  </a:cubicBezTo>
                  <a:lnTo>
                    <a:pt x="412532" y="231915"/>
                  </a:lnTo>
                  <a:lnTo>
                    <a:pt x="412532" y="380587"/>
                  </a:lnTo>
                  <a:lnTo>
                    <a:pt x="412530" y="380588"/>
                  </a:lnTo>
                  <a:lnTo>
                    <a:pt x="412530" y="380076"/>
                  </a:lnTo>
                  <a:lnTo>
                    <a:pt x="348101" y="344935"/>
                  </a:lnTo>
                  <a:cubicBezTo>
                    <a:pt x="286835" y="310673"/>
                    <a:pt x="224176" y="277798"/>
                    <a:pt x="163838" y="241224"/>
                  </a:cubicBezTo>
                  <a:cubicBezTo>
                    <a:pt x="112784" y="210203"/>
                    <a:pt x="60338" y="182884"/>
                    <a:pt x="8818" y="152789"/>
                  </a:cubicBezTo>
                  <a:cubicBezTo>
                    <a:pt x="3248" y="149548"/>
                    <a:pt x="0" y="146771"/>
                    <a:pt x="0" y="139364"/>
                  </a:cubicBezTo>
                  <a:cubicBezTo>
                    <a:pt x="927" y="93063"/>
                    <a:pt x="927" y="46301"/>
                    <a:pt x="927"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8024786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74903007-C914-49C0-B41A-4DC545A0F684}"/>
              </a:ext>
            </a:extLst>
          </p:cNvPr>
          <p:cNvSpPr/>
          <p:nvPr/>
        </p:nvSpPr>
        <p:spPr bwMode="auto">
          <a:xfrm>
            <a:off x="8182679" y="4078850"/>
            <a:ext cx="3466654" cy="2505384"/>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468" name="Rectangle 467">
            <a:extLst>
              <a:ext uri="{FF2B5EF4-FFF2-40B4-BE49-F238E27FC236}">
                <a16:creationId xmlns:a16="http://schemas.microsoft.com/office/drawing/2014/main" id="{504CEAA7-1EE3-400D-9304-40FEE6C14BF6}"/>
              </a:ext>
            </a:extLst>
          </p:cNvPr>
          <p:cNvSpPr/>
          <p:nvPr/>
        </p:nvSpPr>
        <p:spPr bwMode="auto">
          <a:xfrm>
            <a:off x="8163049" y="1179868"/>
            <a:ext cx="3466654" cy="2841050"/>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Serve</a:t>
            </a:r>
          </a:p>
        </p:txBody>
      </p:sp>
      <p:sp>
        <p:nvSpPr>
          <p:cNvPr id="466" name="Rectangle 465">
            <a:extLst>
              <a:ext uri="{FF2B5EF4-FFF2-40B4-BE49-F238E27FC236}">
                <a16:creationId xmlns:a16="http://schemas.microsoft.com/office/drawing/2014/main" id="{504D5E86-6CAA-449E-B3DD-9F78FDE8BB36}"/>
              </a:ext>
            </a:extLst>
          </p:cNvPr>
          <p:cNvSpPr/>
          <p:nvPr/>
        </p:nvSpPr>
        <p:spPr bwMode="auto">
          <a:xfrm>
            <a:off x="3717878" y="1192455"/>
            <a:ext cx="1723322" cy="540436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467" name="Rectangle 466">
            <a:extLst>
              <a:ext uri="{FF2B5EF4-FFF2-40B4-BE49-F238E27FC236}">
                <a16:creationId xmlns:a16="http://schemas.microsoft.com/office/drawing/2014/main" id="{7DF2C3B3-5648-4A4A-A232-FA0A9EB8D4CA}"/>
              </a:ext>
            </a:extLst>
          </p:cNvPr>
          <p:cNvSpPr/>
          <p:nvPr/>
        </p:nvSpPr>
        <p:spPr bwMode="auto">
          <a:xfrm>
            <a:off x="5522890" y="1192455"/>
            <a:ext cx="2554636" cy="540436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and train</a:t>
            </a:r>
          </a:p>
        </p:txBody>
      </p:sp>
      <p:sp>
        <p:nvSpPr>
          <p:cNvPr id="465" name="Rectangle 464">
            <a:extLst>
              <a:ext uri="{FF2B5EF4-FFF2-40B4-BE49-F238E27FC236}">
                <a16:creationId xmlns:a16="http://schemas.microsoft.com/office/drawing/2014/main" id="{CF301849-931C-40D0-82E9-83D1D1465A10}"/>
              </a:ext>
            </a:extLst>
          </p:cNvPr>
          <p:cNvSpPr/>
          <p:nvPr/>
        </p:nvSpPr>
        <p:spPr bwMode="auto">
          <a:xfrm>
            <a:off x="1921686" y="1196450"/>
            <a:ext cx="1719141" cy="540436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 name="Title 1">
            <a:extLst>
              <a:ext uri="{FF2B5EF4-FFF2-40B4-BE49-F238E27FC236}">
                <a16:creationId xmlns:a16="http://schemas.microsoft.com/office/drawing/2014/main" id="{4731A548-05D0-4BF9-B935-7AB4BB3A2DA1}"/>
              </a:ext>
            </a:extLst>
          </p:cNvPr>
          <p:cNvSpPr>
            <a:spLocks noGrp="1"/>
          </p:cNvSpPr>
          <p:nvPr>
            <p:ph type="title"/>
          </p:nvPr>
        </p:nvSpPr>
        <p:spPr/>
        <p:txBody>
          <a:bodyPr/>
          <a:lstStyle/>
          <a:p>
            <a:r>
              <a:rPr lang="en-US"/>
              <a:t>Recommended architecture to build e2e ML solutions</a:t>
            </a:r>
          </a:p>
        </p:txBody>
      </p:sp>
      <p:sp>
        <p:nvSpPr>
          <p:cNvPr id="503" name="Shape 101">
            <a:extLst>
              <a:ext uri="{FF2B5EF4-FFF2-40B4-BE49-F238E27FC236}">
                <a16:creationId xmlns:a16="http://schemas.microsoft.com/office/drawing/2014/main" id="{9F4CFB08-5714-4D56-9C56-D5F37485E348}"/>
              </a:ext>
            </a:extLst>
          </p:cNvPr>
          <p:cNvSpPr txBox="1"/>
          <p:nvPr/>
        </p:nvSpPr>
        <p:spPr>
          <a:xfrm>
            <a:off x="266747" y="5865079"/>
            <a:ext cx="1210082" cy="161583"/>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Batch data</a:t>
            </a:r>
          </a:p>
        </p:txBody>
      </p:sp>
      <p:sp>
        <p:nvSpPr>
          <p:cNvPr id="504" name="Shape 101">
            <a:extLst>
              <a:ext uri="{FF2B5EF4-FFF2-40B4-BE49-F238E27FC236}">
                <a16:creationId xmlns:a16="http://schemas.microsoft.com/office/drawing/2014/main" id="{03961F54-2C95-4729-A019-82FF1A8C2C47}"/>
              </a:ext>
            </a:extLst>
          </p:cNvPr>
          <p:cNvSpPr txBox="1"/>
          <p:nvPr/>
        </p:nvSpPr>
        <p:spPr>
          <a:xfrm>
            <a:off x="266747" y="2816797"/>
            <a:ext cx="1210082" cy="161583"/>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Streaming data</a:t>
            </a:r>
          </a:p>
        </p:txBody>
      </p:sp>
      <p:sp>
        <p:nvSpPr>
          <p:cNvPr id="479" name="Shape 101">
            <a:extLst>
              <a:ext uri="{FF2B5EF4-FFF2-40B4-BE49-F238E27FC236}">
                <a16:creationId xmlns:a16="http://schemas.microsoft.com/office/drawing/2014/main" id="{5B803ED7-8D66-4700-A5DB-B7CFBA6D7B0F}"/>
              </a:ext>
            </a:extLst>
          </p:cNvPr>
          <p:cNvSpPr txBox="1"/>
          <p:nvPr/>
        </p:nvSpPr>
        <p:spPr>
          <a:xfrm>
            <a:off x="8387899" y="2242725"/>
            <a:ext cx="1156824"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Kubernetes service</a:t>
            </a:r>
          </a:p>
        </p:txBody>
      </p:sp>
      <p:sp>
        <p:nvSpPr>
          <p:cNvPr id="480" name="Shape 101">
            <a:extLst>
              <a:ext uri="{FF2B5EF4-FFF2-40B4-BE49-F238E27FC236}">
                <a16:creationId xmlns:a16="http://schemas.microsoft.com/office/drawing/2014/main" id="{61723E1F-E158-44B3-9283-DC1F5243CAB8}"/>
              </a:ext>
            </a:extLst>
          </p:cNvPr>
          <p:cNvSpPr txBox="1"/>
          <p:nvPr/>
        </p:nvSpPr>
        <p:spPr>
          <a:xfrm>
            <a:off x="10894639" y="4642526"/>
            <a:ext cx="517769" cy="161583"/>
          </a:xfrm>
          <a:prstGeom prst="rect">
            <a:avLst/>
          </a:prstGeom>
          <a:noFill/>
          <a:ln>
            <a:noFill/>
          </a:ln>
        </p:spPr>
        <p:txBody>
          <a:bodyPr wrap="non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Power BI</a:t>
            </a:r>
          </a:p>
        </p:txBody>
      </p:sp>
      <p:sp>
        <p:nvSpPr>
          <p:cNvPr id="481" name="Shape 101">
            <a:extLst>
              <a:ext uri="{FF2B5EF4-FFF2-40B4-BE49-F238E27FC236}">
                <a16:creationId xmlns:a16="http://schemas.microsoft.com/office/drawing/2014/main" id="{8F70D404-6753-458F-8950-B1345494E689}"/>
              </a:ext>
            </a:extLst>
          </p:cNvPr>
          <p:cNvSpPr txBox="1"/>
          <p:nvPr/>
        </p:nvSpPr>
        <p:spPr>
          <a:xfrm>
            <a:off x="10536749" y="5968483"/>
            <a:ext cx="1089497"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analysis services</a:t>
            </a:r>
          </a:p>
        </p:txBody>
      </p:sp>
      <p:sp>
        <p:nvSpPr>
          <p:cNvPr id="482" name="Shape 101">
            <a:extLst>
              <a:ext uri="{FF2B5EF4-FFF2-40B4-BE49-F238E27FC236}">
                <a16:creationId xmlns:a16="http://schemas.microsoft.com/office/drawing/2014/main" id="{399F2A2F-CDE2-4FF9-82B8-1B418AF7B8F3}"/>
              </a:ext>
            </a:extLst>
          </p:cNvPr>
          <p:cNvSpPr txBox="1"/>
          <p:nvPr/>
        </p:nvSpPr>
        <p:spPr>
          <a:xfrm>
            <a:off x="8292647" y="6003872"/>
            <a:ext cx="1089497" cy="419031"/>
          </a:xfrm>
          <a:prstGeom prst="rect">
            <a:avLst/>
          </a:prstGeom>
          <a:noFill/>
          <a:ln>
            <a:noFill/>
          </a:ln>
        </p:spPr>
        <p:txBody>
          <a:bodyPr wrap="square" lIns="0" tIns="0" rIns="0" bIns="0" anchor="t" anchorCtr="0">
            <a:noAutofit/>
          </a:bodyPr>
          <a:lstStyle>
            <a:defPPr>
              <a:defRPr lang="en-US"/>
            </a:defPPr>
            <a:lvl1pPr marR="0" lvl="0" indent="0" algn="ctr" defTabSz="932597"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Semibold" panose="020B0702040204020203" pitchFamily="34" charset="0"/>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SQL data warehouse</a:t>
            </a:r>
          </a:p>
        </p:txBody>
      </p:sp>
      <p:sp>
        <p:nvSpPr>
          <p:cNvPr id="483" name="Shape 101">
            <a:extLst>
              <a:ext uri="{FF2B5EF4-FFF2-40B4-BE49-F238E27FC236}">
                <a16:creationId xmlns:a16="http://schemas.microsoft.com/office/drawing/2014/main" id="{BAE3DC0A-FFC5-4800-95E6-98231D3063FF}"/>
              </a:ext>
            </a:extLst>
          </p:cNvPr>
          <p:cNvSpPr txBox="1"/>
          <p:nvPr/>
        </p:nvSpPr>
        <p:spPr>
          <a:xfrm>
            <a:off x="8385574" y="3553474"/>
            <a:ext cx="1210393" cy="286152"/>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Cosmos DB, SQL DB</a:t>
            </a:r>
          </a:p>
        </p:txBody>
      </p:sp>
      <p:sp>
        <p:nvSpPr>
          <p:cNvPr id="486" name="Shape 101">
            <a:extLst>
              <a:ext uri="{FF2B5EF4-FFF2-40B4-BE49-F238E27FC236}">
                <a16:creationId xmlns:a16="http://schemas.microsoft.com/office/drawing/2014/main" id="{94FDE7C4-B6FE-446F-B7A9-1A03D6DD8457}"/>
              </a:ext>
            </a:extLst>
          </p:cNvPr>
          <p:cNvSpPr txBox="1"/>
          <p:nvPr/>
        </p:nvSpPr>
        <p:spPr>
          <a:xfrm>
            <a:off x="3866571" y="6124232"/>
            <a:ext cx="1461088" cy="27376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Data Lake Storage</a:t>
            </a:r>
          </a:p>
        </p:txBody>
      </p:sp>
      <p:sp>
        <p:nvSpPr>
          <p:cNvPr id="487" name="Shape 101">
            <a:extLst>
              <a:ext uri="{FF2B5EF4-FFF2-40B4-BE49-F238E27FC236}">
                <a16:creationId xmlns:a16="http://schemas.microsoft.com/office/drawing/2014/main" id="{A3D43BC8-EE47-495C-A006-B591F87446FC}"/>
              </a:ext>
            </a:extLst>
          </p:cNvPr>
          <p:cNvSpPr txBox="1"/>
          <p:nvPr/>
        </p:nvSpPr>
        <p:spPr>
          <a:xfrm>
            <a:off x="1939926" y="6037784"/>
            <a:ext cx="1334036" cy="27376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Data Factory</a:t>
            </a:r>
          </a:p>
        </p:txBody>
      </p:sp>
      <p:sp>
        <p:nvSpPr>
          <p:cNvPr id="489" name="Shape 101">
            <a:extLst>
              <a:ext uri="{FF2B5EF4-FFF2-40B4-BE49-F238E27FC236}">
                <a16:creationId xmlns:a16="http://schemas.microsoft.com/office/drawing/2014/main" id="{909D445E-4E6B-4F84-9A5E-7E3B316E9B0D}"/>
              </a:ext>
            </a:extLst>
          </p:cNvPr>
          <p:cNvSpPr txBox="1"/>
          <p:nvPr/>
        </p:nvSpPr>
        <p:spPr>
          <a:xfrm>
            <a:off x="2547291" y="2466837"/>
            <a:ext cx="1006615" cy="344077"/>
          </a:xfrm>
          <a:prstGeom prst="rect">
            <a:avLst/>
          </a:prstGeom>
          <a:noFill/>
          <a:ln>
            <a:noFill/>
          </a:ln>
        </p:spPr>
        <p:txBody>
          <a:bodyPr wrap="square" lIns="0" tIns="0" rIns="0" bIns="0" anchor="t" anchorCtr="0">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Event Hubs</a:t>
            </a:r>
          </a:p>
        </p:txBody>
      </p:sp>
      <p:cxnSp>
        <p:nvCxnSpPr>
          <p:cNvPr id="490" name="Straight Connector 489">
            <a:extLst>
              <a:ext uri="{FF2B5EF4-FFF2-40B4-BE49-F238E27FC236}">
                <a16:creationId xmlns:a16="http://schemas.microsoft.com/office/drawing/2014/main" id="{BE10186C-C8CA-41C3-8119-09A53A527E62}"/>
              </a:ext>
            </a:extLst>
          </p:cNvPr>
          <p:cNvCxnSpPr>
            <a:cxnSpLocks/>
          </p:cNvCxnSpPr>
          <p:nvPr/>
        </p:nvCxnSpPr>
        <p:spPr>
          <a:xfrm flipH="1" flipV="1">
            <a:off x="11176934" y="4862041"/>
            <a:ext cx="1709" cy="534024"/>
          </a:xfrm>
          <a:prstGeom prst="line">
            <a:avLst/>
          </a:prstGeom>
          <a:noFill/>
          <a:ln w="19050" cap="flat" cmpd="sng" algn="ctr">
            <a:solidFill>
              <a:schemeClr val="accent1"/>
            </a:solidFill>
            <a:prstDash val="sysDash"/>
            <a:headEnd type="none" w="med" len="med"/>
            <a:tailEnd type="triangle" w="med" len="med"/>
          </a:ln>
          <a:effectLst/>
        </p:spPr>
      </p:cxnSp>
      <p:cxnSp>
        <p:nvCxnSpPr>
          <p:cNvPr id="491" name="Straight Connector 490">
            <a:extLst>
              <a:ext uri="{FF2B5EF4-FFF2-40B4-BE49-F238E27FC236}">
                <a16:creationId xmlns:a16="http://schemas.microsoft.com/office/drawing/2014/main" id="{1D4AABA3-B5A4-4C43-A95D-1092418C56BE}"/>
              </a:ext>
            </a:extLst>
          </p:cNvPr>
          <p:cNvCxnSpPr>
            <a:cxnSpLocks/>
          </p:cNvCxnSpPr>
          <p:nvPr/>
        </p:nvCxnSpPr>
        <p:spPr>
          <a:xfrm>
            <a:off x="9202286" y="5690997"/>
            <a:ext cx="1410210" cy="1822"/>
          </a:xfrm>
          <a:prstGeom prst="line">
            <a:avLst/>
          </a:prstGeom>
          <a:noFill/>
          <a:ln w="19050" cap="flat" cmpd="sng" algn="ctr">
            <a:solidFill>
              <a:schemeClr val="accent1"/>
            </a:solidFill>
            <a:prstDash val="sysDash"/>
            <a:headEnd type="none" w="med" len="med"/>
            <a:tailEnd type="triangle" w="med" len="med"/>
          </a:ln>
          <a:effectLst/>
        </p:spPr>
      </p:cxnSp>
      <p:cxnSp>
        <p:nvCxnSpPr>
          <p:cNvPr id="493" name="Straight Connector 492">
            <a:extLst>
              <a:ext uri="{FF2B5EF4-FFF2-40B4-BE49-F238E27FC236}">
                <a16:creationId xmlns:a16="http://schemas.microsoft.com/office/drawing/2014/main" id="{520BDD4B-FAAC-419B-A228-179E171E69A9}"/>
              </a:ext>
            </a:extLst>
          </p:cNvPr>
          <p:cNvCxnSpPr>
            <a:cxnSpLocks/>
          </p:cNvCxnSpPr>
          <p:nvPr/>
        </p:nvCxnSpPr>
        <p:spPr>
          <a:xfrm>
            <a:off x="5203596" y="5656085"/>
            <a:ext cx="3107743" cy="9094"/>
          </a:xfrm>
          <a:prstGeom prst="line">
            <a:avLst/>
          </a:prstGeom>
          <a:noFill/>
          <a:ln w="19050" cap="flat" cmpd="sng" algn="ctr">
            <a:solidFill>
              <a:schemeClr val="accent1"/>
            </a:solidFill>
            <a:prstDash val="sysDash"/>
            <a:headEnd type="none" w="med" len="med"/>
            <a:tailEnd type="triangle" w="med" len="med"/>
          </a:ln>
          <a:effectLst/>
        </p:spPr>
      </p:cxnSp>
      <p:sp>
        <p:nvSpPr>
          <p:cNvPr id="496" name="Freeform: Shape 495">
            <a:extLst>
              <a:ext uri="{FF2B5EF4-FFF2-40B4-BE49-F238E27FC236}">
                <a16:creationId xmlns:a16="http://schemas.microsoft.com/office/drawing/2014/main" id="{4994255B-E9C9-4EBC-9D56-11D83C015B32}"/>
              </a:ext>
            </a:extLst>
          </p:cNvPr>
          <p:cNvSpPr/>
          <p:nvPr/>
        </p:nvSpPr>
        <p:spPr bwMode="auto">
          <a:xfrm>
            <a:off x="6736308" y="4700260"/>
            <a:ext cx="1575031" cy="828357"/>
          </a:xfrm>
          <a:custGeom>
            <a:avLst/>
            <a:gdLst>
              <a:gd name="connsiteX0" fmla="*/ 0 w 952500"/>
              <a:gd name="connsiteY0" fmla="*/ 0 h 165100"/>
              <a:gd name="connsiteX1" fmla="*/ 0 w 952500"/>
              <a:gd name="connsiteY1" fmla="*/ 165100 h 165100"/>
              <a:gd name="connsiteX2" fmla="*/ 952500 w 952500"/>
              <a:gd name="connsiteY2" fmla="*/ 165100 h 165100"/>
            </a:gdLst>
            <a:ahLst/>
            <a:cxnLst>
              <a:cxn ang="0">
                <a:pos x="connsiteX0" y="connsiteY0"/>
              </a:cxn>
              <a:cxn ang="0">
                <a:pos x="connsiteX1" y="connsiteY1"/>
              </a:cxn>
              <a:cxn ang="0">
                <a:pos x="connsiteX2" y="connsiteY2"/>
              </a:cxn>
            </a:cxnLst>
            <a:rect l="l" t="t" r="r" b="b"/>
            <a:pathLst>
              <a:path w="952500" h="165100">
                <a:moveTo>
                  <a:pt x="0" y="0"/>
                </a:moveTo>
                <a:lnTo>
                  <a:pt x="0" y="165100"/>
                </a:lnTo>
                <a:lnTo>
                  <a:pt x="952500" y="16510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cxnSp>
        <p:nvCxnSpPr>
          <p:cNvPr id="497" name="Straight Connector 496">
            <a:extLst>
              <a:ext uri="{FF2B5EF4-FFF2-40B4-BE49-F238E27FC236}">
                <a16:creationId xmlns:a16="http://schemas.microsoft.com/office/drawing/2014/main" id="{5F23B0AD-8120-45FC-9283-00256D5D1570}"/>
              </a:ext>
            </a:extLst>
          </p:cNvPr>
          <p:cNvCxnSpPr>
            <a:cxnSpLocks/>
          </p:cNvCxnSpPr>
          <p:nvPr/>
        </p:nvCxnSpPr>
        <p:spPr>
          <a:xfrm>
            <a:off x="3076906" y="5656085"/>
            <a:ext cx="1098890" cy="6738"/>
          </a:xfrm>
          <a:prstGeom prst="line">
            <a:avLst/>
          </a:prstGeom>
          <a:noFill/>
          <a:ln w="19050" cap="flat" cmpd="sng" algn="ctr">
            <a:solidFill>
              <a:schemeClr val="accent1"/>
            </a:solidFill>
            <a:prstDash val="sysDash"/>
            <a:headEnd type="none" w="med" len="med"/>
            <a:tailEnd type="triangle" w="med" len="med"/>
          </a:ln>
          <a:effectLst/>
        </p:spPr>
      </p:cxnSp>
      <p:cxnSp>
        <p:nvCxnSpPr>
          <p:cNvPr id="498" name="Straight Connector 497">
            <a:extLst>
              <a:ext uri="{FF2B5EF4-FFF2-40B4-BE49-F238E27FC236}">
                <a16:creationId xmlns:a16="http://schemas.microsoft.com/office/drawing/2014/main" id="{BF4EC55E-2E9B-4A4E-BD90-E94C786DB73E}"/>
              </a:ext>
            </a:extLst>
          </p:cNvPr>
          <p:cNvCxnSpPr>
            <a:cxnSpLocks/>
          </p:cNvCxnSpPr>
          <p:nvPr/>
        </p:nvCxnSpPr>
        <p:spPr>
          <a:xfrm flipV="1">
            <a:off x="1349829" y="5656085"/>
            <a:ext cx="822893" cy="9094"/>
          </a:xfrm>
          <a:prstGeom prst="line">
            <a:avLst/>
          </a:prstGeom>
          <a:noFill/>
          <a:ln w="19050" cap="flat" cmpd="sng" algn="ctr">
            <a:solidFill>
              <a:schemeClr val="accent1"/>
            </a:solidFill>
            <a:prstDash val="sysDash"/>
            <a:headEnd type="none" w="med" len="med"/>
            <a:tailEnd type="triangle" w="med" len="med"/>
          </a:ln>
          <a:effectLst/>
        </p:spPr>
      </p:cxnSp>
      <p:cxnSp>
        <p:nvCxnSpPr>
          <p:cNvPr id="500" name="Straight Connector 499">
            <a:extLst>
              <a:ext uri="{FF2B5EF4-FFF2-40B4-BE49-F238E27FC236}">
                <a16:creationId xmlns:a16="http://schemas.microsoft.com/office/drawing/2014/main" id="{C83C8DDF-E2A1-49B7-B23D-4902F846657A}"/>
              </a:ext>
            </a:extLst>
          </p:cNvPr>
          <p:cNvCxnSpPr>
            <a:cxnSpLocks/>
          </p:cNvCxnSpPr>
          <p:nvPr/>
        </p:nvCxnSpPr>
        <p:spPr>
          <a:xfrm>
            <a:off x="4458878" y="4033506"/>
            <a:ext cx="27322" cy="1323762"/>
          </a:xfrm>
          <a:prstGeom prst="line">
            <a:avLst/>
          </a:prstGeom>
          <a:noFill/>
          <a:ln w="19050" cap="flat" cmpd="sng" algn="ctr">
            <a:solidFill>
              <a:schemeClr val="accent1"/>
            </a:solidFill>
            <a:prstDash val="sysDash"/>
            <a:headEnd type="none" w="med" len="med"/>
            <a:tailEnd type="triangle" w="med" len="med"/>
          </a:ln>
          <a:effectLst/>
        </p:spPr>
      </p:cxnSp>
      <p:cxnSp>
        <p:nvCxnSpPr>
          <p:cNvPr id="501" name="Straight Connector 500">
            <a:extLst>
              <a:ext uri="{FF2B5EF4-FFF2-40B4-BE49-F238E27FC236}">
                <a16:creationId xmlns:a16="http://schemas.microsoft.com/office/drawing/2014/main" id="{179073DC-519E-4634-B566-3D7C9866B233}"/>
              </a:ext>
            </a:extLst>
          </p:cNvPr>
          <p:cNvCxnSpPr>
            <a:cxnSpLocks/>
          </p:cNvCxnSpPr>
          <p:nvPr/>
        </p:nvCxnSpPr>
        <p:spPr>
          <a:xfrm flipV="1">
            <a:off x="1613852" y="2648708"/>
            <a:ext cx="450618" cy="1"/>
          </a:xfrm>
          <a:prstGeom prst="line">
            <a:avLst/>
          </a:prstGeom>
          <a:noFill/>
          <a:ln w="19050" cap="flat" cmpd="sng" algn="ctr">
            <a:solidFill>
              <a:schemeClr val="accent1"/>
            </a:solidFill>
            <a:prstDash val="sysDash"/>
            <a:headEnd type="none" w="med" len="med"/>
            <a:tailEnd type="triangle" w="med" len="med"/>
          </a:ln>
          <a:effectLst/>
        </p:spPr>
      </p:cxnSp>
      <p:sp>
        <p:nvSpPr>
          <p:cNvPr id="264" name="Freeform: Shape 263">
            <a:extLst>
              <a:ext uri="{FF2B5EF4-FFF2-40B4-BE49-F238E27FC236}">
                <a16:creationId xmlns:a16="http://schemas.microsoft.com/office/drawing/2014/main" id="{A22DECD5-D0A8-4EBB-A233-7EA7EFA8F76D}"/>
              </a:ext>
            </a:extLst>
          </p:cNvPr>
          <p:cNvSpPr/>
          <p:nvPr/>
        </p:nvSpPr>
        <p:spPr bwMode="auto">
          <a:xfrm>
            <a:off x="6694873" y="2097025"/>
            <a:ext cx="1616466" cy="886696"/>
          </a:xfrm>
          <a:custGeom>
            <a:avLst/>
            <a:gdLst>
              <a:gd name="connsiteX0" fmla="*/ 990600 w 990600"/>
              <a:gd name="connsiteY0" fmla="*/ 0 h 624840"/>
              <a:gd name="connsiteX1" fmla="*/ 0 w 990600"/>
              <a:gd name="connsiteY1" fmla="*/ 0 h 624840"/>
              <a:gd name="connsiteX2" fmla="*/ 0 w 990600"/>
              <a:gd name="connsiteY2" fmla="*/ 624840 h 624840"/>
            </a:gdLst>
            <a:ahLst/>
            <a:cxnLst>
              <a:cxn ang="0">
                <a:pos x="connsiteX0" y="connsiteY0"/>
              </a:cxn>
              <a:cxn ang="0">
                <a:pos x="connsiteX1" y="connsiteY1"/>
              </a:cxn>
              <a:cxn ang="0">
                <a:pos x="connsiteX2" y="connsiteY2"/>
              </a:cxn>
            </a:cxnLst>
            <a:rect l="l" t="t" r="r" b="b"/>
            <a:pathLst>
              <a:path w="990600" h="624840">
                <a:moveTo>
                  <a:pt x="990600" y="0"/>
                </a:moveTo>
                <a:lnTo>
                  <a:pt x="0" y="0"/>
                </a:lnTo>
                <a:lnTo>
                  <a:pt x="0" y="624840"/>
                </a:lnTo>
              </a:path>
            </a:pathLst>
          </a:custGeom>
          <a:noFill/>
          <a:ln w="19050" cap="flat" cmpd="sng" algn="ctr">
            <a:solidFill>
              <a:schemeClr val="accent1"/>
            </a:solidFill>
            <a:prstDash val="sysDash"/>
            <a:headEnd type="triangl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A885EC70-DEC2-43D0-B83C-CEFE802F0F86}"/>
              </a:ext>
            </a:extLst>
          </p:cNvPr>
          <p:cNvSpPr/>
          <p:nvPr/>
        </p:nvSpPr>
        <p:spPr bwMode="auto">
          <a:xfrm>
            <a:off x="3392664" y="2644713"/>
            <a:ext cx="2329572" cy="1388793"/>
          </a:xfrm>
          <a:custGeom>
            <a:avLst/>
            <a:gdLst>
              <a:gd name="connsiteX0" fmla="*/ 0 w 3817620"/>
              <a:gd name="connsiteY0" fmla="*/ 0 h 1341120"/>
              <a:gd name="connsiteX1" fmla="*/ 548640 w 3817620"/>
              <a:gd name="connsiteY1" fmla="*/ 0 h 1341120"/>
              <a:gd name="connsiteX2" fmla="*/ 548640 w 3817620"/>
              <a:gd name="connsiteY2" fmla="*/ 1341120 h 1341120"/>
              <a:gd name="connsiteX3" fmla="*/ 3817620 w 3817620"/>
              <a:gd name="connsiteY3" fmla="*/ 1341120 h 1341120"/>
            </a:gdLst>
            <a:ahLst/>
            <a:cxnLst>
              <a:cxn ang="0">
                <a:pos x="connsiteX0" y="connsiteY0"/>
              </a:cxn>
              <a:cxn ang="0">
                <a:pos x="connsiteX1" y="connsiteY1"/>
              </a:cxn>
              <a:cxn ang="0">
                <a:pos x="connsiteX2" y="connsiteY2"/>
              </a:cxn>
              <a:cxn ang="0">
                <a:pos x="connsiteX3" y="connsiteY3"/>
              </a:cxn>
            </a:cxnLst>
            <a:rect l="l" t="t" r="r" b="b"/>
            <a:pathLst>
              <a:path w="3817620" h="1341120">
                <a:moveTo>
                  <a:pt x="0" y="0"/>
                </a:moveTo>
                <a:lnTo>
                  <a:pt x="548640" y="0"/>
                </a:lnTo>
                <a:lnTo>
                  <a:pt x="548640" y="1341120"/>
                </a:lnTo>
                <a:lnTo>
                  <a:pt x="3817620" y="1341120"/>
                </a:lnTo>
              </a:path>
            </a:pathLst>
          </a:custGeom>
          <a:noFill/>
          <a:ln w="19050" cap="flat" cmpd="sng" algn="ctr">
            <a:solidFill>
              <a:schemeClr val="accent1"/>
            </a:solidFill>
            <a:prstDash val="sysDash"/>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89" name="Group 388">
            <a:extLst>
              <a:ext uri="{FF2B5EF4-FFF2-40B4-BE49-F238E27FC236}">
                <a16:creationId xmlns:a16="http://schemas.microsoft.com/office/drawing/2014/main" id="{80B0A9DF-CD82-40C5-8A20-CB7716B5E6FB}"/>
              </a:ext>
            </a:extLst>
          </p:cNvPr>
          <p:cNvGrpSpPr/>
          <p:nvPr/>
        </p:nvGrpSpPr>
        <p:grpSpPr>
          <a:xfrm>
            <a:off x="10860389" y="5413237"/>
            <a:ext cx="577120" cy="448001"/>
            <a:chOff x="9971054" y="1093656"/>
            <a:chExt cx="429171" cy="333150"/>
          </a:xfrm>
          <a:solidFill>
            <a:schemeClr val="accent1"/>
          </a:solidFill>
        </p:grpSpPr>
        <p:sp>
          <p:nvSpPr>
            <p:cNvPr id="390" name="Freeform: Shape 571">
              <a:extLst>
                <a:ext uri="{FF2B5EF4-FFF2-40B4-BE49-F238E27FC236}">
                  <a16:creationId xmlns:a16="http://schemas.microsoft.com/office/drawing/2014/main" id="{D7C91798-AF09-482E-94C6-539648A8E28F}"/>
                </a:ext>
              </a:extLst>
            </p:cNvPr>
            <p:cNvSpPr/>
            <p:nvPr/>
          </p:nvSpPr>
          <p:spPr>
            <a:xfrm>
              <a:off x="10216534" y="1228919"/>
              <a:ext cx="16700" cy="58446"/>
            </a:xfrm>
            <a:custGeom>
              <a:avLst/>
              <a:gdLst>
                <a:gd name="connsiteX0" fmla="*/ 9962 w 9267"/>
                <a:gd name="connsiteY0" fmla="*/ 5792 h 32436"/>
                <a:gd name="connsiteX1" fmla="*/ 3475 w 9267"/>
                <a:gd name="connsiteY1" fmla="*/ 3475 h 32436"/>
                <a:gd name="connsiteX2" fmla="*/ 3475 w 9267"/>
                <a:gd name="connsiteY2" fmla="*/ 17840 h 32436"/>
                <a:gd name="connsiteX3" fmla="*/ 3475 w 9267"/>
                <a:gd name="connsiteY3" fmla="*/ 31278 h 32436"/>
                <a:gd name="connsiteX4" fmla="*/ 9962 w 9267"/>
                <a:gd name="connsiteY4" fmla="*/ 27571 h 32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7" h="32436">
                  <a:moveTo>
                    <a:pt x="9962" y="5792"/>
                  </a:moveTo>
                  <a:lnTo>
                    <a:pt x="3475" y="3475"/>
                  </a:lnTo>
                  <a:lnTo>
                    <a:pt x="3475" y="17840"/>
                  </a:lnTo>
                  <a:lnTo>
                    <a:pt x="3475" y="31278"/>
                  </a:lnTo>
                  <a:lnTo>
                    <a:pt x="9962" y="27571"/>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1" name="Freeform: Shape 572">
              <a:extLst>
                <a:ext uri="{FF2B5EF4-FFF2-40B4-BE49-F238E27FC236}">
                  <a16:creationId xmlns:a16="http://schemas.microsoft.com/office/drawing/2014/main" id="{58E88832-A23D-48E6-84CB-06DE5436EF61}"/>
                </a:ext>
              </a:extLst>
            </p:cNvPr>
            <p:cNvSpPr/>
            <p:nvPr/>
          </p:nvSpPr>
          <p:spPr>
            <a:xfrm>
              <a:off x="10216534" y="1169638"/>
              <a:ext cx="183691" cy="141943"/>
            </a:xfrm>
            <a:custGeom>
              <a:avLst/>
              <a:gdLst>
                <a:gd name="connsiteX0" fmla="*/ 3475 w 101943"/>
                <a:gd name="connsiteY0" fmla="*/ 3475 h 78774"/>
                <a:gd name="connsiteX1" fmla="*/ 3475 w 101943"/>
                <a:gd name="connsiteY1" fmla="*/ 24791 h 78774"/>
                <a:gd name="connsiteX2" fmla="*/ 9962 w 101943"/>
                <a:gd name="connsiteY2" fmla="*/ 27108 h 78774"/>
                <a:gd name="connsiteX3" fmla="*/ 9962 w 101943"/>
                <a:gd name="connsiteY3" fmla="*/ 19694 h 78774"/>
                <a:gd name="connsiteX4" fmla="*/ 92444 w 101943"/>
                <a:gd name="connsiteY4" fmla="*/ 19694 h 78774"/>
                <a:gd name="connsiteX5" fmla="*/ 92444 w 101943"/>
                <a:gd name="connsiteY5" fmla="*/ 70202 h 78774"/>
                <a:gd name="connsiteX6" fmla="*/ 15060 w 101943"/>
                <a:gd name="connsiteY6" fmla="*/ 70202 h 78774"/>
                <a:gd name="connsiteX7" fmla="*/ 3475 w 101943"/>
                <a:gd name="connsiteY7" fmla="*/ 76689 h 78774"/>
                <a:gd name="connsiteX8" fmla="*/ 3475 w 101943"/>
                <a:gd name="connsiteY8" fmla="*/ 76689 h 78774"/>
                <a:gd name="connsiteX9" fmla="*/ 98931 w 101943"/>
                <a:gd name="connsiteY9" fmla="*/ 76689 h 78774"/>
                <a:gd name="connsiteX10" fmla="*/ 98931 w 101943"/>
                <a:gd name="connsiteY10" fmla="*/ 3475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43" h="78774">
                  <a:moveTo>
                    <a:pt x="3475" y="3475"/>
                  </a:moveTo>
                  <a:lnTo>
                    <a:pt x="3475" y="24791"/>
                  </a:lnTo>
                  <a:lnTo>
                    <a:pt x="9962" y="27108"/>
                  </a:lnTo>
                  <a:lnTo>
                    <a:pt x="9962" y="19694"/>
                  </a:lnTo>
                  <a:lnTo>
                    <a:pt x="92444" y="19694"/>
                  </a:lnTo>
                  <a:lnTo>
                    <a:pt x="92444" y="70202"/>
                  </a:lnTo>
                  <a:lnTo>
                    <a:pt x="15060" y="70202"/>
                  </a:lnTo>
                  <a:lnTo>
                    <a:pt x="3475" y="76689"/>
                  </a:lnTo>
                  <a:lnTo>
                    <a:pt x="3475" y="76689"/>
                  </a:lnTo>
                  <a:lnTo>
                    <a:pt x="98931" y="76689"/>
                  </a:lnTo>
                  <a:lnTo>
                    <a:pt x="98931" y="347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2" name="Freeform: Shape 573">
              <a:extLst>
                <a:ext uri="{FF2B5EF4-FFF2-40B4-BE49-F238E27FC236}">
                  <a16:creationId xmlns:a16="http://schemas.microsoft.com/office/drawing/2014/main" id="{54A60FFF-6D7F-463C-9E6D-0E06964068A4}"/>
                </a:ext>
              </a:extLst>
            </p:cNvPr>
            <p:cNvSpPr/>
            <p:nvPr/>
          </p:nvSpPr>
          <p:spPr>
            <a:xfrm>
              <a:off x="10074590" y="1202200"/>
              <a:ext cx="75146" cy="33398"/>
            </a:xfrm>
            <a:custGeom>
              <a:avLst/>
              <a:gdLst>
                <a:gd name="connsiteX0" fmla="*/ 41472 w 41704"/>
                <a:gd name="connsiteY0" fmla="*/ 11816 h 18535"/>
                <a:gd name="connsiteX1" fmla="*/ 41472 w 41704"/>
                <a:gd name="connsiteY1" fmla="*/ 5329 h 18535"/>
                <a:gd name="connsiteX2" fmla="*/ 34985 w 41704"/>
                <a:gd name="connsiteY2" fmla="*/ 3475 h 18535"/>
                <a:gd name="connsiteX3" fmla="*/ 34985 w 41704"/>
                <a:gd name="connsiteY3" fmla="*/ 9963 h 18535"/>
                <a:gd name="connsiteX4" fmla="*/ 3475 w 41704"/>
                <a:gd name="connsiteY4" fmla="*/ 9963 h 18535"/>
                <a:gd name="connsiteX5" fmla="*/ 4402 w 41704"/>
                <a:gd name="connsiteY5" fmla="*/ 16450 h 18535"/>
                <a:gd name="connsiteX6" fmla="*/ 41472 w 41704"/>
                <a:gd name="connsiteY6" fmla="*/ 16450 h 1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04" h="18535">
                  <a:moveTo>
                    <a:pt x="41472" y="11816"/>
                  </a:moveTo>
                  <a:lnTo>
                    <a:pt x="41472" y="5329"/>
                  </a:lnTo>
                  <a:lnTo>
                    <a:pt x="34985" y="3475"/>
                  </a:lnTo>
                  <a:lnTo>
                    <a:pt x="34985" y="9963"/>
                  </a:lnTo>
                  <a:lnTo>
                    <a:pt x="3475" y="9963"/>
                  </a:lnTo>
                  <a:lnTo>
                    <a:pt x="4402" y="16450"/>
                  </a:lnTo>
                  <a:lnTo>
                    <a:pt x="41472" y="16450"/>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3" name="Freeform: Shape 574">
              <a:extLst>
                <a:ext uri="{FF2B5EF4-FFF2-40B4-BE49-F238E27FC236}">
                  <a16:creationId xmlns:a16="http://schemas.microsoft.com/office/drawing/2014/main" id="{CE7A3F1A-FE69-4674-83B8-A12DF6BA5728}"/>
                </a:ext>
              </a:extLst>
            </p:cNvPr>
            <p:cNvSpPr/>
            <p:nvPr/>
          </p:nvSpPr>
          <p:spPr>
            <a:xfrm>
              <a:off x="9971054" y="1093656"/>
              <a:ext cx="183691" cy="141943"/>
            </a:xfrm>
            <a:custGeom>
              <a:avLst/>
              <a:gdLst>
                <a:gd name="connsiteX0" fmla="*/ 49350 w 101943"/>
                <a:gd name="connsiteY0" fmla="*/ 70202 h 78774"/>
                <a:gd name="connsiteX1" fmla="*/ 9963 w 101943"/>
                <a:gd name="connsiteY1" fmla="*/ 70202 h 78774"/>
                <a:gd name="connsiteX2" fmla="*/ 9963 w 101943"/>
                <a:gd name="connsiteY2" fmla="*/ 19230 h 78774"/>
                <a:gd name="connsiteX3" fmla="*/ 92444 w 101943"/>
                <a:gd name="connsiteY3" fmla="*/ 19230 h 78774"/>
                <a:gd name="connsiteX4" fmla="*/ 92444 w 101943"/>
                <a:gd name="connsiteY4" fmla="*/ 52130 h 78774"/>
                <a:gd name="connsiteX5" fmla="*/ 98931 w 101943"/>
                <a:gd name="connsiteY5" fmla="*/ 53984 h 78774"/>
                <a:gd name="connsiteX6" fmla="*/ 98931 w 101943"/>
                <a:gd name="connsiteY6" fmla="*/ 3475 h 78774"/>
                <a:gd name="connsiteX7" fmla="*/ 3475 w 101943"/>
                <a:gd name="connsiteY7" fmla="*/ 3475 h 78774"/>
                <a:gd name="connsiteX8" fmla="*/ 3475 w 101943"/>
                <a:gd name="connsiteY8" fmla="*/ 76689 h 78774"/>
                <a:gd name="connsiteX9" fmla="*/ 50740 w 101943"/>
                <a:gd name="connsiteY9" fmla="*/ 76689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49350" y="70202"/>
                  </a:moveTo>
                  <a:lnTo>
                    <a:pt x="9963" y="70202"/>
                  </a:lnTo>
                  <a:lnTo>
                    <a:pt x="9963" y="19230"/>
                  </a:lnTo>
                  <a:lnTo>
                    <a:pt x="92444" y="19230"/>
                  </a:lnTo>
                  <a:lnTo>
                    <a:pt x="92444" y="52130"/>
                  </a:lnTo>
                  <a:lnTo>
                    <a:pt x="98931" y="53984"/>
                  </a:lnTo>
                  <a:lnTo>
                    <a:pt x="98931" y="3475"/>
                  </a:lnTo>
                  <a:lnTo>
                    <a:pt x="3475" y="3475"/>
                  </a:lnTo>
                  <a:lnTo>
                    <a:pt x="3475" y="76689"/>
                  </a:lnTo>
                  <a:lnTo>
                    <a:pt x="50740" y="76689"/>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4" name="Freeform: Shape 575">
              <a:extLst>
                <a:ext uri="{FF2B5EF4-FFF2-40B4-BE49-F238E27FC236}">
                  <a16:creationId xmlns:a16="http://schemas.microsoft.com/office/drawing/2014/main" id="{A5C859B5-DA63-4B59-BD42-C37823E96EFA}"/>
                </a:ext>
              </a:extLst>
            </p:cNvPr>
            <p:cNvSpPr/>
            <p:nvPr/>
          </p:nvSpPr>
          <p:spPr>
            <a:xfrm>
              <a:off x="10000277" y="1284863"/>
              <a:ext cx="183691" cy="141943"/>
            </a:xfrm>
            <a:custGeom>
              <a:avLst/>
              <a:gdLst>
                <a:gd name="connsiteX0" fmla="*/ 92444 w 101943"/>
                <a:gd name="connsiteY0" fmla="*/ 70202 h 78774"/>
                <a:gd name="connsiteX1" fmla="*/ 9963 w 101943"/>
                <a:gd name="connsiteY1" fmla="*/ 70202 h 78774"/>
                <a:gd name="connsiteX2" fmla="*/ 9963 w 101943"/>
                <a:gd name="connsiteY2" fmla="*/ 19230 h 78774"/>
                <a:gd name="connsiteX3" fmla="*/ 41935 w 101943"/>
                <a:gd name="connsiteY3" fmla="*/ 19230 h 78774"/>
                <a:gd name="connsiteX4" fmla="*/ 39155 w 101943"/>
                <a:gd name="connsiteY4" fmla="*/ 3475 h 78774"/>
                <a:gd name="connsiteX5" fmla="*/ 3475 w 101943"/>
                <a:gd name="connsiteY5" fmla="*/ 3475 h 78774"/>
                <a:gd name="connsiteX6" fmla="*/ 3475 w 101943"/>
                <a:gd name="connsiteY6" fmla="*/ 76226 h 78774"/>
                <a:gd name="connsiteX7" fmla="*/ 98931 w 101943"/>
                <a:gd name="connsiteY7" fmla="*/ 76226 h 78774"/>
                <a:gd name="connsiteX8" fmla="*/ 98931 w 101943"/>
                <a:gd name="connsiteY8" fmla="*/ 25717 h 78774"/>
                <a:gd name="connsiteX9" fmla="*/ 92444 w 101943"/>
                <a:gd name="connsiteY9" fmla="*/ 28961 h 7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43" h="78774">
                  <a:moveTo>
                    <a:pt x="92444" y="70202"/>
                  </a:moveTo>
                  <a:lnTo>
                    <a:pt x="9963" y="70202"/>
                  </a:lnTo>
                  <a:lnTo>
                    <a:pt x="9963" y="19230"/>
                  </a:lnTo>
                  <a:lnTo>
                    <a:pt x="41935" y="19230"/>
                  </a:lnTo>
                  <a:lnTo>
                    <a:pt x="39155" y="3475"/>
                  </a:lnTo>
                  <a:lnTo>
                    <a:pt x="3475" y="3475"/>
                  </a:lnTo>
                  <a:lnTo>
                    <a:pt x="3475" y="76226"/>
                  </a:lnTo>
                  <a:lnTo>
                    <a:pt x="98931" y="76226"/>
                  </a:lnTo>
                  <a:lnTo>
                    <a:pt x="98931" y="25717"/>
                  </a:lnTo>
                  <a:lnTo>
                    <a:pt x="92444" y="28961"/>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5" name="Freeform: Shape 576">
              <a:extLst>
                <a:ext uri="{FF2B5EF4-FFF2-40B4-BE49-F238E27FC236}">
                  <a16:creationId xmlns:a16="http://schemas.microsoft.com/office/drawing/2014/main" id="{1DD0604F-F92C-4C64-938C-C4BD9DCF65A8}"/>
                </a:ext>
              </a:extLst>
            </p:cNvPr>
            <p:cNvSpPr/>
            <p:nvPr/>
          </p:nvSpPr>
          <p:spPr>
            <a:xfrm>
              <a:off x="10085444" y="1284863"/>
              <a:ext cx="91846" cy="33398"/>
            </a:xfrm>
            <a:custGeom>
              <a:avLst/>
              <a:gdLst>
                <a:gd name="connsiteX0" fmla="*/ 5792 w 50971"/>
                <a:gd name="connsiteY0" fmla="*/ 19230 h 18535"/>
                <a:gd name="connsiteX1" fmla="*/ 40082 w 50971"/>
                <a:gd name="connsiteY1" fmla="*/ 19230 h 18535"/>
                <a:gd name="connsiteX2" fmla="*/ 51667 w 50971"/>
                <a:gd name="connsiteY2" fmla="*/ 13206 h 18535"/>
                <a:gd name="connsiteX3" fmla="*/ 51667 w 50971"/>
                <a:gd name="connsiteY3" fmla="*/ 3475 h 18535"/>
                <a:gd name="connsiteX4" fmla="*/ 3475 w 50971"/>
                <a:gd name="connsiteY4" fmla="*/ 3475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71" h="18535">
                  <a:moveTo>
                    <a:pt x="5792" y="19230"/>
                  </a:moveTo>
                  <a:lnTo>
                    <a:pt x="40082" y="19230"/>
                  </a:lnTo>
                  <a:lnTo>
                    <a:pt x="51667" y="13206"/>
                  </a:lnTo>
                  <a:lnTo>
                    <a:pt x="51667" y="3475"/>
                  </a:lnTo>
                  <a:lnTo>
                    <a:pt x="3475" y="347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sp>
          <p:nvSpPr>
            <p:cNvPr id="396" name="Freeform: Shape 577">
              <a:extLst>
                <a:ext uri="{FF2B5EF4-FFF2-40B4-BE49-F238E27FC236}">
                  <a16:creationId xmlns:a16="http://schemas.microsoft.com/office/drawing/2014/main" id="{2883306B-86C7-4868-AEF6-D539BF41AB95}"/>
                </a:ext>
              </a:extLst>
            </p:cNvPr>
            <p:cNvSpPr/>
            <p:nvPr/>
          </p:nvSpPr>
          <p:spPr>
            <a:xfrm>
              <a:off x="10036040" y="1146259"/>
              <a:ext cx="300586" cy="242139"/>
            </a:xfrm>
            <a:custGeom>
              <a:avLst/>
              <a:gdLst>
                <a:gd name="connsiteX0" fmla="*/ 104107 w 166816"/>
                <a:gd name="connsiteY0" fmla="*/ 85957 h 134379"/>
                <a:gd name="connsiteX1" fmla="*/ 108741 w 166816"/>
                <a:gd name="connsiteY1" fmla="*/ 83176 h 134379"/>
                <a:gd name="connsiteX2" fmla="*/ 110131 w 166816"/>
                <a:gd name="connsiteY2" fmla="*/ 82713 h 134379"/>
                <a:gd name="connsiteX3" fmla="*/ 142567 w 166816"/>
                <a:gd name="connsiteY3" fmla="*/ 65568 h 134379"/>
                <a:gd name="connsiteX4" fmla="*/ 148591 w 166816"/>
                <a:gd name="connsiteY4" fmla="*/ 69275 h 134379"/>
                <a:gd name="connsiteX5" fmla="*/ 151835 w 166816"/>
                <a:gd name="connsiteY5" fmla="*/ 69738 h 134379"/>
                <a:gd name="connsiteX6" fmla="*/ 163419 w 166816"/>
                <a:gd name="connsiteY6" fmla="*/ 60934 h 134379"/>
                <a:gd name="connsiteX7" fmla="*/ 155079 w 166816"/>
                <a:gd name="connsiteY7" fmla="*/ 45643 h 134379"/>
                <a:gd name="connsiteX8" fmla="*/ 151835 w 166816"/>
                <a:gd name="connsiteY8" fmla="*/ 45179 h 134379"/>
                <a:gd name="connsiteX9" fmla="*/ 140714 w 166816"/>
                <a:gd name="connsiteY9" fmla="*/ 52593 h 134379"/>
                <a:gd name="connsiteX10" fmla="*/ 110131 w 166816"/>
                <a:gd name="connsiteY10" fmla="*/ 42863 h 134379"/>
                <a:gd name="connsiteX11" fmla="*/ 103644 w 166816"/>
                <a:gd name="connsiteY11" fmla="*/ 41009 h 134379"/>
                <a:gd name="connsiteX12" fmla="*/ 62866 w 166816"/>
                <a:gd name="connsiteY12" fmla="*/ 28034 h 134379"/>
                <a:gd name="connsiteX13" fmla="*/ 56842 w 166816"/>
                <a:gd name="connsiteY13" fmla="*/ 26181 h 134379"/>
                <a:gd name="connsiteX14" fmla="*/ 56842 w 166816"/>
                <a:gd name="connsiteY14" fmla="*/ 26181 h 134379"/>
                <a:gd name="connsiteX15" fmla="*/ 27650 w 166816"/>
                <a:gd name="connsiteY15" fmla="*/ 16913 h 134379"/>
                <a:gd name="connsiteX16" fmla="*/ 26259 w 166816"/>
                <a:gd name="connsiteY16" fmla="*/ 9963 h 134379"/>
                <a:gd name="connsiteX17" fmla="*/ 15602 w 166816"/>
                <a:gd name="connsiteY17" fmla="*/ 3475 h 134379"/>
                <a:gd name="connsiteX18" fmla="*/ 10041 w 166816"/>
                <a:gd name="connsiteY18" fmla="*/ 4865 h 134379"/>
                <a:gd name="connsiteX19" fmla="*/ 4944 w 166816"/>
                <a:gd name="connsiteY19" fmla="*/ 21084 h 134379"/>
                <a:gd name="connsiteX20" fmla="*/ 15138 w 166816"/>
                <a:gd name="connsiteY20" fmla="*/ 27571 h 134379"/>
                <a:gd name="connsiteX21" fmla="*/ 17455 w 166816"/>
                <a:gd name="connsiteY21" fmla="*/ 41009 h 134379"/>
                <a:gd name="connsiteX22" fmla="*/ 18382 w 166816"/>
                <a:gd name="connsiteY22" fmla="*/ 47033 h 134379"/>
                <a:gd name="connsiteX23" fmla="*/ 23479 w 166816"/>
                <a:gd name="connsiteY23" fmla="*/ 79933 h 134379"/>
                <a:gd name="connsiteX24" fmla="*/ 25796 w 166816"/>
                <a:gd name="connsiteY24" fmla="*/ 95688 h 134379"/>
                <a:gd name="connsiteX25" fmla="*/ 28113 w 166816"/>
                <a:gd name="connsiteY25" fmla="*/ 110052 h 134379"/>
                <a:gd name="connsiteX26" fmla="*/ 20699 w 166816"/>
                <a:gd name="connsiteY26" fmla="*/ 117930 h 134379"/>
                <a:gd name="connsiteX27" fmla="*/ 29039 w 166816"/>
                <a:gd name="connsiteY27" fmla="*/ 133221 h 134379"/>
                <a:gd name="connsiteX28" fmla="*/ 32283 w 166816"/>
                <a:gd name="connsiteY28" fmla="*/ 133685 h 134379"/>
                <a:gd name="connsiteX29" fmla="*/ 43868 w 166816"/>
                <a:gd name="connsiteY29" fmla="*/ 124881 h 134379"/>
                <a:gd name="connsiteX30" fmla="*/ 43868 w 166816"/>
                <a:gd name="connsiteY30" fmla="*/ 118393 h 134379"/>
                <a:gd name="connsiteX31" fmla="*/ 73524 w 166816"/>
                <a:gd name="connsiteY31" fmla="*/ 102638 h 134379"/>
                <a:gd name="connsiteX32" fmla="*/ 79548 w 166816"/>
                <a:gd name="connsiteY32" fmla="*/ 99395 h 134379"/>
                <a:gd name="connsiteX33" fmla="*/ 104107 w 166816"/>
                <a:gd name="connsiteY33" fmla="*/ 85957 h 134379"/>
                <a:gd name="connsiteX34" fmla="*/ 104107 w 166816"/>
                <a:gd name="connsiteY34" fmla="*/ 85957 h 134379"/>
                <a:gd name="connsiteX35" fmla="*/ 103644 w 166816"/>
                <a:gd name="connsiteY35" fmla="*/ 80396 h 134379"/>
                <a:gd name="connsiteX36" fmla="*/ 79085 w 166816"/>
                <a:gd name="connsiteY36" fmla="*/ 93371 h 134379"/>
                <a:gd name="connsiteX37" fmla="*/ 73060 w 166816"/>
                <a:gd name="connsiteY37" fmla="*/ 96614 h 134379"/>
                <a:gd name="connsiteX38" fmla="*/ 41088 w 166816"/>
                <a:gd name="connsiteY38" fmla="*/ 113759 h 134379"/>
                <a:gd name="connsiteX39" fmla="*/ 35064 w 166816"/>
                <a:gd name="connsiteY39" fmla="*/ 110052 h 134379"/>
                <a:gd name="connsiteX40" fmla="*/ 32283 w 166816"/>
                <a:gd name="connsiteY40" fmla="*/ 109589 h 134379"/>
                <a:gd name="connsiteX41" fmla="*/ 29967 w 166816"/>
                <a:gd name="connsiteY41" fmla="*/ 96151 h 134379"/>
                <a:gd name="connsiteX42" fmla="*/ 27650 w 166816"/>
                <a:gd name="connsiteY42" fmla="*/ 80396 h 134379"/>
                <a:gd name="connsiteX43" fmla="*/ 22553 w 166816"/>
                <a:gd name="connsiteY43" fmla="*/ 47496 h 134379"/>
                <a:gd name="connsiteX44" fmla="*/ 21626 w 166816"/>
                <a:gd name="connsiteY44" fmla="*/ 41009 h 134379"/>
                <a:gd name="connsiteX45" fmla="*/ 19309 w 166816"/>
                <a:gd name="connsiteY45" fmla="*/ 26644 h 134379"/>
                <a:gd name="connsiteX46" fmla="*/ 20699 w 166816"/>
                <a:gd name="connsiteY46" fmla="*/ 26181 h 134379"/>
                <a:gd name="connsiteX47" fmla="*/ 25333 w 166816"/>
                <a:gd name="connsiteY47" fmla="*/ 21547 h 134379"/>
                <a:gd name="connsiteX48" fmla="*/ 56379 w 166816"/>
                <a:gd name="connsiteY48" fmla="*/ 31278 h 134379"/>
                <a:gd name="connsiteX49" fmla="*/ 62403 w 166816"/>
                <a:gd name="connsiteY49" fmla="*/ 33132 h 134379"/>
                <a:gd name="connsiteX50" fmla="*/ 62403 w 166816"/>
                <a:gd name="connsiteY50" fmla="*/ 33132 h 134379"/>
                <a:gd name="connsiteX51" fmla="*/ 103180 w 166816"/>
                <a:gd name="connsiteY51" fmla="*/ 46106 h 134379"/>
                <a:gd name="connsiteX52" fmla="*/ 109667 w 166816"/>
                <a:gd name="connsiteY52" fmla="*/ 47960 h 134379"/>
                <a:gd name="connsiteX53" fmla="*/ 139324 w 166816"/>
                <a:gd name="connsiteY53" fmla="*/ 57227 h 134379"/>
                <a:gd name="connsiteX54" fmla="*/ 139787 w 166816"/>
                <a:gd name="connsiteY54" fmla="*/ 60471 h 134379"/>
                <a:gd name="connsiteX55" fmla="*/ 110131 w 166816"/>
                <a:gd name="connsiteY55" fmla="*/ 76226 h 134379"/>
                <a:gd name="connsiteX56" fmla="*/ 110131 w 166816"/>
                <a:gd name="connsiteY56" fmla="*/ 76226 h 134379"/>
                <a:gd name="connsiteX57" fmla="*/ 103644 w 166816"/>
                <a:gd name="connsiteY57" fmla="*/ 80396 h 134379"/>
                <a:gd name="connsiteX58" fmla="*/ 103644 w 166816"/>
                <a:gd name="connsiteY58" fmla="*/ 80396 h 13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6816" h="134379">
                  <a:moveTo>
                    <a:pt x="104107" y="85957"/>
                  </a:moveTo>
                  <a:lnTo>
                    <a:pt x="108741" y="83176"/>
                  </a:lnTo>
                  <a:lnTo>
                    <a:pt x="110131" y="82713"/>
                  </a:lnTo>
                  <a:lnTo>
                    <a:pt x="142567" y="65568"/>
                  </a:lnTo>
                  <a:cubicBezTo>
                    <a:pt x="143958" y="67422"/>
                    <a:pt x="145811" y="68812"/>
                    <a:pt x="148591" y="69275"/>
                  </a:cubicBezTo>
                  <a:cubicBezTo>
                    <a:pt x="149518" y="69738"/>
                    <a:pt x="150908" y="69738"/>
                    <a:pt x="151835" y="69738"/>
                  </a:cubicBezTo>
                  <a:cubicBezTo>
                    <a:pt x="157396" y="69738"/>
                    <a:pt x="162029" y="66031"/>
                    <a:pt x="163419" y="60934"/>
                  </a:cubicBezTo>
                  <a:cubicBezTo>
                    <a:pt x="165273" y="54447"/>
                    <a:pt x="161566" y="47960"/>
                    <a:pt x="155079" y="45643"/>
                  </a:cubicBezTo>
                  <a:cubicBezTo>
                    <a:pt x="154152" y="45643"/>
                    <a:pt x="152762" y="45179"/>
                    <a:pt x="151835" y="45179"/>
                  </a:cubicBezTo>
                  <a:cubicBezTo>
                    <a:pt x="146738" y="45179"/>
                    <a:pt x="142567" y="47960"/>
                    <a:pt x="140714" y="52593"/>
                  </a:cubicBezTo>
                  <a:lnTo>
                    <a:pt x="110131" y="42863"/>
                  </a:lnTo>
                  <a:lnTo>
                    <a:pt x="103644" y="41009"/>
                  </a:lnTo>
                  <a:lnTo>
                    <a:pt x="62866" y="28034"/>
                  </a:lnTo>
                  <a:lnTo>
                    <a:pt x="56842" y="26181"/>
                  </a:lnTo>
                  <a:lnTo>
                    <a:pt x="56842" y="26181"/>
                  </a:lnTo>
                  <a:lnTo>
                    <a:pt x="27650" y="16913"/>
                  </a:lnTo>
                  <a:cubicBezTo>
                    <a:pt x="27650" y="14596"/>
                    <a:pt x="27650" y="12279"/>
                    <a:pt x="26259" y="9963"/>
                  </a:cubicBezTo>
                  <a:cubicBezTo>
                    <a:pt x="23942" y="5792"/>
                    <a:pt x="19772" y="3475"/>
                    <a:pt x="15602" y="3475"/>
                  </a:cubicBezTo>
                  <a:cubicBezTo>
                    <a:pt x="13748" y="3475"/>
                    <a:pt x="11895" y="3939"/>
                    <a:pt x="10041" y="4865"/>
                  </a:cubicBezTo>
                  <a:cubicBezTo>
                    <a:pt x="4017" y="8109"/>
                    <a:pt x="1701" y="15523"/>
                    <a:pt x="4944" y="21084"/>
                  </a:cubicBezTo>
                  <a:cubicBezTo>
                    <a:pt x="7261" y="24791"/>
                    <a:pt x="10968" y="27571"/>
                    <a:pt x="15138" y="27571"/>
                  </a:cubicBezTo>
                  <a:lnTo>
                    <a:pt x="17455" y="41009"/>
                  </a:lnTo>
                  <a:lnTo>
                    <a:pt x="18382" y="47033"/>
                  </a:lnTo>
                  <a:lnTo>
                    <a:pt x="23479" y="79933"/>
                  </a:lnTo>
                  <a:lnTo>
                    <a:pt x="25796" y="95688"/>
                  </a:lnTo>
                  <a:lnTo>
                    <a:pt x="28113" y="110052"/>
                  </a:lnTo>
                  <a:cubicBezTo>
                    <a:pt x="24870" y="111442"/>
                    <a:pt x="21626" y="114223"/>
                    <a:pt x="20699" y="117930"/>
                  </a:cubicBezTo>
                  <a:cubicBezTo>
                    <a:pt x="18845" y="124417"/>
                    <a:pt x="22553" y="130904"/>
                    <a:pt x="29039" y="133221"/>
                  </a:cubicBezTo>
                  <a:cubicBezTo>
                    <a:pt x="29967" y="133221"/>
                    <a:pt x="31356" y="133685"/>
                    <a:pt x="32283" y="133685"/>
                  </a:cubicBezTo>
                  <a:cubicBezTo>
                    <a:pt x="37844" y="133685"/>
                    <a:pt x="42478" y="129978"/>
                    <a:pt x="43868" y="124881"/>
                  </a:cubicBezTo>
                  <a:cubicBezTo>
                    <a:pt x="44331" y="122564"/>
                    <a:pt x="44331" y="120247"/>
                    <a:pt x="43868" y="118393"/>
                  </a:cubicBezTo>
                  <a:lnTo>
                    <a:pt x="73524" y="102638"/>
                  </a:lnTo>
                  <a:lnTo>
                    <a:pt x="79548" y="99395"/>
                  </a:lnTo>
                  <a:lnTo>
                    <a:pt x="104107" y="85957"/>
                  </a:lnTo>
                  <a:lnTo>
                    <a:pt x="104107" y="85957"/>
                  </a:lnTo>
                  <a:close/>
                  <a:moveTo>
                    <a:pt x="103644" y="80396"/>
                  </a:moveTo>
                  <a:lnTo>
                    <a:pt x="79085" y="93371"/>
                  </a:lnTo>
                  <a:lnTo>
                    <a:pt x="73060" y="96614"/>
                  </a:lnTo>
                  <a:lnTo>
                    <a:pt x="41088" y="113759"/>
                  </a:lnTo>
                  <a:cubicBezTo>
                    <a:pt x="39697" y="111906"/>
                    <a:pt x="37844" y="110516"/>
                    <a:pt x="35064" y="110052"/>
                  </a:cubicBezTo>
                  <a:cubicBezTo>
                    <a:pt x="34137" y="110052"/>
                    <a:pt x="33210" y="109589"/>
                    <a:pt x="32283" y="109589"/>
                  </a:cubicBezTo>
                  <a:lnTo>
                    <a:pt x="29967" y="96151"/>
                  </a:lnTo>
                  <a:lnTo>
                    <a:pt x="27650" y="80396"/>
                  </a:lnTo>
                  <a:lnTo>
                    <a:pt x="22553" y="47496"/>
                  </a:lnTo>
                  <a:lnTo>
                    <a:pt x="21626" y="41009"/>
                  </a:lnTo>
                  <a:lnTo>
                    <a:pt x="19309" y="26644"/>
                  </a:lnTo>
                  <a:cubicBezTo>
                    <a:pt x="19772" y="26644"/>
                    <a:pt x="20236" y="26181"/>
                    <a:pt x="20699" y="26181"/>
                  </a:cubicBezTo>
                  <a:cubicBezTo>
                    <a:pt x="23016" y="25254"/>
                    <a:pt x="24406" y="23401"/>
                    <a:pt x="25333" y="21547"/>
                  </a:cubicBezTo>
                  <a:lnTo>
                    <a:pt x="56379" y="31278"/>
                  </a:lnTo>
                  <a:lnTo>
                    <a:pt x="62403" y="33132"/>
                  </a:lnTo>
                  <a:lnTo>
                    <a:pt x="62403" y="33132"/>
                  </a:lnTo>
                  <a:lnTo>
                    <a:pt x="103180" y="46106"/>
                  </a:lnTo>
                  <a:lnTo>
                    <a:pt x="109667" y="47960"/>
                  </a:lnTo>
                  <a:lnTo>
                    <a:pt x="139324" y="57227"/>
                  </a:lnTo>
                  <a:cubicBezTo>
                    <a:pt x="139324" y="58154"/>
                    <a:pt x="139324" y="59081"/>
                    <a:pt x="139787" y="60471"/>
                  </a:cubicBezTo>
                  <a:lnTo>
                    <a:pt x="110131" y="76226"/>
                  </a:lnTo>
                  <a:lnTo>
                    <a:pt x="110131" y="76226"/>
                  </a:lnTo>
                  <a:lnTo>
                    <a:pt x="103644" y="80396"/>
                  </a:lnTo>
                  <a:lnTo>
                    <a:pt x="103644" y="80396"/>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000000"/>
                </a:solidFill>
                <a:effectLst/>
                <a:uLnTx/>
                <a:uFillTx/>
                <a:latin typeface="Segoe UI"/>
                <a:ea typeface="+mn-ea"/>
                <a:cs typeface="+mn-cs"/>
              </a:endParaRPr>
            </a:p>
          </p:txBody>
        </p:sp>
      </p:grpSp>
      <p:sp>
        <p:nvSpPr>
          <p:cNvPr id="411" name="Freeform: Shape 282">
            <a:extLst>
              <a:ext uri="{FF2B5EF4-FFF2-40B4-BE49-F238E27FC236}">
                <a16:creationId xmlns:a16="http://schemas.microsoft.com/office/drawing/2014/main" id="{07DA854C-AB6E-4A4C-83AB-FA100724765D}"/>
              </a:ext>
            </a:extLst>
          </p:cNvPr>
          <p:cNvSpPr/>
          <p:nvPr/>
        </p:nvSpPr>
        <p:spPr>
          <a:xfrm>
            <a:off x="10918854" y="4226495"/>
            <a:ext cx="469339" cy="347311"/>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light"/>
              <a:ea typeface="+mn-ea"/>
              <a:cs typeface="+mn-cs"/>
            </a:endParaRPr>
          </a:p>
        </p:txBody>
      </p:sp>
      <p:grpSp>
        <p:nvGrpSpPr>
          <p:cNvPr id="412" name="Group 411">
            <a:extLst>
              <a:ext uri="{FF2B5EF4-FFF2-40B4-BE49-F238E27FC236}">
                <a16:creationId xmlns:a16="http://schemas.microsoft.com/office/drawing/2014/main" id="{035BD937-D097-4054-829F-2E520AC41468}"/>
              </a:ext>
            </a:extLst>
          </p:cNvPr>
          <p:cNvGrpSpPr>
            <a:grpSpLocks noChangeAspect="1"/>
          </p:cNvGrpSpPr>
          <p:nvPr/>
        </p:nvGrpSpPr>
        <p:grpSpPr>
          <a:xfrm>
            <a:off x="2102650" y="2318835"/>
            <a:ext cx="388294" cy="640080"/>
            <a:chOff x="2397618" y="3224414"/>
            <a:chExt cx="395274" cy="642676"/>
          </a:xfrm>
          <a:solidFill>
            <a:schemeClr val="accent1"/>
          </a:solidFill>
        </p:grpSpPr>
        <p:sp>
          <p:nvSpPr>
            <p:cNvPr id="413" name="Circle: Hollow 284">
              <a:extLst>
                <a:ext uri="{FF2B5EF4-FFF2-40B4-BE49-F238E27FC236}">
                  <a16:creationId xmlns:a16="http://schemas.microsoft.com/office/drawing/2014/main" id="{0B98E82D-6810-4F56-905B-40AAF41B0A46}"/>
                </a:ext>
              </a:extLst>
            </p:cNvPr>
            <p:cNvSpPr/>
            <p:nvPr/>
          </p:nvSpPr>
          <p:spPr bwMode="auto">
            <a:xfrm>
              <a:off x="2421425" y="32244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4" name="Circle: Hollow 285">
              <a:extLst>
                <a:ext uri="{FF2B5EF4-FFF2-40B4-BE49-F238E27FC236}">
                  <a16:creationId xmlns:a16="http://schemas.microsoft.com/office/drawing/2014/main" id="{2DBAAECE-769D-4B2C-A8F5-BCFDCE2D55F9}"/>
                </a:ext>
              </a:extLst>
            </p:cNvPr>
            <p:cNvSpPr/>
            <p:nvPr/>
          </p:nvSpPr>
          <p:spPr bwMode="auto">
            <a:xfrm>
              <a:off x="2421425" y="3694314"/>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5" name="Circle: Hollow 286">
              <a:extLst>
                <a:ext uri="{FF2B5EF4-FFF2-40B4-BE49-F238E27FC236}">
                  <a16:creationId xmlns:a16="http://schemas.microsoft.com/office/drawing/2014/main" id="{B5807A71-73FB-40F8-9577-887F9C440D61}"/>
                </a:ext>
              </a:extLst>
            </p:cNvPr>
            <p:cNvSpPr/>
            <p:nvPr/>
          </p:nvSpPr>
          <p:spPr bwMode="auto">
            <a:xfrm>
              <a:off x="2620116" y="357329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6" name="Circle: Hollow 287">
              <a:extLst>
                <a:ext uri="{FF2B5EF4-FFF2-40B4-BE49-F238E27FC236}">
                  <a16:creationId xmlns:a16="http://schemas.microsoft.com/office/drawing/2014/main" id="{5BA4C4EB-1E01-4D2E-836E-6DC3F352E1F3}"/>
                </a:ext>
              </a:extLst>
            </p:cNvPr>
            <p:cNvSpPr/>
            <p:nvPr/>
          </p:nvSpPr>
          <p:spPr bwMode="auto">
            <a:xfrm>
              <a:off x="2620116" y="3342157"/>
              <a:ext cx="172776" cy="172776"/>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7" name="Circle: Hollow 288">
              <a:extLst>
                <a:ext uri="{FF2B5EF4-FFF2-40B4-BE49-F238E27FC236}">
                  <a16:creationId xmlns:a16="http://schemas.microsoft.com/office/drawing/2014/main" id="{112C3C71-905D-48D9-9443-8D32AFE5CD87}"/>
                </a:ext>
              </a:extLst>
            </p:cNvPr>
            <p:cNvSpPr/>
            <p:nvPr/>
          </p:nvSpPr>
          <p:spPr bwMode="auto">
            <a:xfrm>
              <a:off x="2397618" y="3437210"/>
              <a:ext cx="215310" cy="215310"/>
            </a:xfrm>
            <a:prstGeom prst="donu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8" name="Rectangle 417">
              <a:extLst>
                <a:ext uri="{FF2B5EF4-FFF2-40B4-BE49-F238E27FC236}">
                  <a16:creationId xmlns:a16="http://schemas.microsoft.com/office/drawing/2014/main" id="{58E178D9-D8AB-49C2-BE50-4F31EBAF022B}"/>
                </a:ext>
              </a:extLst>
            </p:cNvPr>
            <p:cNvSpPr/>
            <p:nvPr/>
          </p:nvSpPr>
          <p:spPr bwMode="auto">
            <a:xfrm>
              <a:off x="2484888" y="3388463"/>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19" name="Rectangle 418">
              <a:extLst>
                <a:ext uri="{FF2B5EF4-FFF2-40B4-BE49-F238E27FC236}">
                  <a16:creationId xmlns:a16="http://schemas.microsoft.com/office/drawing/2014/main" id="{6CD7AE5E-310F-422B-B791-04284C58E6FE}"/>
                </a:ext>
              </a:extLst>
            </p:cNvPr>
            <p:cNvSpPr/>
            <p:nvPr/>
          </p:nvSpPr>
          <p:spPr bwMode="auto">
            <a:xfrm>
              <a:off x="2484888" y="3641828"/>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0" name="Rectangle 419">
              <a:extLst>
                <a:ext uri="{FF2B5EF4-FFF2-40B4-BE49-F238E27FC236}">
                  <a16:creationId xmlns:a16="http://schemas.microsoft.com/office/drawing/2014/main" id="{EBE05607-FBB8-4204-BB1E-B16694A75BF9}"/>
                </a:ext>
              </a:extLst>
            </p:cNvPr>
            <p:cNvSpPr/>
            <p:nvPr/>
          </p:nvSpPr>
          <p:spPr bwMode="auto">
            <a:xfrm rot="18182441">
              <a:off x="2593341" y="3577846"/>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421" name="Rectangle 420">
              <a:extLst>
                <a:ext uri="{FF2B5EF4-FFF2-40B4-BE49-F238E27FC236}">
                  <a16:creationId xmlns:a16="http://schemas.microsoft.com/office/drawing/2014/main" id="{9EED7E11-117A-45FF-B98E-01275C771ED7}"/>
                </a:ext>
              </a:extLst>
            </p:cNvPr>
            <p:cNvSpPr/>
            <p:nvPr/>
          </p:nvSpPr>
          <p:spPr bwMode="auto">
            <a:xfrm rot="3417559" flipV="1">
              <a:off x="2593341" y="3450211"/>
              <a:ext cx="48762" cy="65302"/>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pic>
        <p:nvPicPr>
          <p:cNvPr id="495" name="Graphic 30">
            <a:extLst>
              <a:ext uri="{FF2B5EF4-FFF2-40B4-BE49-F238E27FC236}">
                <a16:creationId xmlns:a16="http://schemas.microsoft.com/office/drawing/2014/main" id="{7892F26E-56DD-4891-A003-B173638EAF2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20015" y="4424419"/>
            <a:ext cx="195832" cy="195832"/>
          </a:xfrm>
          <a:prstGeom prst="rect">
            <a:avLst/>
          </a:prstGeom>
        </p:spPr>
      </p:pic>
      <p:grpSp>
        <p:nvGrpSpPr>
          <p:cNvPr id="199" name="Group 198">
            <a:extLst>
              <a:ext uri="{FF2B5EF4-FFF2-40B4-BE49-F238E27FC236}">
                <a16:creationId xmlns:a16="http://schemas.microsoft.com/office/drawing/2014/main" id="{9F819D3D-55A3-4C66-9F7E-864D61B7B946}"/>
              </a:ext>
            </a:extLst>
          </p:cNvPr>
          <p:cNvGrpSpPr>
            <a:grpSpLocks noChangeAspect="1"/>
          </p:cNvGrpSpPr>
          <p:nvPr/>
        </p:nvGrpSpPr>
        <p:grpSpPr>
          <a:xfrm>
            <a:off x="8745548" y="1910975"/>
            <a:ext cx="357291" cy="265264"/>
            <a:chOff x="-219366" y="4364127"/>
            <a:chExt cx="678219" cy="503526"/>
          </a:xfrm>
          <a:solidFill>
            <a:schemeClr val="accent1"/>
          </a:solidFill>
        </p:grpSpPr>
        <p:sp>
          <p:nvSpPr>
            <p:cNvPr id="200" name="Freeform: Shape 361">
              <a:extLst>
                <a:ext uri="{FF2B5EF4-FFF2-40B4-BE49-F238E27FC236}">
                  <a16:creationId xmlns:a16="http://schemas.microsoft.com/office/drawing/2014/main" id="{ECBDB6AF-C701-4454-AAD2-4563CC439BF4}"/>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1" name="Freeform: Shape 362">
              <a:extLst>
                <a:ext uri="{FF2B5EF4-FFF2-40B4-BE49-F238E27FC236}">
                  <a16:creationId xmlns:a16="http://schemas.microsoft.com/office/drawing/2014/main" id="{4BD31DAC-2FAF-4159-A001-2D5E88F02CFE}"/>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Shape 363">
              <a:extLst>
                <a:ext uri="{FF2B5EF4-FFF2-40B4-BE49-F238E27FC236}">
                  <a16:creationId xmlns:a16="http://schemas.microsoft.com/office/drawing/2014/main" id="{0DC83F99-50B9-4055-B81E-7CD00CC1F355}"/>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Shape 364">
              <a:extLst>
                <a:ext uri="{FF2B5EF4-FFF2-40B4-BE49-F238E27FC236}">
                  <a16:creationId xmlns:a16="http://schemas.microsoft.com/office/drawing/2014/main" id="{F6B09E0C-7D73-4B9C-A08D-8C3C87268CE1}"/>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Shape 365">
              <a:extLst>
                <a:ext uri="{FF2B5EF4-FFF2-40B4-BE49-F238E27FC236}">
                  <a16:creationId xmlns:a16="http://schemas.microsoft.com/office/drawing/2014/main" id="{800BF6AA-17D2-44F5-952B-D92CCC954794}"/>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Shape 366">
              <a:extLst>
                <a:ext uri="{FF2B5EF4-FFF2-40B4-BE49-F238E27FC236}">
                  <a16:creationId xmlns:a16="http://schemas.microsoft.com/office/drawing/2014/main" id="{8948F126-38D5-4E4C-9897-229B54B4AB11}"/>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Shape 367">
              <a:extLst>
                <a:ext uri="{FF2B5EF4-FFF2-40B4-BE49-F238E27FC236}">
                  <a16:creationId xmlns:a16="http://schemas.microsoft.com/office/drawing/2014/main" id="{452223D5-0912-42C1-A1FA-2932F6941BA4}"/>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 name="Freeform: Shape 368">
              <a:extLst>
                <a:ext uri="{FF2B5EF4-FFF2-40B4-BE49-F238E27FC236}">
                  <a16:creationId xmlns:a16="http://schemas.microsoft.com/office/drawing/2014/main" id="{98EFB063-C678-4F76-BE12-E3FEB0FFDFE1}"/>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8" name="Freeform: Shape 369">
              <a:extLst>
                <a:ext uri="{FF2B5EF4-FFF2-40B4-BE49-F238E27FC236}">
                  <a16:creationId xmlns:a16="http://schemas.microsoft.com/office/drawing/2014/main" id="{924E4625-36B0-40C0-A0C5-A458FC441C88}"/>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9" name="Freeform: Shape 370">
              <a:extLst>
                <a:ext uri="{FF2B5EF4-FFF2-40B4-BE49-F238E27FC236}">
                  <a16:creationId xmlns:a16="http://schemas.microsoft.com/office/drawing/2014/main" id="{64CC0287-61A3-4293-9AD0-E10218157B66}"/>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0" name="Freeform: Shape 371">
              <a:extLst>
                <a:ext uri="{FF2B5EF4-FFF2-40B4-BE49-F238E27FC236}">
                  <a16:creationId xmlns:a16="http://schemas.microsoft.com/office/drawing/2014/main" id="{924EC169-8AF6-4BFE-95EA-8790AF9FB704}"/>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1" name="Freeform: Shape 372">
              <a:extLst>
                <a:ext uri="{FF2B5EF4-FFF2-40B4-BE49-F238E27FC236}">
                  <a16:creationId xmlns:a16="http://schemas.microsoft.com/office/drawing/2014/main" id="{06E765FE-7662-4FD9-B633-EA2E8E67003F}"/>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Shape 373">
              <a:extLst>
                <a:ext uri="{FF2B5EF4-FFF2-40B4-BE49-F238E27FC236}">
                  <a16:creationId xmlns:a16="http://schemas.microsoft.com/office/drawing/2014/main" id="{A4DB3B2F-5DC7-43AF-9027-0B773E0B5748}"/>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Shape 374">
              <a:extLst>
                <a:ext uri="{FF2B5EF4-FFF2-40B4-BE49-F238E27FC236}">
                  <a16:creationId xmlns:a16="http://schemas.microsoft.com/office/drawing/2014/main" id="{A70BEF63-CB21-41DB-945A-3F4B16B5F113}"/>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Shape 375">
              <a:extLst>
                <a:ext uri="{FF2B5EF4-FFF2-40B4-BE49-F238E27FC236}">
                  <a16:creationId xmlns:a16="http://schemas.microsoft.com/office/drawing/2014/main" id="{59E8F4F1-C48A-459E-897E-FA3494B4DA15}"/>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5" name="Freeform: Shape 376">
              <a:extLst>
                <a:ext uri="{FF2B5EF4-FFF2-40B4-BE49-F238E27FC236}">
                  <a16:creationId xmlns:a16="http://schemas.microsoft.com/office/drawing/2014/main" id="{7E0FC4CA-4802-4331-978A-22425E2E6A9B}"/>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6" name="Freeform: Shape 377">
              <a:extLst>
                <a:ext uri="{FF2B5EF4-FFF2-40B4-BE49-F238E27FC236}">
                  <a16:creationId xmlns:a16="http://schemas.microsoft.com/office/drawing/2014/main" id="{5DDCF83E-F66B-4FE6-8AFA-E143A67C5581}"/>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7" name="Freeform: Shape 378">
              <a:extLst>
                <a:ext uri="{FF2B5EF4-FFF2-40B4-BE49-F238E27FC236}">
                  <a16:creationId xmlns:a16="http://schemas.microsoft.com/office/drawing/2014/main" id="{4AEE5697-9A9C-4409-861E-83772B672C4D}"/>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8" name="Freeform: Shape 379">
              <a:extLst>
                <a:ext uri="{FF2B5EF4-FFF2-40B4-BE49-F238E27FC236}">
                  <a16:creationId xmlns:a16="http://schemas.microsoft.com/office/drawing/2014/main" id="{95348DC0-87B2-4E08-ACEB-BCC0412F3E3E}"/>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9" name="Freeform: Shape 380">
              <a:extLst>
                <a:ext uri="{FF2B5EF4-FFF2-40B4-BE49-F238E27FC236}">
                  <a16:creationId xmlns:a16="http://schemas.microsoft.com/office/drawing/2014/main" id="{753254B9-43F2-470E-A22B-2308DD6DA772}"/>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0" name="Freeform: Shape 381">
              <a:extLst>
                <a:ext uri="{FF2B5EF4-FFF2-40B4-BE49-F238E27FC236}">
                  <a16:creationId xmlns:a16="http://schemas.microsoft.com/office/drawing/2014/main" id="{87BC2FCC-F552-48BB-9CEB-FE3F7C96C6AF}"/>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21" name="Freeform 184">
            <a:extLst>
              <a:ext uri="{FF2B5EF4-FFF2-40B4-BE49-F238E27FC236}">
                <a16:creationId xmlns:a16="http://schemas.microsoft.com/office/drawing/2014/main" id="{0A0227DE-FF57-4899-B0FB-28FD3B5D4295}"/>
              </a:ext>
            </a:extLst>
          </p:cNvPr>
          <p:cNvSpPr/>
          <p:nvPr/>
        </p:nvSpPr>
        <p:spPr bwMode="auto">
          <a:xfrm>
            <a:off x="2357982" y="5357268"/>
            <a:ext cx="505940" cy="504293"/>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endParaRPr>
          </a:p>
        </p:txBody>
      </p:sp>
      <p:sp>
        <p:nvSpPr>
          <p:cNvPr id="222" name="Freeform 5">
            <a:extLst>
              <a:ext uri="{FF2B5EF4-FFF2-40B4-BE49-F238E27FC236}">
                <a16:creationId xmlns:a16="http://schemas.microsoft.com/office/drawing/2014/main" id="{E957AA27-0C8B-45B9-98F1-D858A14A921F}"/>
              </a:ext>
            </a:extLst>
          </p:cNvPr>
          <p:cNvSpPr>
            <a:spLocks noEditPoints="1"/>
          </p:cNvSpPr>
          <p:nvPr/>
        </p:nvSpPr>
        <p:spPr bwMode="auto">
          <a:xfrm>
            <a:off x="4317357" y="5452950"/>
            <a:ext cx="573313" cy="451193"/>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35C7C362-7718-4827-B46F-B1ABB5881612}"/>
              </a:ext>
            </a:extLst>
          </p:cNvPr>
          <p:cNvSpPr/>
          <p:nvPr/>
        </p:nvSpPr>
        <p:spPr bwMode="auto">
          <a:xfrm>
            <a:off x="8828915" y="3276598"/>
            <a:ext cx="301833" cy="279513"/>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652D62EB-3AFA-45B8-8FC0-59A4640811FA}"/>
              </a:ext>
            </a:extLst>
          </p:cNvPr>
          <p:cNvGrpSpPr/>
          <p:nvPr/>
        </p:nvGrpSpPr>
        <p:grpSpPr>
          <a:xfrm>
            <a:off x="678509" y="5383294"/>
            <a:ext cx="395588" cy="404730"/>
            <a:chOff x="9811238" y="3590465"/>
            <a:chExt cx="319867" cy="327259"/>
          </a:xfrm>
          <a:solidFill>
            <a:schemeClr val="accent1"/>
          </a:solidFill>
        </p:grpSpPr>
        <p:sp>
          <p:nvSpPr>
            <p:cNvPr id="225" name="Freeform: Shape 224">
              <a:extLst>
                <a:ext uri="{FF2B5EF4-FFF2-40B4-BE49-F238E27FC236}">
                  <a16:creationId xmlns:a16="http://schemas.microsoft.com/office/drawing/2014/main" id="{7EC4A39B-BD1E-4E71-8AE7-E7291242CE30}"/>
                </a:ext>
              </a:extLst>
            </p:cNvPr>
            <p:cNvSpPr/>
            <p:nvPr/>
          </p:nvSpPr>
          <p:spPr>
            <a:xfrm>
              <a:off x="9811238" y="3590465"/>
              <a:ext cx="174717" cy="288955"/>
            </a:xfrm>
            <a:custGeom>
              <a:avLst/>
              <a:gdLst>
                <a:gd name="connsiteX0" fmla="*/ 3554 w 174717"/>
                <a:gd name="connsiteY0" fmla="*/ 3554 h 288955"/>
                <a:gd name="connsiteX1" fmla="*/ 3554 w 174717"/>
                <a:gd name="connsiteY1" fmla="*/ 289149 h 288955"/>
                <a:gd name="connsiteX2" fmla="*/ 69408 w 174717"/>
                <a:gd name="connsiteY2" fmla="*/ 289149 h 288955"/>
                <a:gd name="connsiteX3" fmla="*/ 69408 w 174717"/>
                <a:gd name="connsiteY3" fmla="*/ 35809 h 288955"/>
                <a:gd name="connsiteX4" fmla="*/ 175583 w 174717"/>
                <a:gd name="connsiteY4" fmla="*/ 35809 h 288955"/>
                <a:gd name="connsiteX5" fmla="*/ 152063 w 174717"/>
                <a:gd name="connsiteY5" fmla="*/ 3554 h 28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717" h="288955">
                  <a:moveTo>
                    <a:pt x="3554" y="3554"/>
                  </a:moveTo>
                  <a:lnTo>
                    <a:pt x="3554" y="289149"/>
                  </a:lnTo>
                  <a:lnTo>
                    <a:pt x="69408" y="289149"/>
                  </a:lnTo>
                  <a:lnTo>
                    <a:pt x="69408" y="35809"/>
                  </a:lnTo>
                  <a:lnTo>
                    <a:pt x="175583" y="35809"/>
                  </a:lnTo>
                  <a:lnTo>
                    <a:pt x="152063" y="3554"/>
                  </a:lnTo>
                  <a:close/>
                </a:path>
              </a:pathLst>
            </a:custGeom>
            <a:grp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977BFF7A-595F-4A76-BE23-211A178AE3D4}"/>
                </a:ext>
              </a:extLst>
            </p:cNvPr>
            <p:cNvSpPr/>
            <p:nvPr/>
          </p:nvSpPr>
          <p:spPr>
            <a:xfrm>
              <a:off x="9902628" y="3648928"/>
              <a:ext cx="228477" cy="268796"/>
            </a:xfrm>
            <a:custGeom>
              <a:avLst/>
              <a:gdLst>
                <a:gd name="connsiteX0" fmla="*/ 29761 w 228476"/>
                <a:gd name="connsiteY0" fmla="*/ 214558 h 268795"/>
                <a:gd name="connsiteX1" fmla="*/ 201119 w 228476"/>
                <a:gd name="connsiteY1" fmla="*/ 214558 h 268795"/>
                <a:gd name="connsiteX2" fmla="*/ 201119 w 228476"/>
                <a:gd name="connsiteY2" fmla="*/ 240766 h 268795"/>
                <a:gd name="connsiteX3" fmla="*/ 29761 w 228476"/>
                <a:gd name="connsiteY3" fmla="*/ 240766 h 268795"/>
                <a:gd name="connsiteX4" fmla="*/ 29761 w 228476"/>
                <a:gd name="connsiteY4" fmla="*/ 214558 h 268795"/>
                <a:gd name="connsiteX5" fmla="*/ 29761 w 228476"/>
                <a:gd name="connsiteY5" fmla="*/ 161471 h 268795"/>
                <a:gd name="connsiteX6" fmla="*/ 201119 w 228476"/>
                <a:gd name="connsiteY6" fmla="*/ 161471 h 268795"/>
                <a:gd name="connsiteX7" fmla="*/ 201119 w 228476"/>
                <a:gd name="connsiteY7" fmla="*/ 187679 h 268795"/>
                <a:gd name="connsiteX8" fmla="*/ 29761 w 228476"/>
                <a:gd name="connsiteY8" fmla="*/ 187679 h 268795"/>
                <a:gd name="connsiteX9" fmla="*/ 29761 w 228476"/>
                <a:gd name="connsiteY9" fmla="*/ 161471 h 268795"/>
                <a:gd name="connsiteX10" fmla="*/ 29761 w 228476"/>
                <a:gd name="connsiteY10" fmla="*/ 109728 h 268795"/>
                <a:gd name="connsiteX11" fmla="*/ 201119 w 228476"/>
                <a:gd name="connsiteY11" fmla="*/ 109728 h 268795"/>
                <a:gd name="connsiteX12" fmla="*/ 201119 w 228476"/>
                <a:gd name="connsiteY12" fmla="*/ 135935 h 268795"/>
                <a:gd name="connsiteX13" fmla="*/ 29761 w 228476"/>
                <a:gd name="connsiteY13" fmla="*/ 135935 h 268795"/>
                <a:gd name="connsiteX14" fmla="*/ 29761 w 228476"/>
                <a:gd name="connsiteY14" fmla="*/ 109728 h 268795"/>
                <a:gd name="connsiteX15" fmla="*/ 29761 w 228476"/>
                <a:gd name="connsiteY15" fmla="*/ 56641 h 268795"/>
                <a:gd name="connsiteX16" fmla="*/ 96288 w 228476"/>
                <a:gd name="connsiteY16" fmla="*/ 56641 h 268795"/>
                <a:gd name="connsiteX17" fmla="*/ 96288 w 228476"/>
                <a:gd name="connsiteY17" fmla="*/ 82848 h 268795"/>
                <a:gd name="connsiteX18" fmla="*/ 29761 w 228476"/>
                <a:gd name="connsiteY18" fmla="*/ 82848 h 268795"/>
                <a:gd name="connsiteX19" fmla="*/ 29761 w 228476"/>
                <a:gd name="connsiteY19" fmla="*/ 56641 h 268795"/>
                <a:gd name="connsiteX20" fmla="*/ 95616 w 228476"/>
                <a:gd name="connsiteY20" fmla="*/ 3554 h 268795"/>
                <a:gd name="connsiteX21" fmla="*/ 3554 w 228476"/>
                <a:gd name="connsiteY21" fmla="*/ 3554 h 268795"/>
                <a:gd name="connsiteX22" fmla="*/ 3554 w 228476"/>
                <a:gd name="connsiteY22" fmla="*/ 267645 h 268795"/>
                <a:gd name="connsiteX23" fmla="*/ 226654 w 228476"/>
                <a:gd name="connsiteY23" fmla="*/ 267645 h 268795"/>
                <a:gd name="connsiteX24" fmla="*/ 229342 w 228476"/>
                <a:gd name="connsiteY24" fmla="*/ 19009 h 268795"/>
                <a:gd name="connsiteX25" fmla="*/ 213887 w 228476"/>
                <a:gd name="connsiteY25" fmla="*/ 3554 h 268795"/>
                <a:gd name="connsiteX26" fmla="*/ 95616 w 228476"/>
                <a:gd name="connsiteY26" fmla="*/ 3554 h 268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28476" h="268795">
                  <a:moveTo>
                    <a:pt x="29761" y="214558"/>
                  </a:moveTo>
                  <a:lnTo>
                    <a:pt x="201119" y="214558"/>
                  </a:lnTo>
                  <a:lnTo>
                    <a:pt x="201119" y="240766"/>
                  </a:lnTo>
                  <a:lnTo>
                    <a:pt x="29761" y="240766"/>
                  </a:lnTo>
                  <a:lnTo>
                    <a:pt x="29761" y="214558"/>
                  </a:lnTo>
                  <a:close/>
                  <a:moveTo>
                    <a:pt x="29761" y="161471"/>
                  </a:moveTo>
                  <a:lnTo>
                    <a:pt x="201119" y="161471"/>
                  </a:lnTo>
                  <a:lnTo>
                    <a:pt x="201119" y="187679"/>
                  </a:lnTo>
                  <a:lnTo>
                    <a:pt x="29761" y="187679"/>
                  </a:lnTo>
                  <a:lnTo>
                    <a:pt x="29761" y="161471"/>
                  </a:lnTo>
                  <a:close/>
                  <a:moveTo>
                    <a:pt x="29761" y="109728"/>
                  </a:moveTo>
                  <a:lnTo>
                    <a:pt x="201119" y="109728"/>
                  </a:lnTo>
                  <a:lnTo>
                    <a:pt x="201119" y="135935"/>
                  </a:lnTo>
                  <a:lnTo>
                    <a:pt x="29761" y="135935"/>
                  </a:lnTo>
                  <a:lnTo>
                    <a:pt x="29761" y="109728"/>
                  </a:lnTo>
                  <a:close/>
                  <a:moveTo>
                    <a:pt x="29761" y="56641"/>
                  </a:moveTo>
                  <a:lnTo>
                    <a:pt x="96288" y="56641"/>
                  </a:lnTo>
                  <a:lnTo>
                    <a:pt x="96288" y="82848"/>
                  </a:lnTo>
                  <a:lnTo>
                    <a:pt x="29761" y="82848"/>
                  </a:lnTo>
                  <a:lnTo>
                    <a:pt x="29761" y="56641"/>
                  </a:lnTo>
                  <a:close/>
                  <a:moveTo>
                    <a:pt x="95616" y="3554"/>
                  </a:moveTo>
                  <a:lnTo>
                    <a:pt x="3554" y="3554"/>
                  </a:lnTo>
                  <a:lnTo>
                    <a:pt x="3554" y="267645"/>
                  </a:lnTo>
                  <a:lnTo>
                    <a:pt x="226654" y="267645"/>
                  </a:lnTo>
                  <a:lnTo>
                    <a:pt x="229342" y="19009"/>
                  </a:lnTo>
                  <a:lnTo>
                    <a:pt x="213887" y="3554"/>
                  </a:lnTo>
                  <a:lnTo>
                    <a:pt x="95616" y="3554"/>
                  </a:lnTo>
                  <a:close/>
                </a:path>
              </a:pathLst>
            </a:custGeom>
            <a:grp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9D227161-0595-4A70-9474-6640DE61B319}"/>
              </a:ext>
            </a:extLst>
          </p:cNvPr>
          <p:cNvGrpSpPr/>
          <p:nvPr/>
        </p:nvGrpSpPr>
        <p:grpSpPr>
          <a:xfrm>
            <a:off x="560257" y="2344916"/>
            <a:ext cx="707337" cy="376918"/>
            <a:chOff x="720608" y="2584475"/>
            <a:chExt cx="707337" cy="376918"/>
          </a:xfrm>
        </p:grpSpPr>
        <p:grpSp>
          <p:nvGrpSpPr>
            <p:cNvPr id="229" name="Group 228">
              <a:extLst>
                <a:ext uri="{FF2B5EF4-FFF2-40B4-BE49-F238E27FC236}">
                  <a16:creationId xmlns:a16="http://schemas.microsoft.com/office/drawing/2014/main" id="{235A2D3C-3B46-45DF-8A06-F3636686807D}"/>
                </a:ext>
              </a:extLst>
            </p:cNvPr>
            <p:cNvGrpSpPr/>
            <p:nvPr/>
          </p:nvGrpSpPr>
          <p:grpSpPr>
            <a:xfrm>
              <a:off x="1163839" y="2690586"/>
              <a:ext cx="264106" cy="175844"/>
              <a:chOff x="6762375" y="3829434"/>
              <a:chExt cx="264106" cy="175844"/>
            </a:xfrm>
            <a:solidFill>
              <a:schemeClr val="accent1"/>
            </a:solidFill>
          </p:grpSpPr>
          <p:sp>
            <p:nvSpPr>
              <p:cNvPr id="231" name="Freeform: Shape 230">
                <a:extLst>
                  <a:ext uri="{FF2B5EF4-FFF2-40B4-BE49-F238E27FC236}">
                    <a16:creationId xmlns:a16="http://schemas.microsoft.com/office/drawing/2014/main" id="{6A8D0715-5C5D-4E09-B69F-4D92B5347F28}"/>
                  </a:ext>
                </a:extLst>
              </p:cNvPr>
              <p:cNvSpPr/>
              <p:nvPr/>
            </p:nvSpPr>
            <p:spPr>
              <a:xfrm>
                <a:off x="6762375" y="3829434"/>
                <a:ext cx="135787" cy="149366"/>
              </a:xfrm>
              <a:custGeom>
                <a:avLst/>
                <a:gdLst>
                  <a:gd name="connsiteX0" fmla="*/ 82490 w 135787"/>
                  <a:gd name="connsiteY0" fmla="*/ 146311 h 149365"/>
                  <a:gd name="connsiteX1" fmla="*/ 82490 w 135787"/>
                  <a:gd name="connsiteY1" fmla="*/ 57370 h 149365"/>
                  <a:gd name="connsiteX2" fmla="*/ 113722 w 135787"/>
                  <a:gd name="connsiteY2" fmla="*/ 87922 h 149365"/>
                  <a:gd name="connsiteX3" fmla="*/ 132732 w 135787"/>
                  <a:gd name="connsiteY3" fmla="*/ 68912 h 149365"/>
                  <a:gd name="connsiteX4" fmla="*/ 112364 w 135787"/>
                  <a:gd name="connsiteY4" fmla="*/ 48544 h 149365"/>
                  <a:gd name="connsiteX5" fmla="*/ 68912 w 135787"/>
                  <a:gd name="connsiteY5" fmla="*/ 5092 h 149365"/>
                  <a:gd name="connsiteX6" fmla="*/ 25460 w 135787"/>
                  <a:gd name="connsiteY6" fmla="*/ 48544 h 149365"/>
                  <a:gd name="connsiteX7" fmla="*/ 5092 w 135787"/>
                  <a:gd name="connsiteY7" fmla="*/ 68912 h 149365"/>
                  <a:gd name="connsiteX8" fmla="*/ 24102 w 135787"/>
                  <a:gd name="connsiteY8" fmla="*/ 87922 h 149365"/>
                  <a:gd name="connsiteX9" fmla="*/ 55333 w 135787"/>
                  <a:gd name="connsiteY9" fmla="*/ 57370 h 149365"/>
                  <a:gd name="connsiteX10" fmla="*/ 55333 w 135787"/>
                  <a:gd name="connsiteY10" fmla="*/ 146311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0" y="146311"/>
                    </a:moveTo>
                    <a:lnTo>
                      <a:pt x="82490" y="57370"/>
                    </a:lnTo>
                    <a:lnTo>
                      <a:pt x="113722" y="87922"/>
                    </a:lnTo>
                    <a:lnTo>
                      <a:pt x="132732" y="68912"/>
                    </a:lnTo>
                    <a:lnTo>
                      <a:pt x="112364" y="48544"/>
                    </a:lnTo>
                    <a:lnTo>
                      <a:pt x="68912" y="5092"/>
                    </a:lnTo>
                    <a:lnTo>
                      <a:pt x="25460" y="48544"/>
                    </a:lnTo>
                    <a:lnTo>
                      <a:pt x="5092" y="68912"/>
                    </a:lnTo>
                    <a:lnTo>
                      <a:pt x="24102" y="87922"/>
                    </a:lnTo>
                    <a:lnTo>
                      <a:pt x="55333" y="57370"/>
                    </a:lnTo>
                    <a:lnTo>
                      <a:pt x="55333" y="146311"/>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EA2E7CE4-0B0A-4030-8F80-6A0F8EDB621F}"/>
                  </a:ext>
                </a:extLst>
              </p:cNvPr>
              <p:cNvSpPr/>
              <p:nvPr/>
            </p:nvSpPr>
            <p:spPr>
              <a:xfrm>
                <a:off x="6890694" y="3855912"/>
                <a:ext cx="135787" cy="149366"/>
              </a:xfrm>
              <a:custGeom>
                <a:avLst/>
                <a:gdLst>
                  <a:gd name="connsiteX0" fmla="*/ 82491 w 135787"/>
                  <a:gd name="connsiteY0" fmla="*/ 5092 h 149365"/>
                  <a:gd name="connsiteX1" fmla="*/ 55333 w 135787"/>
                  <a:gd name="connsiteY1" fmla="*/ 5092 h 149365"/>
                  <a:gd name="connsiteX2" fmla="*/ 55333 w 135787"/>
                  <a:gd name="connsiteY2" fmla="*/ 22065 h 149365"/>
                  <a:gd name="connsiteX3" fmla="*/ 55333 w 135787"/>
                  <a:gd name="connsiteY3" fmla="*/ 94033 h 149365"/>
                  <a:gd name="connsiteX4" fmla="*/ 24102 w 135787"/>
                  <a:gd name="connsiteY4" fmla="*/ 63481 h 149365"/>
                  <a:gd name="connsiteX5" fmla="*/ 5092 w 135787"/>
                  <a:gd name="connsiteY5" fmla="*/ 82491 h 149365"/>
                  <a:gd name="connsiteX6" fmla="*/ 68912 w 135787"/>
                  <a:gd name="connsiteY6" fmla="*/ 146311 h 149365"/>
                  <a:gd name="connsiteX7" fmla="*/ 132732 w 135787"/>
                  <a:gd name="connsiteY7" fmla="*/ 82491 h 149365"/>
                  <a:gd name="connsiteX8" fmla="*/ 113722 w 135787"/>
                  <a:gd name="connsiteY8" fmla="*/ 63481 h 149365"/>
                  <a:gd name="connsiteX9" fmla="*/ 82491 w 135787"/>
                  <a:gd name="connsiteY9" fmla="*/ 94033 h 149365"/>
                  <a:gd name="connsiteX10" fmla="*/ 82491 w 135787"/>
                  <a:gd name="connsiteY10" fmla="*/ 22065 h 14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787" h="149365">
                    <a:moveTo>
                      <a:pt x="82491" y="5092"/>
                    </a:moveTo>
                    <a:lnTo>
                      <a:pt x="55333" y="5092"/>
                    </a:lnTo>
                    <a:lnTo>
                      <a:pt x="55333" y="22065"/>
                    </a:lnTo>
                    <a:lnTo>
                      <a:pt x="55333" y="94033"/>
                    </a:lnTo>
                    <a:lnTo>
                      <a:pt x="24102" y="63481"/>
                    </a:lnTo>
                    <a:lnTo>
                      <a:pt x="5092" y="82491"/>
                    </a:lnTo>
                    <a:lnTo>
                      <a:pt x="68912" y="146311"/>
                    </a:lnTo>
                    <a:lnTo>
                      <a:pt x="132732" y="82491"/>
                    </a:lnTo>
                    <a:lnTo>
                      <a:pt x="113722" y="63481"/>
                    </a:lnTo>
                    <a:lnTo>
                      <a:pt x="82491" y="94033"/>
                    </a:lnTo>
                    <a:lnTo>
                      <a:pt x="82491" y="220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3" name="Group 232">
              <a:extLst>
                <a:ext uri="{FF2B5EF4-FFF2-40B4-BE49-F238E27FC236}">
                  <a16:creationId xmlns:a16="http://schemas.microsoft.com/office/drawing/2014/main" id="{31711978-4808-4A76-9D3C-0227385BEA1E}"/>
                </a:ext>
              </a:extLst>
            </p:cNvPr>
            <p:cNvGrpSpPr/>
            <p:nvPr/>
          </p:nvGrpSpPr>
          <p:grpSpPr>
            <a:xfrm>
              <a:off x="720608" y="2584475"/>
              <a:ext cx="342218" cy="376918"/>
              <a:chOff x="9770267" y="4455546"/>
              <a:chExt cx="342218" cy="376918"/>
            </a:xfrm>
            <a:solidFill>
              <a:schemeClr val="accent1"/>
            </a:solidFill>
          </p:grpSpPr>
          <p:sp>
            <p:nvSpPr>
              <p:cNvPr id="234" name="Freeform: Shape 233">
                <a:extLst>
                  <a:ext uri="{FF2B5EF4-FFF2-40B4-BE49-F238E27FC236}">
                    <a16:creationId xmlns:a16="http://schemas.microsoft.com/office/drawing/2014/main" id="{8450947F-F5EA-4FFB-9449-6824B26DA52B}"/>
                  </a:ext>
                </a:extLst>
              </p:cNvPr>
              <p:cNvSpPr/>
              <p:nvPr/>
            </p:nvSpPr>
            <p:spPr>
              <a:xfrm>
                <a:off x="9771627" y="4730410"/>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4 w 340178"/>
                  <a:gd name="connsiteY14" fmla="*/ 96271 h 102053"/>
                  <a:gd name="connsiteX15" fmla="*/ 171110 w 340178"/>
                  <a:gd name="connsiteY15" fmla="*/ 96951 h 102053"/>
                  <a:gd name="connsiteX16" fmla="*/ 201726 w 340178"/>
                  <a:gd name="connsiteY16" fmla="*/ 96271 h 102053"/>
                  <a:gd name="connsiteX17" fmla="*/ 233702 w 340178"/>
                  <a:gd name="connsiteY17" fmla="*/ 93549 h 102053"/>
                  <a:gd name="connsiteX18" fmla="*/ 265680 w 340178"/>
                  <a:gd name="connsiteY18" fmla="*/ 88106 h 102053"/>
                  <a:gd name="connsiteX19" fmla="*/ 294934 w 340178"/>
                  <a:gd name="connsiteY19" fmla="*/ 7994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6874"/>
                      <a:pt x="56129" y="24153"/>
                      <a:pt x="42522" y="20071"/>
                    </a:cubicBezTo>
                    <a:cubicBezTo>
                      <a:pt x="28915" y="15988"/>
                      <a:pt x="15988" y="11226"/>
                      <a:pt x="5103" y="5103"/>
                    </a:cubicBezTo>
                    <a:lnTo>
                      <a:pt x="5103" y="51367"/>
                    </a:lnTo>
                    <a:cubicBezTo>
                      <a:pt x="5103" y="54769"/>
                      <a:pt x="6463" y="58170"/>
                      <a:pt x="9865" y="60892"/>
                    </a:cubicBezTo>
                    <a:cubicBezTo>
                      <a:pt x="13267" y="63613"/>
                      <a:pt x="17349" y="67015"/>
                      <a:pt x="21431" y="69056"/>
                    </a:cubicBezTo>
                    <a:cubicBezTo>
                      <a:pt x="26194" y="71778"/>
                      <a:pt x="30957" y="73819"/>
                      <a:pt x="35719" y="75860"/>
                    </a:cubicBezTo>
                    <a:cubicBezTo>
                      <a:pt x="40481" y="77901"/>
                      <a:pt x="44564" y="79262"/>
                      <a:pt x="47284" y="79942"/>
                    </a:cubicBezTo>
                    <a:cubicBezTo>
                      <a:pt x="56129" y="83344"/>
                      <a:pt x="66335" y="86065"/>
                      <a:pt x="76540" y="88106"/>
                    </a:cubicBezTo>
                    <a:cubicBezTo>
                      <a:pt x="86745" y="90147"/>
                      <a:pt x="97631" y="92188"/>
                      <a:pt x="108517" y="93549"/>
                    </a:cubicBezTo>
                    <a:cubicBezTo>
                      <a:pt x="119403" y="94910"/>
                      <a:pt x="130288" y="95590"/>
                      <a:pt x="140494" y="96271"/>
                    </a:cubicBezTo>
                    <a:cubicBezTo>
                      <a:pt x="151379" y="96951"/>
                      <a:pt x="161585" y="96951"/>
                      <a:pt x="171110" y="96951"/>
                    </a:cubicBezTo>
                    <a:cubicBezTo>
                      <a:pt x="180635" y="96951"/>
                      <a:pt x="191521" y="96951"/>
                      <a:pt x="201726" y="96271"/>
                    </a:cubicBezTo>
                    <a:cubicBezTo>
                      <a:pt x="212611" y="95590"/>
                      <a:pt x="223497" y="94910"/>
                      <a:pt x="233702" y="93549"/>
                    </a:cubicBezTo>
                    <a:cubicBezTo>
                      <a:pt x="244588" y="92188"/>
                      <a:pt x="254793" y="90827"/>
                      <a:pt x="265680" y="88106"/>
                    </a:cubicBezTo>
                    <a:cubicBezTo>
                      <a:pt x="275885" y="86065"/>
                      <a:pt x="286090" y="83344"/>
                      <a:pt x="294934" y="79942"/>
                    </a:cubicBezTo>
                    <a:cubicBezTo>
                      <a:pt x="297656" y="79262"/>
                      <a:pt x="301738" y="77220"/>
                      <a:pt x="306501" y="75860"/>
                    </a:cubicBezTo>
                    <a:cubicBezTo>
                      <a:pt x="311263" y="73819"/>
                      <a:pt x="316025" y="71778"/>
                      <a:pt x="320788" y="69056"/>
                    </a:cubicBezTo>
                    <a:cubicBezTo>
                      <a:pt x="325551" y="66335"/>
                      <a:pt x="329633" y="63613"/>
                      <a:pt x="332354" y="60892"/>
                    </a:cubicBezTo>
                    <a:cubicBezTo>
                      <a:pt x="335756" y="58170"/>
                      <a:pt x="337117" y="54769"/>
                      <a:pt x="337117" y="51367"/>
                    </a:cubicBezTo>
                    <a:lnTo>
                      <a:pt x="337117" y="5103"/>
                    </a:lnTo>
                    <a:cubicBezTo>
                      <a:pt x="326231" y="11226"/>
                      <a:pt x="313985" y="15988"/>
                      <a:pt x="299697" y="20071"/>
                    </a:cubicBezTo>
                    <a:cubicBezTo>
                      <a:pt x="286090" y="23472"/>
                      <a:pt x="271802" y="26874"/>
                      <a:pt x="256835" y="2959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1A7B58F7-CE7A-44CE-B25B-9B8B3BC588F8}"/>
                  </a:ext>
                </a:extLst>
              </p:cNvPr>
              <p:cNvSpPr/>
              <p:nvPr/>
            </p:nvSpPr>
            <p:spPr>
              <a:xfrm>
                <a:off x="9770267" y="4546033"/>
                <a:ext cx="340178" cy="102054"/>
              </a:xfrm>
              <a:custGeom>
                <a:avLst/>
                <a:gdLst>
                  <a:gd name="connsiteX0" fmla="*/ 258195 w 340178"/>
                  <a:gd name="connsiteY0" fmla="*/ 29596 h 102053"/>
                  <a:gd name="connsiteX1" fmla="*/ 213292 w 340178"/>
                  <a:gd name="connsiteY1" fmla="*/ 35038 h 102053"/>
                  <a:gd name="connsiteX2" fmla="*/ 171790 w 340178"/>
                  <a:gd name="connsiteY2" fmla="*/ 36399 h 102053"/>
                  <a:gd name="connsiteX3" fmla="*/ 130288 w 340178"/>
                  <a:gd name="connsiteY3" fmla="*/ 35038 h 102053"/>
                  <a:gd name="connsiteX4" fmla="*/ 85384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79942 h 102053"/>
                  <a:gd name="connsiteX12" fmla="*/ 76540 w 340178"/>
                  <a:gd name="connsiteY12" fmla="*/ 88106 h 102053"/>
                  <a:gd name="connsiteX13" fmla="*/ 108517 w 340178"/>
                  <a:gd name="connsiteY13" fmla="*/ 93549 h 102053"/>
                  <a:gd name="connsiteX14" fmla="*/ 140493 w 340178"/>
                  <a:gd name="connsiteY14" fmla="*/ 96270 h 102053"/>
                  <a:gd name="connsiteX15" fmla="*/ 171109 w 340178"/>
                  <a:gd name="connsiteY15" fmla="*/ 96951 h 102053"/>
                  <a:gd name="connsiteX16" fmla="*/ 201725 w 340178"/>
                  <a:gd name="connsiteY16" fmla="*/ 96270 h 102053"/>
                  <a:gd name="connsiteX17" fmla="*/ 233702 w 340178"/>
                  <a:gd name="connsiteY17" fmla="*/ 93549 h 102053"/>
                  <a:gd name="connsiteX18" fmla="*/ 265679 w 340178"/>
                  <a:gd name="connsiteY18" fmla="*/ 88106 h 102053"/>
                  <a:gd name="connsiteX19" fmla="*/ 294934 w 340178"/>
                  <a:gd name="connsiteY19" fmla="*/ 79942 h 102053"/>
                  <a:gd name="connsiteX20" fmla="*/ 306500 w 340178"/>
                  <a:gd name="connsiteY20" fmla="*/ 75860 h 102053"/>
                  <a:gd name="connsiteX21" fmla="*/ 320788 w 340178"/>
                  <a:gd name="connsiteY21" fmla="*/ 69056 h 102053"/>
                  <a:gd name="connsiteX22" fmla="*/ 332354 w 340178"/>
                  <a:gd name="connsiteY22" fmla="*/ 60892 h 102053"/>
                  <a:gd name="connsiteX23" fmla="*/ 337116 w 340178"/>
                  <a:gd name="connsiteY23" fmla="*/ 51367 h 102053"/>
                  <a:gd name="connsiteX24" fmla="*/ 337116 w 340178"/>
                  <a:gd name="connsiteY24" fmla="*/ 5103 h 102053"/>
                  <a:gd name="connsiteX25" fmla="*/ 299697 w 340178"/>
                  <a:gd name="connsiteY25" fmla="*/ 20071 h 102053"/>
                  <a:gd name="connsiteX26" fmla="*/ 25819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8195" y="29596"/>
                    </a:moveTo>
                    <a:cubicBezTo>
                      <a:pt x="243228" y="32317"/>
                      <a:pt x="228259" y="33678"/>
                      <a:pt x="213292" y="35038"/>
                    </a:cubicBezTo>
                    <a:cubicBezTo>
                      <a:pt x="198323" y="36399"/>
                      <a:pt x="184716" y="36399"/>
                      <a:pt x="171790" y="36399"/>
                    </a:cubicBezTo>
                    <a:cubicBezTo>
                      <a:pt x="158863" y="36399"/>
                      <a:pt x="145256" y="35719"/>
                      <a:pt x="130288" y="35038"/>
                    </a:cubicBezTo>
                    <a:cubicBezTo>
                      <a:pt x="115320" y="33678"/>
                      <a:pt x="100353" y="32317"/>
                      <a:pt x="85384" y="29596"/>
                    </a:cubicBezTo>
                    <a:cubicBezTo>
                      <a:pt x="70417" y="26874"/>
                      <a:pt x="56129" y="24153"/>
                      <a:pt x="42522" y="20071"/>
                    </a:cubicBezTo>
                    <a:cubicBezTo>
                      <a:pt x="28915" y="15988"/>
                      <a:pt x="16668" y="11226"/>
                      <a:pt x="5103" y="5103"/>
                    </a:cubicBezTo>
                    <a:lnTo>
                      <a:pt x="5103" y="51367"/>
                    </a:lnTo>
                    <a:cubicBezTo>
                      <a:pt x="5103" y="54769"/>
                      <a:pt x="6463" y="57490"/>
                      <a:pt x="9865" y="60892"/>
                    </a:cubicBezTo>
                    <a:cubicBezTo>
                      <a:pt x="13267" y="64294"/>
                      <a:pt x="17349" y="67015"/>
                      <a:pt x="21431" y="69056"/>
                    </a:cubicBezTo>
                    <a:cubicBezTo>
                      <a:pt x="26194" y="71778"/>
                      <a:pt x="30956" y="73819"/>
                      <a:pt x="35719" y="75860"/>
                    </a:cubicBezTo>
                    <a:cubicBezTo>
                      <a:pt x="40481" y="77901"/>
                      <a:pt x="44563" y="79262"/>
                      <a:pt x="47284" y="79942"/>
                    </a:cubicBezTo>
                    <a:cubicBezTo>
                      <a:pt x="56810" y="83344"/>
                      <a:pt x="66335" y="86065"/>
                      <a:pt x="76540" y="88106"/>
                    </a:cubicBezTo>
                    <a:cubicBezTo>
                      <a:pt x="86745" y="90147"/>
                      <a:pt x="97631" y="92188"/>
                      <a:pt x="108517" y="93549"/>
                    </a:cubicBezTo>
                    <a:cubicBezTo>
                      <a:pt x="119402" y="94910"/>
                      <a:pt x="129607" y="95590"/>
                      <a:pt x="140493" y="96270"/>
                    </a:cubicBezTo>
                    <a:cubicBezTo>
                      <a:pt x="151379" y="96951"/>
                      <a:pt x="161585" y="96951"/>
                      <a:pt x="171109" y="96951"/>
                    </a:cubicBezTo>
                    <a:cubicBezTo>
                      <a:pt x="181314" y="96951"/>
                      <a:pt x="191520" y="96951"/>
                      <a:pt x="201725" y="96270"/>
                    </a:cubicBezTo>
                    <a:cubicBezTo>
                      <a:pt x="212611" y="95590"/>
                      <a:pt x="222817" y="94910"/>
                      <a:pt x="233702" y="93549"/>
                    </a:cubicBezTo>
                    <a:cubicBezTo>
                      <a:pt x="244588" y="92188"/>
                      <a:pt x="254793" y="90147"/>
                      <a:pt x="265679" y="88106"/>
                    </a:cubicBezTo>
                    <a:cubicBezTo>
                      <a:pt x="275884" y="86065"/>
                      <a:pt x="286090" y="83344"/>
                      <a:pt x="294934" y="79942"/>
                    </a:cubicBezTo>
                    <a:cubicBezTo>
                      <a:pt x="297656" y="79262"/>
                      <a:pt x="301738" y="77221"/>
                      <a:pt x="306500" y="75860"/>
                    </a:cubicBezTo>
                    <a:cubicBezTo>
                      <a:pt x="311263" y="73819"/>
                      <a:pt x="316025" y="71778"/>
                      <a:pt x="320788" y="69056"/>
                    </a:cubicBezTo>
                    <a:cubicBezTo>
                      <a:pt x="325551" y="66335"/>
                      <a:pt x="329633" y="63613"/>
                      <a:pt x="332354" y="60892"/>
                    </a:cubicBezTo>
                    <a:cubicBezTo>
                      <a:pt x="335756" y="57490"/>
                      <a:pt x="337116" y="54769"/>
                      <a:pt x="337116" y="51367"/>
                    </a:cubicBezTo>
                    <a:lnTo>
                      <a:pt x="337116" y="5103"/>
                    </a:lnTo>
                    <a:cubicBezTo>
                      <a:pt x="326231" y="11226"/>
                      <a:pt x="313984" y="15988"/>
                      <a:pt x="299697" y="20071"/>
                    </a:cubicBezTo>
                    <a:cubicBezTo>
                      <a:pt x="287451" y="24153"/>
                      <a:pt x="273163" y="27555"/>
                      <a:pt x="258195" y="2959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433A1380-3D40-43EF-B346-774DC2470174}"/>
                  </a:ext>
                </a:extLst>
              </p:cNvPr>
              <p:cNvSpPr/>
              <p:nvPr/>
            </p:nvSpPr>
            <p:spPr>
              <a:xfrm>
                <a:off x="9772307" y="4455546"/>
                <a:ext cx="340178" cy="95250"/>
              </a:xfrm>
              <a:custGeom>
                <a:avLst/>
                <a:gdLst>
                  <a:gd name="connsiteX0" fmla="*/ 320108 w 340178"/>
                  <a:gd name="connsiteY0" fmla="*/ 32317 h 95249"/>
                  <a:gd name="connsiteX1" fmla="*/ 305821 w 340178"/>
                  <a:gd name="connsiteY1" fmla="*/ 25513 h 95249"/>
                  <a:gd name="connsiteX2" fmla="*/ 294254 w 340178"/>
                  <a:gd name="connsiteY2" fmla="*/ 21431 h 95249"/>
                  <a:gd name="connsiteX3" fmla="*/ 264999 w 340178"/>
                  <a:gd name="connsiteY3" fmla="*/ 13947 h 95249"/>
                  <a:gd name="connsiteX4" fmla="*/ 233022 w 340178"/>
                  <a:gd name="connsiteY4" fmla="*/ 8504 h 95249"/>
                  <a:gd name="connsiteX5" fmla="*/ 201046 w 340178"/>
                  <a:gd name="connsiteY5" fmla="*/ 5783 h 95249"/>
                  <a:gd name="connsiteX6" fmla="*/ 170430 w 340178"/>
                  <a:gd name="connsiteY6" fmla="*/ 5103 h 95249"/>
                  <a:gd name="connsiteX7" fmla="*/ 139814 w 340178"/>
                  <a:gd name="connsiteY7" fmla="*/ 5783 h 95249"/>
                  <a:gd name="connsiteX8" fmla="*/ 107836 w 340178"/>
                  <a:gd name="connsiteY8" fmla="*/ 8504 h 95249"/>
                  <a:gd name="connsiteX9" fmla="*/ 76540 w 340178"/>
                  <a:gd name="connsiteY9" fmla="*/ 13947 h 95249"/>
                  <a:gd name="connsiteX10" fmla="*/ 47285 w 340178"/>
                  <a:gd name="connsiteY10" fmla="*/ 21431 h 95249"/>
                  <a:gd name="connsiteX11" fmla="*/ 35719 w 340178"/>
                  <a:gd name="connsiteY11" fmla="*/ 25513 h 95249"/>
                  <a:gd name="connsiteX12" fmla="*/ 21431 w 340178"/>
                  <a:gd name="connsiteY12" fmla="*/ 32317 h 95249"/>
                  <a:gd name="connsiteX13" fmla="*/ 9866 w 340178"/>
                  <a:gd name="connsiteY13" fmla="*/ 40481 h 95249"/>
                  <a:gd name="connsiteX14" fmla="*/ 5103 w 340178"/>
                  <a:gd name="connsiteY14" fmla="*/ 50006 h 95249"/>
                  <a:gd name="connsiteX15" fmla="*/ 5783 w 340178"/>
                  <a:gd name="connsiteY15" fmla="*/ 53408 h 95249"/>
                  <a:gd name="connsiteX16" fmla="*/ 7824 w 340178"/>
                  <a:gd name="connsiteY16" fmla="*/ 56810 h 95249"/>
                  <a:gd name="connsiteX17" fmla="*/ 25513 w 340178"/>
                  <a:gd name="connsiteY17" fmla="*/ 70417 h 95249"/>
                  <a:gd name="connsiteX18" fmla="*/ 51367 w 340178"/>
                  <a:gd name="connsiteY18" fmla="*/ 80622 h 95249"/>
                  <a:gd name="connsiteX19" fmla="*/ 81983 w 340178"/>
                  <a:gd name="connsiteY19" fmla="*/ 88106 h 95249"/>
                  <a:gd name="connsiteX20" fmla="*/ 114640 w 340178"/>
                  <a:gd name="connsiteY20" fmla="*/ 92869 h 95249"/>
                  <a:gd name="connsiteX21" fmla="*/ 145256 w 340178"/>
                  <a:gd name="connsiteY21" fmla="*/ 95590 h 95249"/>
                  <a:gd name="connsiteX22" fmla="*/ 171790 w 340178"/>
                  <a:gd name="connsiteY22" fmla="*/ 96270 h 95249"/>
                  <a:gd name="connsiteX23" fmla="*/ 198324 w 340178"/>
                  <a:gd name="connsiteY23" fmla="*/ 95590 h 95249"/>
                  <a:gd name="connsiteX24" fmla="*/ 228940 w 340178"/>
                  <a:gd name="connsiteY24" fmla="*/ 92869 h 95249"/>
                  <a:gd name="connsiteX25" fmla="*/ 261598 w 340178"/>
                  <a:gd name="connsiteY25" fmla="*/ 88106 h 95249"/>
                  <a:gd name="connsiteX26" fmla="*/ 292214 w 340178"/>
                  <a:gd name="connsiteY26" fmla="*/ 80622 h 95249"/>
                  <a:gd name="connsiteX27" fmla="*/ 318067 w 340178"/>
                  <a:gd name="connsiteY27" fmla="*/ 70417 h 95249"/>
                  <a:gd name="connsiteX28" fmla="*/ 335756 w 340178"/>
                  <a:gd name="connsiteY28" fmla="*/ 56810 h 95249"/>
                  <a:gd name="connsiteX29" fmla="*/ 337797 w 340178"/>
                  <a:gd name="connsiteY29" fmla="*/ 53408 h 95249"/>
                  <a:gd name="connsiteX30" fmla="*/ 338477 w 340178"/>
                  <a:gd name="connsiteY30" fmla="*/ 50006 h 95249"/>
                  <a:gd name="connsiteX31" fmla="*/ 333715 w 340178"/>
                  <a:gd name="connsiteY31" fmla="*/ 40481 h 95249"/>
                  <a:gd name="connsiteX32" fmla="*/ 320108 w 340178"/>
                  <a:gd name="connsiteY32" fmla="*/ 32317 h 9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40178" h="95249">
                    <a:moveTo>
                      <a:pt x="320108" y="32317"/>
                    </a:moveTo>
                    <a:cubicBezTo>
                      <a:pt x="315345" y="29596"/>
                      <a:pt x="310583" y="27554"/>
                      <a:pt x="305821" y="25513"/>
                    </a:cubicBezTo>
                    <a:cubicBezTo>
                      <a:pt x="301058" y="23472"/>
                      <a:pt x="296976" y="22112"/>
                      <a:pt x="294254" y="21431"/>
                    </a:cubicBezTo>
                    <a:cubicBezTo>
                      <a:pt x="284729" y="18710"/>
                      <a:pt x="275205" y="15988"/>
                      <a:pt x="264999" y="13947"/>
                    </a:cubicBezTo>
                    <a:cubicBezTo>
                      <a:pt x="254794" y="11906"/>
                      <a:pt x="243908" y="9865"/>
                      <a:pt x="233022" y="8504"/>
                    </a:cubicBezTo>
                    <a:cubicBezTo>
                      <a:pt x="222137" y="7144"/>
                      <a:pt x="211931" y="6463"/>
                      <a:pt x="201046" y="5783"/>
                    </a:cubicBezTo>
                    <a:cubicBezTo>
                      <a:pt x="190160" y="5103"/>
                      <a:pt x="179955" y="5103"/>
                      <a:pt x="170430" y="5103"/>
                    </a:cubicBezTo>
                    <a:cubicBezTo>
                      <a:pt x="160905" y="5103"/>
                      <a:pt x="150019" y="5103"/>
                      <a:pt x="139814" y="5783"/>
                    </a:cubicBezTo>
                    <a:cubicBezTo>
                      <a:pt x="128928" y="6463"/>
                      <a:pt x="118723" y="7144"/>
                      <a:pt x="107836" y="8504"/>
                    </a:cubicBezTo>
                    <a:cubicBezTo>
                      <a:pt x="96951" y="9865"/>
                      <a:pt x="86745" y="11906"/>
                      <a:pt x="76540" y="13947"/>
                    </a:cubicBezTo>
                    <a:cubicBezTo>
                      <a:pt x="66335" y="15988"/>
                      <a:pt x="56129" y="18710"/>
                      <a:pt x="47285" y="21431"/>
                    </a:cubicBezTo>
                    <a:cubicBezTo>
                      <a:pt x="44564" y="22112"/>
                      <a:pt x="40482" y="24153"/>
                      <a:pt x="35719" y="25513"/>
                    </a:cubicBezTo>
                    <a:cubicBezTo>
                      <a:pt x="30957" y="27554"/>
                      <a:pt x="26194" y="29596"/>
                      <a:pt x="21431" y="32317"/>
                    </a:cubicBezTo>
                    <a:cubicBezTo>
                      <a:pt x="16669" y="35038"/>
                      <a:pt x="12586" y="37760"/>
                      <a:pt x="9866" y="40481"/>
                    </a:cubicBezTo>
                    <a:cubicBezTo>
                      <a:pt x="6464" y="43883"/>
                      <a:pt x="5103" y="46604"/>
                      <a:pt x="5103" y="50006"/>
                    </a:cubicBezTo>
                    <a:cubicBezTo>
                      <a:pt x="5103" y="51367"/>
                      <a:pt x="5103" y="52728"/>
                      <a:pt x="5783" y="53408"/>
                    </a:cubicBezTo>
                    <a:cubicBezTo>
                      <a:pt x="6464" y="54769"/>
                      <a:pt x="7144" y="55449"/>
                      <a:pt x="7824" y="56810"/>
                    </a:cubicBezTo>
                    <a:cubicBezTo>
                      <a:pt x="11906" y="62253"/>
                      <a:pt x="18030" y="66335"/>
                      <a:pt x="25513" y="70417"/>
                    </a:cubicBezTo>
                    <a:cubicBezTo>
                      <a:pt x="32997" y="74499"/>
                      <a:pt x="41842" y="77901"/>
                      <a:pt x="51367" y="80622"/>
                    </a:cubicBezTo>
                    <a:cubicBezTo>
                      <a:pt x="60892" y="83344"/>
                      <a:pt x="71098" y="86065"/>
                      <a:pt x="81983" y="88106"/>
                    </a:cubicBezTo>
                    <a:cubicBezTo>
                      <a:pt x="92869" y="90147"/>
                      <a:pt x="103754" y="91508"/>
                      <a:pt x="114640" y="92869"/>
                    </a:cubicBezTo>
                    <a:cubicBezTo>
                      <a:pt x="125526" y="94229"/>
                      <a:pt x="135732" y="94910"/>
                      <a:pt x="145256" y="95590"/>
                    </a:cubicBezTo>
                    <a:cubicBezTo>
                      <a:pt x="154781" y="96270"/>
                      <a:pt x="163626" y="96270"/>
                      <a:pt x="171790" y="96270"/>
                    </a:cubicBezTo>
                    <a:cubicBezTo>
                      <a:pt x="179274" y="96270"/>
                      <a:pt x="188119" y="96270"/>
                      <a:pt x="198324" y="95590"/>
                    </a:cubicBezTo>
                    <a:cubicBezTo>
                      <a:pt x="207849" y="94910"/>
                      <a:pt x="218735" y="94229"/>
                      <a:pt x="228940" y="92869"/>
                    </a:cubicBezTo>
                    <a:cubicBezTo>
                      <a:pt x="239826" y="91508"/>
                      <a:pt x="250711" y="90147"/>
                      <a:pt x="261598" y="88106"/>
                    </a:cubicBezTo>
                    <a:cubicBezTo>
                      <a:pt x="272483" y="86065"/>
                      <a:pt x="282689" y="83344"/>
                      <a:pt x="292214" y="80622"/>
                    </a:cubicBezTo>
                    <a:cubicBezTo>
                      <a:pt x="301738" y="77901"/>
                      <a:pt x="310583" y="74499"/>
                      <a:pt x="318067" y="70417"/>
                    </a:cubicBezTo>
                    <a:cubicBezTo>
                      <a:pt x="325551" y="66335"/>
                      <a:pt x="331674" y="62253"/>
                      <a:pt x="335756" y="56810"/>
                    </a:cubicBezTo>
                    <a:cubicBezTo>
                      <a:pt x="336437" y="55449"/>
                      <a:pt x="337797" y="54769"/>
                      <a:pt x="337797" y="53408"/>
                    </a:cubicBezTo>
                    <a:cubicBezTo>
                      <a:pt x="338477" y="52047"/>
                      <a:pt x="338477" y="51367"/>
                      <a:pt x="338477" y="50006"/>
                    </a:cubicBezTo>
                    <a:cubicBezTo>
                      <a:pt x="338477" y="46604"/>
                      <a:pt x="337117" y="43883"/>
                      <a:pt x="333715" y="40481"/>
                    </a:cubicBezTo>
                    <a:cubicBezTo>
                      <a:pt x="328272" y="37760"/>
                      <a:pt x="324190" y="35038"/>
                      <a:pt x="320108" y="32317"/>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C4121C08-DA6D-4124-9816-79BD0EDC1FDC}"/>
                  </a:ext>
                </a:extLst>
              </p:cNvPr>
              <p:cNvSpPr/>
              <p:nvPr/>
            </p:nvSpPr>
            <p:spPr>
              <a:xfrm>
                <a:off x="9771627" y="4637881"/>
                <a:ext cx="340178" cy="102054"/>
              </a:xfrm>
              <a:custGeom>
                <a:avLst/>
                <a:gdLst>
                  <a:gd name="connsiteX0" fmla="*/ 256835 w 340178"/>
                  <a:gd name="connsiteY0" fmla="*/ 29596 h 102053"/>
                  <a:gd name="connsiteX1" fmla="*/ 212611 w 340178"/>
                  <a:gd name="connsiteY1" fmla="*/ 34358 h 102053"/>
                  <a:gd name="connsiteX2" fmla="*/ 171110 w 340178"/>
                  <a:gd name="connsiteY2" fmla="*/ 35719 h 102053"/>
                  <a:gd name="connsiteX3" fmla="*/ 129608 w 340178"/>
                  <a:gd name="connsiteY3" fmla="*/ 34358 h 102053"/>
                  <a:gd name="connsiteX4" fmla="*/ 85385 w 340178"/>
                  <a:gd name="connsiteY4" fmla="*/ 29596 h 102053"/>
                  <a:gd name="connsiteX5" fmla="*/ 42522 w 340178"/>
                  <a:gd name="connsiteY5" fmla="*/ 20071 h 102053"/>
                  <a:gd name="connsiteX6" fmla="*/ 5103 w 340178"/>
                  <a:gd name="connsiteY6" fmla="*/ 5103 h 102053"/>
                  <a:gd name="connsiteX7" fmla="*/ 5103 w 340178"/>
                  <a:gd name="connsiteY7" fmla="*/ 51367 h 102053"/>
                  <a:gd name="connsiteX8" fmla="*/ 9865 w 340178"/>
                  <a:gd name="connsiteY8" fmla="*/ 60892 h 102053"/>
                  <a:gd name="connsiteX9" fmla="*/ 21431 w 340178"/>
                  <a:gd name="connsiteY9" fmla="*/ 69056 h 102053"/>
                  <a:gd name="connsiteX10" fmla="*/ 35719 w 340178"/>
                  <a:gd name="connsiteY10" fmla="*/ 75860 h 102053"/>
                  <a:gd name="connsiteX11" fmla="*/ 47284 w 340178"/>
                  <a:gd name="connsiteY11" fmla="*/ 80622 h 102053"/>
                  <a:gd name="connsiteX12" fmla="*/ 76540 w 340178"/>
                  <a:gd name="connsiteY12" fmla="*/ 88787 h 102053"/>
                  <a:gd name="connsiteX13" fmla="*/ 108517 w 340178"/>
                  <a:gd name="connsiteY13" fmla="*/ 94229 h 102053"/>
                  <a:gd name="connsiteX14" fmla="*/ 140494 w 340178"/>
                  <a:gd name="connsiteY14" fmla="*/ 96951 h 102053"/>
                  <a:gd name="connsiteX15" fmla="*/ 171110 w 340178"/>
                  <a:gd name="connsiteY15" fmla="*/ 97631 h 102053"/>
                  <a:gd name="connsiteX16" fmla="*/ 201726 w 340178"/>
                  <a:gd name="connsiteY16" fmla="*/ 96951 h 102053"/>
                  <a:gd name="connsiteX17" fmla="*/ 233702 w 340178"/>
                  <a:gd name="connsiteY17" fmla="*/ 94229 h 102053"/>
                  <a:gd name="connsiteX18" fmla="*/ 265680 w 340178"/>
                  <a:gd name="connsiteY18" fmla="*/ 88787 h 102053"/>
                  <a:gd name="connsiteX19" fmla="*/ 294934 w 340178"/>
                  <a:gd name="connsiteY19" fmla="*/ 80622 h 102053"/>
                  <a:gd name="connsiteX20" fmla="*/ 306501 w 340178"/>
                  <a:gd name="connsiteY20" fmla="*/ 75860 h 102053"/>
                  <a:gd name="connsiteX21" fmla="*/ 320788 w 340178"/>
                  <a:gd name="connsiteY21" fmla="*/ 69056 h 102053"/>
                  <a:gd name="connsiteX22" fmla="*/ 332354 w 340178"/>
                  <a:gd name="connsiteY22" fmla="*/ 60892 h 102053"/>
                  <a:gd name="connsiteX23" fmla="*/ 337117 w 340178"/>
                  <a:gd name="connsiteY23" fmla="*/ 51367 h 102053"/>
                  <a:gd name="connsiteX24" fmla="*/ 337117 w 340178"/>
                  <a:gd name="connsiteY24" fmla="*/ 5103 h 102053"/>
                  <a:gd name="connsiteX25" fmla="*/ 299697 w 340178"/>
                  <a:gd name="connsiteY25" fmla="*/ 20071 h 102053"/>
                  <a:gd name="connsiteX26" fmla="*/ 256835 w 340178"/>
                  <a:gd name="connsiteY26" fmla="*/ 29596 h 10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0178" h="102053">
                    <a:moveTo>
                      <a:pt x="256835" y="29596"/>
                    </a:moveTo>
                    <a:cubicBezTo>
                      <a:pt x="241867" y="32317"/>
                      <a:pt x="226899" y="33678"/>
                      <a:pt x="212611" y="34358"/>
                    </a:cubicBezTo>
                    <a:cubicBezTo>
                      <a:pt x="197644" y="35038"/>
                      <a:pt x="184037" y="35719"/>
                      <a:pt x="171110" y="35719"/>
                    </a:cubicBezTo>
                    <a:cubicBezTo>
                      <a:pt x="158183" y="35719"/>
                      <a:pt x="144576" y="35038"/>
                      <a:pt x="129608" y="34358"/>
                    </a:cubicBezTo>
                    <a:cubicBezTo>
                      <a:pt x="114640" y="33678"/>
                      <a:pt x="99672" y="31637"/>
                      <a:pt x="85385" y="29596"/>
                    </a:cubicBezTo>
                    <a:cubicBezTo>
                      <a:pt x="70417" y="27555"/>
                      <a:pt x="56129" y="24153"/>
                      <a:pt x="42522" y="20071"/>
                    </a:cubicBezTo>
                    <a:cubicBezTo>
                      <a:pt x="28915" y="15988"/>
                      <a:pt x="15988" y="11226"/>
                      <a:pt x="5103" y="5103"/>
                    </a:cubicBezTo>
                    <a:lnTo>
                      <a:pt x="5103" y="51367"/>
                    </a:lnTo>
                    <a:cubicBezTo>
                      <a:pt x="5103" y="54769"/>
                      <a:pt x="6463" y="58171"/>
                      <a:pt x="9865" y="60892"/>
                    </a:cubicBezTo>
                    <a:cubicBezTo>
                      <a:pt x="13267" y="63613"/>
                      <a:pt x="17349" y="67015"/>
                      <a:pt x="21431" y="69056"/>
                    </a:cubicBezTo>
                    <a:cubicBezTo>
                      <a:pt x="26194" y="71778"/>
                      <a:pt x="30957" y="73819"/>
                      <a:pt x="35719" y="75860"/>
                    </a:cubicBezTo>
                    <a:cubicBezTo>
                      <a:pt x="40481" y="77901"/>
                      <a:pt x="44564" y="79262"/>
                      <a:pt x="47284" y="80622"/>
                    </a:cubicBezTo>
                    <a:cubicBezTo>
                      <a:pt x="56129" y="84024"/>
                      <a:pt x="66335" y="86745"/>
                      <a:pt x="76540" y="88787"/>
                    </a:cubicBezTo>
                    <a:cubicBezTo>
                      <a:pt x="86745" y="90828"/>
                      <a:pt x="97631" y="92869"/>
                      <a:pt x="108517" y="94229"/>
                    </a:cubicBezTo>
                    <a:cubicBezTo>
                      <a:pt x="119403" y="95590"/>
                      <a:pt x="130288" y="96270"/>
                      <a:pt x="140494" y="96951"/>
                    </a:cubicBezTo>
                    <a:cubicBezTo>
                      <a:pt x="151379" y="97631"/>
                      <a:pt x="161585" y="97631"/>
                      <a:pt x="171110" y="97631"/>
                    </a:cubicBezTo>
                    <a:cubicBezTo>
                      <a:pt x="180635" y="97631"/>
                      <a:pt x="191521" y="97631"/>
                      <a:pt x="201726" y="96951"/>
                    </a:cubicBezTo>
                    <a:cubicBezTo>
                      <a:pt x="212611" y="96270"/>
                      <a:pt x="223497" y="95590"/>
                      <a:pt x="233702" y="94229"/>
                    </a:cubicBezTo>
                    <a:cubicBezTo>
                      <a:pt x="244588" y="92869"/>
                      <a:pt x="254793" y="90828"/>
                      <a:pt x="265680" y="88787"/>
                    </a:cubicBezTo>
                    <a:cubicBezTo>
                      <a:pt x="275885" y="86745"/>
                      <a:pt x="286090" y="84024"/>
                      <a:pt x="294934" y="80622"/>
                    </a:cubicBezTo>
                    <a:cubicBezTo>
                      <a:pt x="297656" y="79942"/>
                      <a:pt x="301738" y="77901"/>
                      <a:pt x="306501" y="75860"/>
                    </a:cubicBezTo>
                    <a:cubicBezTo>
                      <a:pt x="311263" y="73819"/>
                      <a:pt x="316025" y="71778"/>
                      <a:pt x="320788" y="69056"/>
                    </a:cubicBezTo>
                    <a:cubicBezTo>
                      <a:pt x="325551" y="66335"/>
                      <a:pt x="329633" y="63613"/>
                      <a:pt x="332354" y="60892"/>
                    </a:cubicBezTo>
                    <a:cubicBezTo>
                      <a:pt x="335756" y="58171"/>
                      <a:pt x="337117" y="54769"/>
                      <a:pt x="337117" y="51367"/>
                    </a:cubicBezTo>
                    <a:lnTo>
                      <a:pt x="337117" y="5103"/>
                    </a:lnTo>
                    <a:cubicBezTo>
                      <a:pt x="326231" y="11226"/>
                      <a:pt x="313985" y="15988"/>
                      <a:pt x="299697" y="20071"/>
                    </a:cubicBezTo>
                    <a:cubicBezTo>
                      <a:pt x="286090" y="24153"/>
                      <a:pt x="271802" y="27555"/>
                      <a:pt x="256835" y="29596"/>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239" name="Group 238">
            <a:extLst>
              <a:ext uri="{FF2B5EF4-FFF2-40B4-BE49-F238E27FC236}">
                <a16:creationId xmlns:a16="http://schemas.microsoft.com/office/drawing/2014/main" id="{036D3E9D-AEC6-4552-BC8B-B8E51B121961}"/>
              </a:ext>
            </a:extLst>
          </p:cNvPr>
          <p:cNvGrpSpPr/>
          <p:nvPr/>
        </p:nvGrpSpPr>
        <p:grpSpPr>
          <a:xfrm>
            <a:off x="10872493" y="2463340"/>
            <a:ext cx="646915" cy="378247"/>
            <a:chOff x="3604308" y="4850892"/>
            <a:chExt cx="394800" cy="230838"/>
          </a:xfrm>
          <a:solidFill>
            <a:schemeClr val="accent1"/>
          </a:solidFill>
        </p:grpSpPr>
        <p:sp>
          <p:nvSpPr>
            <p:cNvPr id="242" name="Freeform: Shape 241">
              <a:extLst>
                <a:ext uri="{FF2B5EF4-FFF2-40B4-BE49-F238E27FC236}">
                  <a16:creationId xmlns:a16="http://schemas.microsoft.com/office/drawing/2014/main" id="{5E40134F-51C2-413E-8EA7-1DDD7D11F8CD}"/>
                </a:ext>
              </a:extLst>
            </p:cNvPr>
            <p:cNvSpPr/>
            <p:nvPr/>
          </p:nvSpPr>
          <p:spPr>
            <a:xfrm>
              <a:off x="3649456" y="4976835"/>
              <a:ext cx="54315" cy="101840"/>
            </a:xfrm>
            <a:custGeom>
              <a:avLst/>
              <a:gdLst>
                <a:gd name="connsiteX0" fmla="*/ 54654 w 54314"/>
                <a:gd name="connsiteY0" fmla="*/ 5092 h 101840"/>
                <a:gd name="connsiteX1" fmla="*/ 5092 w 54314"/>
                <a:gd name="connsiteY1" fmla="*/ 5092 h 101840"/>
                <a:gd name="connsiteX2" fmla="*/ 5092 w 54314"/>
                <a:gd name="connsiteY2" fmla="*/ 98106 h 101840"/>
                <a:gd name="connsiteX3" fmla="*/ 54654 w 54314"/>
                <a:gd name="connsiteY3" fmla="*/ 98106 h 101840"/>
                <a:gd name="connsiteX4" fmla="*/ 54654 w 54314"/>
                <a:gd name="connsiteY4" fmla="*/ 5092 h 101840"/>
                <a:gd name="connsiteX5" fmla="*/ 22744 w 54314"/>
                <a:gd name="connsiteY5" fmla="*/ 64838 h 101840"/>
                <a:gd name="connsiteX6" fmla="*/ 36323 w 54314"/>
                <a:gd name="connsiteY6" fmla="*/ 64838 h 101840"/>
                <a:gd name="connsiteX7" fmla="*/ 36323 w 54314"/>
                <a:gd name="connsiteY7" fmla="*/ 78417 h 101840"/>
                <a:gd name="connsiteX8" fmla="*/ 22744 w 54314"/>
                <a:gd name="connsiteY8" fmla="*/ 78417 h 101840"/>
                <a:gd name="connsiteX9" fmla="*/ 22744 w 54314"/>
                <a:gd name="connsiteY9" fmla="*/ 64838 h 10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14" h="10184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DF54C34C-B6DB-4287-A22A-C845231069CE}"/>
                </a:ext>
              </a:extLst>
            </p:cNvPr>
            <p:cNvSpPr/>
            <p:nvPr/>
          </p:nvSpPr>
          <p:spPr>
            <a:xfrm>
              <a:off x="3604308" y="4850892"/>
              <a:ext cx="307558" cy="230838"/>
            </a:xfrm>
            <a:custGeom>
              <a:avLst/>
              <a:gdLst>
                <a:gd name="connsiteX0" fmla="*/ 199268 w 312310"/>
                <a:gd name="connsiteY0" fmla="*/ 182294 h 237627"/>
                <a:gd name="connsiteX1" fmla="*/ 199268 w 312310"/>
                <a:gd name="connsiteY1" fmla="*/ 115759 h 237627"/>
                <a:gd name="connsiteX2" fmla="*/ 201304 w 312310"/>
                <a:gd name="connsiteY2" fmla="*/ 106932 h 237627"/>
                <a:gd name="connsiteX3" fmla="*/ 206736 w 312310"/>
                <a:gd name="connsiteY3" fmla="*/ 100143 h 237627"/>
                <a:gd name="connsiteX4" fmla="*/ 214204 w 312310"/>
                <a:gd name="connsiteY4" fmla="*/ 95391 h 237627"/>
                <a:gd name="connsiteX5" fmla="*/ 223030 w 312310"/>
                <a:gd name="connsiteY5" fmla="*/ 94033 h 237627"/>
                <a:gd name="connsiteX6" fmla="*/ 312650 w 312310"/>
                <a:gd name="connsiteY6" fmla="*/ 94033 h 237627"/>
                <a:gd name="connsiteX7" fmla="*/ 312650 w 312310"/>
                <a:gd name="connsiteY7" fmla="*/ 5092 h 237627"/>
                <a:gd name="connsiteX8" fmla="*/ 105574 w 312310"/>
                <a:gd name="connsiteY8" fmla="*/ 5092 h 237627"/>
                <a:gd name="connsiteX9" fmla="*/ 105574 w 312310"/>
                <a:gd name="connsiteY9" fmla="*/ 17992 h 237627"/>
                <a:gd name="connsiteX10" fmla="*/ 56012 w 312310"/>
                <a:gd name="connsiteY10" fmla="*/ 17992 h 237627"/>
                <a:gd name="connsiteX11" fmla="*/ 56012 w 312310"/>
                <a:gd name="connsiteY11" fmla="*/ 5092 h 237627"/>
                <a:gd name="connsiteX12" fmla="*/ 5092 w 312310"/>
                <a:gd name="connsiteY12" fmla="*/ 5092 h 237627"/>
                <a:gd name="connsiteX13" fmla="*/ 5092 w 312310"/>
                <a:gd name="connsiteY13" fmla="*/ 182294 h 237627"/>
                <a:gd name="connsiteX14" fmla="*/ 39718 w 312310"/>
                <a:gd name="connsiteY14" fmla="*/ 182294 h 237627"/>
                <a:gd name="connsiteX15" fmla="*/ 39718 w 312310"/>
                <a:gd name="connsiteY15" fmla="*/ 134769 h 237627"/>
                <a:gd name="connsiteX16" fmla="*/ 41076 w 312310"/>
                <a:gd name="connsiteY16" fmla="*/ 129337 h 237627"/>
                <a:gd name="connsiteX17" fmla="*/ 43791 w 312310"/>
                <a:gd name="connsiteY17" fmla="*/ 124585 h 237627"/>
                <a:gd name="connsiteX18" fmla="*/ 48544 w 312310"/>
                <a:gd name="connsiteY18" fmla="*/ 121190 h 237627"/>
                <a:gd name="connsiteX19" fmla="*/ 53975 w 312310"/>
                <a:gd name="connsiteY19" fmla="*/ 119832 h 237627"/>
                <a:gd name="connsiteX20" fmla="*/ 106253 w 312310"/>
                <a:gd name="connsiteY20" fmla="*/ 119832 h 237627"/>
                <a:gd name="connsiteX21" fmla="*/ 111685 w 312310"/>
                <a:gd name="connsiteY21" fmla="*/ 121190 h 237627"/>
                <a:gd name="connsiteX22" fmla="*/ 116437 w 312310"/>
                <a:gd name="connsiteY22" fmla="*/ 124585 h 237627"/>
                <a:gd name="connsiteX23" fmla="*/ 119153 w 312310"/>
                <a:gd name="connsiteY23" fmla="*/ 129337 h 237627"/>
                <a:gd name="connsiteX24" fmla="*/ 120511 w 312310"/>
                <a:gd name="connsiteY24" fmla="*/ 134769 h 237627"/>
                <a:gd name="connsiteX25" fmla="*/ 120511 w 312310"/>
                <a:gd name="connsiteY25" fmla="*/ 181615 h 237627"/>
                <a:gd name="connsiteX26" fmla="*/ 140200 w 312310"/>
                <a:gd name="connsiteY26" fmla="*/ 181615 h 237627"/>
                <a:gd name="connsiteX27" fmla="*/ 140200 w 312310"/>
                <a:gd name="connsiteY27" fmla="*/ 208773 h 237627"/>
                <a:gd name="connsiteX28" fmla="*/ 120511 w 312310"/>
                <a:gd name="connsiteY28" fmla="*/ 208773 h 237627"/>
                <a:gd name="connsiteX29" fmla="*/ 120511 w 312310"/>
                <a:gd name="connsiteY29" fmla="*/ 229141 h 237627"/>
                <a:gd name="connsiteX30" fmla="*/ 119153 w 312310"/>
                <a:gd name="connsiteY30" fmla="*/ 234572 h 237627"/>
                <a:gd name="connsiteX31" fmla="*/ 118474 w 312310"/>
                <a:gd name="connsiteY31" fmla="*/ 235930 h 237627"/>
                <a:gd name="connsiteX32" fmla="*/ 206057 w 312310"/>
                <a:gd name="connsiteY32" fmla="*/ 235930 h 237627"/>
                <a:gd name="connsiteX33" fmla="*/ 201304 w 312310"/>
                <a:gd name="connsiteY33" fmla="*/ 229820 h 237627"/>
                <a:gd name="connsiteX34" fmla="*/ 199268 w 312310"/>
                <a:gd name="connsiteY34" fmla="*/ 220994 h 237627"/>
                <a:gd name="connsiteX35" fmla="*/ 199268 w 312310"/>
                <a:gd name="connsiteY35" fmla="*/ 209452 h 237627"/>
                <a:gd name="connsiteX36" fmla="*/ 166679 w 312310"/>
                <a:gd name="connsiteY36" fmla="*/ 209452 h 237627"/>
                <a:gd name="connsiteX37" fmla="*/ 166679 w 312310"/>
                <a:gd name="connsiteY37" fmla="*/ 182294 h 237627"/>
                <a:gd name="connsiteX38" fmla="*/ 199268 w 312310"/>
                <a:gd name="connsiteY38" fmla="*/ 182294 h 237627"/>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100482 w 307558"/>
                <a:gd name="connsiteY9" fmla="*/ 12900 h 230838"/>
                <a:gd name="connsiteX10" fmla="*/ 50920 w 307558"/>
                <a:gd name="connsiteY10" fmla="*/ 0 h 230838"/>
                <a:gd name="connsiteX11" fmla="*/ 0 w 307558"/>
                <a:gd name="connsiteY11" fmla="*/ 0 h 230838"/>
                <a:gd name="connsiteX12" fmla="*/ 0 w 307558"/>
                <a:gd name="connsiteY12" fmla="*/ 177202 h 230838"/>
                <a:gd name="connsiteX13" fmla="*/ 34626 w 307558"/>
                <a:gd name="connsiteY13" fmla="*/ 177202 h 230838"/>
                <a:gd name="connsiteX14" fmla="*/ 34626 w 307558"/>
                <a:gd name="connsiteY14" fmla="*/ 129677 h 230838"/>
                <a:gd name="connsiteX15" fmla="*/ 35984 w 307558"/>
                <a:gd name="connsiteY15" fmla="*/ 124245 h 230838"/>
                <a:gd name="connsiteX16" fmla="*/ 38699 w 307558"/>
                <a:gd name="connsiteY16" fmla="*/ 119493 h 230838"/>
                <a:gd name="connsiteX17" fmla="*/ 43452 w 307558"/>
                <a:gd name="connsiteY17" fmla="*/ 116098 h 230838"/>
                <a:gd name="connsiteX18" fmla="*/ 48883 w 307558"/>
                <a:gd name="connsiteY18" fmla="*/ 114740 h 230838"/>
                <a:gd name="connsiteX19" fmla="*/ 101161 w 307558"/>
                <a:gd name="connsiteY19" fmla="*/ 114740 h 230838"/>
                <a:gd name="connsiteX20" fmla="*/ 106593 w 307558"/>
                <a:gd name="connsiteY20" fmla="*/ 116098 h 230838"/>
                <a:gd name="connsiteX21" fmla="*/ 111345 w 307558"/>
                <a:gd name="connsiteY21" fmla="*/ 119493 h 230838"/>
                <a:gd name="connsiteX22" fmla="*/ 114061 w 307558"/>
                <a:gd name="connsiteY22" fmla="*/ 124245 h 230838"/>
                <a:gd name="connsiteX23" fmla="*/ 115419 w 307558"/>
                <a:gd name="connsiteY23" fmla="*/ 129677 h 230838"/>
                <a:gd name="connsiteX24" fmla="*/ 115419 w 307558"/>
                <a:gd name="connsiteY24" fmla="*/ 176523 h 230838"/>
                <a:gd name="connsiteX25" fmla="*/ 135108 w 307558"/>
                <a:gd name="connsiteY25" fmla="*/ 176523 h 230838"/>
                <a:gd name="connsiteX26" fmla="*/ 135108 w 307558"/>
                <a:gd name="connsiteY26" fmla="*/ 203681 h 230838"/>
                <a:gd name="connsiteX27" fmla="*/ 115419 w 307558"/>
                <a:gd name="connsiteY27" fmla="*/ 203681 h 230838"/>
                <a:gd name="connsiteX28" fmla="*/ 115419 w 307558"/>
                <a:gd name="connsiteY28" fmla="*/ 224049 h 230838"/>
                <a:gd name="connsiteX29" fmla="*/ 114061 w 307558"/>
                <a:gd name="connsiteY29" fmla="*/ 229480 h 230838"/>
                <a:gd name="connsiteX30" fmla="*/ 113382 w 307558"/>
                <a:gd name="connsiteY30" fmla="*/ 230838 h 230838"/>
                <a:gd name="connsiteX31" fmla="*/ 200965 w 307558"/>
                <a:gd name="connsiteY31" fmla="*/ 230838 h 230838"/>
                <a:gd name="connsiteX32" fmla="*/ 196212 w 307558"/>
                <a:gd name="connsiteY32" fmla="*/ 224728 h 230838"/>
                <a:gd name="connsiteX33" fmla="*/ 194176 w 307558"/>
                <a:gd name="connsiteY33" fmla="*/ 215902 h 230838"/>
                <a:gd name="connsiteX34" fmla="*/ 194176 w 307558"/>
                <a:gd name="connsiteY34" fmla="*/ 204360 h 230838"/>
                <a:gd name="connsiteX35" fmla="*/ 161587 w 307558"/>
                <a:gd name="connsiteY35" fmla="*/ 204360 h 230838"/>
                <a:gd name="connsiteX36" fmla="*/ 161587 w 307558"/>
                <a:gd name="connsiteY36" fmla="*/ 177202 h 230838"/>
                <a:gd name="connsiteX37" fmla="*/ 194176 w 307558"/>
                <a:gd name="connsiteY37"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100482 w 307558"/>
                <a:gd name="connsiteY8" fmla="*/ 0 h 230838"/>
                <a:gd name="connsiteX9" fmla="*/ 50920 w 307558"/>
                <a:gd name="connsiteY9" fmla="*/ 0 h 230838"/>
                <a:gd name="connsiteX10" fmla="*/ 0 w 307558"/>
                <a:gd name="connsiteY10" fmla="*/ 0 h 230838"/>
                <a:gd name="connsiteX11" fmla="*/ 0 w 307558"/>
                <a:gd name="connsiteY11" fmla="*/ 177202 h 230838"/>
                <a:gd name="connsiteX12" fmla="*/ 34626 w 307558"/>
                <a:gd name="connsiteY12" fmla="*/ 177202 h 230838"/>
                <a:gd name="connsiteX13" fmla="*/ 34626 w 307558"/>
                <a:gd name="connsiteY13" fmla="*/ 129677 h 230838"/>
                <a:gd name="connsiteX14" fmla="*/ 35984 w 307558"/>
                <a:gd name="connsiteY14" fmla="*/ 124245 h 230838"/>
                <a:gd name="connsiteX15" fmla="*/ 38699 w 307558"/>
                <a:gd name="connsiteY15" fmla="*/ 119493 h 230838"/>
                <a:gd name="connsiteX16" fmla="*/ 43452 w 307558"/>
                <a:gd name="connsiteY16" fmla="*/ 116098 h 230838"/>
                <a:gd name="connsiteX17" fmla="*/ 48883 w 307558"/>
                <a:gd name="connsiteY17" fmla="*/ 114740 h 230838"/>
                <a:gd name="connsiteX18" fmla="*/ 101161 w 307558"/>
                <a:gd name="connsiteY18" fmla="*/ 114740 h 230838"/>
                <a:gd name="connsiteX19" fmla="*/ 106593 w 307558"/>
                <a:gd name="connsiteY19" fmla="*/ 116098 h 230838"/>
                <a:gd name="connsiteX20" fmla="*/ 111345 w 307558"/>
                <a:gd name="connsiteY20" fmla="*/ 119493 h 230838"/>
                <a:gd name="connsiteX21" fmla="*/ 114061 w 307558"/>
                <a:gd name="connsiteY21" fmla="*/ 124245 h 230838"/>
                <a:gd name="connsiteX22" fmla="*/ 115419 w 307558"/>
                <a:gd name="connsiteY22" fmla="*/ 129677 h 230838"/>
                <a:gd name="connsiteX23" fmla="*/ 115419 w 307558"/>
                <a:gd name="connsiteY23" fmla="*/ 176523 h 230838"/>
                <a:gd name="connsiteX24" fmla="*/ 135108 w 307558"/>
                <a:gd name="connsiteY24" fmla="*/ 176523 h 230838"/>
                <a:gd name="connsiteX25" fmla="*/ 135108 w 307558"/>
                <a:gd name="connsiteY25" fmla="*/ 203681 h 230838"/>
                <a:gd name="connsiteX26" fmla="*/ 115419 w 307558"/>
                <a:gd name="connsiteY26" fmla="*/ 203681 h 230838"/>
                <a:gd name="connsiteX27" fmla="*/ 115419 w 307558"/>
                <a:gd name="connsiteY27" fmla="*/ 224049 h 230838"/>
                <a:gd name="connsiteX28" fmla="*/ 114061 w 307558"/>
                <a:gd name="connsiteY28" fmla="*/ 229480 h 230838"/>
                <a:gd name="connsiteX29" fmla="*/ 113382 w 307558"/>
                <a:gd name="connsiteY29" fmla="*/ 230838 h 230838"/>
                <a:gd name="connsiteX30" fmla="*/ 200965 w 307558"/>
                <a:gd name="connsiteY30" fmla="*/ 230838 h 230838"/>
                <a:gd name="connsiteX31" fmla="*/ 196212 w 307558"/>
                <a:gd name="connsiteY31" fmla="*/ 224728 h 230838"/>
                <a:gd name="connsiteX32" fmla="*/ 194176 w 307558"/>
                <a:gd name="connsiteY32" fmla="*/ 215902 h 230838"/>
                <a:gd name="connsiteX33" fmla="*/ 194176 w 307558"/>
                <a:gd name="connsiteY33" fmla="*/ 204360 h 230838"/>
                <a:gd name="connsiteX34" fmla="*/ 161587 w 307558"/>
                <a:gd name="connsiteY34" fmla="*/ 204360 h 230838"/>
                <a:gd name="connsiteX35" fmla="*/ 161587 w 307558"/>
                <a:gd name="connsiteY35" fmla="*/ 177202 h 230838"/>
                <a:gd name="connsiteX36" fmla="*/ 194176 w 307558"/>
                <a:gd name="connsiteY36"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50920 w 307558"/>
                <a:gd name="connsiteY8" fmla="*/ 0 h 230838"/>
                <a:gd name="connsiteX9" fmla="*/ 0 w 307558"/>
                <a:gd name="connsiteY9" fmla="*/ 0 h 230838"/>
                <a:gd name="connsiteX10" fmla="*/ 0 w 307558"/>
                <a:gd name="connsiteY10" fmla="*/ 177202 h 230838"/>
                <a:gd name="connsiteX11" fmla="*/ 34626 w 307558"/>
                <a:gd name="connsiteY11" fmla="*/ 177202 h 230838"/>
                <a:gd name="connsiteX12" fmla="*/ 34626 w 307558"/>
                <a:gd name="connsiteY12" fmla="*/ 129677 h 230838"/>
                <a:gd name="connsiteX13" fmla="*/ 35984 w 307558"/>
                <a:gd name="connsiteY13" fmla="*/ 124245 h 230838"/>
                <a:gd name="connsiteX14" fmla="*/ 38699 w 307558"/>
                <a:gd name="connsiteY14" fmla="*/ 119493 h 230838"/>
                <a:gd name="connsiteX15" fmla="*/ 43452 w 307558"/>
                <a:gd name="connsiteY15" fmla="*/ 116098 h 230838"/>
                <a:gd name="connsiteX16" fmla="*/ 48883 w 307558"/>
                <a:gd name="connsiteY16" fmla="*/ 114740 h 230838"/>
                <a:gd name="connsiteX17" fmla="*/ 101161 w 307558"/>
                <a:gd name="connsiteY17" fmla="*/ 114740 h 230838"/>
                <a:gd name="connsiteX18" fmla="*/ 106593 w 307558"/>
                <a:gd name="connsiteY18" fmla="*/ 116098 h 230838"/>
                <a:gd name="connsiteX19" fmla="*/ 111345 w 307558"/>
                <a:gd name="connsiteY19" fmla="*/ 119493 h 230838"/>
                <a:gd name="connsiteX20" fmla="*/ 114061 w 307558"/>
                <a:gd name="connsiteY20" fmla="*/ 124245 h 230838"/>
                <a:gd name="connsiteX21" fmla="*/ 115419 w 307558"/>
                <a:gd name="connsiteY21" fmla="*/ 129677 h 230838"/>
                <a:gd name="connsiteX22" fmla="*/ 115419 w 307558"/>
                <a:gd name="connsiteY22" fmla="*/ 176523 h 230838"/>
                <a:gd name="connsiteX23" fmla="*/ 135108 w 307558"/>
                <a:gd name="connsiteY23" fmla="*/ 176523 h 230838"/>
                <a:gd name="connsiteX24" fmla="*/ 135108 w 307558"/>
                <a:gd name="connsiteY24" fmla="*/ 203681 h 230838"/>
                <a:gd name="connsiteX25" fmla="*/ 115419 w 307558"/>
                <a:gd name="connsiteY25" fmla="*/ 203681 h 230838"/>
                <a:gd name="connsiteX26" fmla="*/ 115419 w 307558"/>
                <a:gd name="connsiteY26" fmla="*/ 224049 h 230838"/>
                <a:gd name="connsiteX27" fmla="*/ 114061 w 307558"/>
                <a:gd name="connsiteY27" fmla="*/ 229480 h 230838"/>
                <a:gd name="connsiteX28" fmla="*/ 113382 w 307558"/>
                <a:gd name="connsiteY28" fmla="*/ 230838 h 230838"/>
                <a:gd name="connsiteX29" fmla="*/ 200965 w 307558"/>
                <a:gd name="connsiteY29" fmla="*/ 230838 h 230838"/>
                <a:gd name="connsiteX30" fmla="*/ 196212 w 307558"/>
                <a:gd name="connsiteY30" fmla="*/ 224728 h 230838"/>
                <a:gd name="connsiteX31" fmla="*/ 194176 w 307558"/>
                <a:gd name="connsiteY31" fmla="*/ 215902 h 230838"/>
                <a:gd name="connsiteX32" fmla="*/ 194176 w 307558"/>
                <a:gd name="connsiteY32" fmla="*/ 204360 h 230838"/>
                <a:gd name="connsiteX33" fmla="*/ 161587 w 307558"/>
                <a:gd name="connsiteY33" fmla="*/ 204360 h 230838"/>
                <a:gd name="connsiteX34" fmla="*/ 161587 w 307558"/>
                <a:gd name="connsiteY34" fmla="*/ 177202 h 230838"/>
                <a:gd name="connsiteX35" fmla="*/ 194176 w 307558"/>
                <a:gd name="connsiteY35" fmla="*/ 177202 h 230838"/>
                <a:gd name="connsiteX0" fmla="*/ 194176 w 307558"/>
                <a:gd name="connsiteY0" fmla="*/ 177202 h 230838"/>
                <a:gd name="connsiteX1" fmla="*/ 194176 w 307558"/>
                <a:gd name="connsiteY1" fmla="*/ 110667 h 230838"/>
                <a:gd name="connsiteX2" fmla="*/ 196212 w 307558"/>
                <a:gd name="connsiteY2" fmla="*/ 101840 h 230838"/>
                <a:gd name="connsiteX3" fmla="*/ 201644 w 307558"/>
                <a:gd name="connsiteY3" fmla="*/ 95051 h 230838"/>
                <a:gd name="connsiteX4" fmla="*/ 209112 w 307558"/>
                <a:gd name="connsiteY4" fmla="*/ 90299 h 230838"/>
                <a:gd name="connsiteX5" fmla="*/ 217938 w 307558"/>
                <a:gd name="connsiteY5" fmla="*/ 88941 h 230838"/>
                <a:gd name="connsiteX6" fmla="*/ 307558 w 307558"/>
                <a:gd name="connsiteY6" fmla="*/ 88941 h 230838"/>
                <a:gd name="connsiteX7" fmla="*/ 307558 w 307558"/>
                <a:gd name="connsiteY7" fmla="*/ 0 h 230838"/>
                <a:gd name="connsiteX8" fmla="*/ 0 w 307558"/>
                <a:gd name="connsiteY8" fmla="*/ 0 h 230838"/>
                <a:gd name="connsiteX9" fmla="*/ 0 w 307558"/>
                <a:gd name="connsiteY9" fmla="*/ 177202 h 230838"/>
                <a:gd name="connsiteX10" fmla="*/ 34626 w 307558"/>
                <a:gd name="connsiteY10" fmla="*/ 177202 h 230838"/>
                <a:gd name="connsiteX11" fmla="*/ 34626 w 307558"/>
                <a:gd name="connsiteY11" fmla="*/ 129677 h 230838"/>
                <a:gd name="connsiteX12" fmla="*/ 35984 w 307558"/>
                <a:gd name="connsiteY12" fmla="*/ 124245 h 230838"/>
                <a:gd name="connsiteX13" fmla="*/ 38699 w 307558"/>
                <a:gd name="connsiteY13" fmla="*/ 119493 h 230838"/>
                <a:gd name="connsiteX14" fmla="*/ 43452 w 307558"/>
                <a:gd name="connsiteY14" fmla="*/ 116098 h 230838"/>
                <a:gd name="connsiteX15" fmla="*/ 48883 w 307558"/>
                <a:gd name="connsiteY15" fmla="*/ 114740 h 230838"/>
                <a:gd name="connsiteX16" fmla="*/ 101161 w 307558"/>
                <a:gd name="connsiteY16" fmla="*/ 114740 h 230838"/>
                <a:gd name="connsiteX17" fmla="*/ 106593 w 307558"/>
                <a:gd name="connsiteY17" fmla="*/ 116098 h 230838"/>
                <a:gd name="connsiteX18" fmla="*/ 111345 w 307558"/>
                <a:gd name="connsiteY18" fmla="*/ 119493 h 230838"/>
                <a:gd name="connsiteX19" fmla="*/ 114061 w 307558"/>
                <a:gd name="connsiteY19" fmla="*/ 124245 h 230838"/>
                <a:gd name="connsiteX20" fmla="*/ 115419 w 307558"/>
                <a:gd name="connsiteY20" fmla="*/ 129677 h 230838"/>
                <a:gd name="connsiteX21" fmla="*/ 115419 w 307558"/>
                <a:gd name="connsiteY21" fmla="*/ 176523 h 230838"/>
                <a:gd name="connsiteX22" fmla="*/ 135108 w 307558"/>
                <a:gd name="connsiteY22" fmla="*/ 176523 h 230838"/>
                <a:gd name="connsiteX23" fmla="*/ 135108 w 307558"/>
                <a:gd name="connsiteY23" fmla="*/ 203681 h 230838"/>
                <a:gd name="connsiteX24" fmla="*/ 115419 w 307558"/>
                <a:gd name="connsiteY24" fmla="*/ 203681 h 230838"/>
                <a:gd name="connsiteX25" fmla="*/ 115419 w 307558"/>
                <a:gd name="connsiteY25" fmla="*/ 224049 h 230838"/>
                <a:gd name="connsiteX26" fmla="*/ 114061 w 307558"/>
                <a:gd name="connsiteY26" fmla="*/ 229480 h 230838"/>
                <a:gd name="connsiteX27" fmla="*/ 113382 w 307558"/>
                <a:gd name="connsiteY27" fmla="*/ 230838 h 230838"/>
                <a:gd name="connsiteX28" fmla="*/ 200965 w 307558"/>
                <a:gd name="connsiteY28" fmla="*/ 230838 h 230838"/>
                <a:gd name="connsiteX29" fmla="*/ 196212 w 307558"/>
                <a:gd name="connsiteY29" fmla="*/ 224728 h 230838"/>
                <a:gd name="connsiteX30" fmla="*/ 194176 w 307558"/>
                <a:gd name="connsiteY30" fmla="*/ 215902 h 230838"/>
                <a:gd name="connsiteX31" fmla="*/ 194176 w 307558"/>
                <a:gd name="connsiteY31" fmla="*/ 204360 h 230838"/>
                <a:gd name="connsiteX32" fmla="*/ 161587 w 307558"/>
                <a:gd name="connsiteY32" fmla="*/ 204360 h 230838"/>
                <a:gd name="connsiteX33" fmla="*/ 161587 w 307558"/>
                <a:gd name="connsiteY33" fmla="*/ 177202 h 230838"/>
                <a:gd name="connsiteX34" fmla="*/ 194176 w 307558"/>
                <a:gd name="connsiteY34" fmla="*/ 177202 h 23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07558" h="23083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9FEF2B6A-653D-4AFE-9078-67137CD52F5F}"/>
                </a:ext>
              </a:extLst>
            </p:cNvPr>
            <p:cNvSpPr/>
            <p:nvPr/>
          </p:nvSpPr>
          <p:spPr>
            <a:xfrm>
              <a:off x="3809006" y="4950356"/>
              <a:ext cx="190102" cy="128998"/>
            </a:xfrm>
            <a:custGeom>
              <a:avLst/>
              <a:gdLst>
                <a:gd name="connsiteX0" fmla="*/ 7129 w 190101"/>
                <a:gd name="connsiteY0" fmla="*/ 121869 h 128997"/>
                <a:gd name="connsiteX1" fmla="*/ 9845 w 190101"/>
                <a:gd name="connsiteY1" fmla="*/ 123227 h 128997"/>
                <a:gd name="connsiteX2" fmla="*/ 13239 w 190101"/>
                <a:gd name="connsiteY2" fmla="*/ 123906 h 128997"/>
                <a:gd name="connsiteX3" fmla="*/ 182973 w 190101"/>
                <a:gd name="connsiteY3" fmla="*/ 123906 h 128997"/>
                <a:gd name="connsiteX4" fmla="*/ 186368 w 190101"/>
                <a:gd name="connsiteY4" fmla="*/ 123227 h 128997"/>
                <a:gd name="connsiteX5" fmla="*/ 189084 w 190101"/>
                <a:gd name="connsiteY5" fmla="*/ 121869 h 128997"/>
                <a:gd name="connsiteX6" fmla="*/ 190442 w 190101"/>
                <a:gd name="connsiteY6" fmla="*/ 119832 h 128997"/>
                <a:gd name="connsiteX7" fmla="*/ 191120 w 190101"/>
                <a:gd name="connsiteY7" fmla="*/ 117796 h 128997"/>
                <a:gd name="connsiteX8" fmla="*/ 191120 w 190101"/>
                <a:gd name="connsiteY8" fmla="*/ 11203 h 128997"/>
                <a:gd name="connsiteX9" fmla="*/ 190442 w 190101"/>
                <a:gd name="connsiteY9" fmla="*/ 9166 h 128997"/>
                <a:gd name="connsiteX10" fmla="*/ 189084 w 190101"/>
                <a:gd name="connsiteY10" fmla="*/ 7129 h 128997"/>
                <a:gd name="connsiteX11" fmla="*/ 186368 w 190101"/>
                <a:gd name="connsiteY11" fmla="*/ 5771 h 128997"/>
                <a:gd name="connsiteX12" fmla="*/ 182973 w 190101"/>
                <a:gd name="connsiteY12" fmla="*/ 5092 h 128997"/>
                <a:gd name="connsiteX13" fmla="*/ 13239 w 190101"/>
                <a:gd name="connsiteY13" fmla="*/ 5092 h 128997"/>
                <a:gd name="connsiteX14" fmla="*/ 9845 w 190101"/>
                <a:gd name="connsiteY14" fmla="*/ 5771 h 128997"/>
                <a:gd name="connsiteX15" fmla="*/ 7129 w 190101"/>
                <a:gd name="connsiteY15" fmla="*/ 7129 h 128997"/>
                <a:gd name="connsiteX16" fmla="*/ 5771 w 190101"/>
                <a:gd name="connsiteY16" fmla="*/ 9166 h 128997"/>
                <a:gd name="connsiteX17" fmla="*/ 5092 w 190101"/>
                <a:gd name="connsiteY17" fmla="*/ 11203 h 128997"/>
                <a:gd name="connsiteX18" fmla="*/ 5092 w 190101"/>
                <a:gd name="connsiteY18" fmla="*/ 117796 h 128997"/>
                <a:gd name="connsiteX19" fmla="*/ 5771 w 190101"/>
                <a:gd name="connsiteY19" fmla="*/ 119832 h 128997"/>
                <a:gd name="connsiteX20" fmla="*/ 7129 w 190101"/>
                <a:gd name="connsiteY20" fmla="*/ 121869 h 128997"/>
                <a:gd name="connsiteX21" fmla="*/ 82491 w 190101"/>
                <a:gd name="connsiteY21" fmla="*/ 89959 h 128997"/>
                <a:gd name="connsiteX22" fmla="*/ 113722 w 190101"/>
                <a:gd name="connsiteY22" fmla="*/ 89959 h 128997"/>
                <a:gd name="connsiteX23" fmla="*/ 113722 w 190101"/>
                <a:gd name="connsiteY23" fmla="*/ 110327 h 128997"/>
                <a:gd name="connsiteX24" fmla="*/ 82491 w 190101"/>
                <a:gd name="connsiteY24" fmla="*/ 110327 h 128997"/>
                <a:gd name="connsiteX25" fmla="*/ 82491 w 190101"/>
                <a:gd name="connsiteY25" fmla="*/ 89959 h 1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101" h="128997">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344" name="Freeform 182">
            <a:extLst>
              <a:ext uri="{FF2B5EF4-FFF2-40B4-BE49-F238E27FC236}">
                <a16:creationId xmlns:a16="http://schemas.microsoft.com/office/drawing/2014/main" id="{7A21F405-822B-4940-94FA-C42F2A159BE1}"/>
              </a:ext>
            </a:extLst>
          </p:cNvPr>
          <p:cNvSpPr/>
          <p:nvPr/>
        </p:nvSpPr>
        <p:spPr bwMode="auto">
          <a:xfrm flipH="1">
            <a:off x="8566911" y="5372150"/>
            <a:ext cx="561087" cy="516740"/>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sp>
        <p:nvSpPr>
          <p:cNvPr id="124" name="Rectangle: Rounded Corners 91">
            <a:extLst>
              <a:ext uri="{FF2B5EF4-FFF2-40B4-BE49-F238E27FC236}">
                <a16:creationId xmlns:a16="http://schemas.microsoft.com/office/drawing/2014/main" id="{5BABB9C7-F25B-4876-8A5D-03733541072E}"/>
              </a:ext>
            </a:extLst>
          </p:cNvPr>
          <p:cNvSpPr/>
          <p:nvPr/>
        </p:nvSpPr>
        <p:spPr bwMode="auto">
          <a:xfrm>
            <a:off x="5840517" y="3222920"/>
            <a:ext cx="1689415" cy="1273246"/>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25" name="Oval 124">
            <a:extLst>
              <a:ext uri="{FF2B5EF4-FFF2-40B4-BE49-F238E27FC236}">
                <a16:creationId xmlns:a16="http://schemas.microsoft.com/office/drawing/2014/main" id="{D12C7EBE-A3AB-4AD6-B414-9F837A09100C}"/>
              </a:ext>
            </a:extLst>
          </p:cNvPr>
          <p:cNvSpPr/>
          <p:nvPr/>
        </p:nvSpPr>
        <p:spPr bwMode="auto">
          <a:xfrm>
            <a:off x="6055961" y="3065106"/>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472AE02B-33D0-4EFF-8365-102A833AA5CA}"/>
              </a:ext>
            </a:extLst>
          </p:cNvPr>
          <p:cNvGrpSpPr/>
          <p:nvPr/>
        </p:nvGrpSpPr>
        <p:grpSpPr>
          <a:xfrm>
            <a:off x="6097029" y="3184009"/>
            <a:ext cx="247119" cy="91378"/>
            <a:chOff x="7120912" y="3104359"/>
            <a:chExt cx="440033" cy="162713"/>
          </a:xfrm>
        </p:grpSpPr>
        <p:sp>
          <p:nvSpPr>
            <p:cNvPr id="127" name="Freeform: Shape 126">
              <a:extLst>
                <a:ext uri="{FF2B5EF4-FFF2-40B4-BE49-F238E27FC236}">
                  <a16:creationId xmlns:a16="http://schemas.microsoft.com/office/drawing/2014/main" id="{0C6FD81F-CEC4-4A4B-AC66-8269287C06D2}"/>
                </a:ext>
              </a:extLst>
            </p:cNvPr>
            <p:cNvSpPr/>
            <p:nvPr/>
          </p:nvSpPr>
          <p:spPr>
            <a:xfrm>
              <a:off x="7317286" y="3104359"/>
              <a:ext cx="115942" cy="97635"/>
            </a:xfrm>
            <a:custGeom>
              <a:avLst/>
              <a:gdLst>
                <a:gd name="connsiteX0" fmla="*/ 78908 w 95102"/>
                <a:gd name="connsiteY0" fmla="*/ 27832 h 80086"/>
                <a:gd name="connsiteX1" fmla="*/ 67458 w 95102"/>
                <a:gd name="connsiteY1" fmla="*/ 30835 h 80086"/>
                <a:gd name="connsiteX2" fmla="*/ 56759 w 95102"/>
                <a:gd name="connsiteY2" fmla="*/ 33713 h 80086"/>
                <a:gd name="connsiteX3" fmla="*/ 54444 w 95102"/>
                <a:gd name="connsiteY3" fmla="*/ 32649 h 80086"/>
                <a:gd name="connsiteX4" fmla="*/ 44683 w 95102"/>
                <a:gd name="connsiteY4" fmla="*/ 16382 h 80086"/>
                <a:gd name="connsiteX5" fmla="*/ 43432 w 95102"/>
                <a:gd name="connsiteY5" fmla="*/ 15318 h 80086"/>
                <a:gd name="connsiteX6" fmla="*/ 41805 w 95102"/>
                <a:gd name="connsiteY6" fmla="*/ 24328 h 80086"/>
                <a:gd name="connsiteX7" fmla="*/ 39428 w 95102"/>
                <a:gd name="connsiteY7" fmla="*/ 37780 h 80086"/>
                <a:gd name="connsiteX8" fmla="*/ 37801 w 95102"/>
                <a:gd name="connsiteY8" fmla="*/ 39219 h 80086"/>
                <a:gd name="connsiteX9" fmla="*/ 17467 w 95102"/>
                <a:gd name="connsiteY9" fmla="*/ 45601 h 80086"/>
                <a:gd name="connsiteX10" fmla="*/ 15840 w 95102"/>
                <a:gd name="connsiteY10" fmla="*/ 46539 h 80086"/>
                <a:gd name="connsiteX11" fmla="*/ 33171 w 95102"/>
                <a:gd name="connsiteY11" fmla="*/ 53422 h 80086"/>
                <a:gd name="connsiteX12" fmla="*/ 32608 w 95102"/>
                <a:gd name="connsiteY12" fmla="*/ 54298 h 80086"/>
                <a:gd name="connsiteX13" fmla="*/ 22722 w 95102"/>
                <a:gd name="connsiteY13" fmla="*/ 60680 h 80086"/>
                <a:gd name="connsiteX14" fmla="*/ 20219 w 95102"/>
                <a:gd name="connsiteY14" fmla="*/ 60867 h 80086"/>
                <a:gd name="connsiteX15" fmla="*/ 7268 w 95102"/>
                <a:gd name="connsiteY15" fmla="*/ 55111 h 80086"/>
                <a:gd name="connsiteX16" fmla="*/ 2263 w 95102"/>
                <a:gd name="connsiteY16" fmla="*/ 51294 h 80086"/>
                <a:gd name="connsiteX17" fmla="*/ 4515 w 95102"/>
                <a:gd name="connsiteY17" fmla="*/ 40408 h 80086"/>
                <a:gd name="connsiteX18" fmla="*/ 9896 w 95102"/>
                <a:gd name="connsiteY18" fmla="*/ 38280 h 80086"/>
                <a:gd name="connsiteX19" fmla="*/ 29292 w 95102"/>
                <a:gd name="connsiteY19" fmla="*/ 32211 h 80086"/>
                <a:gd name="connsiteX20" fmla="*/ 31231 w 95102"/>
                <a:gd name="connsiteY20" fmla="*/ 30022 h 80086"/>
                <a:gd name="connsiteX21" fmla="*/ 34735 w 95102"/>
                <a:gd name="connsiteY21" fmla="*/ 10313 h 80086"/>
                <a:gd name="connsiteX22" fmla="*/ 38552 w 95102"/>
                <a:gd name="connsiteY22" fmla="*/ 2492 h 80086"/>
                <a:gd name="connsiteX23" fmla="*/ 47311 w 95102"/>
                <a:gd name="connsiteY23" fmla="*/ 2116 h 80086"/>
                <a:gd name="connsiteX24" fmla="*/ 52317 w 95102"/>
                <a:gd name="connsiteY24" fmla="*/ 8999 h 80086"/>
                <a:gd name="connsiteX25" fmla="*/ 60075 w 95102"/>
                <a:gd name="connsiteY25" fmla="*/ 21888 h 80086"/>
                <a:gd name="connsiteX26" fmla="*/ 62515 w 95102"/>
                <a:gd name="connsiteY26" fmla="*/ 22639 h 80086"/>
                <a:gd name="connsiteX27" fmla="*/ 85790 w 95102"/>
                <a:gd name="connsiteY27" fmla="*/ 16444 h 80086"/>
                <a:gd name="connsiteX28" fmla="*/ 91859 w 95102"/>
                <a:gd name="connsiteY28" fmla="*/ 16507 h 80086"/>
                <a:gd name="connsiteX29" fmla="*/ 94800 w 95102"/>
                <a:gd name="connsiteY29" fmla="*/ 22388 h 80086"/>
                <a:gd name="connsiteX30" fmla="*/ 91672 w 95102"/>
                <a:gd name="connsiteY30" fmla="*/ 27644 h 80086"/>
                <a:gd name="connsiteX31" fmla="*/ 75592 w 95102"/>
                <a:gd name="connsiteY31" fmla="*/ 46477 h 80086"/>
                <a:gd name="connsiteX32" fmla="*/ 75341 w 95102"/>
                <a:gd name="connsiteY32" fmla="*/ 48854 h 80086"/>
                <a:gd name="connsiteX33" fmla="*/ 84539 w 95102"/>
                <a:gd name="connsiteY33" fmla="*/ 66186 h 80086"/>
                <a:gd name="connsiteX34" fmla="*/ 85290 w 95102"/>
                <a:gd name="connsiteY34" fmla="*/ 67562 h 80086"/>
                <a:gd name="connsiteX35" fmla="*/ 85102 w 95102"/>
                <a:gd name="connsiteY35" fmla="*/ 76447 h 80086"/>
                <a:gd name="connsiteX36" fmla="*/ 76405 w 95102"/>
                <a:gd name="connsiteY36" fmla="*/ 79450 h 80086"/>
                <a:gd name="connsiteX37" fmla="*/ 58886 w 95102"/>
                <a:gd name="connsiteY37" fmla="*/ 74257 h 80086"/>
                <a:gd name="connsiteX38" fmla="*/ 57885 w 95102"/>
                <a:gd name="connsiteY38" fmla="*/ 72630 h 80086"/>
                <a:gd name="connsiteX39" fmla="*/ 56446 w 95102"/>
                <a:gd name="connsiteY39" fmla="*/ 64183 h 80086"/>
                <a:gd name="connsiteX40" fmla="*/ 57697 w 95102"/>
                <a:gd name="connsiteY40" fmla="*/ 63057 h 80086"/>
                <a:gd name="connsiteX41" fmla="*/ 71713 w 95102"/>
                <a:gd name="connsiteY41" fmla="*/ 66936 h 80086"/>
                <a:gd name="connsiteX42" fmla="*/ 73089 w 95102"/>
                <a:gd name="connsiteY42" fmla="*/ 66999 h 80086"/>
                <a:gd name="connsiteX43" fmla="*/ 72651 w 95102"/>
                <a:gd name="connsiteY43" fmla="*/ 65622 h 80086"/>
                <a:gd name="connsiteX44" fmla="*/ 63579 w 95102"/>
                <a:gd name="connsiteY44" fmla="*/ 48604 h 80086"/>
                <a:gd name="connsiteX45" fmla="*/ 63954 w 95102"/>
                <a:gd name="connsiteY45" fmla="*/ 46227 h 80086"/>
                <a:gd name="connsiteX46" fmla="*/ 77844 w 95102"/>
                <a:gd name="connsiteY46" fmla="*/ 30022 h 80086"/>
                <a:gd name="connsiteX47" fmla="*/ 78908 w 95102"/>
                <a:gd name="connsiteY47" fmla="*/ 27832 h 80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5102" h="80086">
                  <a:moveTo>
                    <a:pt x="78908" y="27832"/>
                  </a:moveTo>
                  <a:cubicBezTo>
                    <a:pt x="74903" y="28895"/>
                    <a:pt x="71212" y="29834"/>
                    <a:pt x="67458" y="30835"/>
                  </a:cubicBezTo>
                  <a:cubicBezTo>
                    <a:pt x="63892" y="31773"/>
                    <a:pt x="60325" y="32712"/>
                    <a:pt x="56759" y="33713"/>
                  </a:cubicBezTo>
                  <a:cubicBezTo>
                    <a:pt x="55570" y="34026"/>
                    <a:pt x="55007" y="33650"/>
                    <a:pt x="54444" y="32649"/>
                  </a:cubicBezTo>
                  <a:cubicBezTo>
                    <a:pt x="51253" y="27206"/>
                    <a:pt x="47937" y="21825"/>
                    <a:pt x="44683" y="16382"/>
                  </a:cubicBezTo>
                  <a:cubicBezTo>
                    <a:pt x="44433" y="15944"/>
                    <a:pt x="44308" y="15381"/>
                    <a:pt x="43432" y="15318"/>
                  </a:cubicBezTo>
                  <a:cubicBezTo>
                    <a:pt x="42869" y="18321"/>
                    <a:pt x="42368" y="21325"/>
                    <a:pt x="41805" y="24328"/>
                  </a:cubicBezTo>
                  <a:cubicBezTo>
                    <a:pt x="40992" y="28833"/>
                    <a:pt x="40179" y="33275"/>
                    <a:pt x="39428" y="37780"/>
                  </a:cubicBezTo>
                  <a:cubicBezTo>
                    <a:pt x="39240" y="38844"/>
                    <a:pt x="38552" y="38969"/>
                    <a:pt x="37801" y="39219"/>
                  </a:cubicBezTo>
                  <a:cubicBezTo>
                    <a:pt x="30981" y="41346"/>
                    <a:pt x="24224" y="43474"/>
                    <a:pt x="17467" y="45601"/>
                  </a:cubicBezTo>
                  <a:cubicBezTo>
                    <a:pt x="16966" y="45789"/>
                    <a:pt x="16340" y="45789"/>
                    <a:pt x="15840" y="46539"/>
                  </a:cubicBezTo>
                  <a:cubicBezTo>
                    <a:pt x="21659" y="48854"/>
                    <a:pt x="27415" y="51107"/>
                    <a:pt x="33171" y="53422"/>
                  </a:cubicBezTo>
                  <a:cubicBezTo>
                    <a:pt x="33296" y="53985"/>
                    <a:pt x="32921" y="54110"/>
                    <a:pt x="32608" y="54298"/>
                  </a:cubicBezTo>
                  <a:cubicBezTo>
                    <a:pt x="29292" y="56425"/>
                    <a:pt x="25976" y="58552"/>
                    <a:pt x="22722" y="60680"/>
                  </a:cubicBezTo>
                  <a:cubicBezTo>
                    <a:pt x="21846" y="61243"/>
                    <a:pt x="21158" y="61305"/>
                    <a:pt x="20219" y="60867"/>
                  </a:cubicBezTo>
                  <a:cubicBezTo>
                    <a:pt x="15965" y="58865"/>
                    <a:pt x="11585" y="56988"/>
                    <a:pt x="7268" y="55111"/>
                  </a:cubicBezTo>
                  <a:cubicBezTo>
                    <a:pt x="5328" y="54235"/>
                    <a:pt x="3639" y="52921"/>
                    <a:pt x="2263" y="51294"/>
                  </a:cubicBezTo>
                  <a:cubicBezTo>
                    <a:pt x="-803" y="47666"/>
                    <a:pt x="135" y="43098"/>
                    <a:pt x="4515" y="40408"/>
                  </a:cubicBezTo>
                  <a:cubicBezTo>
                    <a:pt x="6204" y="39407"/>
                    <a:pt x="8081" y="38844"/>
                    <a:pt x="9896" y="38280"/>
                  </a:cubicBezTo>
                  <a:cubicBezTo>
                    <a:pt x="16340" y="36216"/>
                    <a:pt x="22785" y="34151"/>
                    <a:pt x="29292" y="32211"/>
                  </a:cubicBezTo>
                  <a:cubicBezTo>
                    <a:pt x="30543" y="31836"/>
                    <a:pt x="30981" y="31210"/>
                    <a:pt x="31231" y="30022"/>
                  </a:cubicBezTo>
                  <a:cubicBezTo>
                    <a:pt x="32358" y="23452"/>
                    <a:pt x="33546" y="16882"/>
                    <a:pt x="34735" y="10313"/>
                  </a:cubicBezTo>
                  <a:cubicBezTo>
                    <a:pt x="35298" y="7372"/>
                    <a:pt x="36362" y="4619"/>
                    <a:pt x="38552" y="2492"/>
                  </a:cubicBezTo>
                  <a:cubicBezTo>
                    <a:pt x="41180" y="-73"/>
                    <a:pt x="44433" y="-199"/>
                    <a:pt x="47311" y="2116"/>
                  </a:cubicBezTo>
                  <a:cubicBezTo>
                    <a:pt x="49564" y="3993"/>
                    <a:pt x="50815" y="6621"/>
                    <a:pt x="52317" y="8999"/>
                  </a:cubicBezTo>
                  <a:cubicBezTo>
                    <a:pt x="54944" y="13253"/>
                    <a:pt x="57510" y="17571"/>
                    <a:pt x="60075" y="21888"/>
                  </a:cubicBezTo>
                  <a:cubicBezTo>
                    <a:pt x="60701" y="23014"/>
                    <a:pt x="61451" y="22889"/>
                    <a:pt x="62515" y="22639"/>
                  </a:cubicBezTo>
                  <a:cubicBezTo>
                    <a:pt x="70273" y="20574"/>
                    <a:pt x="78032" y="18509"/>
                    <a:pt x="85790" y="16444"/>
                  </a:cubicBezTo>
                  <a:cubicBezTo>
                    <a:pt x="87792" y="15944"/>
                    <a:pt x="89857" y="15756"/>
                    <a:pt x="91859" y="16507"/>
                  </a:cubicBezTo>
                  <a:cubicBezTo>
                    <a:pt x="94487" y="17571"/>
                    <a:pt x="95551" y="19635"/>
                    <a:pt x="94800" y="22388"/>
                  </a:cubicBezTo>
                  <a:cubicBezTo>
                    <a:pt x="94237" y="24453"/>
                    <a:pt x="92985" y="26080"/>
                    <a:pt x="91672" y="27644"/>
                  </a:cubicBezTo>
                  <a:cubicBezTo>
                    <a:pt x="86353" y="33963"/>
                    <a:pt x="80973" y="40220"/>
                    <a:pt x="75592" y="46477"/>
                  </a:cubicBezTo>
                  <a:cubicBezTo>
                    <a:pt x="74841" y="47353"/>
                    <a:pt x="74841" y="47916"/>
                    <a:pt x="75341" y="48854"/>
                  </a:cubicBezTo>
                  <a:cubicBezTo>
                    <a:pt x="78407" y="54611"/>
                    <a:pt x="81473" y="60429"/>
                    <a:pt x="84539" y="66186"/>
                  </a:cubicBezTo>
                  <a:cubicBezTo>
                    <a:pt x="84789" y="66624"/>
                    <a:pt x="85039" y="67061"/>
                    <a:pt x="85290" y="67562"/>
                  </a:cubicBezTo>
                  <a:cubicBezTo>
                    <a:pt x="86729" y="70565"/>
                    <a:pt x="87229" y="73569"/>
                    <a:pt x="85102" y="76447"/>
                  </a:cubicBezTo>
                  <a:cubicBezTo>
                    <a:pt x="82912" y="79387"/>
                    <a:pt x="79721" y="80326"/>
                    <a:pt x="76405" y="79450"/>
                  </a:cubicBezTo>
                  <a:cubicBezTo>
                    <a:pt x="70524" y="77948"/>
                    <a:pt x="64705" y="76009"/>
                    <a:pt x="58886" y="74257"/>
                  </a:cubicBezTo>
                  <a:cubicBezTo>
                    <a:pt x="58010" y="74006"/>
                    <a:pt x="58010" y="73256"/>
                    <a:pt x="57885" y="72630"/>
                  </a:cubicBezTo>
                  <a:cubicBezTo>
                    <a:pt x="57385" y="69814"/>
                    <a:pt x="56947" y="66999"/>
                    <a:pt x="56446" y="64183"/>
                  </a:cubicBezTo>
                  <a:cubicBezTo>
                    <a:pt x="56196" y="62995"/>
                    <a:pt x="56446" y="62682"/>
                    <a:pt x="57697" y="63057"/>
                  </a:cubicBezTo>
                  <a:cubicBezTo>
                    <a:pt x="62327" y="64371"/>
                    <a:pt x="67020" y="65685"/>
                    <a:pt x="71713" y="66936"/>
                  </a:cubicBezTo>
                  <a:cubicBezTo>
                    <a:pt x="72151" y="67061"/>
                    <a:pt x="72714" y="67562"/>
                    <a:pt x="73089" y="66999"/>
                  </a:cubicBezTo>
                  <a:cubicBezTo>
                    <a:pt x="73402" y="66561"/>
                    <a:pt x="72901" y="66060"/>
                    <a:pt x="72651" y="65622"/>
                  </a:cubicBezTo>
                  <a:cubicBezTo>
                    <a:pt x="69648" y="59929"/>
                    <a:pt x="66645" y="54235"/>
                    <a:pt x="63579" y="48604"/>
                  </a:cubicBezTo>
                  <a:cubicBezTo>
                    <a:pt x="63016" y="47603"/>
                    <a:pt x="63266" y="46977"/>
                    <a:pt x="63954" y="46227"/>
                  </a:cubicBezTo>
                  <a:cubicBezTo>
                    <a:pt x="68584" y="40846"/>
                    <a:pt x="73214" y="35402"/>
                    <a:pt x="77844" y="30022"/>
                  </a:cubicBezTo>
                  <a:cubicBezTo>
                    <a:pt x="78094" y="29458"/>
                    <a:pt x="78720" y="28958"/>
                    <a:pt x="78908" y="27832"/>
                  </a:cubicBezTo>
                  <a:close/>
                </a:path>
              </a:pathLst>
            </a:custGeom>
            <a:solidFill>
              <a:srgbClr val="E87F4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15AC31A3-3A3C-4529-9FFB-022652EE04C8}"/>
                </a:ext>
              </a:extLst>
            </p:cNvPr>
            <p:cNvSpPr/>
            <p:nvPr/>
          </p:nvSpPr>
          <p:spPr>
            <a:xfrm>
              <a:off x="7170065" y="3189268"/>
              <a:ext cx="67886" cy="77804"/>
            </a:xfrm>
            <a:custGeom>
              <a:avLst/>
              <a:gdLst>
                <a:gd name="connsiteX0" fmla="*/ 25918 w 55685"/>
                <a:gd name="connsiteY0" fmla="*/ 50033 h 63818"/>
                <a:gd name="connsiteX1" fmla="*/ 14593 w 55685"/>
                <a:gd name="connsiteY1" fmla="*/ 46341 h 63818"/>
                <a:gd name="connsiteX2" fmla="*/ 13091 w 55685"/>
                <a:gd name="connsiteY2" fmla="*/ 47092 h 63818"/>
                <a:gd name="connsiteX3" fmla="*/ 11152 w 55685"/>
                <a:gd name="connsiteY3" fmla="*/ 62421 h 63818"/>
                <a:gd name="connsiteX4" fmla="*/ 9713 w 55685"/>
                <a:gd name="connsiteY4" fmla="*/ 63610 h 63818"/>
                <a:gd name="connsiteX5" fmla="*/ 1829 w 55685"/>
                <a:gd name="connsiteY5" fmla="*/ 63610 h 63818"/>
                <a:gd name="connsiteX6" fmla="*/ 515 w 55685"/>
                <a:gd name="connsiteY6" fmla="*/ 62171 h 63818"/>
                <a:gd name="connsiteX7" fmla="*/ 4144 w 55685"/>
                <a:gd name="connsiteY7" fmla="*/ 35204 h 63818"/>
                <a:gd name="connsiteX8" fmla="*/ 6584 w 55685"/>
                <a:gd name="connsiteY8" fmla="*/ 20626 h 63818"/>
                <a:gd name="connsiteX9" fmla="*/ 31549 w 55685"/>
                <a:gd name="connsiteY9" fmla="*/ 604 h 63818"/>
                <a:gd name="connsiteX10" fmla="*/ 55012 w 55685"/>
                <a:gd name="connsiteY10" fmla="*/ 18123 h 63818"/>
                <a:gd name="connsiteX11" fmla="*/ 50256 w 55685"/>
                <a:gd name="connsiteY11" fmla="*/ 37457 h 63818"/>
                <a:gd name="connsiteX12" fmla="*/ 25918 w 55685"/>
                <a:gd name="connsiteY12" fmla="*/ 50033 h 63818"/>
                <a:gd name="connsiteX13" fmla="*/ 28483 w 55685"/>
                <a:gd name="connsiteY13" fmla="*/ 39208 h 63818"/>
                <a:gd name="connsiteX14" fmla="*/ 44187 w 55685"/>
                <a:gd name="connsiteY14" fmla="*/ 26445 h 63818"/>
                <a:gd name="connsiteX15" fmla="*/ 30861 w 55685"/>
                <a:gd name="connsiteY15" fmla="*/ 11366 h 63818"/>
                <a:gd name="connsiteX16" fmla="*/ 16595 w 55685"/>
                <a:gd name="connsiteY16" fmla="*/ 23379 h 63818"/>
                <a:gd name="connsiteX17" fmla="*/ 28483 w 55685"/>
                <a:gd name="connsiteY17" fmla="*/ 39208 h 6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685" h="63818">
                  <a:moveTo>
                    <a:pt x="25918" y="50033"/>
                  </a:moveTo>
                  <a:cubicBezTo>
                    <a:pt x="22477" y="49970"/>
                    <a:pt x="18285" y="48906"/>
                    <a:pt x="14593" y="46341"/>
                  </a:cubicBezTo>
                  <a:cubicBezTo>
                    <a:pt x="13467" y="45590"/>
                    <a:pt x="13217" y="45903"/>
                    <a:pt x="13091" y="47092"/>
                  </a:cubicBezTo>
                  <a:cubicBezTo>
                    <a:pt x="12466" y="52222"/>
                    <a:pt x="11777" y="57290"/>
                    <a:pt x="11152" y="62421"/>
                  </a:cubicBezTo>
                  <a:cubicBezTo>
                    <a:pt x="11027" y="63422"/>
                    <a:pt x="10589" y="63610"/>
                    <a:pt x="9713" y="63610"/>
                  </a:cubicBezTo>
                  <a:cubicBezTo>
                    <a:pt x="7085" y="63547"/>
                    <a:pt x="4457" y="63547"/>
                    <a:pt x="1829" y="63610"/>
                  </a:cubicBezTo>
                  <a:cubicBezTo>
                    <a:pt x="703" y="63610"/>
                    <a:pt x="328" y="63359"/>
                    <a:pt x="515" y="62171"/>
                  </a:cubicBezTo>
                  <a:cubicBezTo>
                    <a:pt x="1767" y="53161"/>
                    <a:pt x="2893" y="44214"/>
                    <a:pt x="4144" y="35204"/>
                  </a:cubicBezTo>
                  <a:cubicBezTo>
                    <a:pt x="4833" y="30324"/>
                    <a:pt x="4895" y="25318"/>
                    <a:pt x="6584" y="20626"/>
                  </a:cubicBezTo>
                  <a:cubicBezTo>
                    <a:pt x="10776" y="8926"/>
                    <a:pt x="19035" y="1981"/>
                    <a:pt x="31549" y="604"/>
                  </a:cubicBezTo>
                  <a:cubicBezTo>
                    <a:pt x="43374" y="-647"/>
                    <a:pt x="53135" y="6924"/>
                    <a:pt x="55012" y="18123"/>
                  </a:cubicBezTo>
                  <a:cubicBezTo>
                    <a:pt x="56200" y="25193"/>
                    <a:pt x="54261" y="31638"/>
                    <a:pt x="50256" y="37457"/>
                  </a:cubicBezTo>
                  <a:cubicBezTo>
                    <a:pt x="44938" y="45215"/>
                    <a:pt x="35929" y="50033"/>
                    <a:pt x="25918" y="50033"/>
                  </a:cubicBezTo>
                  <a:close/>
                  <a:moveTo>
                    <a:pt x="28483" y="39208"/>
                  </a:moveTo>
                  <a:cubicBezTo>
                    <a:pt x="35866" y="39208"/>
                    <a:pt x="42686" y="33640"/>
                    <a:pt x="44187" y="26445"/>
                  </a:cubicBezTo>
                  <a:cubicBezTo>
                    <a:pt x="46002" y="17685"/>
                    <a:pt x="39808" y="10615"/>
                    <a:pt x="30861" y="11366"/>
                  </a:cubicBezTo>
                  <a:cubicBezTo>
                    <a:pt x="24354" y="11866"/>
                    <a:pt x="18285" y="16997"/>
                    <a:pt x="16595" y="23379"/>
                  </a:cubicBezTo>
                  <a:cubicBezTo>
                    <a:pt x="14405" y="31825"/>
                    <a:pt x="19911" y="39208"/>
                    <a:pt x="28483" y="39208"/>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D91B51F3-6318-46F1-8C06-59CF6E71F2EC}"/>
                </a:ext>
              </a:extLst>
            </p:cNvPr>
            <p:cNvSpPr/>
            <p:nvPr/>
          </p:nvSpPr>
          <p:spPr>
            <a:xfrm>
              <a:off x="7120912" y="3168446"/>
              <a:ext cx="58733" cy="82380"/>
            </a:xfrm>
            <a:custGeom>
              <a:avLst/>
              <a:gdLst>
                <a:gd name="connsiteX0" fmla="*/ 11615 w 48176"/>
                <a:gd name="connsiteY0" fmla="*/ 47654 h 67572"/>
                <a:gd name="connsiteX1" fmla="*/ 14368 w 48176"/>
                <a:gd name="connsiteY1" fmla="*/ 52847 h 67572"/>
                <a:gd name="connsiteX2" fmla="*/ 22877 w 48176"/>
                <a:gd name="connsiteY2" fmla="*/ 55725 h 67572"/>
                <a:gd name="connsiteX3" fmla="*/ 29321 w 48176"/>
                <a:gd name="connsiteY3" fmla="*/ 49281 h 67572"/>
                <a:gd name="connsiteX4" fmla="*/ 27632 w 48176"/>
                <a:gd name="connsiteY4" fmla="*/ 44150 h 67572"/>
                <a:gd name="connsiteX5" fmla="*/ 17997 w 48176"/>
                <a:gd name="connsiteY5" fmla="*/ 33764 h 67572"/>
                <a:gd name="connsiteX6" fmla="*/ 11865 w 48176"/>
                <a:gd name="connsiteY6" fmla="*/ 24817 h 67572"/>
                <a:gd name="connsiteX7" fmla="*/ 15869 w 48176"/>
                <a:gd name="connsiteY7" fmla="*/ 7861 h 67572"/>
                <a:gd name="connsiteX8" fmla="*/ 31636 w 48176"/>
                <a:gd name="connsiteY8" fmla="*/ 478 h 67572"/>
                <a:gd name="connsiteX9" fmla="*/ 46590 w 48176"/>
                <a:gd name="connsiteY9" fmla="*/ 8174 h 67572"/>
                <a:gd name="connsiteX10" fmla="*/ 46027 w 48176"/>
                <a:gd name="connsiteY10" fmla="*/ 12491 h 67572"/>
                <a:gd name="connsiteX11" fmla="*/ 39207 w 48176"/>
                <a:gd name="connsiteY11" fmla="*/ 17622 h 67572"/>
                <a:gd name="connsiteX12" fmla="*/ 36892 w 48176"/>
                <a:gd name="connsiteY12" fmla="*/ 17246 h 67572"/>
                <a:gd name="connsiteX13" fmla="*/ 30448 w 48176"/>
                <a:gd name="connsiteY13" fmla="*/ 12116 h 67572"/>
                <a:gd name="connsiteX14" fmla="*/ 23002 w 48176"/>
                <a:gd name="connsiteY14" fmla="*/ 17496 h 67572"/>
                <a:gd name="connsiteX15" fmla="*/ 24754 w 48176"/>
                <a:gd name="connsiteY15" fmla="*/ 21063 h 67572"/>
                <a:gd name="connsiteX16" fmla="*/ 33826 w 48176"/>
                <a:gd name="connsiteY16" fmla="*/ 30823 h 67572"/>
                <a:gd name="connsiteX17" fmla="*/ 40959 w 48176"/>
                <a:gd name="connsiteY17" fmla="*/ 41272 h 67572"/>
                <a:gd name="connsiteX18" fmla="*/ 36767 w 48176"/>
                <a:gd name="connsiteY18" fmla="*/ 58603 h 67572"/>
                <a:gd name="connsiteX19" fmla="*/ 11114 w 48176"/>
                <a:gd name="connsiteY19" fmla="*/ 66487 h 67572"/>
                <a:gd name="connsiteX20" fmla="*/ 1416 w 48176"/>
                <a:gd name="connsiteY20" fmla="*/ 57227 h 67572"/>
                <a:gd name="connsiteX21" fmla="*/ 3231 w 48176"/>
                <a:gd name="connsiteY21" fmla="*/ 51971 h 67572"/>
                <a:gd name="connsiteX22" fmla="*/ 11615 w 48176"/>
                <a:gd name="connsiteY22" fmla="*/ 47654 h 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176" h="67572">
                  <a:moveTo>
                    <a:pt x="11615" y="47654"/>
                  </a:moveTo>
                  <a:cubicBezTo>
                    <a:pt x="12491" y="49531"/>
                    <a:pt x="13179" y="51283"/>
                    <a:pt x="14368" y="52847"/>
                  </a:cubicBezTo>
                  <a:cubicBezTo>
                    <a:pt x="16558" y="55725"/>
                    <a:pt x="19561" y="56539"/>
                    <a:pt x="22877" y="55725"/>
                  </a:cubicBezTo>
                  <a:cubicBezTo>
                    <a:pt x="26193" y="54912"/>
                    <a:pt x="28758" y="53035"/>
                    <a:pt x="29321" y="49281"/>
                  </a:cubicBezTo>
                  <a:cubicBezTo>
                    <a:pt x="29572" y="47341"/>
                    <a:pt x="28821" y="45652"/>
                    <a:pt x="27632" y="44150"/>
                  </a:cubicBezTo>
                  <a:cubicBezTo>
                    <a:pt x="24691" y="40459"/>
                    <a:pt x="21125" y="37330"/>
                    <a:pt x="17997" y="33764"/>
                  </a:cubicBezTo>
                  <a:cubicBezTo>
                    <a:pt x="15619" y="31011"/>
                    <a:pt x="13116" y="28258"/>
                    <a:pt x="11865" y="24817"/>
                  </a:cubicBezTo>
                  <a:cubicBezTo>
                    <a:pt x="9488" y="18310"/>
                    <a:pt x="11490" y="12741"/>
                    <a:pt x="15869" y="7861"/>
                  </a:cubicBezTo>
                  <a:cubicBezTo>
                    <a:pt x="20061" y="3231"/>
                    <a:pt x="25380" y="666"/>
                    <a:pt x="31636" y="478"/>
                  </a:cubicBezTo>
                  <a:cubicBezTo>
                    <a:pt x="37956" y="290"/>
                    <a:pt x="42899" y="3106"/>
                    <a:pt x="46590" y="8174"/>
                  </a:cubicBezTo>
                  <a:cubicBezTo>
                    <a:pt x="48467" y="10677"/>
                    <a:pt x="48467" y="10677"/>
                    <a:pt x="46027" y="12491"/>
                  </a:cubicBezTo>
                  <a:cubicBezTo>
                    <a:pt x="43774" y="14180"/>
                    <a:pt x="41397" y="15870"/>
                    <a:pt x="39207" y="17622"/>
                  </a:cubicBezTo>
                  <a:cubicBezTo>
                    <a:pt x="38143" y="18435"/>
                    <a:pt x="37643" y="18623"/>
                    <a:pt x="36892" y="17246"/>
                  </a:cubicBezTo>
                  <a:cubicBezTo>
                    <a:pt x="35516" y="14681"/>
                    <a:pt x="33513" y="12741"/>
                    <a:pt x="30448" y="12116"/>
                  </a:cubicBezTo>
                  <a:cubicBezTo>
                    <a:pt x="26819" y="11427"/>
                    <a:pt x="22940" y="14243"/>
                    <a:pt x="23002" y="17496"/>
                  </a:cubicBezTo>
                  <a:cubicBezTo>
                    <a:pt x="23065" y="18998"/>
                    <a:pt x="23878" y="20062"/>
                    <a:pt x="24754" y="21063"/>
                  </a:cubicBezTo>
                  <a:cubicBezTo>
                    <a:pt x="27632" y="24441"/>
                    <a:pt x="30698" y="27632"/>
                    <a:pt x="33826" y="30823"/>
                  </a:cubicBezTo>
                  <a:cubicBezTo>
                    <a:pt x="36830" y="33889"/>
                    <a:pt x="39833" y="37017"/>
                    <a:pt x="40959" y="41272"/>
                  </a:cubicBezTo>
                  <a:cubicBezTo>
                    <a:pt x="42773" y="47779"/>
                    <a:pt x="40771" y="53535"/>
                    <a:pt x="36767" y="58603"/>
                  </a:cubicBezTo>
                  <a:cubicBezTo>
                    <a:pt x="30760" y="66236"/>
                    <a:pt x="20374" y="69302"/>
                    <a:pt x="11114" y="66487"/>
                  </a:cubicBezTo>
                  <a:cubicBezTo>
                    <a:pt x="6359" y="65048"/>
                    <a:pt x="3356" y="61669"/>
                    <a:pt x="1416" y="57227"/>
                  </a:cubicBezTo>
                  <a:cubicBezTo>
                    <a:pt x="-85" y="53786"/>
                    <a:pt x="-23" y="53723"/>
                    <a:pt x="3231" y="51971"/>
                  </a:cubicBezTo>
                  <a:cubicBezTo>
                    <a:pt x="6046" y="50595"/>
                    <a:pt x="8799" y="49156"/>
                    <a:pt x="11615" y="47654"/>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26069517-095F-45E6-B00A-4A148567CE5B}"/>
                </a:ext>
              </a:extLst>
            </p:cNvPr>
            <p:cNvSpPr/>
            <p:nvPr/>
          </p:nvSpPr>
          <p:spPr>
            <a:xfrm>
              <a:off x="7241880" y="3189116"/>
              <a:ext cx="61785" cy="61022"/>
            </a:xfrm>
            <a:custGeom>
              <a:avLst/>
              <a:gdLst>
                <a:gd name="connsiteX0" fmla="*/ 35334 w 50679"/>
                <a:gd name="connsiteY0" fmla="*/ 34453 h 50053"/>
                <a:gd name="connsiteX1" fmla="*/ 33833 w 50679"/>
                <a:gd name="connsiteY1" fmla="*/ 46404 h 50053"/>
                <a:gd name="connsiteX2" fmla="*/ 32581 w 50679"/>
                <a:gd name="connsiteY2" fmla="*/ 48031 h 50053"/>
                <a:gd name="connsiteX3" fmla="*/ 6929 w 50679"/>
                <a:gd name="connsiteY3" fmla="*/ 44276 h 50053"/>
                <a:gd name="connsiteX4" fmla="*/ 672 w 50679"/>
                <a:gd name="connsiteY4" fmla="*/ 25944 h 50053"/>
                <a:gd name="connsiteX5" fmla="*/ 18441 w 50679"/>
                <a:gd name="connsiteY5" fmla="*/ 2794 h 50053"/>
                <a:gd name="connsiteX6" fmla="*/ 42467 w 50679"/>
                <a:gd name="connsiteY6" fmla="*/ 5297 h 50053"/>
                <a:gd name="connsiteX7" fmla="*/ 50351 w 50679"/>
                <a:gd name="connsiteY7" fmla="*/ 23942 h 50053"/>
                <a:gd name="connsiteX8" fmla="*/ 47410 w 50679"/>
                <a:gd name="connsiteY8" fmla="*/ 47342 h 50053"/>
                <a:gd name="connsiteX9" fmla="*/ 45345 w 50679"/>
                <a:gd name="connsiteY9" fmla="*/ 49094 h 50053"/>
                <a:gd name="connsiteX10" fmla="*/ 37837 w 50679"/>
                <a:gd name="connsiteY10" fmla="*/ 49094 h 50053"/>
                <a:gd name="connsiteX11" fmla="*/ 36711 w 50679"/>
                <a:gd name="connsiteY11" fmla="*/ 47843 h 50053"/>
                <a:gd name="connsiteX12" fmla="*/ 39401 w 50679"/>
                <a:gd name="connsiteY12" fmla="*/ 27321 h 50053"/>
                <a:gd name="connsiteX13" fmla="*/ 37900 w 50679"/>
                <a:gd name="connsiteY13" fmla="*/ 17498 h 50053"/>
                <a:gd name="connsiteX14" fmla="*/ 25198 w 50679"/>
                <a:gd name="connsiteY14" fmla="*/ 11616 h 50053"/>
                <a:gd name="connsiteX15" fmla="*/ 11308 w 50679"/>
                <a:gd name="connsiteY15" fmla="*/ 28259 h 50053"/>
                <a:gd name="connsiteX16" fmla="*/ 22195 w 50679"/>
                <a:gd name="connsiteY16" fmla="*/ 39459 h 50053"/>
                <a:gd name="connsiteX17" fmla="*/ 34271 w 50679"/>
                <a:gd name="connsiteY17" fmla="*/ 35267 h 50053"/>
                <a:gd name="connsiteX18" fmla="*/ 34771 w 50679"/>
                <a:gd name="connsiteY18" fmla="*/ 34829 h 50053"/>
                <a:gd name="connsiteX19" fmla="*/ 35334 w 50679"/>
                <a:gd name="connsiteY19" fmla="*/ 34453 h 50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679" h="50053">
                  <a:moveTo>
                    <a:pt x="35334" y="34453"/>
                  </a:moveTo>
                  <a:cubicBezTo>
                    <a:pt x="34834" y="38520"/>
                    <a:pt x="34271" y="42462"/>
                    <a:pt x="33833" y="46404"/>
                  </a:cubicBezTo>
                  <a:cubicBezTo>
                    <a:pt x="33708" y="47217"/>
                    <a:pt x="33332" y="47718"/>
                    <a:pt x="32581" y="48031"/>
                  </a:cubicBezTo>
                  <a:cubicBezTo>
                    <a:pt x="24072" y="51534"/>
                    <a:pt x="14124" y="51096"/>
                    <a:pt x="6929" y="44276"/>
                  </a:cubicBezTo>
                  <a:cubicBezTo>
                    <a:pt x="1736" y="39334"/>
                    <a:pt x="-204" y="33077"/>
                    <a:pt x="672" y="25944"/>
                  </a:cubicBezTo>
                  <a:cubicBezTo>
                    <a:pt x="2111" y="14807"/>
                    <a:pt x="8368" y="7111"/>
                    <a:pt x="18441" y="2794"/>
                  </a:cubicBezTo>
                  <a:cubicBezTo>
                    <a:pt x="26763" y="-772"/>
                    <a:pt x="35084" y="-459"/>
                    <a:pt x="42467" y="5297"/>
                  </a:cubicBezTo>
                  <a:cubicBezTo>
                    <a:pt x="48474" y="9927"/>
                    <a:pt x="51039" y="16434"/>
                    <a:pt x="50351" y="23942"/>
                  </a:cubicBezTo>
                  <a:cubicBezTo>
                    <a:pt x="49600" y="31763"/>
                    <a:pt x="48348" y="39521"/>
                    <a:pt x="47410" y="47342"/>
                  </a:cubicBezTo>
                  <a:cubicBezTo>
                    <a:pt x="47222" y="48781"/>
                    <a:pt x="46722" y="49157"/>
                    <a:pt x="45345" y="49094"/>
                  </a:cubicBezTo>
                  <a:cubicBezTo>
                    <a:pt x="42843" y="49032"/>
                    <a:pt x="40340" y="49032"/>
                    <a:pt x="37837" y="49094"/>
                  </a:cubicBezTo>
                  <a:cubicBezTo>
                    <a:pt x="36836" y="49094"/>
                    <a:pt x="36586" y="48844"/>
                    <a:pt x="36711" y="47843"/>
                  </a:cubicBezTo>
                  <a:cubicBezTo>
                    <a:pt x="37649" y="41023"/>
                    <a:pt x="38525" y="34141"/>
                    <a:pt x="39401" y="27321"/>
                  </a:cubicBezTo>
                  <a:cubicBezTo>
                    <a:pt x="39777" y="23942"/>
                    <a:pt x="39339" y="20626"/>
                    <a:pt x="37900" y="17498"/>
                  </a:cubicBezTo>
                  <a:cubicBezTo>
                    <a:pt x="35835" y="13055"/>
                    <a:pt x="30892" y="10803"/>
                    <a:pt x="25198" y="11616"/>
                  </a:cubicBezTo>
                  <a:cubicBezTo>
                    <a:pt x="17127" y="12742"/>
                    <a:pt x="11058" y="20125"/>
                    <a:pt x="11308" y="28259"/>
                  </a:cubicBezTo>
                  <a:cubicBezTo>
                    <a:pt x="11496" y="34015"/>
                    <a:pt x="16439" y="39083"/>
                    <a:pt x="22195" y="39459"/>
                  </a:cubicBezTo>
                  <a:cubicBezTo>
                    <a:pt x="26825" y="39772"/>
                    <a:pt x="30830" y="38395"/>
                    <a:pt x="34271" y="35267"/>
                  </a:cubicBezTo>
                  <a:cubicBezTo>
                    <a:pt x="34458" y="35142"/>
                    <a:pt x="34646" y="34954"/>
                    <a:pt x="34771" y="34829"/>
                  </a:cubicBezTo>
                  <a:cubicBezTo>
                    <a:pt x="34896" y="34641"/>
                    <a:pt x="34959" y="34579"/>
                    <a:pt x="35334" y="34453"/>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6B837177-3299-41EC-BC02-9C804E28A8D9}"/>
                </a:ext>
              </a:extLst>
            </p:cNvPr>
            <p:cNvSpPr/>
            <p:nvPr/>
          </p:nvSpPr>
          <p:spPr>
            <a:xfrm>
              <a:off x="7337366" y="3170668"/>
              <a:ext cx="57208" cy="78565"/>
            </a:xfrm>
            <a:custGeom>
              <a:avLst/>
              <a:gdLst>
                <a:gd name="connsiteX0" fmla="*/ 20454 w 46925"/>
                <a:gd name="connsiteY0" fmla="*/ 469 h 64444"/>
                <a:gd name="connsiteX1" fmla="*/ 16763 w 46925"/>
                <a:gd name="connsiteY1" fmla="*/ 28812 h 64444"/>
                <a:gd name="connsiteX2" fmla="*/ 36221 w 46925"/>
                <a:gd name="connsiteY2" fmla="*/ 7352 h 64444"/>
                <a:gd name="connsiteX3" fmla="*/ 38223 w 46925"/>
                <a:gd name="connsiteY3" fmla="*/ 18301 h 64444"/>
                <a:gd name="connsiteX4" fmla="*/ 37347 w 46925"/>
                <a:gd name="connsiteY4" fmla="*/ 19865 h 64444"/>
                <a:gd name="connsiteX5" fmla="*/ 25898 w 46925"/>
                <a:gd name="connsiteY5" fmla="*/ 31816 h 64444"/>
                <a:gd name="connsiteX6" fmla="*/ 25710 w 46925"/>
                <a:gd name="connsiteY6" fmla="*/ 34318 h 64444"/>
                <a:gd name="connsiteX7" fmla="*/ 46169 w 46925"/>
                <a:gd name="connsiteY7" fmla="*/ 62912 h 64444"/>
                <a:gd name="connsiteX8" fmla="*/ 46670 w 46925"/>
                <a:gd name="connsiteY8" fmla="*/ 63725 h 64444"/>
                <a:gd name="connsiteX9" fmla="*/ 45544 w 46925"/>
                <a:gd name="connsiteY9" fmla="*/ 64100 h 64444"/>
                <a:gd name="connsiteX10" fmla="*/ 34595 w 46925"/>
                <a:gd name="connsiteY10" fmla="*/ 64100 h 64444"/>
                <a:gd name="connsiteX11" fmla="*/ 31716 w 46925"/>
                <a:gd name="connsiteY11" fmla="*/ 62536 h 64444"/>
                <a:gd name="connsiteX12" fmla="*/ 16638 w 46925"/>
                <a:gd name="connsiteY12" fmla="*/ 39574 h 64444"/>
                <a:gd name="connsiteX13" fmla="*/ 15574 w 46925"/>
                <a:gd name="connsiteY13" fmla="*/ 38197 h 64444"/>
                <a:gd name="connsiteX14" fmla="*/ 14385 w 46925"/>
                <a:gd name="connsiteY14" fmla="*/ 47270 h 64444"/>
                <a:gd name="connsiteX15" fmla="*/ 12383 w 46925"/>
                <a:gd name="connsiteY15" fmla="*/ 62661 h 64444"/>
                <a:gd name="connsiteX16" fmla="*/ 10819 w 46925"/>
                <a:gd name="connsiteY16" fmla="*/ 64100 h 64444"/>
                <a:gd name="connsiteX17" fmla="*/ 1747 w 46925"/>
                <a:gd name="connsiteY17" fmla="*/ 64100 h 64444"/>
                <a:gd name="connsiteX18" fmla="*/ 495 w 46925"/>
                <a:gd name="connsiteY18" fmla="*/ 62724 h 64444"/>
                <a:gd name="connsiteX19" fmla="*/ 4500 w 46925"/>
                <a:gd name="connsiteY19" fmla="*/ 33067 h 64444"/>
                <a:gd name="connsiteX20" fmla="*/ 7440 w 46925"/>
                <a:gd name="connsiteY20" fmla="*/ 10105 h 64444"/>
                <a:gd name="connsiteX21" fmla="*/ 8191 w 46925"/>
                <a:gd name="connsiteY21" fmla="*/ 8290 h 64444"/>
                <a:gd name="connsiteX22" fmla="*/ 20454 w 46925"/>
                <a:gd name="connsiteY22" fmla="*/ 469 h 64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925" h="64444">
                  <a:moveTo>
                    <a:pt x="20454" y="469"/>
                  </a:moveTo>
                  <a:cubicBezTo>
                    <a:pt x="19203" y="9980"/>
                    <a:pt x="18014" y="19177"/>
                    <a:pt x="16763" y="28812"/>
                  </a:cubicBezTo>
                  <a:cubicBezTo>
                    <a:pt x="23332" y="21554"/>
                    <a:pt x="29652" y="14547"/>
                    <a:pt x="36221" y="7352"/>
                  </a:cubicBezTo>
                  <a:cubicBezTo>
                    <a:pt x="36909" y="11231"/>
                    <a:pt x="37535" y="14735"/>
                    <a:pt x="38223" y="18301"/>
                  </a:cubicBezTo>
                  <a:cubicBezTo>
                    <a:pt x="38349" y="19052"/>
                    <a:pt x="37723" y="19427"/>
                    <a:pt x="37347" y="19865"/>
                  </a:cubicBezTo>
                  <a:cubicBezTo>
                    <a:pt x="33531" y="23869"/>
                    <a:pt x="29777" y="27874"/>
                    <a:pt x="25898" y="31816"/>
                  </a:cubicBezTo>
                  <a:cubicBezTo>
                    <a:pt x="24959" y="32754"/>
                    <a:pt x="24959" y="33317"/>
                    <a:pt x="25710" y="34318"/>
                  </a:cubicBezTo>
                  <a:cubicBezTo>
                    <a:pt x="32530" y="43829"/>
                    <a:pt x="39350" y="53401"/>
                    <a:pt x="46169" y="62912"/>
                  </a:cubicBezTo>
                  <a:cubicBezTo>
                    <a:pt x="46357" y="63162"/>
                    <a:pt x="46545" y="63475"/>
                    <a:pt x="46670" y="63725"/>
                  </a:cubicBezTo>
                  <a:cubicBezTo>
                    <a:pt x="46357" y="64225"/>
                    <a:pt x="45919" y="64038"/>
                    <a:pt x="45544" y="64100"/>
                  </a:cubicBezTo>
                  <a:cubicBezTo>
                    <a:pt x="41915" y="64100"/>
                    <a:pt x="38223" y="64038"/>
                    <a:pt x="34595" y="64100"/>
                  </a:cubicBezTo>
                  <a:cubicBezTo>
                    <a:pt x="33281" y="64100"/>
                    <a:pt x="32467" y="63725"/>
                    <a:pt x="31716" y="62536"/>
                  </a:cubicBezTo>
                  <a:cubicBezTo>
                    <a:pt x="26711" y="54840"/>
                    <a:pt x="21643" y="47207"/>
                    <a:pt x="16638" y="39574"/>
                  </a:cubicBezTo>
                  <a:cubicBezTo>
                    <a:pt x="16387" y="39199"/>
                    <a:pt x="16075" y="38886"/>
                    <a:pt x="15574" y="38197"/>
                  </a:cubicBezTo>
                  <a:cubicBezTo>
                    <a:pt x="15136" y="41451"/>
                    <a:pt x="14761" y="44392"/>
                    <a:pt x="14385" y="47270"/>
                  </a:cubicBezTo>
                  <a:cubicBezTo>
                    <a:pt x="13697" y="52400"/>
                    <a:pt x="13009" y="57531"/>
                    <a:pt x="12383" y="62661"/>
                  </a:cubicBezTo>
                  <a:cubicBezTo>
                    <a:pt x="12258" y="63662"/>
                    <a:pt x="11882" y="64163"/>
                    <a:pt x="10819" y="64100"/>
                  </a:cubicBezTo>
                  <a:cubicBezTo>
                    <a:pt x="7816" y="64038"/>
                    <a:pt x="4750" y="64038"/>
                    <a:pt x="1747" y="64100"/>
                  </a:cubicBezTo>
                  <a:cubicBezTo>
                    <a:pt x="683" y="64100"/>
                    <a:pt x="370" y="63788"/>
                    <a:pt x="495" y="62724"/>
                  </a:cubicBezTo>
                  <a:cubicBezTo>
                    <a:pt x="1872" y="52838"/>
                    <a:pt x="3186" y="42953"/>
                    <a:pt x="4500" y="33067"/>
                  </a:cubicBezTo>
                  <a:cubicBezTo>
                    <a:pt x="5501" y="25434"/>
                    <a:pt x="6502" y="17800"/>
                    <a:pt x="7440" y="10105"/>
                  </a:cubicBezTo>
                  <a:cubicBezTo>
                    <a:pt x="7503" y="9416"/>
                    <a:pt x="7503" y="8728"/>
                    <a:pt x="8191" y="8290"/>
                  </a:cubicBezTo>
                  <a:cubicBezTo>
                    <a:pt x="12195" y="5850"/>
                    <a:pt x="16200" y="3222"/>
                    <a:pt x="20454" y="469"/>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1E6672DB-0D47-4B54-AB16-32B7319C26F3}"/>
                </a:ext>
              </a:extLst>
            </p:cNvPr>
            <p:cNvSpPr/>
            <p:nvPr/>
          </p:nvSpPr>
          <p:spPr>
            <a:xfrm>
              <a:off x="7305247" y="3190695"/>
              <a:ext cx="34324" cy="58734"/>
            </a:xfrm>
            <a:custGeom>
              <a:avLst/>
              <a:gdLst>
                <a:gd name="connsiteX0" fmla="*/ 5755 w 28155"/>
                <a:gd name="connsiteY0" fmla="*/ 47736 h 48176"/>
                <a:gd name="connsiteX1" fmla="*/ 1501 w 28155"/>
                <a:gd name="connsiteY1" fmla="*/ 47736 h 48176"/>
                <a:gd name="connsiteX2" fmla="*/ 499 w 28155"/>
                <a:gd name="connsiteY2" fmla="*/ 46547 h 48176"/>
                <a:gd name="connsiteX3" fmla="*/ 3002 w 28155"/>
                <a:gd name="connsiteY3" fmla="*/ 27715 h 48176"/>
                <a:gd name="connsiteX4" fmla="*/ 4629 w 28155"/>
                <a:gd name="connsiteY4" fmla="*/ 14888 h 48176"/>
                <a:gd name="connsiteX5" fmla="*/ 20709 w 28155"/>
                <a:gd name="connsiteY5" fmla="*/ 498 h 48176"/>
                <a:gd name="connsiteX6" fmla="*/ 26528 w 28155"/>
                <a:gd name="connsiteY6" fmla="*/ 498 h 48176"/>
                <a:gd name="connsiteX7" fmla="*/ 27654 w 28155"/>
                <a:gd name="connsiteY7" fmla="*/ 1812 h 48176"/>
                <a:gd name="connsiteX8" fmla="*/ 26528 w 28155"/>
                <a:gd name="connsiteY8" fmla="*/ 10383 h 48176"/>
                <a:gd name="connsiteX9" fmla="*/ 25276 w 28155"/>
                <a:gd name="connsiteY9" fmla="*/ 11510 h 48176"/>
                <a:gd name="connsiteX10" fmla="*/ 20146 w 28155"/>
                <a:gd name="connsiteY10" fmla="*/ 11510 h 48176"/>
                <a:gd name="connsiteX11" fmla="*/ 15641 w 28155"/>
                <a:gd name="connsiteY11" fmla="*/ 15201 h 48176"/>
                <a:gd name="connsiteX12" fmla="*/ 13889 w 28155"/>
                <a:gd name="connsiteY12" fmla="*/ 28528 h 48176"/>
                <a:gd name="connsiteX13" fmla="*/ 11511 w 28155"/>
                <a:gd name="connsiteY13" fmla="*/ 46547 h 48176"/>
                <a:gd name="connsiteX14" fmla="*/ 10135 w 28155"/>
                <a:gd name="connsiteY14" fmla="*/ 47799 h 48176"/>
                <a:gd name="connsiteX15" fmla="*/ 5755 w 28155"/>
                <a:gd name="connsiteY15" fmla="*/ 47736 h 48176"/>
                <a:gd name="connsiteX16" fmla="*/ 5755 w 28155"/>
                <a:gd name="connsiteY16" fmla="*/ 47736 h 4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55" h="48176">
                  <a:moveTo>
                    <a:pt x="5755" y="47736"/>
                  </a:moveTo>
                  <a:cubicBezTo>
                    <a:pt x="4316" y="47736"/>
                    <a:pt x="2877" y="47736"/>
                    <a:pt x="1501" y="47736"/>
                  </a:cubicBezTo>
                  <a:cubicBezTo>
                    <a:pt x="625" y="47736"/>
                    <a:pt x="374" y="47486"/>
                    <a:pt x="499" y="46547"/>
                  </a:cubicBezTo>
                  <a:cubicBezTo>
                    <a:pt x="1375" y="40291"/>
                    <a:pt x="2189" y="33971"/>
                    <a:pt x="3002" y="27715"/>
                  </a:cubicBezTo>
                  <a:cubicBezTo>
                    <a:pt x="3565" y="23460"/>
                    <a:pt x="4254" y="19205"/>
                    <a:pt x="4629" y="14888"/>
                  </a:cubicBezTo>
                  <a:cubicBezTo>
                    <a:pt x="5442" y="6129"/>
                    <a:pt x="13013" y="-3"/>
                    <a:pt x="20709" y="498"/>
                  </a:cubicBezTo>
                  <a:cubicBezTo>
                    <a:pt x="22648" y="623"/>
                    <a:pt x="24588" y="560"/>
                    <a:pt x="26528" y="498"/>
                  </a:cubicBezTo>
                  <a:cubicBezTo>
                    <a:pt x="27591" y="435"/>
                    <a:pt x="27779" y="873"/>
                    <a:pt x="27654" y="1812"/>
                  </a:cubicBezTo>
                  <a:cubicBezTo>
                    <a:pt x="27216" y="4690"/>
                    <a:pt x="26840" y="7505"/>
                    <a:pt x="26528" y="10383"/>
                  </a:cubicBezTo>
                  <a:cubicBezTo>
                    <a:pt x="26402" y="11259"/>
                    <a:pt x="26090" y="11510"/>
                    <a:pt x="25276" y="11510"/>
                  </a:cubicBezTo>
                  <a:cubicBezTo>
                    <a:pt x="23587" y="11447"/>
                    <a:pt x="21835" y="11510"/>
                    <a:pt x="20146" y="11510"/>
                  </a:cubicBezTo>
                  <a:cubicBezTo>
                    <a:pt x="17518" y="11510"/>
                    <a:pt x="16016" y="12698"/>
                    <a:pt x="15641" y="15201"/>
                  </a:cubicBezTo>
                  <a:cubicBezTo>
                    <a:pt x="15015" y="19643"/>
                    <a:pt x="14452" y="24086"/>
                    <a:pt x="13889" y="28528"/>
                  </a:cubicBezTo>
                  <a:cubicBezTo>
                    <a:pt x="13076" y="34534"/>
                    <a:pt x="12325" y="40541"/>
                    <a:pt x="11511" y="46547"/>
                  </a:cubicBezTo>
                  <a:cubicBezTo>
                    <a:pt x="11386" y="47423"/>
                    <a:pt x="11073" y="47799"/>
                    <a:pt x="10135" y="47799"/>
                  </a:cubicBezTo>
                  <a:cubicBezTo>
                    <a:pt x="8571" y="47611"/>
                    <a:pt x="7132" y="47674"/>
                    <a:pt x="5755" y="47736"/>
                  </a:cubicBezTo>
                  <a:cubicBezTo>
                    <a:pt x="5755" y="47674"/>
                    <a:pt x="5755" y="47736"/>
                    <a:pt x="5755" y="47736"/>
                  </a:cubicBezTo>
                  <a:close/>
                </a:path>
              </a:pathLst>
            </a:custGeom>
            <a:solidFill>
              <a:srgbClr val="3434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651B756A-9F7A-41DC-88C9-9AEBD1EEB30D}"/>
                </a:ext>
              </a:extLst>
            </p:cNvPr>
            <p:cNvSpPr/>
            <p:nvPr/>
          </p:nvSpPr>
          <p:spPr>
            <a:xfrm>
              <a:off x="7446016" y="3203315"/>
              <a:ext cx="35088" cy="36613"/>
            </a:xfrm>
            <a:custGeom>
              <a:avLst/>
              <a:gdLst>
                <a:gd name="connsiteX0" fmla="*/ 14735 w 28781"/>
                <a:gd name="connsiteY0" fmla="*/ 25371 h 30032"/>
                <a:gd name="connsiteX1" fmla="*/ 18989 w 28781"/>
                <a:gd name="connsiteY1" fmla="*/ 12920 h 30032"/>
                <a:gd name="connsiteX2" fmla="*/ 22743 w 28781"/>
                <a:gd name="connsiteY2" fmla="*/ 1783 h 30032"/>
                <a:gd name="connsiteX3" fmla="*/ 24495 w 28781"/>
                <a:gd name="connsiteY3" fmla="*/ 469 h 30032"/>
                <a:gd name="connsiteX4" fmla="*/ 28562 w 28781"/>
                <a:gd name="connsiteY4" fmla="*/ 4474 h 30032"/>
                <a:gd name="connsiteX5" fmla="*/ 28625 w 28781"/>
                <a:gd name="connsiteY5" fmla="*/ 28437 h 30032"/>
                <a:gd name="connsiteX6" fmla="*/ 26622 w 28781"/>
                <a:gd name="connsiteY6" fmla="*/ 29939 h 30032"/>
                <a:gd name="connsiteX7" fmla="*/ 24745 w 28781"/>
                <a:gd name="connsiteY7" fmla="*/ 28437 h 30032"/>
                <a:gd name="connsiteX8" fmla="*/ 24808 w 28781"/>
                <a:gd name="connsiteY8" fmla="*/ 7602 h 30032"/>
                <a:gd name="connsiteX9" fmla="*/ 24808 w 28781"/>
                <a:gd name="connsiteY9" fmla="*/ 5975 h 30032"/>
                <a:gd name="connsiteX10" fmla="*/ 24558 w 28781"/>
                <a:gd name="connsiteY10" fmla="*/ 5913 h 30032"/>
                <a:gd name="connsiteX11" fmla="*/ 20428 w 28781"/>
                <a:gd name="connsiteY11" fmla="*/ 17926 h 30032"/>
                <a:gd name="connsiteX12" fmla="*/ 16737 w 28781"/>
                <a:gd name="connsiteY12" fmla="*/ 28750 h 30032"/>
                <a:gd name="connsiteX13" fmla="*/ 14359 w 28781"/>
                <a:gd name="connsiteY13" fmla="*/ 30001 h 30032"/>
                <a:gd name="connsiteX14" fmla="*/ 12232 w 28781"/>
                <a:gd name="connsiteY14" fmla="*/ 28750 h 30032"/>
                <a:gd name="connsiteX15" fmla="*/ 4974 w 28781"/>
                <a:gd name="connsiteY15" fmla="*/ 7289 h 30032"/>
                <a:gd name="connsiteX16" fmla="*/ 4286 w 28781"/>
                <a:gd name="connsiteY16" fmla="*/ 6100 h 30032"/>
                <a:gd name="connsiteX17" fmla="*/ 4286 w 28781"/>
                <a:gd name="connsiteY17" fmla="*/ 12295 h 30032"/>
                <a:gd name="connsiteX18" fmla="*/ 4286 w 28781"/>
                <a:gd name="connsiteY18" fmla="*/ 28562 h 30032"/>
                <a:gd name="connsiteX19" fmla="*/ 2784 w 28781"/>
                <a:gd name="connsiteY19" fmla="*/ 30064 h 30032"/>
                <a:gd name="connsiteX20" fmla="*/ 469 w 28781"/>
                <a:gd name="connsiteY20" fmla="*/ 27686 h 30032"/>
                <a:gd name="connsiteX21" fmla="*/ 469 w 28781"/>
                <a:gd name="connsiteY21" fmla="*/ 2221 h 30032"/>
                <a:gd name="connsiteX22" fmla="*/ 2033 w 28781"/>
                <a:gd name="connsiteY22" fmla="*/ 594 h 30032"/>
                <a:gd name="connsiteX23" fmla="*/ 7727 w 28781"/>
                <a:gd name="connsiteY23" fmla="*/ 4724 h 30032"/>
                <a:gd name="connsiteX24" fmla="*/ 14234 w 28781"/>
                <a:gd name="connsiteY24" fmla="*/ 24307 h 30032"/>
                <a:gd name="connsiteX25" fmla="*/ 14735 w 28781"/>
                <a:gd name="connsiteY25" fmla="*/ 25371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781" h="30032">
                  <a:moveTo>
                    <a:pt x="14735" y="25371"/>
                  </a:moveTo>
                  <a:cubicBezTo>
                    <a:pt x="16174" y="21054"/>
                    <a:pt x="17613" y="16987"/>
                    <a:pt x="18989" y="12920"/>
                  </a:cubicBezTo>
                  <a:cubicBezTo>
                    <a:pt x="20241" y="9229"/>
                    <a:pt x="21555" y="5475"/>
                    <a:pt x="22743" y="1783"/>
                  </a:cubicBezTo>
                  <a:cubicBezTo>
                    <a:pt x="23056" y="845"/>
                    <a:pt x="23432" y="469"/>
                    <a:pt x="24495" y="469"/>
                  </a:cubicBezTo>
                  <a:cubicBezTo>
                    <a:pt x="28562" y="469"/>
                    <a:pt x="28562" y="469"/>
                    <a:pt x="28562" y="4474"/>
                  </a:cubicBezTo>
                  <a:cubicBezTo>
                    <a:pt x="28562" y="12482"/>
                    <a:pt x="28499" y="20428"/>
                    <a:pt x="28625" y="28437"/>
                  </a:cubicBezTo>
                  <a:cubicBezTo>
                    <a:pt x="28625" y="30314"/>
                    <a:pt x="27624" y="29876"/>
                    <a:pt x="26622" y="29939"/>
                  </a:cubicBezTo>
                  <a:cubicBezTo>
                    <a:pt x="25559" y="30001"/>
                    <a:pt x="24745" y="30126"/>
                    <a:pt x="24745" y="28437"/>
                  </a:cubicBezTo>
                  <a:cubicBezTo>
                    <a:pt x="24871" y="21492"/>
                    <a:pt x="24808" y="14547"/>
                    <a:pt x="24808" y="7602"/>
                  </a:cubicBezTo>
                  <a:cubicBezTo>
                    <a:pt x="24808" y="7039"/>
                    <a:pt x="24808" y="6538"/>
                    <a:pt x="24808" y="5975"/>
                  </a:cubicBezTo>
                  <a:cubicBezTo>
                    <a:pt x="24745" y="5975"/>
                    <a:pt x="24620" y="5913"/>
                    <a:pt x="24558" y="5913"/>
                  </a:cubicBezTo>
                  <a:cubicBezTo>
                    <a:pt x="23181" y="9917"/>
                    <a:pt x="21805" y="13921"/>
                    <a:pt x="20428" y="17926"/>
                  </a:cubicBezTo>
                  <a:cubicBezTo>
                    <a:pt x="19177" y="21554"/>
                    <a:pt x="17863" y="25121"/>
                    <a:pt x="16737" y="28750"/>
                  </a:cubicBezTo>
                  <a:cubicBezTo>
                    <a:pt x="16299" y="30251"/>
                    <a:pt x="15360" y="29939"/>
                    <a:pt x="14359" y="30001"/>
                  </a:cubicBezTo>
                  <a:cubicBezTo>
                    <a:pt x="13358" y="30064"/>
                    <a:pt x="12607" y="29939"/>
                    <a:pt x="12232" y="28750"/>
                  </a:cubicBezTo>
                  <a:cubicBezTo>
                    <a:pt x="9854" y="21554"/>
                    <a:pt x="7414" y="14422"/>
                    <a:pt x="4974" y="7289"/>
                  </a:cubicBezTo>
                  <a:cubicBezTo>
                    <a:pt x="4849" y="6851"/>
                    <a:pt x="4661" y="6476"/>
                    <a:pt x="4286" y="6100"/>
                  </a:cubicBezTo>
                  <a:cubicBezTo>
                    <a:pt x="4286" y="8165"/>
                    <a:pt x="4286" y="10230"/>
                    <a:pt x="4286" y="12295"/>
                  </a:cubicBezTo>
                  <a:cubicBezTo>
                    <a:pt x="4286" y="17738"/>
                    <a:pt x="4223" y="23119"/>
                    <a:pt x="4286" y="28562"/>
                  </a:cubicBezTo>
                  <a:cubicBezTo>
                    <a:pt x="4286" y="29751"/>
                    <a:pt x="4036" y="30126"/>
                    <a:pt x="2784" y="30064"/>
                  </a:cubicBezTo>
                  <a:cubicBezTo>
                    <a:pt x="469" y="30001"/>
                    <a:pt x="469" y="30064"/>
                    <a:pt x="469" y="27686"/>
                  </a:cubicBezTo>
                  <a:cubicBezTo>
                    <a:pt x="469" y="19177"/>
                    <a:pt x="469" y="10730"/>
                    <a:pt x="469" y="2221"/>
                  </a:cubicBezTo>
                  <a:cubicBezTo>
                    <a:pt x="469" y="1032"/>
                    <a:pt x="657" y="532"/>
                    <a:pt x="2033" y="594"/>
                  </a:cubicBezTo>
                  <a:cubicBezTo>
                    <a:pt x="6351" y="657"/>
                    <a:pt x="6351" y="594"/>
                    <a:pt x="7727" y="4724"/>
                  </a:cubicBezTo>
                  <a:cubicBezTo>
                    <a:pt x="9917" y="11231"/>
                    <a:pt x="12044" y="17800"/>
                    <a:pt x="14234" y="24307"/>
                  </a:cubicBezTo>
                  <a:cubicBezTo>
                    <a:pt x="14359" y="24495"/>
                    <a:pt x="14547" y="24808"/>
                    <a:pt x="14735" y="25371"/>
                  </a:cubicBezTo>
                  <a:close/>
                </a:path>
              </a:pathLst>
            </a:custGeom>
            <a:solidFill>
              <a:srgbClr val="3B37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693E088E-A51E-4B9E-A03A-CF069343B37C}"/>
                </a:ext>
              </a:extLst>
            </p:cNvPr>
            <p:cNvSpPr/>
            <p:nvPr/>
          </p:nvSpPr>
          <p:spPr>
            <a:xfrm>
              <a:off x="7537299" y="3203273"/>
              <a:ext cx="23646" cy="37376"/>
            </a:xfrm>
            <a:custGeom>
              <a:avLst/>
              <a:gdLst>
                <a:gd name="connsiteX0" fmla="*/ 4178 w 19395"/>
                <a:gd name="connsiteY0" fmla="*/ 11141 h 30658"/>
                <a:gd name="connsiteX1" fmla="*/ 18131 w 19395"/>
                <a:gd name="connsiteY1" fmla="*/ 13894 h 30658"/>
                <a:gd name="connsiteX2" fmla="*/ 17693 w 19395"/>
                <a:gd name="connsiteY2" fmla="*/ 25156 h 30658"/>
                <a:gd name="connsiteX3" fmla="*/ 9684 w 19395"/>
                <a:gd name="connsiteY3" fmla="*/ 30286 h 30658"/>
                <a:gd name="connsiteX4" fmla="*/ 4303 w 19395"/>
                <a:gd name="connsiteY4" fmla="*/ 27346 h 30658"/>
                <a:gd name="connsiteX5" fmla="*/ 3990 w 19395"/>
                <a:gd name="connsiteY5" fmla="*/ 27909 h 30658"/>
                <a:gd name="connsiteX6" fmla="*/ 1050 w 19395"/>
                <a:gd name="connsiteY6" fmla="*/ 29973 h 30658"/>
                <a:gd name="connsiteX7" fmla="*/ 549 w 19395"/>
                <a:gd name="connsiteY7" fmla="*/ 28597 h 30658"/>
                <a:gd name="connsiteX8" fmla="*/ 549 w 19395"/>
                <a:gd name="connsiteY8" fmla="*/ 12705 h 30658"/>
                <a:gd name="connsiteX9" fmla="*/ 487 w 19395"/>
                <a:gd name="connsiteY9" fmla="*/ 1755 h 30658"/>
                <a:gd name="connsiteX10" fmla="*/ 2051 w 19395"/>
                <a:gd name="connsiteY10" fmla="*/ 567 h 30658"/>
                <a:gd name="connsiteX11" fmla="*/ 4178 w 19395"/>
                <a:gd name="connsiteY11" fmla="*/ 1693 h 30658"/>
                <a:gd name="connsiteX12" fmla="*/ 4178 w 19395"/>
                <a:gd name="connsiteY12" fmla="*/ 11141 h 30658"/>
                <a:gd name="connsiteX13" fmla="*/ 15315 w 19395"/>
                <a:gd name="connsiteY13" fmla="*/ 19024 h 30658"/>
                <a:gd name="connsiteX14" fmla="*/ 14940 w 19395"/>
                <a:gd name="connsiteY14" fmla="*/ 16021 h 30658"/>
                <a:gd name="connsiteX15" fmla="*/ 9997 w 19395"/>
                <a:gd name="connsiteY15" fmla="*/ 11516 h 30658"/>
                <a:gd name="connsiteX16" fmla="*/ 4428 w 19395"/>
                <a:gd name="connsiteY16" fmla="*/ 15520 h 30658"/>
                <a:gd name="connsiteX17" fmla="*/ 4366 w 19395"/>
                <a:gd name="connsiteY17" fmla="*/ 22903 h 30658"/>
                <a:gd name="connsiteX18" fmla="*/ 8871 w 19395"/>
                <a:gd name="connsiteY18" fmla="*/ 26845 h 30658"/>
                <a:gd name="connsiteX19" fmla="*/ 14252 w 19395"/>
                <a:gd name="connsiteY19" fmla="*/ 23967 h 30658"/>
                <a:gd name="connsiteX20" fmla="*/ 15315 w 19395"/>
                <a:gd name="connsiteY20" fmla="*/ 19024 h 30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95" h="30658">
                  <a:moveTo>
                    <a:pt x="4178" y="11141"/>
                  </a:moveTo>
                  <a:cubicBezTo>
                    <a:pt x="8620" y="5760"/>
                    <a:pt x="16316" y="8137"/>
                    <a:pt x="18131" y="13894"/>
                  </a:cubicBezTo>
                  <a:cubicBezTo>
                    <a:pt x="19382" y="17773"/>
                    <a:pt x="19382" y="21527"/>
                    <a:pt x="17693" y="25156"/>
                  </a:cubicBezTo>
                  <a:cubicBezTo>
                    <a:pt x="16129" y="28472"/>
                    <a:pt x="13438" y="30224"/>
                    <a:pt x="9684" y="30286"/>
                  </a:cubicBezTo>
                  <a:cubicBezTo>
                    <a:pt x="7369" y="30286"/>
                    <a:pt x="5617" y="29160"/>
                    <a:pt x="4303" y="27346"/>
                  </a:cubicBezTo>
                  <a:cubicBezTo>
                    <a:pt x="3865" y="27408"/>
                    <a:pt x="3990" y="27721"/>
                    <a:pt x="3990" y="27909"/>
                  </a:cubicBezTo>
                  <a:cubicBezTo>
                    <a:pt x="3928" y="29911"/>
                    <a:pt x="2989" y="30536"/>
                    <a:pt x="1050" y="29973"/>
                  </a:cubicBezTo>
                  <a:cubicBezTo>
                    <a:pt x="174" y="29723"/>
                    <a:pt x="549" y="29035"/>
                    <a:pt x="549" y="28597"/>
                  </a:cubicBezTo>
                  <a:cubicBezTo>
                    <a:pt x="487" y="23279"/>
                    <a:pt x="549" y="18023"/>
                    <a:pt x="549" y="12705"/>
                  </a:cubicBezTo>
                  <a:cubicBezTo>
                    <a:pt x="549" y="9076"/>
                    <a:pt x="612" y="5384"/>
                    <a:pt x="487" y="1755"/>
                  </a:cubicBezTo>
                  <a:cubicBezTo>
                    <a:pt x="424" y="316"/>
                    <a:pt x="1237" y="442"/>
                    <a:pt x="2051" y="567"/>
                  </a:cubicBezTo>
                  <a:cubicBezTo>
                    <a:pt x="2864" y="692"/>
                    <a:pt x="4241" y="-184"/>
                    <a:pt x="4178" y="1693"/>
                  </a:cubicBezTo>
                  <a:cubicBezTo>
                    <a:pt x="4116" y="4696"/>
                    <a:pt x="4178" y="7699"/>
                    <a:pt x="4178" y="11141"/>
                  </a:cubicBezTo>
                  <a:close/>
                  <a:moveTo>
                    <a:pt x="15315" y="19024"/>
                  </a:moveTo>
                  <a:cubicBezTo>
                    <a:pt x="15378" y="18148"/>
                    <a:pt x="15190" y="17084"/>
                    <a:pt x="14940" y="16021"/>
                  </a:cubicBezTo>
                  <a:cubicBezTo>
                    <a:pt x="14314" y="13456"/>
                    <a:pt x="12312" y="11704"/>
                    <a:pt x="9997" y="11516"/>
                  </a:cubicBezTo>
                  <a:cubicBezTo>
                    <a:pt x="7619" y="11391"/>
                    <a:pt x="5242" y="12955"/>
                    <a:pt x="4428" y="15520"/>
                  </a:cubicBezTo>
                  <a:cubicBezTo>
                    <a:pt x="3615" y="17960"/>
                    <a:pt x="3678" y="20463"/>
                    <a:pt x="4366" y="22903"/>
                  </a:cubicBezTo>
                  <a:cubicBezTo>
                    <a:pt x="4992" y="25093"/>
                    <a:pt x="6556" y="26470"/>
                    <a:pt x="8871" y="26845"/>
                  </a:cubicBezTo>
                  <a:cubicBezTo>
                    <a:pt x="10998" y="27158"/>
                    <a:pt x="13125" y="25969"/>
                    <a:pt x="14252" y="23967"/>
                  </a:cubicBezTo>
                  <a:cubicBezTo>
                    <a:pt x="15065" y="22528"/>
                    <a:pt x="15315" y="20901"/>
                    <a:pt x="15315" y="19024"/>
                  </a:cubicBezTo>
                  <a:close/>
                </a:path>
              </a:pathLst>
            </a:custGeom>
            <a:solidFill>
              <a:srgbClr val="3B373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BEEDC68E-681E-414E-AD7D-DF97C09DDF59}"/>
                </a:ext>
              </a:extLst>
            </p:cNvPr>
            <p:cNvSpPr/>
            <p:nvPr/>
          </p:nvSpPr>
          <p:spPr>
            <a:xfrm>
              <a:off x="7487732" y="3203384"/>
              <a:ext cx="22883" cy="36613"/>
            </a:xfrm>
            <a:custGeom>
              <a:avLst/>
              <a:gdLst>
                <a:gd name="connsiteX0" fmla="*/ 476 w 18770"/>
                <a:gd name="connsiteY0" fmla="*/ 15117 h 30032"/>
                <a:gd name="connsiteX1" fmla="*/ 476 w 18770"/>
                <a:gd name="connsiteY1" fmla="*/ 1977 h 30032"/>
                <a:gd name="connsiteX2" fmla="*/ 1978 w 18770"/>
                <a:gd name="connsiteY2" fmla="*/ 476 h 30032"/>
                <a:gd name="connsiteX3" fmla="*/ 4418 w 18770"/>
                <a:gd name="connsiteY3" fmla="*/ 2916 h 30032"/>
                <a:gd name="connsiteX4" fmla="*/ 4355 w 18770"/>
                <a:gd name="connsiteY4" fmla="*/ 24940 h 30032"/>
                <a:gd name="connsiteX5" fmla="*/ 5919 w 18770"/>
                <a:gd name="connsiteY5" fmla="*/ 26504 h 30032"/>
                <a:gd name="connsiteX6" fmla="*/ 17557 w 18770"/>
                <a:gd name="connsiteY6" fmla="*/ 26441 h 30032"/>
                <a:gd name="connsiteX7" fmla="*/ 18871 w 18770"/>
                <a:gd name="connsiteY7" fmla="*/ 28256 h 30032"/>
                <a:gd name="connsiteX8" fmla="*/ 17494 w 18770"/>
                <a:gd name="connsiteY8" fmla="*/ 29883 h 30032"/>
                <a:gd name="connsiteX9" fmla="*/ 1790 w 18770"/>
                <a:gd name="connsiteY9" fmla="*/ 29883 h 30032"/>
                <a:gd name="connsiteX10" fmla="*/ 476 w 18770"/>
                <a:gd name="connsiteY10" fmla="*/ 28569 h 30032"/>
                <a:gd name="connsiteX11" fmla="*/ 476 w 18770"/>
                <a:gd name="connsiteY11" fmla="*/ 15117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70" h="30032">
                  <a:moveTo>
                    <a:pt x="476" y="15117"/>
                  </a:moveTo>
                  <a:cubicBezTo>
                    <a:pt x="476" y="10737"/>
                    <a:pt x="538" y="6357"/>
                    <a:pt x="476" y="1977"/>
                  </a:cubicBezTo>
                  <a:cubicBezTo>
                    <a:pt x="476" y="789"/>
                    <a:pt x="726" y="413"/>
                    <a:pt x="1978" y="476"/>
                  </a:cubicBezTo>
                  <a:cubicBezTo>
                    <a:pt x="4355" y="538"/>
                    <a:pt x="4418" y="476"/>
                    <a:pt x="4418" y="2916"/>
                  </a:cubicBezTo>
                  <a:cubicBezTo>
                    <a:pt x="4418" y="10236"/>
                    <a:pt x="4480" y="17619"/>
                    <a:pt x="4355" y="24940"/>
                  </a:cubicBezTo>
                  <a:cubicBezTo>
                    <a:pt x="4355" y="26191"/>
                    <a:pt x="4668" y="26566"/>
                    <a:pt x="5919" y="26504"/>
                  </a:cubicBezTo>
                  <a:cubicBezTo>
                    <a:pt x="9798" y="26441"/>
                    <a:pt x="13678" y="26566"/>
                    <a:pt x="17557" y="26441"/>
                  </a:cubicBezTo>
                  <a:cubicBezTo>
                    <a:pt x="19184" y="26379"/>
                    <a:pt x="18871" y="27380"/>
                    <a:pt x="18871" y="28256"/>
                  </a:cubicBezTo>
                  <a:cubicBezTo>
                    <a:pt x="18933" y="29257"/>
                    <a:pt x="18933" y="29945"/>
                    <a:pt x="17494" y="29883"/>
                  </a:cubicBezTo>
                  <a:cubicBezTo>
                    <a:pt x="12239" y="29820"/>
                    <a:pt x="7045" y="29820"/>
                    <a:pt x="1790" y="29883"/>
                  </a:cubicBezTo>
                  <a:cubicBezTo>
                    <a:pt x="789" y="29883"/>
                    <a:pt x="413" y="29632"/>
                    <a:pt x="476" y="28569"/>
                  </a:cubicBezTo>
                  <a:cubicBezTo>
                    <a:pt x="538" y="24126"/>
                    <a:pt x="476" y="19621"/>
                    <a:pt x="476" y="15117"/>
                  </a:cubicBezTo>
                  <a:close/>
                </a:path>
              </a:pathLst>
            </a:custGeom>
            <a:solidFill>
              <a:srgbClr val="3835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Freeform: Shape 135">
              <a:extLst>
                <a:ext uri="{FF2B5EF4-FFF2-40B4-BE49-F238E27FC236}">
                  <a16:creationId xmlns:a16="http://schemas.microsoft.com/office/drawing/2014/main" id="{1220878B-6F2D-4DE9-B4D8-D22EB340C5E5}"/>
                </a:ext>
              </a:extLst>
            </p:cNvPr>
            <p:cNvSpPr/>
            <p:nvPr/>
          </p:nvSpPr>
          <p:spPr>
            <a:xfrm>
              <a:off x="7515119" y="3203320"/>
              <a:ext cx="5340" cy="36613"/>
            </a:xfrm>
            <a:custGeom>
              <a:avLst/>
              <a:gdLst>
                <a:gd name="connsiteX0" fmla="*/ 535 w 4379"/>
                <a:gd name="connsiteY0" fmla="*/ 15232 h 30032"/>
                <a:gd name="connsiteX1" fmla="*/ 472 w 4379"/>
                <a:gd name="connsiteY1" fmla="*/ 1780 h 30032"/>
                <a:gd name="connsiteX2" fmla="*/ 2224 w 4379"/>
                <a:gd name="connsiteY2" fmla="*/ 528 h 30032"/>
                <a:gd name="connsiteX3" fmla="*/ 4164 w 4379"/>
                <a:gd name="connsiteY3" fmla="*/ 1717 h 30032"/>
                <a:gd name="connsiteX4" fmla="*/ 4164 w 4379"/>
                <a:gd name="connsiteY4" fmla="*/ 28684 h 30032"/>
                <a:gd name="connsiteX5" fmla="*/ 2474 w 4379"/>
                <a:gd name="connsiteY5" fmla="*/ 29935 h 30032"/>
                <a:gd name="connsiteX6" fmla="*/ 535 w 4379"/>
                <a:gd name="connsiteY6" fmla="*/ 28746 h 30032"/>
                <a:gd name="connsiteX7" fmla="*/ 535 w 4379"/>
                <a:gd name="connsiteY7" fmla="*/ 15232 h 3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30032">
                  <a:moveTo>
                    <a:pt x="535" y="15232"/>
                  </a:moveTo>
                  <a:cubicBezTo>
                    <a:pt x="535" y="10727"/>
                    <a:pt x="597" y="6222"/>
                    <a:pt x="472" y="1780"/>
                  </a:cubicBezTo>
                  <a:cubicBezTo>
                    <a:pt x="410" y="215"/>
                    <a:pt x="1348" y="466"/>
                    <a:pt x="2224" y="528"/>
                  </a:cubicBezTo>
                  <a:cubicBezTo>
                    <a:pt x="3038" y="591"/>
                    <a:pt x="4164" y="-35"/>
                    <a:pt x="4164" y="1717"/>
                  </a:cubicBezTo>
                  <a:cubicBezTo>
                    <a:pt x="4101" y="10727"/>
                    <a:pt x="4101" y="19674"/>
                    <a:pt x="4164" y="28684"/>
                  </a:cubicBezTo>
                  <a:cubicBezTo>
                    <a:pt x="4164" y="30248"/>
                    <a:pt x="3288" y="29998"/>
                    <a:pt x="2474" y="29935"/>
                  </a:cubicBezTo>
                  <a:cubicBezTo>
                    <a:pt x="1661" y="29872"/>
                    <a:pt x="535" y="30498"/>
                    <a:pt x="535" y="28746"/>
                  </a:cubicBezTo>
                  <a:cubicBezTo>
                    <a:pt x="597" y="24241"/>
                    <a:pt x="535" y="19737"/>
                    <a:pt x="535" y="15232"/>
                  </a:cubicBezTo>
                  <a:close/>
                </a:path>
              </a:pathLst>
            </a:custGeom>
            <a:solidFill>
              <a:srgbClr val="38343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Freeform: Shape 136">
              <a:extLst>
                <a:ext uri="{FF2B5EF4-FFF2-40B4-BE49-F238E27FC236}">
                  <a16:creationId xmlns:a16="http://schemas.microsoft.com/office/drawing/2014/main" id="{70CFEB86-B359-4047-AD37-5E7434F0ACC6}"/>
                </a:ext>
              </a:extLst>
            </p:cNvPr>
            <p:cNvSpPr/>
            <p:nvPr/>
          </p:nvSpPr>
          <p:spPr>
            <a:xfrm>
              <a:off x="7526032" y="3212964"/>
              <a:ext cx="5340" cy="27459"/>
            </a:xfrm>
            <a:custGeom>
              <a:avLst/>
              <a:gdLst>
                <a:gd name="connsiteX0" fmla="*/ 4223 w 4379"/>
                <a:gd name="connsiteY0" fmla="*/ 11263 h 22524"/>
                <a:gd name="connsiteX1" fmla="*/ 4223 w 4379"/>
                <a:gd name="connsiteY1" fmla="*/ 20648 h 22524"/>
                <a:gd name="connsiteX2" fmla="*/ 2972 w 4379"/>
                <a:gd name="connsiteY2" fmla="*/ 22087 h 22524"/>
                <a:gd name="connsiteX3" fmla="*/ 532 w 4379"/>
                <a:gd name="connsiteY3" fmla="*/ 19647 h 22524"/>
                <a:gd name="connsiteX4" fmla="*/ 469 w 4379"/>
                <a:gd name="connsiteY4" fmla="*/ 1878 h 22524"/>
                <a:gd name="connsiteX5" fmla="*/ 2221 w 4379"/>
                <a:gd name="connsiteY5" fmla="*/ 501 h 22524"/>
                <a:gd name="connsiteX6" fmla="*/ 4223 w 4379"/>
                <a:gd name="connsiteY6" fmla="*/ 1878 h 22524"/>
                <a:gd name="connsiteX7" fmla="*/ 4223 w 4379"/>
                <a:gd name="connsiteY7" fmla="*/ 11263 h 2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9" h="22524">
                  <a:moveTo>
                    <a:pt x="4223" y="11263"/>
                  </a:moveTo>
                  <a:cubicBezTo>
                    <a:pt x="4223" y="14391"/>
                    <a:pt x="4223" y="17519"/>
                    <a:pt x="4223" y="20648"/>
                  </a:cubicBezTo>
                  <a:cubicBezTo>
                    <a:pt x="4223" y="21586"/>
                    <a:pt x="4098" y="22087"/>
                    <a:pt x="2972" y="22087"/>
                  </a:cubicBezTo>
                  <a:cubicBezTo>
                    <a:pt x="532" y="22024"/>
                    <a:pt x="532" y="22149"/>
                    <a:pt x="532" y="19647"/>
                  </a:cubicBezTo>
                  <a:cubicBezTo>
                    <a:pt x="532" y="13703"/>
                    <a:pt x="594" y="7759"/>
                    <a:pt x="469" y="1878"/>
                  </a:cubicBezTo>
                  <a:cubicBezTo>
                    <a:pt x="469" y="313"/>
                    <a:pt x="1283" y="438"/>
                    <a:pt x="2221" y="501"/>
                  </a:cubicBezTo>
                  <a:cubicBezTo>
                    <a:pt x="3160" y="564"/>
                    <a:pt x="4286" y="63"/>
                    <a:pt x="4223" y="1878"/>
                  </a:cubicBezTo>
                  <a:cubicBezTo>
                    <a:pt x="4161" y="4943"/>
                    <a:pt x="4223" y="8134"/>
                    <a:pt x="4223" y="11263"/>
                  </a:cubicBezTo>
                  <a:close/>
                </a:path>
              </a:pathLst>
            </a:custGeom>
            <a:solidFill>
              <a:srgbClr val="403C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6C1033C5-2FA5-412B-B50C-CF3C58AA2C34}"/>
                </a:ext>
              </a:extLst>
            </p:cNvPr>
            <p:cNvSpPr/>
            <p:nvPr/>
          </p:nvSpPr>
          <p:spPr>
            <a:xfrm>
              <a:off x="7526107" y="3203281"/>
              <a:ext cx="5340" cy="5340"/>
            </a:xfrm>
            <a:custGeom>
              <a:avLst/>
              <a:gdLst>
                <a:gd name="connsiteX0" fmla="*/ 4098 w 4379"/>
                <a:gd name="connsiteY0" fmla="*/ 2312 h 4379"/>
                <a:gd name="connsiteX1" fmla="*/ 2346 w 4379"/>
                <a:gd name="connsiteY1" fmla="*/ 4377 h 4379"/>
                <a:gd name="connsiteX2" fmla="*/ 469 w 4379"/>
                <a:gd name="connsiteY2" fmla="*/ 2375 h 4379"/>
                <a:gd name="connsiteX3" fmla="*/ 2221 w 4379"/>
                <a:gd name="connsiteY3" fmla="*/ 498 h 4379"/>
                <a:gd name="connsiteX4" fmla="*/ 4098 w 4379"/>
                <a:gd name="connsiteY4" fmla="*/ 2312 h 4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9" h="4379">
                  <a:moveTo>
                    <a:pt x="4098" y="2312"/>
                  </a:moveTo>
                  <a:cubicBezTo>
                    <a:pt x="4536" y="3939"/>
                    <a:pt x="3910" y="4314"/>
                    <a:pt x="2346" y="4377"/>
                  </a:cubicBezTo>
                  <a:cubicBezTo>
                    <a:pt x="657" y="4440"/>
                    <a:pt x="469" y="3814"/>
                    <a:pt x="469" y="2375"/>
                  </a:cubicBezTo>
                  <a:cubicBezTo>
                    <a:pt x="469" y="1061"/>
                    <a:pt x="594" y="310"/>
                    <a:pt x="2221" y="498"/>
                  </a:cubicBezTo>
                  <a:cubicBezTo>
                    <a:pt x="3598" y="623"/>
                    <a:pt x="4724" y="498"/>
                    <a:pt x="4098" y="2312"/>
                  </a:cubicBezTo>
                  <a:close/>
                </a:path>
              </a:pathLst>
            </a:custGeom>
            <a:solidFill>
              <a:srgbClr val="403C3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39" name="Oval 138">
            <a:extLst>
              <a:ext uri="{FF2B5EF4-FFF2-40B4-BE49-F238E27FC236}">
                <a16:creationId xmlns:a16="http://schemas.microsoft.com/office/drawing/2014/main" id="{CC674094-4839-4D18-BF89-63A11D9282EB}"/>
              </a:ext>
            </a:extLst>
          </p:cNvPr>
          <p:cNvSpPr/>
          <p:nvPr/>
        </p:nvSpPr>
        <p:spPr bwMode="auto">
          <a:xfrm>
            <a:off x="6530974" y="3065758"/>
            <a:ext cx="327882" cy="327880"/>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40" name="Oval 139">
            <a:extLst>
              <a:ext uri="{FF2B5EF4-FFF2-40B4-BE49-F238E27FC236}">
                <a16:creationId xmlns:a16="http://schemas.microsoft.com/office/drawing/2014/main" id="{E006C857-D3E6-4F6A-B007-794D0F19C217}"/>
              </a:ext>
            </a:extLst>
          </p:cNvPr>
          <p:cNvSpPr/>
          <p:nvPr/>
        </p:nvSpPr>
        <p:spPr bwMode="auto">
          <a:xfrm>
            <a:off x="7003383" y="3065106"/>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B75E700-E9A7-461F-B042-B25803334F0D}"/>
              </a:ext>
            </a:extLst>
          </p:cNvPr>
          <p:cNvGrpSpPr/>
          <p:nvPr/>
        </p:nvGrpSpPr>
        <p:grpSpPr>
          <a:xfrm>
            <a:off x="6055961" y="4307737"/>
            <a:ext cx="1276606" cy="329184"/>
            <a:chOff x="7415520" y="4333844"/>
            <a:chExt cx="1276606" cy="329184"/>
          </a:xfrm>
        </p:grpSpPr>
        <p:sp>
          <p:nvSpPr>
            <p:cNvPr id="142" name="Oval 141">
              <a:extLst>
                <a:ext uri="{FF2B5EF4-FFF2-40B4-BE49-F238E27FC236}">
                  <a16:creationId xmlns:a16="http://schemas.microsoft.com/office/drawing/2014/main" id="{32BA13A2-8AC9-4A8C-BB02-30EBF3334998}"/>
                </a:ext>
              </a:extLst>
            </p:cNvPr>
            <p:cNvSpPr/>
            <p:nvPr/>
          </p:nvSpPr>
          <p:spPr bwMode="auto">
            <a:xfrm>
              <a:off x="7415520" y="4333844"/>
              <a:ext cx="329184" cy="329184"/>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3" name="Group 142">
              <a:extLst>
                <a:ext uri="{FF2B5EF4-FFF2-40B4-BE49-F238E27FC236}">
                  <a16:creationId xmlns:a16="http://schemas.microsoft.com/office/drawing/2014/main" id="{D0E61F73-3C79-4522-B50C-52B7C5794447}"/>
                </a:ext>
              </a:extLst>
            </p:cNvPr>
            <p:cNvGrpSpPr/>
            <p:nvPr/>
          </p:nvGrpSpPr>
          <p:grpSpPr>
            <a:xfrm>
              <a:off x="7889231" y="4333844"/>
              <a:ext cx="329184" cy="329184"/>
              <a:chOff x="7811848" y="4354440"/>
              <a:chExt cx="586168" cy="586166"/>
            </a:xfrm>
          </p:grpSpPr>
          <p:sp>
            <p:nvSpPr>
              <p:cNvPr id="147" name="Oval 146">
                <a:extLst>
                  <a:ext uri="{FF2B5EF4-FFF2-40B4-BE49-F238E27FC236}">
                    <a16:creationId xmlns:a16="http://schemas.microsoft.com/office/drawing/2014/main" id="{B7DDF11B-A2BF-45DB-B8E7-CB5FB5366C49}"/>
                  </a:ext>
                </a:extLst>
              </p:cNvPr>
              <p:cNvSpPr/>
              <p:nvPr/>
            </p:nvSpPr>
            <p:spPr bwMode="auto">
              <a:xfrm>
                <a:off x="7811848"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148" name="Picture 147">
                <a:extLst>
                  <a:ext uri="{FF2B5EF4-FFF2-40B4-BE49-F238E27FC236}">
                    <a16:creationId xmlns:a16="http://schemas.microsoft.com/office/drawing/2014/main" id="{BDE54E74-18BA-49C2-9DD0-EF625C89A7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89790" y="4462335"/>
                <a:ext cx="230286" cy="370378"/>
              </a:xfrm>
              <a:prstGeom prst="rect">
                <a:avLst/>
              </a:prstGeom>
              <a:noFill/>
              <a:ln>
                <a:noFill/>
              </a:ln>
            </p:spPr>
          </p:pic>
        </p:grpSp>
        <p:grpSp>
          <p:nvGrpSpPr>
            <p:cNvPr id="144" name="Group 143">
              <a:extLst>
                <a:ext uri="{FF2B5EF4-FFF2-40B4-BE49-F238E27FC236}">
                  <a16:creationId xmlns:a16="http://schemas.microsoft.com/office/drawing/2014/main" id="{0CB798F2-CE9E-40EB-B80D-5F5809071792}"/>
                </a:ext>
              </a:extLst>
            </p:cNvPr>
            <p:cNvGrpSpPr/>
            <p:nvPr/>
          </p:nvGrpSpPr>
          <p:grpSpPr>
            <a:xfrm>
              <a:off x="8362942" y="4333844"/>
              <a:ext cx="329184" cy="329184"/>
              <a:chOff x="8581979" y="4354440"/>
              <a:chExt cx="586168" cy="586166"/>
            </a:xfrm>
          </p:grpSpPr>
          <p:sp>
            <p:nvSpPr>
              <p:cNvPr id="145" name="Oval 144">
                <a:extLst>
                  <a:ext uri="{FF2B5EF4-FFF2-40B4-BE49-F238E27FC236}">
                    <a16:creationId xmlns:a16="http://schemas.microsoft.com/office/drawing/2014/main" id="{266E8876-85E3-48B1-892F-532FE71ABF4E}"/>
                  </a:ext>
                </a:extLst>
              </p:cNvPr>
              <p:cNvSpPr/>
              <p:nvPr/>
            </p:nvSpPr>
            <p:spPr bwMode="auto">
              <a:xfrm>
                <a:off x="8581979" y="4354440"/>
                <a:ext cx="586168" cy="586166"/>
              </a:xfrm>
              <a:prstGeom prst="ellipse">
                <a:avLst/>
              </a:prstGeom>
              <a:solidFill>
                <a:srgbClr val="F8F8F8"/>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146" name="Picture 145">
                <a:extLst>
                  <a:ext uri="{FF2B5EF4-FFF2-40B4-BE49-F238E27FC236}">
                    <a16:creationId xmlns:a16="http://schemas.microsoft.com/office/drawing/2014/main" id="{37FA47B6-5F49-4D5D-A95A-DC64C2EDDE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673044" y="4520199"/>
                <a:ext cx="404038" cy="254648"/>
              </a:xfrm>
              <a:prstGeom prst="rect">
                <a:avLst/>
              </a:prstGeom>
              <a:noFill/>
              <a:ln>
                <a:noFill/>
              </a:ln>
            </p:spPr>
          </p:pic>
        </p:grpSp>
      </p:grpSp>
      <p:pic>
        <p:nvPicPr>
          <p:cNvPr id="156" name="Picture 8" descr="Image result for tensorflow logo png">
            <a:extLst>
              <a:ext uri="{FF2B5EF4-FFF2-40B4-BE49-F238E27FC236}">
                <a16:creationId xmlns:a16="http://schemas.microsoft.com/office/drawing/2014/main" id="{034C263E-4045-4AF1-8DF9-635F34611F1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593636" y="3114093"/>
            <a:ext cx="211115" cy="225803"/>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6" descr="Image result for Cognitive toolkit Logo Png">
            <a:extLst>
              <a:ext uri="{FF2B5EF4-FFF2-40B4-BE49-F238E27FC236}">
                <a16:creationId xmlns:a16="http://schemas.microsoft.com/office/drawing/2014/main" id="{177E60C8-8045-48AD-A096-F2A5DC0AE9B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7094375" y="3126755"/>
            <a:ext cx="153124" cy="227220"/>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30">
            <a:extLst>
              <a:ext uri="{FF2B5EF4-FFF2-40B4-BE49-F238E27FC236}">
                <a16:creationId xmlns:a16="http://schemas.microsoft.com/office/drawing/2014/main" id="{4460D6CC-7F18-42D1-AC8C-7A97D15D85A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20015" y="4374412"/>
            <a:ext cx="195832" cy="195832"/>
          </a:xfrm>
          <a:prstGeom prst="rect">
            <a:avLst/>
          </a:prstGeom>
        </p:spPr>
      </p:pic>
      <p:sp>
        <p:nvSpPr>
          <p:cNvPr id="159" name="Shape 101">
            <a:extLst>
              <a:ext uri="{FF2B5EF4-FFF2-40B4-BE49-F238E27FC236}">
                <a16:creationId xmlns:a16="http://schemas.microsoft.com/office/drawing/2014/main" id="{10DC9764-256F-4A81-9681-0C389BD692B3}"/>
              </a:ext>
            </a:extLst>
          </p:cNvPr>
          <p:cNvSpPr txBox="1"/>
          <p:nvPr/>
        </p:nvSpPr>
        <p:spPr>
          <a:xfrm>
            <a:off x="6143695" y="3989411"/>
            <a:ext cx="1306522" cy="161583"/>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Azure Databricks</a:t>
            </a:r>
          </a:p>
        </p:txBody>
      </p:sp>
      <p:pic>
        <p:nvPicPr>
          <p:cNvPr id="160" name="Picture 159">
            <a:extLst>
              <a:ext uri="{FF2B5EF4-FFF2-40B4-BE49-F238E27FC236}">
                <a16:creationId xmlns:a16="http://schemas.microsoft.com/office/drawing/2014/main" id="{65CE39F3-4EA9-45B1-A1A4-23B4478B55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110853" y="1707058"/>
            <a:ext cx="314909" cy="341631"/>
          </a:xfrm>
          <a:prstGeom prst="rect">
            <a:avLst/>
          </a:prstGeom>
        </p:spPr>
      </p:pic>
      <p:sp>
        <p:nvSpPr>
          <p:cNvPr id="161" name="Rectangle 160">
            <a:extLst>
              <a:ext uri="{FF2B5EF4-FFF2-40B4-BE49-F238E27FC236}">
                <a16:creationId xmlns:a16="http://schemas.microsoft.com/office/drawing/2014/main" id="{A4671571-4B6E-438C-807F-B25DFAC47C67}"/>
              </a:ext>
            </a:extLst>
          </p:cNvPr>
          <p:cNvSpPr/>
          <p:nvPr/>
        </p:nvSpPr>
        <p:spPr>
          <a:xfrm>
            <a:off x="6700716" y="2089776"/>
            <a:ext cx="1093277" cy="341632"/>
          </a:xfrm>
          <a:prstGeom prst="rect">
            <a:avLst/>
          </a:prstGeom>
        </p:spPr>
        <p:txBody>
          <a:bodyPr wrap="square">
            <a:spAutoFit/>
          </a:bodyPr>
          <a:lstStyle/>
          <a:p>
            <a:pPr marL="0" marR="0" lvl="0" indent="0" algn="ctr" defTabSz="931578" rtl="0" eaLnBrk="1" fontAlgn="auto" latinLnBrk="0" hangingPunct="1">
              <a:lnSpc>
                <a:spcPct val="90000"/>
              </a:lnSpc>
              <a:spcBef>
                <a:spcPts val="10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Azure Machine </a:t>
            </a:r>
            <a:br>
              <a:rPr kumimoji="0" lang="en-US" sz="9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Learning service</a:t>
            </a:r>
          </a:p>
        </p:txBody>
      </p:sp>
      <p:grpSp>
        <p:nvGrpSpPr>
          <p:cNvPr id="162" name="Group 161">
            <a:extLst>
              <a:ext uri="{FF2B5EF4-FFF2-40B4-BE49-F238E27FC236}">
                <a16:creationId xmlns:a16="http://schemas.microsoft.com/office/drawing/2014/main" id="{D1777B30-2A05-48F3-A9CC-916BB63A41C0}"/>
              </a:ext>
            </a:extLst>
          </p:cNvPr>
          <p:cNvGrpSpPr/>
          <p:nvPr/>
        </p:nvGrpSpPr>
        <p:grpSpPr>
          <a:xfrm>
            <a:off x="6553349" y="3528152"/>
            <a:ext cx="326178" cy="362492"/>
            <a:chOff x="2924028" y="5536385"/>
            <a:chExt cx="554846" cy="616619"/>
          </a:xfrm>
        </p:grpSpPr>
        <p:sp>
          <p:nvSpPr>
            <p:cNvPr id="163" name="Freeform: Shape 162">
              <a:extLst>
                <a:ext uri="{FF2B5EF4-FFF2-40B4-BE49-F238E27FC236}">
                  <a16:creationId xmlns:a16="http://schemas.microsoft.com/office/drawing/2014/main" id="{A3E6BF8A-60C6-4504-97BF-87ACF5BD58F7}"/>
                </a:ext>
              </a:extLst>
            </p:cNvPr>
            <p:cNvSpPr/>
            <p:nvPr/>
          </p:nvSpPr>
          <p:spPr>
            <a:xfrm>
              <a:off x="2924955" y="5536385"/>
              <a:ext cx="553919" cy="31254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BBF1F1E1-6F55-49BA-87EF-DCBBA0A0139A}"/>
                </a:ext>
              </a:extLst>
            </p:cNvPr>
            <p:cNvSpPr/>
            <p:nvPr/>
          </p:nvSpPr>
          <p:spPr>
            <a:xfrm>
              <a:off x="2924336" y="5843249"/>
              <a:ext cx="553919" cy="210423"/>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ED94221-DE1A-49D4-A287-03267A4C2419}"/>
                </a:ext>
              </a:extLst>
            </p:cNvPr>
            <p:cNvSpPr/>
            <p:nvPr/>
          </p:nvSpPr>
          <p:spPr>
            <a:xfrm>
              <a:off x="3199749" y="5896164"/>
              <a:ext cx="278506" cy="256840"/>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1A10ADBF-D940-4469-8A9B-5C436EAE2AFD}"/>
                </a:ext>
              </a:extLst>
            </p:cNvPr>
            <p:cNvSpPr/>
            <p:nvPr/>
          </p:nvSpPr>
          <p:spPr>
            <a:xfrm>
              <a:off x="3199131" y="5691930"/>
              <a:ext cx="278506" cy="256840"/>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BD534E5D-FBE7-449C-A296-5D16E5EFE65F}"/>
                </a:ext>
              </a:extLst>
            </p:cNvPr>
            <p:cNvSpPr/>
            <p:nvPr/>
          </p:nvSpPr>
          <p:spPr>
            <a:xfrm>
              <a:off x="2924028" y="5896164"/>
              <a:ext cx="278506" cy="256840"/>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50FFC35-B760-4197-A6C2-C04E247F725C}"/>
                </a:ext>
              </a:extLst>
            </p:cNvPr>
            <p:cNvSpPr/>
            <p:nvPr/>
          </p:nvSpPr>
          <p:spPr>
            <a:xfrm>
              <a:off x="2924028" y="5692240"/>
              <a:ext cx="278506" cy="256840"/>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sp>
        <p:nvSpPr>
          <p:cNvPr id="169" name="Shape 101">
            <a:extLst>
              <a:ext uri="{FF2B5EF4-FFF2-40B4-BE49-F238E27FC236}">
                <a16:creationId xmlns:a16="http://schemas.microsoft.com/office/drawing/2014/main" id="{BCEAAE10-4634-49C6-ACE3-FEC9FB0760F1}"/>
              </a:ext>
            </a:extLst>
          </p:cNvPr>
          <p:cNvSpPr txBox="1"/>
          <p:nvPr/>
        </p:nvSpPr>
        <p:spPr>
          <a:xfrm>
            <a:off x="10632186" y="2880431"/>
            <a:ext cx="1089497" cy="41903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sym typeface="Calibri"/>
              </a:rPr>
              <a:t>Apps</a:t>
            </a:r>
          </a:p>
        </p:txBody>
      </p:sp>
      <p:sp>
        <p:nvSpPr>
          <p:cNvPr id="149" name="Rectangle: Rounded Corners 91">
            <a:extLst>
              <a:ext uri="{FF2B5EF4-FFF2-40B4-BE49-F238E27FC236}">
                <a16:creationId xmlns:a16="http://schemas.microsoft.com/office/drawing/2014/main" id="{3FFCD3BF-295A-4E3E-9C4A-8112ACBDC8F3}"/>
              </a:ext>
            </a:extLst>
          </p:cNvPr>
          <p:cNvSpPr/>
          <p:nvPr/>
        </p:nvSpPr>
        <p:spPr bwMode="auto">
          <a:xfrm>
            <a:off x="8348056" y="1663614"/>
            <a:ext cx="1221242" cy="942225"/>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50" name="Rectangle: Rounded Corners 91">
            <a:extLst>
              <a:ext uri="{FF2B5EF4-FFF2-40B4-BE49-F238E27FC236}">
                <a16:creationId xmlns:a16="http://schemas.microsoft.com/office/drawing/2014/main" id="{3128BC8E-1195-407D-B748-937F3FCBC1FB}"/>
              </a:ext>
            </a:extLst>
          </p:cNvPr>
          <p:cNvSpPr/>
          <p:nvPr/>
        </p:nvSpPr>
        <p:spPr bwMode="auto">
          <a:xfrm>
            <a:off x="8385573" y="2919925"/>
            <a:ext cx="1210393" cy="867333"/>
          </a:xfrm>
          <a:prstGeom prst="roundRect">
            <a:avLst>
              <a:gd name="adj" fmla="val 15688"/>
            </a:avLst>
          </a:prstGeom>
          <a:noFill/>
          <a:ln w="19050">
            <a:solidFill>
              <a:srgbClr val="D1D1D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51" name="Shape 101">
            <a:extLst>
              <a:ext uri="{FF2B5EF4-FFF2-40B4-BE49-F238E27FC236}">
                <a16:creationId xmlns:a16="http://schemas.microsoft.com/office/drawing/2014/main" id="{2DBE32A4-B9E7-4C54-900B-AFA371358DD1}"/>
              </a:ext>
            </a:extLst>
          </p:cNvPr>
          <p:cNvSpPr txBox="1"/>
          <p:nvPr/>
        </p:nvSpPr>
        <p:spPr>
          <a:xfrm>
            <a:off x="8373263" y="1665947"/>
            <a:ext cx="1210082" cy="153888"/>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Model Serving</a:t>
            </a:r>
          </a:p>
        </p:txBody>
      </p:sp>
      <p:sp>
        <p:nvSpPr>
          <p:cNvPr id="170" name="Shape 101">
            <a:extLst>
              <a:ext uri="{FF2B5EF4-FFF2-40B4-BE49-F238E27FC236}">
                <a16:creationId xmlns:a16="http://schemas.microsoft.com/office/drawing/2014/main" id="{8DAFCC18-F559-4606-A7D1-CDE1D518AB57}"/>
              </a:ext>
            </a:extLst>
          </p:cNvPr>
          <p:cNvSpPr txBox="1"/>
          <p:nvPr/>
        </p:nvSpPr>
        <p:spPr>
          <a:xfrm>
            <a:off x="8412083" y="4513271"/>
            <a:ext cx="1210082" cy="153888"/>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Ad-hoc Analysis</a:t>
            </a:r>
          </a:p>
        </p:txBody>
      </p:sp>
      <p:cxnSp>
        <p:nvCxnSpPr>
          <p:cNvPr id="6" name="Connector: Elbow 5">
            <a:extLst>
              <a:ext uri="{FF2B5EF4-FFF2-40B4-BE49-F238E27FC236}">
                <a16:creationId xmlns:a16="http://schemas.microsoft.com/office/drawing/2014/main" id="{21D27BFA-5233-400D-B2E6-070AD8AE177B}"/>
              </a:ext>
            </a:extLst>
          </p:cNvPr>
          <p:cNvCxnSpPr>
            <a:cxnSpLocks/>
          </p:cNvCxnSpPr>
          <p:nvPr/>
        </p:nvCxnSpPr>
        <p:spPr>
          <a:xfrm>
            <a:off x="7742176" y="3902774"/>
            <a:ext cx="3012933" cy="589475"/>
          </a:xfrm>
          <a:prstGeom prst="bentConnector3">
            <a:avLst>
              <a:gd name="adj1" fmla="val 9952"/>
            </a:avLst>
          </a:prstGeom>
          <a:noFill/>
          <a:ln w="19050" cap="flat" cmpd="sng" algn="ctr">
            <a:solidFill>
              <a:schemeClr val="accent1"/>
            </a:solidFill>
            <a:prstDash val="sysDash"/>
            <a:headEnd type="none" w="med" len="med"/>
            <a:tailEnd type="triangle" w="med" len="med"/>
          </a:ln>
          <a:effectLst/>
        </p:spPr>
      </p:cxnSp>
      <p:sp>
        <p:nvSpPr>
          <p:cNvPr id="154" name="Shape 101">
            <a:extLst>
              <a:ext uri="{FF2B5EF4-FFF2-40B4-BE49-F238E27FC236}">
                <a16:creationId xmlns:a16="http://schemas.microsoft.com/office/drawing/2014/main" id="{4BBE77EF-AF9D-49F5-B3C6-371A6C6A616A}"/>
              </a:ext>
            </a:extLst>
          </p:cNvPr>
          <p:cNvSpPr txBox="1"/>
          <p:nvPr/>
        </p:nvSpPr>
        <p:spPr>
          <a:xfrm>
            <a:off x="8403319" y="2930757"/>
            <a:ext cx="1210082" cy="307777"/>
          </a:xfrm>
          <a:prstGeom prst="rect">
            <a:avLst/>
          </a:prstGeom>
          <a:noFill/>
          <a:ln>
            <a:noFill/>
          </a:ln>
        </p:spPr>
        <p:txBody>
          <a:bodyPr wrap="squar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sym typeface="Calibri"/>
              </a:rPr>
              <a:t>Operational Databases</a:t>
            </a:r>
          </a:p>
        </p:txBody>
      </p:sp>
      <p:cxnSp>
        <p:nvCxnSpPr>
          <p:cNvPr id="171" name="Connector: Elbow 170">
            <a:extLst>
              <a:ext uri="{FF2B5EF4-FFF2-40B4-BE49-F238E27FC236}">
                <a16:creationId xmlns:a16="http://schemas.microsoft.com/office/drawing/2014/main" id="{8EBDAF38-1A33-44A9-867D-301957671C21}"/>
              </a:ext>
            </a:extLst>
          </p:cNvPr>
          <p:cNvCxnSpPr>
            <a:cxnSpLocks/>
          </p:cNvCxnSpPr>
          <p:nvPr/>
        </p:nvCxnSpPr>
        <p:spPr>
          <a:xfrm>
            <a:off x="9560963" y="2018160"/>
            <a:ext cx="1124016" cy="543568"/>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72" name="Connector: Elbow 171">
            <a:extLst>
              <a:ext uri="{FF2B5EF4-FFF2-40B4-BE49-F238E27FC236}">
                <a16:creationId xmlns:a16="http://schemas.microsoft.com/office/drawing/2014/main" id="{D1EB76A6-4EBF-4E27-BB61-C0C416064129}"/>
              </a:ext>
            </a:extLst>
          </p:cNvPr>
          <p:cNvCxnSpPr>
            <a:cxnSpLocks/>
          </p:cNvCxnSpPr>
          <p:nvPr/>
        </p:nvCxnSpPr>
        <p:spPr>
          <a:xfrm flipV="1">
            <a:off x="9676458" y="2749455"/>
            <a:ext cx="1008521" cy="550007"/>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cxnSp>
        <p:nvCxnSpPr>
          <p:cNvPr id="173" name="Connector: Elbow 172">
            <a:extLst>
              <a:ext uri="{FF2B5EF4-FFF2-40B4-BE49-F238E27FC236}">
                <a16:creationId xmlns:a16="http://schemas.microsoft.com/office/drawing/2014/main" id="{6D4FDCD0-A455-4E97-BAFD-6EA9E334CBC0}"/>
              </a:ext>
            </a:extLst>
          </p:cNvPr>
          <p:cNvCxnSpPr>
            <a:cxnSpLocks/>
          </p:cNvCxnSpPr>
          <p:nvPr/>
        </p:nvCxnSpPr>
        <p:spPr>
          <a:xfrm flipV="1">
            <a:off x="7738805" y="3261164"/>
            <a:ext cx="634458" cy="447384"/>
          </a:xfrm>
          <a:prstGeom prst="bentConnector3">
            <a:avLst>
              <a:gd name="adj1" fmla="val 50000"/>
            </a:avLst>
          </a:prstGeom>
          <a:noFill/>
          <a:ln w="19050" cap="flat" cmpd="sng" algn="ctr">
            <a:solidFill>
              <a:schemeClr val="accent1"/>
            </a:solidFill>
            <a:prstDash val="sysDash"/>
            <a:headEnd type="none" w="med" len="med"/>
            <a:tailEnd type="triangle" w="med" len="med"/>
          </a:ln>
          <a:effectLst/>
        </p:spPr>
      </p:cxnSp>
    </p:spTree>
    <p:extLst>
      <p:ext uri="{BB962C8B-B14F-4D97-AF65-F5344CB8AC3E}">
        <p14:creationId xmlns:p14="http://schemas.microsoft.com/office/powerpoint/2010/main" val="25819546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eft Brace 12">
            <a:extLst>
              <a:ext uri="{FF2B5EF4-FFF2-40B4-BE49-F238E27FC236}">
                <a16:creationId xmlns:a16="http://schemas.microsoft.com/office/drawing/2014/main" id="{F279BD4E-4B4E-43F1-9B09-872E7635C00E}"/>
              </a:ext>
            </a:extLst>
          </p:cNvPr>
          <p:cNvSpPr/>
          <p:nvPr/>
        </p:nvSpPr>
        <p:spPr>
          <a:xfrm rot="5400000">
            <a:off x="5808250" y="-2235281"/>
            <a:ext cx="468002" cy="9071619"/>
          </a:xfrm>
          <a:prstGeom prst="leftBrace">
            <a:avLst>
              <a:gd name="adj1" fmla="val 28801"/>
              <a:gd name="adj2" fmla="val 50000"/>
            </a:avLst>
          </a:prstGeom>
          <a:ln w="63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92" name="Rectangle: Rounded Corners 91">
            <a:extLst>
              <a:ext uri="{FF2B5EF4-FFF2-40B4-BE49-F238E27FC236}">
                <a16:creationId xmlns:a16="http://schemas.microsoft.com/office/drawing/2014/main" id="{6BD3919E-5EBB-4368-8D92-8797A7FEC3BA}"/>
              </a:ext>
            </a:extLst>
          </p:cNvPr>
          <p:cNvSpPr/>
          <p:nvPr/>
        </p:nvSpPr>
        <p:spPr bwMode="auto">
          <a:xfrm>
            <a:off x="4650037" y="1407288"/>
            <a:ext cx="2889150" cy="597564"/>
          </a:xfrm>
          <a:prstGeom prst="round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880BFB3D-3868-4E08-A840-805F774FE7EC}"/>
              </a:ext>
            </a:extLst>
          </p:cNvPr>
          <p:cNvSpPr/>
          <p:nvPr/>
        </p:nvSpPr>
        <p:spPr bwMode="auto">
          <a:xfrm>
            <a:off x="4924627" y="1510142"/>
            <a:ext cx="2342748"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2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grpSp>
        <p:nvGrpSpPr>
          <p:cNvPr id="7" name="Group 6">
            <a:extLst>
              <a:ext uri="{FF2B5EF4-FFF2-40B4-BE49-F238E27FC236}">
                <a16:creationId xmlns:a16="http://schemas.microsoft.com/office/drawing/2014/main" id="{FE214AD6-9D35-45C8-B2EE-BD47C23A4632}"/>
              </a:ext>
            </a:extLst>
          </p:cNvPr>
          <p:cNvGrpSpPr/>
          <p:nvPr/>
        </p:nvGrpSpPr>
        <p:grpSpPr>
          <a:xfrm>
            <a:off x="4236414" y="3601305"/>
            <a:ext cx="337796" cy="221908"/>
            <a:chOff x="4159928" y="3773636"/>
            <a:chExt cx="355843" cy="233764"/>
          </a:xfrm>
        </p:grpSpPr>
        <p:sp>
          <p:nvSpPr>
            <p:cNvPr id="270" name="Freeform: Shape 269">
              <a:extLst>
                <a:ext uri="{FF2B5EF4-FFF2-40B4-BE49-F238E27FC236}">
                  <a16:creationId xmlns:a16="http://schemas.microsoft.com/office/drawing/2014/main" id="{67A4D1D4-BC2F-4957-9E59-75C7EC737CFD}"/>
                </a:ext>
              </a:extLst>
            </p:cNvPr>
            <p:cNvSpPr/>
            <p:nvPr/>
          </p:nvSpPr>
          <p:spPr>
            <a:xfrm>
              <a:off x="4159928" y="3880130"/>
              <a:ext cx="337663" cy="25973"/>
            </a:xfrm>
            <a:custGeom>
              <a:avLst/>
              <a:gdLst>
                <a:gd name="connsiteX0" fmla="*/ 7144 w 123825"/>
                <a:gd name="connsiteY0" fmla="*/ 7144 h 9525"/>
                <a:gd name="connsiteX1" fmla="*/ 124301 w 123825"/>
                <a:gd name="connsiteY1" fmla="*/ 7144 h 9525"/>
              </a:gdLst>
              <a:ahLst/>
              <a:cxnLst>
                <a:cxn ang="0">
                  <a:pos x="connsiteX0" y="connsiteY0"/>
                </a:cxn>
                <a:cxn ang="0">
                  <a:pos x="connsiteX1" y="connsiteY1"/>
                </a:cxn>
              </a:cxnLst>
              <a:rect l="l" t="t" r="r" b="b"/>
              <a:pathLst>
                <a:path w="123825" h="9525">
                  <a:moveTo>
                    <a:pt x="7144" y="7144"/>
                  </a:moveTo>
                  <a:lnTo>
                    <a:pt x="124301" y="7144"/>
                  </a:lnTo>
                </a:path>
              </a:pathLst>
            </a:custGeom>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37B301BB-85C7-400F-B4BE-B392EBBE16F9}"/>
                </a:ext>
              </a:extLst>
            </p:cNvPr>
            <p:cNvSpPr/>
            <p:nvPr/>
          </p:nvSpPr>
          <p:spPr>
            <a:xfrm>
              <a:off x="4385902" y="3773636"/>
              <a:ext cx="129869" cy="233764"/>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C746460C-5E31-4B6E-AC7C-94A5AEE9920B}"/>
              </a:ext>
            </a:extLst>
          </p:cNvPr>
          <p:cNvGrpSpPr/>
          <p:nvPr/>
        </p:nvGrpSpPr>
        <p:grpSpPr>
          <a:xfrm>
            <a:off x="7515442" y="3601305"/>
            <a:ext cx="337796" cy="221908"/>
            <a:chOff x="7614143" y="3773636"/>
            <a:chExt cx="355843" cy="233764"/>
          </a:xfrm>
        </p:grpSpPr>
        <p:sp>
          <p:nvSpPr>
            <p:cNvPr id="273" name="Freeform: Shape 272">
              <a:extLst>
                <a:ext uri="{FF2B5EF4-FFF2-40B4-BE49-F238E27FC236}">
                  <a16:creationId xmlns:a16="http://schemas.microsoft.com/office/drawing/2014/main" id="{FDB3AFD8-1D2F-4F70-BB91-C2206291C517}"/>
                </a:ext>
              </a:extLst>
            </p:cNvPr>
            <p:cNvSpPr/>
            <p:nvPr/>
          </p:nvSpPr>
          <p:spPr>
            <a:xfrm>
              <a:off x="7614143" y="3880130"/>
              <a:ext cx="337665" cy="25973"/>
            </a:xfrm>
            <a:custGeom>
              <a:avLst/>
              <a:gdLst>
                <a:gd name="connsiteX0" fmla="*/ 7144 w 123825"/>
                <a:gd name="connsiteY0" fmla="*/ 7144 h 9525"/>
                <a:gd name="connsiteX1" fmla="*/ 124301 w 123825"/>
                <a:gd name="connsiteY1" fmla="*/ 7144 h 9525"/>
              </a:gdLst>
              <a:ahLst/>
              <a:cxnLst>
                <a:cxn ang="0">
                  <a:pos x="connsiteX0" y="connsiteY0"/>
                </a:cxn>
                <a:cxn ang="0">
                  <a:pos x="connsiteX1" y="connsiteY1"/>
                </a:cxn>
              </a:cxnLst>
              <a:rect l="l" t="t" r="r" b="b"/>
              <a:pathLst>
                <a:path w="123825" h="9525">
                  <a:moveTo>
                    <a:pt x="7144" y="7144"/>
                  </a:moveTo>
                  <a:lnTo>
                    <a:pt x="124301" y="7144"/>
                  </a:lnTo>
                </a:path>
              </a:pathLst>
            </a:custGeom>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5649D5DC-1E77-4C8D-A0C9-B8DCE17E2F5D}"/>
                </a:ext>
              </a:extLst>
            </p:cNvPr>
            <p:cNvSpPr/>
            <p:nvPr/>
          </p:nvSpPr>
          <p:spPr>
            <a:xfrm>
              <a:off x="7840116" y="3773636"/>
              <a:ext cx="129870" cy="233764"/>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2700" cap="rnd">
              <a:solidFill>
                <a:schemeClr val="tx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25" name="Group 24">
            <a:extLst>
              <a:ext uri="{FF2B5EF4-FFF2-40B4-BE49-F238E27FC236}">
                <a16:creationId xmlns:a16="http://schemas.microsoft.com/office/drawing/2014/main" id="{C60694A7-1A78-4889-A026-C01FC7AE2743}"/>
              </a:ext>
            </a:extLst>
          </p:cNvPr>
          <p:cNvGrpSpPr/>
          <p:nvPr/>
        </p:nvGrpSpPr>
        <p:grpSpPr>
          <a:xfrm>
            <a:off x="1073150" y="2754955"/>
            <a:ext cx="3385296" cy="2405855"/>
            <a:chOff x="1073150" y="3221680"/>
            <a:chExt cx="3385296" cy="2405855"/>
          </a:xfrm>
        </p:grpSpPr>
        <p:grpSp>
          <p:nvGrpSpPr>
            <p:cNvPr id="17" name="Group 16">
              <a:extLst>
                <a:ext uri="{FF2B5EF4-FFF2-40B4-BE49-F238E27FC236}">
                  <a16:creationId xmlns:a16="http://schemas.microsoft.com/office/drawing/2014/main" id="{109199F5-14AC-4C88-8B24-2F2794433DD6}"/>
                </a:ext>
              </a:extLst>
            </p:cNvPr>
            <p:cNvGrpSpPr/>
            <p:nvPr/>
          </p:nvGrpSpPr>
          <p:grpSpPr>
            <a:xfrm>
              <a:off x="1736455" y="3587275"/>
              <a:ext cx="469853" cy="1145586"/>
              <a:chOff x="1761319" y="3591343"/>
              <a:chExt cx="460820" cy="1123562"/>
            </a:xfrm>
          </p:grpSpPr>
          <p:sp>
            <p:nvSpPr>
              <p:cNvPr id="349" name="Oval 300">
                <a:extLst>
                  <a:ext uri="{FF2B5EF4-FFF2-40B4-BE49-F238E27FC236}">
                    <a16:creationId xmlns:a16="http://schemas.microsoft.com/office/drawing/2014/main" id="{53134C15-2071-4EEE-B494-86C3BB10D1D8}"/>
                  </a:ext>
                </a:extLst>
              </p:cNvPr>
              <p:cNvSpPr/>
              <p:nvPr/>
            </p:nvSpPr>
            <p:spPr bwMode="auto">
              <a:xfrm>
                <a:off x="2156518" y="4320642"/>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51" name="Oval 300">
                <a:extLst>
                  <a:ext uri="{FF2B5EF4-FFF2-40B4-BE49-F238E27FC236}">
                    <a16:creationId xmlns:a16="http://schemas.microsoft.com/office/drawing/2014/main" id="{66BC5BCF-5479-4C2C-8AC6-B439D0F188E4}"/>
                  </a:ext>
                </a:extLst>
              </p:cNvPr>
              <p:cNvSpPr/>
              <p:nvPr/>
            </p:nvSpPr>
            <p:spPr bwMode="auto">
              <a:xfrm>
                <a:off x="2061425" y="4169362"/>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52" name="Oval 300">
                <a:extLst>
                  <a:ext uri="{FF2B5EF4-FFF2-40B4-BE49-F238E27FC236}">
                    <a16:creationId xmlns:a16="http://schemas.microsoft.com/office/drawing/2014/main" id="{0DB4FB9E-4B7A-4DA5-ABBB-0ABDE984C708}"/>
                  </a:ext>
                </a:extLst>
              </p:cNvPr>
              <p:cNvSpPr/>
              <p:nvPr/>
            </p:nvSpPr>
            <p:spPr bwMode="auto">
              <a:xfrm>
                <a:off x="1885260" y="4304558"/>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53" name="Oval 300">
                <a:extLst>
                  <a:ext uri="{FF2B5EF4-FFF2-40B4-BE49-F238E27FC236}">
                    <a16:creationId xmlns:a16="http://schemas.microsoft.com/office/drawing/2014/main" id="{1FF97ADA-DB4A-4DF5-8570-1512634A0BCB}"/>
                  </a:ext>
                </a:extLst>
              </p:cNvPr>
              <p:cNvSpPr/>
              <p:nvPr/>
            </p:nvSpPr>
            <p:spPr bwMode="auto">
              <a:xfrm>
                <a:off x="2175653" y="399836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54" name="Oval 300">
                <a:extLst>
                  <a:ext uri="{FF2B5EF4-FFF2-40B4-BE49-F238E27FC236}">
                    <a16:creationId xmlns:a16="http://schemas.microsoft.com/office/drawing/2014/main" id="{4BF080EC-C6E0-49D0-BB29-4CC4EEFD3136}"/>
                  </a:ext>
                </a:extLst>
              </p:cNvPr>
              <p:cNvSpPr/>
              <p:nvPr/>
            </p:nvSpPr>
            <p:spPr bwMode="auto">
              <a:xfrm>
                <a:off x="1997785" y="396047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55" name="Oval 300">
                <a:extLst>
                  <a:ext uri="{FF2B5EF4-FFF2-40B4-BE49-F238E27FC236}">
                    <a16:creationId xmlns:a16="http://schemas.microsoft.com/office/drawing/2014/main" id="{02E4276C-37B7-4B05-AE75-98D23B5F2D7E}"/>
                  </a:ext>
                </a:extLst>
              </p:cNvPr>
              <p:cNvSpPr/>
              <p:nvPr/>
            </p:nvSpPr>
            <p:spPr bwMode="auto">
              <a:xfrm>
                <a:off x="1786201" y="3591343"/>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86" name="Oval 300">
                <a:extLst>
                  <a:ext uri="{FF2B5EF4-FFF2-40B4-BE49-F238E27FC236}">
                    <a16:creationId xmlns:a16="http://schemas.microsoft.com/office/drawing/2014/main" id="{03785315-A486-40BC-B40B-0A2DE183F92E}"/>
                  </a:ext>
                </a:extLst>
              </p:cNvPr>
              <p:cNvSpPr/>
              <p:nvPr/>
            </p:nvSpPr>
            <p:spPr bwMode="auto">
              <a:xfrm>
                <a:off x="1864345" y="3911743"/>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87" name="Oval 300">
                <a:extLst>
                  <a:ext uri="{FF2B5EF4-FFF2-40B4-BE49-F238E27FC236}">
                    <a16:creationId xmlns:a16="http://schemas.microsoft.com/office/drawing/2014/main" id="{C5CF6D55-1DDA-4ADB-984B-B053212FD738}"/>
                  </a:ext>
                </a:extLst>
              </p:cNvPr>
              <p:cNvSpPr/>
              <p:nvPr/>
            </p:nvSpPr>
            <p:spPr bwMode="auto">
              <a:xfrm>
                <a:off x="1801313" y="4078346"/>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88" name="Oval 300">
                <a:extLst>
                  <a:ext uri="{FF2B5EF4-FFF2-40B4-BE49-F238E27FC236}">
                    <a16:creationId xmlns:a16="http://schemas.microsoft.com/office/drawing/2014/main" id="{2EE5E7E0-FEC4-4AE1-87DE-2DD2B545A9D3}"/>
                  </a:ext>
                </a:extLst>
              </p:cNvPr>
              <p:cNvSpPr/>
              <p:nvPr/>
            </p:nvSpPr>
            <p:spPr bwMode="auto">
              <a:xfrm>
                <a:off x="1761319" y="4632926"/>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89" name="Oval 300">
                <a:extLst>
                  <a:ext uri="{FF2B5EF4-FFF2-40B4-BE49-F238E27FC236}">
                    <a16:creationId xmlns:a16="http://schemas.microsoft.com/office/drawing/2014/main" id="{BF6C2DD9-1581-4B0A-9514-9E4D9A3A62E1}"/>
                  </a:ext>
                </a:extLst>
              </p:cNvPr>
              <p:cNvSpPr/>
              <p:nvPr/>
            </p:nvSpPr>
            <p:spPr bwMode="auto">
              <a:xfrm>
                <a:off x="1962496" y="4494870"/>
                <a:ext cx="46486" cy="81979"/>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390" name="Freeform: Shape 389">
                <a:extLst>
                  <a:ext uri="{FF2B5EF4-FFF2-40B4-BE49-F238E27FC236}">
                    <a16:creationId xmlns:a16="http://schemas.microsoft.com/office/drawing/2014/main" id="{156E1F84-AA01-48F2-A290-FEE943C6BDA4}"/>
                  </a:ext>
                </a:extLst>
              </p:cNvPr>
              <p:cNvSpPr/>
              <p:nvPr/>
            </p:nvSpPr>
            <p:spPr bwMode="auto">
              <a:xfrm>
                <a:off x="1904121" y="3700180"/>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EFDD48F4-3194-440C-BE68-A0B1A6AAC0E0}"/>
                  </a:ext>
                </a:extLst>
              </p:cNvPr>
              <p:cNvSpPr/>
              <p:nvPr/>
            </p:nvSpPr>
            <p:spPr bwMode="auto">
              <a:xfrm>
                <a:off x="1784774" y="3771839"/>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7AD0F2FA-4320-4DE1-9C03-A4A2745C1047}"/>
                  </a:ext>
                </a:extLst>
              </p:cNvPr>
              <p:cNvSpPr/>
              <p:nvPr/>
            </p:nvSpPr>
            <p:spPr bwMode="auto">
              <a:xfrm>
                <a:off x="2023480" y="3764606"/>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A792D3A7-7E5E-4924-869A-7AAD5B430C8B}"/>
                  </a:ext>
                </a:extLst>
              </p:cNvPr>
              <p:cNvSpPr/>
              <p:nvPr/>
            </p:nvSpPr>
            <p:spPr bwMode="auto">
              <a:xfrm>
                <a:off x="2105084" y="3899047"/>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9274025C-73BE-493B-8134-FE8826E322E8}"/>
                  </a:ext>
                </a:extLst>
              </p:cNvPr>
              <p:cNvSpPr/>
              <p:nvPr/>
            </p:nvSpPr>
            <p:spPr bwMode="auto">
              <a:xfrm>
                <a:off x="1955017" y="4132003"/>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313ABEAD-F8C9-43B1-80EB-EC6B294E5D48}"/>
                  </a:ext>
                </a:extLst>
              </p:cNvPr>
              <p:cNvSpPr/>
              <p:nvPr/>
            </p:nvSpPr>
            <p:spPr bwMode="auto">
              <a:xfrm>
                <a:off x="2185782" y="4157408"/>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0D69487B-B824-4B92-A70B-3B16D62FE8B2}"/>
                  </a:ext>
                </a:extLst>
              </p:cNvPr>
              <p:cNvSpPr/>
              <p:nvPr/>
            </p:nvSpPr>
            <p:spPr bwMode="auto">
              <a:xfrm>
                <a:off x="1766690" y="4321588"/>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7CD76E8C-244D-4680-B3B7-3341C9C97516}"/>
                  </a:ext>
                </a:extLst>
              </p:cNvPr>
              <p:cNvSpPr/>
              <p:nvPr/>
            </p:nvSpPr>
            <p:spPr bwMode="auto">
              <a:xfrm>
                <a:off x="1842970" y="4498500"/>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2C468543-0ED3-45B7-84AF-3069255E7FA7}"/>
                  </a:ext>
                </a:extLst>
              </p:cNvPr>
              <p:cNvSpPr/>
              <p:nvPr/>
            </p:nvSpPr>
            <p:spPr bwMode="auto">
              <a:xfrm>
                <a:off x="2027142" y="4383096"/>
                <a:ext cx="23532" cy="78349"/>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1A222EA8-2986-41B5-A06F-A32978F37F9D}"/>
                </a:ext>
              </a:extLst>
            </p:cNvPr>
            <p:cNvGrpSpPr/>
            <p:nvPr/>
          </p:nvGrpSpPr>
          <p:grpSpPr>
            <a:xfrm>
              <a:off x="3156497" y="4210538"/>
              <a:ext cx="763754" cy="795226"/>
              <a:chOff x="3156497" y="4210538"/>
              <a:chExt cx="736444" cy="766791"/>
            </a:xfrm>
          </p:grpSpPr>
          <p:sp>
            <p:nvSpPr>
              <p:cNvPr id="328" name="Rectangle 327">
                <a:extLst>
                  <a:ext uri="{FF2B5EF4-FFF2-40B4-BE49-F238E27FC236}">
                    <a16:creationId xmlns:a16="http://schemas.microsoft.com/office/drawing/2014/main" id="{029DCBF2-38FE-4C6F-99CE-312FC1A412CE}"/>
                  </a:ext>
                </a:extLst>
              </p:cNvPr>
              <p:cNvSpPr/>
              <p:nvPr/>
            </p:nvSpPr>
            <p:spPr bwMode="auto">
              <a:xfrm>
                <a:off x="3717250" y="4347440"/>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329" name="Rectangle 328">
                <a:extLst>
                  <a:ext uri="{FF2B5EF4-FFF2-40B4-BE49-F238E27FC236}">
                    <a16:creationId xmlns:a16="http://schemas.microsoft.com/office/drawing/2014/main" id="{CEB91D2C-7C4E-4F3A-8FF7-F4B08259FB44}"/>
                  </a:ext>
                </a:extLst>
              </p:cNvPr>
              <p:cNvSpPr/>
              <p:nvPr/>
            </p:nvSpPr>
            <p:spPr bwMode="auto">
              <a:xfrm>
                <a:off x="3205159" y="4577091"/>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330" name="Rectangle 329">
                <a:extLst>
                  <a:ext uri="{FF2B5EF4-FFF2-40B4-BE49-F238E27FC236}">
                    <a16:creationId xmlns:a16="http://schemas.microsoft.com/office/drawing/2014/main" id="{38B797F6-8C03-461B-A6A8-27A741B0DD43}"/>
                  </a:ext>
                </a:extLst>
              </p:cNvPr>
              <p:cNvSpPr/>
              <p:nvPr/>
            </p:nvSpPr>
            <p:spPr bwMode="auto">
              <a:xfrm>
                <a:off x="3456086" y="4577091"/>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331" name="Rectangle 330">
                <a:extLst>
                  <a:ext uri="{FF2B5EF4-FFF2-40B4-BE49-F238E27FC236}">
                    <a16:creationId xmlns:a16="http://schemas.microsoft.com/office/drawing/2014/main" id="{CD981001-8D11-4C15-BCCF-2D9DF23F8625}"/>
                  </a:ext>
                </a:extLst>
              </p:cNvPr>
              <p:cNvSpPr/>
              <p:nvPr/>
            </p:nvSpPr>
            <p:spPr bwMode="auto">
              <a:xfrm>
                <a:off x="3717250" y="4577091"/>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332" name="Rectangle 331">
                <a:extLst>
                  <a:ext uri="{FF2B5EF4-FFF2-40B4-BE49-F238E27FC236}">
                    <a16:creationId xmlns:a16="http://schemas.microsoft.com/office/drawing/2014/main" id="{ED7E230C-91E0-4ABD-8D27-4D433B9FAB18}"/>
                  </a:ext>
                </a:extLst>
              </p:cNvPr>
              <p:cNvSpPr/>
              <p:nvPr/>
            </p:nvSpPr>
            <p:spPr bwMode="auto">
              <a:xfrm>
                <a:off x="3205159" y="4801638"/>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333" name="Rectangle 332">
                <a:extLst>
                  <a:ext uri="{FF2B5EF4-FFF2-40B4-BE49-F238E27FC236}">
                    <a16:creationId xmlns:a16="http://schemas.microsoft.com/office/drawing/2014/main" id="{752F4F4E-F0C6-4254-BB5D-5614892F3EE5}"/>
                  </a:ext>
                </a:extLst>
              </p:cNvPr>
              <p:cNvSpPr/>
              <p:nvPr/>
            </p:nvSpPr>
            <p:spPr bwMode="auto">
              <a:xfrm>
                <a:off x="3456086" y="4801638"/>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334" name="Rectangle 333">
                <a:extLst>
                  <a:ext uri="{FF2B5EF4-FFF2-40B4-BE49-F238E27FC236}">
                    <a16:creationId xmlns:a16="http://schemas.microsoft.com/office/drawing/2014/main" id="{4E3FEEA3-5228-4860-B6E3-CFC539530148}"/>
                  </a:ext>
                </a:extLst>
              </p:cNvPr>
              <p:cNvSpPr/>
              <p:nvPr/>
            </p:nvSpPr>
            <p:spPr bwMode="auto">
              <a:xfrm>
                <a:off x="3717250" y="4801638"/>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38" name="Rectangle 137">
                <a:extLst>
                  <a:ext uri="{FF2B5EF4-FFF2-40B4-BE49-F238E27FC236}">
                    <a16:creationId xmlns:a16="http://schemas.microsoft.com/office/drawing/2014/main" id="{9364D741-14EE-4BB1-86E1-093136CD1380}"/>
                  </a:ext>
                </a:extLst>
              </p:cNvPr>
              <p:cNvSpPr/>
              <p:nvPr/>
            </p:nvSpPr>
            <p:spPr bwMode="auto">
              <a:xfrm>
                <a:off x="3458090" y="4347440"/>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52" name="Rectangle 151">
                <a:extLst>
                  <a:ext uri="{FF2B5EF4-FFF2-40B4-BE49-F238E27FC236}">
                    <a16:creationId xmlns:a16="http://schemas.microsoft.com/office/drawing/2014/main" id="{8D575F69-5D87-4FE4-A62C-4F9311281170}"/>
                  </a:ext>
                </a:extLst>
              </p:cNvPr>
              <p:cNvSpPr/>
              <p:nvPr/>
            </p:nvSpPr>
            <p:spPr bwMode="auto">
              <a:xfrm rot="19800000">
                <a:off x="3156497" y="4210538"/>
                <a:ext cx="175691" cy="17569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grpSp>
        <p:sp>
          <p:nvSpPr>
            <p:cNvPr id="402" name="Funnel" title="Icon of a funnel">
              <a:extLst>
                <a:ext uri="{FF2B5EF4-FFF2-40B4-BE49-F238E27FC236}">
                  <a16:creationId xmlns:a16="http://schemas.microsoft.com/office/drawing/2014/main" id="{785999CA-C52C-4AB8-8987-29FCB6D0C3C7}"/>
                </a:ext>
              </a:extLst>
            </p:cNvPr>
            <p:cNvSpPr>
              <a:spLocks noChangeAspect="1"/>
            </p:cNvSpPr>
            <p:nvPr/>
          </p:nvSpPr>
          <p:spPr bwMode="auto">
            <a:xfrm rot="16200000">
              <a:off x="2125107" y="3797146"/>
              <a:ext cx="1146699" cy="777461"/>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 name="connsiteX0" fmla="*/ 5987 w 10000"/>
                <a:gd name="connsiteY0" fmla="*/ 10000 h 11747"/>
                <a:gd name="connsiteX1" fmla="*/ 3946 w 10000"/>
                <a:gd name="connsiteY1" fmla="*/ 10000 h 11747"/>
                <a:gd name="connsiteX2" fmla="*/ 3946 w 10000"/>
                <a:gd name="connsiteY2" fmla="*/ 5300 h 11747"/>
                <a:gd name="connsiteX3" fmla="*/ 0 w 10000"/>
                <a:gd name="connsiteY3" fmla="*/ 832 h 11747"/>
                <a:gd name="connsiteX4" fmla="*/ 0 w 10000"/>
                <a:gd name="connsiteY4" fmla="*/ 0 h 11747"/>
                <a:gd name="connsiteX5" fmla="*/ 10000 w 10000"/>
                <a:gd name="connsiteY5" fmla="*/ 0 h 11747"/>
                <a:gd name="connsiteX6" fmla="*/ 10000 w 10000"/>
                <a:gd name="connsiteY6" fmla="*/ 774 h 11747"/>
                <a:gd name="connsiteX7" fmla="*/ 5987 w 10000"/>
                <a:gd name="connsiteY7" fmla="*/ 5338 h 11747"/>
                <a:gd name="connsiteX8" fmla="*/ 7498 w 10000"/>
                <a:gd name="connsiteY8" fmla="*/ 11747 h 11747"/>
                <a:gd name="connsiteX0" fmla="*/ 3946 w 10000"/>
                <a:gd name="connsiteY0" fmla="*/ 10000 h 11747"/>
                <a:gd name="connsiteX1" fmla="*/ 3946 w 10000"/>
                <a:gd name="connsiteY1" fmla="*/ 5300 h 11747"/>
                <a:gd name="connsiteX2" fmla="*/ 0 w 10000"/>
                <a:gd name="connsiteY2" fmla="*/ 832 h 11747"/>
                <a:gd name="connsiteX3" fmla="*/ 0 w 10000"/>
                <a:gd name="connsiteY3" fmla="*/ 0 h 11747"/>
                <a:gd name="connsiteX4" fmla="*/ 10000 w 10000"/>
                <a:gd name="connsiteY4" fmla="*/ 0 h 11747"/>
                <a:gd name="connsiteX5" fmla="*/ 10000 w 10000"/>
                <a:gd name="connsiteY5" fmla="*/ 774 h 11747"/>
                <a:gd name="connsiteX6" fmla="*/ 5987 w 10000"/>
                <a:gd name="connsiteY6" fmla="*/ 5338 h 11747"/>
                <a:gd name="connsiteX7" fmla="*/ 7498 w 10000"/>
                <a:gd name="connsiteY7" fmla="*/ 11747 h 11747"/>
                <a:gd name="connsiteX0" fmla="*/ 3946 w 10000"/>
                <a:gd name="connsiteY0" fmla="*/ 10000 h 10019"/>
                <a:gd name="connsiteX1" fmla="*/ 3946 w 10000"/>
                <a:gd name="connsiteY1" fmla="*/ 5300 h 10019"/>
                <a:gd name="connsiteX2" fmla="*/ 0 w 10000"/>
                <a:gd name="connsiteY2" fmla="*/ 832 h 10019"/>
                <a:gd name="connsiteX3" fmla="*/ 0 w 10000"/>
                <a:gd name="connsiteY3" fmla="*/ 0 h 10019"/>
                <a:gd name="connsiteX4" fmla="*/ 10000 w 10000"/>
                <a:gd name="connsiteY4" fmla="*/ 0 h 10019"/>
                <a:gd name="connsiteX5" fmla="*/ 10000 w 10000"/>
                <a:gd name="connsiteY5" fmla="*/ 774 h 10019"/>
                <a:gd name="connsiteX6" fmla="*/ 5987 w 10000"/>
                <a:gd name="connsiteY6" fmla="*/ 5338 h 10019"/>
                <a:gd name="connsiteX7" fmla="*/ 6004 w 10000"/>
                <a:gd name="connsiteY7" fmla="*/ 10019 h 10019"/>
                <a:gd name="connsiteX0" fmla="*/ 3946 w 10000"/>
                <a:gd name="connsiteY0" fmla="*/ 8720 h 10019"/>
                <a:gd name="connsiteX1" fmla="*/ 3946 w 10000"/>
                <a:gd name="connsiteY1" fmla="*/ 5300 h 10019"/>
                <a:gd name="connsiteX2" fmla="*/ 0 w 10000"/>
                <a:gd name="connsiteY2" fmla="*/ 832 h 10019"/>
                <a:gd name="connsiteX3" fmla="*/ 0 w 10000"/>
                <a:gd name="connsiteY3" fmla="*/ 0 h 10019"/>
                <a:gd name="connsiteX4" fmla="*/ 10000 w 10000"/>
                <a:gd name="connsiteY4" fmla="*/ 0 h 10019"/>
                <a:gd name="connsiteX5" fmla="*/ 10000 w 10000"/>
                <a:gd name="connsiteY5" fmla="*/ 774 h 10019"/>
                <a:gd name="connsiteX6" fmla="*/ 5987 w 10000"/>
                <a:gd name="connsiteY6" fmla="*/ 5338 h 10019"/>
                <a:gd name="connsiteX7" fmla="*/ 6004 w 10000"/>
                <a:gd name="connsiteY7" fmla="*/ 10019 h 10019"/>
                <a:gd name="connsiteX0" fmla="*/ 3946 w 10000"/>
                <a:gd name="connsiteY0" fmla="*/ 8720 h 8739"/>
                <a:gd name="connsiteX1" fmla="*/ 3946 w 10000"/>
                <a:gd name="connsiteY1" fmla="*/ 5300 h 8739"/>
                <a:gd name="connsiteX2" fmla="*/ 0 w 10000"/>
                <a:gd name="connsiteY2" fmla="*/ 832 h 8739"/>
                <a:gd name="connsiteX3" fmla="*/ 0 w 10000"/>
                <a:gd name="connsiteY3" fmla="*/ 0 h 8739"/>
                <a:gd name="connsiteX4" fmla="*/ 10000 w 10000"/>
                <a:gd name="connsiteY4" fmla="*/ 0 h 8739"/>
                <a:gd name="connsiteX5" fmla="*/ 10000 w 10000"/>
                <a:gd name="connsiteY5" fmla="*/ 774 h 8739"/>
                <a:gd name="connsiteX6" fmla="*/ 5987 w 10000"/>
                <a:gd name="connsiteY6" fmla="*/ 5338 h 8739"/>
                <a:gd name="connsiteX7" fmla="*/ 6004 w 10000"/>
                <a:gd name="connsiteY7" fmla="*/ 8739 h 8739"/>
                <a:gd name="connsiteX0" fmla="*/ 3946 w 10000"/>
                <a:gd name="connsiteY0" fmla="*/ 9978 h 9978"/>
                <a:gd name="connsiteX1" fmla="*/ 3946 w 10000"/>
                <a:gd name="connsiteY1" fmla="*/ 6065 h 9978"/>
                <a:gd name="connsiteX2" fmla="*/ 0 w 10000"/>
                <a:gd name="connsiteY2" fmla="*/ 952 h 9978"/>
                <a:gd name="connsiteX3" fmla="*/ 0 w 10000"/>
                <a:gd name="connsiteY3" fmla="*/ 0 h 9978"/>
                <a:gd name="connsiteX4" fmla="*/ 10000 w 10000"/>
                <a:gd name="connsiteY4" fmla="*/ 0 h 9978"/>
                <a:gd name="connsiteX5" fmla="*/ 10000 w 10000"/>
                <a:gd name="connsiteY5" fmla="*/ 886 h 9978"/>
                <a:gd name="connsiteX6" fmla="*/ 5987 w 10000"/>
                <a:gd name="connsiteY6" fmla="*/ 6108 h 9978"/>
                <a:gd name="connsiteX7" fmla="*/ 6057 w 10000"/>
                <a:gd name="connsiteY7" fmla="*/ 9052 h 9978"/>
                <a:gd name="connsiteX0" fmla="*/ 3946 w 10000"/>
                <a:gd name="connsiteY0" fmla="*/ 10000 h 10000"/>
                <a:gd name="connsiteX1" fmla="*/ 3946 w 10000"/>
                <a:gd name="connsiteY1" fmla="*/ 6078 h 10000"/>
                <a:gd name="connsiteX2" fmla="*/ 0 w 10000"/>
                <a:gd name="connsiteY2" fmla="*/ 954 h 10000"/>
                <a:gd name="connsiteX3" fmla="*/ 0 w 10000"/>
                <a:gd name="connsiteY3" fmla="*/ 0 h 10000"/>
                <a:gd name="connsiteX4" fmla="*/ 10000 w 10000"/>
                <a:gd name="connsiteY4" fmla="*/ 0 h 10000"/>
                <a:gd name="connsiteX5" fmla="*/ 10000 w 10000"/>
                <a:gd name="connsiteY5" fmla="*/ 888 h 10000"/>
                <a:gd name="connsiteX6" fmla="*/ 5987 w 10000"/>
                <a:gd name="connsiteY6" fmla="*/ 6121 h 10000"/>
                <a:gd name="connsiteX7" fmla="*/ 6004 w 10000"/>
                <a:gd name="connsiteY7" fmla="*/ 9072 h 10000"/>
                <a:gd name="connsiteX0" fmla="*/ 3946 w 10000"/>
                <a:gd name="connsiteY0" fmla="*/ 8964 h 9072"/>
                <a:gd name="connsiteX1" fmla="*/ 3946 w 10000"/>
                <a:gd name="connsiteY1" fmla="*/ 6078 h 9072"/>
                <a:gd name="connsiteX2" fmla="*/ 0 w 10000"/>
                <a:gd name="connsiteY2" fmla="*/ 954 h 9072"/>
                <a:gd name="connsiteX3" fmla="*/ 0 w 10000"/>
                <a:gd name="connsiteY3" fmla="*/ 0 h 9072"/>
                <a:gd name="connsiteX4" fmla="*/ 10000 w 10000"/>
                <a:gd name="connsiteY4" fmla="*/ 0 h 9072"/>
                <a:gd name="connsiteX5" fmla="*/ 10000 w 10000"/>
                <a:gd name="connsiteY5" fmla="*/ 888 h 9072"/>
                <a:gd name="connsiteX6" fmla="*/ 5987 w 10000"/>
                <a:gd name="connsiteY6" fmla="*/ 6121 h 9072"/>
                <a:gd name="connsiteX7" fmla="*/ 6004 w 10000"/>
                <a:gd name="connsiteY7" fmla="*/ 9072 h 9072"/>
                <a:gd name="connsiteX0" fmla="*/ 3946 w 10000"/>
                <a:gd name="connsiteY0" fmla="*/ 9881 h 9881"/>
                <a:gd name="connsiteX1" fmla="*/ 3946 w 10000"/>
                <a:gd name="connsiteY1" fmla="*/ 6700 h 9881"/>
                <a:gd name="connsiteX2" fmla="*/ 0 w 10000"/>
                <a:gd name="connsiteY2" fmla="*/ 1052 h 9881"/>
                <a:gd name="connsiteX3" fmla="*/ 0 w 10000"/>
                <a:gd name="connsiteY3" fmla="*/ 0 h 9881"/>
                <a:gd name="connsiteX4" fmla="*/ 10000 w 10000"/>
                <a:gd name="connsiteY4" fmla="*/ 0 h 9881"/>
                <a:gd name="connsiteX5" fmla="*/ 10000 w 10000"/>
                <a:gd name="connsiteY5" fmla="*/ 979 h 9881"/>
                <a:gd name="connsiteX6" fmla="*/ 5987 w 10000"/>
                <a:gd name="connsiteY6" fmla="*/ 6747 h 9881"/>
                <a:gd name="connsiteX7" fmla="*/ 6004 w 10000"/>
                <a:gd name="connsiteY7" fmla="*/ 9810 h 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9881">
                  <a:moveTo>
                    <a:pt x="3946" y="9881"/>
                  </a:moveTo>
                  <a:lnTo>
                    <a:pt x="3946" y="6700"/>
                  </a:lnTo>
                  <a:lnTo>
                    <a:pt x="0" y="1052"/>
                  </a:lnTo>
                  <a:lnTo>
                    <a:pt x="0" y="0"/>
                  </a:lnTo>
                  <a:lnTo>
                    <a:pt x="10000" y="0"/>
                  </a:lnTo>
                  <a:lnTo>
                    <a:pt x="10000" y="979"/>
                  </a:lnTo>
                  <a:lnTo>
                    <a:pt x="5987" y="6747"/>
                  </a:lnTo>
                  <a:cubicBezTo>
                    <a:pt x="5987" y="8711"/>
                    <a:pt x="6004" y="9810"/>
                    <a:pt x="6004" y="981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cxnSp>
          <p:nvCxnSpPr>
            <p:cNvPr id="16" name="Straight Connector 15">
              <a:extLst>
                <a:ext uri="{FF2B5EF4-FFF2-40B4-BE49-F238E27FC236}">
                  <a16:creationId xmlns:a16="http://schemas.microsoft.com/office/drawing/2014/main" id="{963152C2-1F42-4A34-9CE4-5F7494FFC522}"/>
                </a:ext>
              </a:extLst>
            </p:cNvPr>
            <p:cNvCxnSpPr/>
            <p:nvPr/>
          </p:nvCxnSpPr>
          <p:spPr>
            <a:xfrm flipV="1">
              <a:off x="3087188" y="4077297"/>
              <a:ext cx="0" cy="232023"/>
            </a:xfrm>
            <a:prstGeom prst="line">
              <a:avLst/>
            </a:prstGeom>
            <a:noFill/>
            <a:ln w="12700" cap="flat" cmpd="sng" algn="ctr">
              <a:solidFill>
                <a:schemeClr val="accent1"/>
              </a:solidFill>
              <a:prstDash val="solid"/>
              <a:headEnd type="none"/>
              <a:tailEnd type="none"/>
            </a:ln>
            <a:effectLst/>
          </p:spPr>
        </p:cxnSp>
        <p:grpSp>
          <p:nvGrpSpPr>
            <p:cNvPr id="29" name="Group 28">
              <a:extLst>
                <a:ext uri="{FF2B5EF4-FFF2-40B4-BE49-F238E27FC236}">
                  <a16:creationId xmlns:a16="http://schemas.microsoft.com/office/drawing/2014/main" id="{108F2E96-2F23-4C73-93DD-DB97AC9E752D}"/>
                </a:ext>
              </a:extLst>
            </p:cNvPr>
            <p:cNvGrpSpPr/>
            <p:nvPr/>
          </p:nvGrpSpPr>
          <p:grpSpPr>
            <a:xfrm rot="18900000">
              <a:off x="2293742" y="3981091"/>
              <a:ext cx="480939" cy="435710"/>
              <a:chOff x="2374772" y="3973641"/>
              <a:chExt cx="351927" cy="318831"/>
            </a:xfrm>
          </p:grpSpPr>
          <p:sp>
            <p:nvSpPr>
              <p:cNvPr id="399" name="Freeform: Shape 398">
                <a:extLst>
                  <a:ext uri="{FF2B5EF4-FFF2-40B4-BE49-F238E27FC236}">
                    <a16:creationId xmlns:a16="http://schemas.microsoft.com/office/drawing/2014/main" id="{8E92F8F3-1BFE-47E4-98CA-9F55493D7237}"/>
                  </a:ext>
                </a:extLst>
              </p:cNvPr>
              <p:cNvSpPr/>
              <p:nvPr/>
            </p:nvSpPr>
            <p:spPr>
              <a:xfrm>
                <a:off x="2374772" y="4101704"/>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F586260B-0201-4CC4-87ED-434A483AA63B}"/>
                  </a:ext>
                </a:extLst>
              </p:cNvPr>
              <p:cNvSpPr/>
              <p:nvPr/>
            </p:nvSpPr>
            <p:spPr>
              <a:xfrm>
                <a:off x="2490560" y="3973641"/>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95AB1766-43E9-4228-8085-85DB2BE56367}"/>
                  </a:ext>
                </a:extLst>
              </p:cNvPr>
              <p:cNvSpPr/>
              <p:nvPr/>
            </p:nvSpPr>
            <p:spPr>
              <a:xfrm>
                <a:off x="2554140" y="4124600"/>
                <a:ext cx="172559" cy="167872"/>
              </a:xfrm>
              <a:custGeom>
                <a:avLst/>
                <a:gdLst>
                  <a:gd name="connsiteX0" fmla="*/ 55483 w 200025"/>
                  <a:gd name="connsiteY0" fmla="*/ 104061 h 200025"/>
                  <a:gd name="connsiteX1" fmla="*/ 101203 w 200025"/>
                  <a:gd name="connsiteY1" fmla="*/ 57388 h 200025"/>
                  <a:gd name="connsiteX2" fmla="*/ 147876 w 200025"/>
                  <a:gd name="connsiteY2" fmla="*/ 104061 h 200025"/>
                  <a:gd name="connsiteX3" fmla="*/ 101203 w 200025"/>
                  <a:gd name="connsiteY3" fmla="*/ 150733 h 200025"/>
                  <a:gd name="connsiteX4" fmla="*/ 55483 w 200025"/>
                  <a:gd name="connsiteY4" fmla="*/ 104061 h 200025"/>
                  <a:gd name="connsiteX5" fmla="*/ 55483 w 200025"/>
                  <a:gd name="connsiteY5" fmla="*/ 104061 h 200025"/>
                  <a:gd name="connsiteX6" fmla="*/ 178356 w 200025"/>
                  <a:gd name="connsiteY6" fmla="*/ 104061 h 200025"/>
                  <a:gd name="connsiteX7" fmla="*/ 176451 w 200025"/>
                  <a:gd name="connsiteY7" fmla="*/ 88821 h 200025"/>
                  <a:gd name="connsiteX8" fmla="*/ 194548 w 200025"/>
                  <a:gd name="connsiteY8" fmla="*/ 78343 h 200025"/>
                  <a:gd name="connsiteX9" fmla="*/ 171688 w 200025"/>
                  <a:gd name="connsiteY9" fmla="*/ 37386 h 200025"/>
                  <a:gd name="connsiteX10" fmla="*/ 154543 w 200025"/>
                  <a:gd name="connsiteY10" fmla="*/ 47863 h 200025"/>
                  <a:gd name="connsiteX11" fmla="*/ 125968 w 200025"/>
                  <a:gd name="connsiteY11" fmla="*/ 29766 h 200025"/>
                  <a:gd name="connsiteX12" fmla="*/ 125968 w 200025"/>
                  <a:gd name="connsiteY12" fmla="*/ 10716 h 200025"/>
                  <a:gd name="connsiteX13" fmla="*/ 80248 w 200025"/>
                  <a:gd name="connsiteY13" fmla="*/ 10716 h 200025"/>
                  <a:gd name="connsiteX14" fmla="*/ 80248 w 200025"/>
                  <a:gd name="connsiteY14" fmla="*/ 28813 h 200025"/>
                  <a:gd name="connsiteX15" fmla="*/ 48816 w 200025"/>
                  <a:gd name="connsiteY15" fmla="*/ 47863 h 200025"/>
                  <a:gd name="connsiteX16" fmla="*/ 33576 w 200025"/>
                  <a:gd name="connsiteY16" fmla="*/ 38338 h 200025"/>
                  <a:gd name="connsiteX17" fmla="*/ 10716 w 200025"/>
                  <a:gd name="connsiteY17" fmla="*/ 79296 h 200025"/>
                  <a:gd name="connsiteX18" fmla="*/ 26908 w 200025"/>
                  <a:gd name="connsiteY18" fmla="*/ 88821 h 200025"/>
                  <a:gd name="connsiteX19" fmla="*/ 25003 w 200025"/>
                  <a:gd name="connsiteY19" fmla="*/ 104061 h 200025"/>
                  <a:gd name="connsiteX20" fmla="*/ 26908 w 200025"/>
                  <a:gd name="connsiteY20" fmla="*/ 122158 h 200025"/>
                  <a:gd name="connsiteX21" fmla="*/ 11668 w 200025"/>
                  <a:gd name="connsiteY21" fmla="*/ 131683 h 200025"/>
                  <a:gd name="connsiteX22" fmla="*/ 34528 w 200025"/>
                  <a:gd name="connsiteY22" fmla="*/ 171688 h 200025"/>
                  <a:gd name="connsiteX23" fmla="*/ 50721 w 200025"/>
                  <a:gd name="connsiteY23" fmla="*/ 162163 h 200025"/>
                  <a:gd name="connsiteX24" fmla="*/ 80248 w 200025"/>
                  <a:gd name="connsiteY24" fmla="*/ 178356 h 200025"/>
                  <a:gd name="connsiteX25" fmla="*/ 80248 w 200025"/>
                  <a:gd name="connsiteY25" fmla="*/ 198358 h 200025"/>
                  <a:gd name="connsiteX26" fmla="*/ 125968 w 200025"/>
                  <a:gd name="connsiteY26" fmla="*/ 198358 h 200025"/>
                  <a:gd name="connsiteX27" fmla="*/ 125968 w 200025"/>
                  <a:gd name="connsiteY27" fmla="*/ 177403 h 200025"/>
                  <a:gd name="connsiteX28" fmla="*/ 152638 w 200025"/>
                  <a:gd name="connsiteY28" fmla="*/ 162163 h 200025"/>
                  <a:gd name="connsiteX29" fmla="*/ 169783 w 200025"/>
                  <a:gd name="connsiteY29" fmla="*/ 172641 h 200025"/>
                  <a:gd name="connsiteX30" fmla="*/ 192643 w 200025"/>
                  <a:gd name="connsiteY30" fmla="*/ 132636 h 200025"/>
                  <a:gd name="connsiteX31" fmla="*/ 175498 w 200025"/>
                  <a:gd name="connsiteY31" fmla="*/ 122158 h 200025"/>
                  <a:gd name="connsiteX32" fmla="*/ 178356 w 200025"/>
                  <a:gd name="connsiteY32" fmla="*/ 104061 h 200025"/>
                  <a:gd name="connsiteX33" fmla="*/ 178356 w 200025"/>
                  <a:gd name="connsiteY33" fmla="*/ 10406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0025" h="200025">
                    <a:moveTo>
                      <a:pt x="55483" y="104061"/>
                    </a:moveTo>
                    <a:cubicBezTo>
                      <a:pt x="55483" y="78343"/>
                      <a:pt x="75486" y="57388"/>
                      <a:pt x="101203" y="57388"/>
                    </a:cubicBezTo>
                    <a:cubicBezTo>
                      <a:pt x="126921" y="57388"/>
                      <a:pt x="147876" y="78343"/>
                      <a:pt x="147876" y="104061"/>
                    </a:cubicBezTo>
                    <a:cubicBezTo>
                      <a:pt x="147876" y="129778"/>
                      <a:pt x="126921" y="150733"/>
                      <a:pt x="101203" y="150733"/>
                    </a:cubicBezTo>
                    <a:cubicBezTo>
                      <a:pt x="75486" y="150733"/>
                      <a:pt x="55483" y="129778"/>
                      <a:pt x="55483" y="104061"/>
                    </a:cubicBezTo>
                    <a:lnTo>
                      <a:pt x="55483" y="104061"/>
                    </a:lnTo>
                    <a:close/>
                    <a:moveTo>
                      <a:pt x="178356" y="104061"/>
                    </a:moveTo>
                    <a:cubicBezTo>
                      <a:pt x="178356" y="99298"/>
                      <a:pt x="177403" y="93583"/>
                      <a:pt x="176451" y="88821"/>
                    </a:cubicBezTo>
                    <a:cubicBezTo>
                      <a:pt x="194548" y="78343"/>
                      <a:pt x="194548" y="78343"/>
                      <a:pt x="194548" y="78343"/>
                    </a:cubicBezTo>
                    <a:cubicBezTo>
                      <a:pt x="171688" y="37386"/>
                      <a:pt x="171688" y="37386"/>
                      <a:pt x="171688" y="37386"/>
                    </a:cubicBezTo>
                    <a:cubicBezTo>
                      <a:pt x="154543" y="47863"/>
                      <a:pt x="154543" y="47863"/>
                      <a:pt x="154543" y="47863"/>
                    </a:cubicBezTo>
                    <a:cubicBezTo>
                      <a:pt x="146923" y="40243"/>
                      <a:pt x="137398" y="33576"/>
                      <a:pt x="125968" y="29766"/>
                    </a:cubicBezTo>
                    <a:cubicBezTo>
                      <a:pt x="125968" y="10716"/>
                      <a:pt x="125968" y="10716"/>
                      <a:pt x="125968" y="10716"/>
                    </a:cubicBezTo>
                    <a:cubicBezTo>
                      <a:pt x="80248" y="10716"/>
                      <a:pt x="80248" y="10716"/>
                      <a:pt x="80248" y="10716"/>
                    </a:cubicBezTo>
                    <a:cubicBezTo>
                      <a:pt x="80248" y="28813"/>
                      <a:pt x="80248" y="28813"/>
                      <a:pt x="80248" y="28813"/>
                    </a:cubicBezTo>
                    <a:cubicBezTo>
                      <a:pt x="67866" y="32623"/>
                      <a:pt x="57388" y="39291"/>
                      <a:pt x="48816" y="47863"/>
                    </a:cubicBezTo>
                    <a:cubicBezTo>
                      <a:pt x="33576" y="38338"/>
                      <a:pt x="33576" y="38338"/>
                      <a:pt x="33576" y="38338"/>
                    </a:cubicBezTo>
                    <a:cubicBezTo>
                      <a:pt x="10716" y="79296"/>
                      <a:pt x="10716" y="79296"/>
                      <a:pt x="10716" y="79296"/>
                    </a:cubicBezTo>
                    <a:cubicBezTo>
                      <a:pt x="26908" y="88821"/>
                      <a:pt x="26908" y="88821"/>
                      <a:pt x="26908" y="88821"/>
                    </a:cubicBezTo>
                    <a:cubicBezTo>
                      <a:pt x="25956" y="93583"/>
                      <a:pt x="25003" y="99298"/>
                      <a:pt x="25003" y="104061"/>
                    </a:cubicBezTo>
                    <a:cubicBezTo>
                      <a:pt x="25003" y="110728"/>
                      <a:pt x="25956" y="116443"/>
                      <a:pt x="26908" y="122158"/>
                    </a:cubicBezTo>
                    <a:cubicBezTo>
                      <a:pt x="11668" y="131683"/>
                      <a:pt x="11668" y="131683"/>
                      <a:pt x="11668" y="131683"/>
                    </a:cubicBezTo>
                    <a:cubicBezTo>
                      <a:pt x="34528" y="171688"/>
                      <a:pt x="34528" y="171688"/>
                      <a:pt x="34528" y="171688"/>
                    </a:cubicBezTo>
                    <a:cubicBezTo>
                      <a:pt x="50721" y="162163"/>
                      <a:pt x="50721" y="162163"/>
                      <a:pt x="50721" y="162163"/>
                    </a:cubicBezTo>
                    <a:cubicBezTo>
                      <a:pt x="59293" y="169783"/>
                      <a:pt x="69771" y="175498"/>
                      <a:pt x="80248" y="178356"/>
                    </a:cubicBezTo>
                    <a:cubicBezTo>
                      <a:pt x="80248" y="198358"/>
                      <a:pt x="80248" y="198358"/>
                      <a:pt x="80248" y="198358"/>
                    </a:cubicBezTo>
                    <a:cubicBezTo>
                      <a:pt x="125968" y="198358"/>
                      <a:pt x="125968" y="198358"/>
                      <a:pt x="125968" y="198358"/>
                    </a:cubicBezTo>
                    <a:cubicBezTo>
                      <a:pt x="125968" y="177403"/>
                      <a:pt x="125968" y="177403"/>
                      <a:pt x="125968" y="177403"/>
                    </a:cubicBezTo>
                    <a:cubicBezTo>
                      <a:pt x="136446" y="173593"/>
                      <a:pt x="145018" y="168831"/>
                      <a:pt x="152638" y="162163"/>
                    </a:cubicBezTo>
                    <a:cubicBezTo>
                      <a:pt x="169783" y="172641"/>
                      <a:pt x="169783" y="172641"/>
                      <a:pt x="169783" y="172641"/>
                    </a:cubicBezTo>
                    <a:cubicBezTo>
                      <a:pt x="192643" y="132636"/>
                      <a:pt x="192643" y="132636"/>
                      <a:pt x="192643" y="132636"/>
                    </a:cubicBezTo>
                    <a:cubicBezTo>
                      <a:pt x="175498" y="122158"/>
                      <a:pt x="175498" y="122158"/>
                      <a:pt x="175498" y="122158"/>
                    </a:cubicBezTo>
                    <a:cubicBezTo>
                      <a:pt x="177403" y="116443"/>
                      <a:pt x="178356" y="110728"/>
                      <a:pt x="178356" y="104061"/>
                    </a:cubicBezTo>
                    <a:lnTo>
                      <a:pt x="178356" y="104061"/>
                    </a:lnTo>
                    <a:close/>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grpSp>
        <p:sp>
          <p:nvSpPr>
            <p:cNvPr id="304" name="Rectangle: Rounded Corners 303">
              <a:extLst>
                <a:ext uri="{FF2B5EF4-FFF2-40B4-BE49-F238E27FC236}">
                  <a16:creationId xmlns:a16="http://schemas.microsoft.com/office/drawing/2014/main" id="{FCE32FC3-2430-4FF6-A189-5123AAD6C9C1}"/>
                </a:ext>
              </a:extLst>
            </p:cNvPr>
            <p:cNvSpPr/>
            <p:nvPr/>
          </p:nvSpPr>
          <p:spPr bwMode="auto">
            <a:xfrm>
              <a:off x="1504352" y="3221680"/>
              <a:ext cx="2601859" cy="1914608"/>
            </a:xfrm>
            <a:prstGeom prst="roundRect">
              <a:avLst>
                <a:gd name="adj" fmla="val 424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EF758D34-A2D9-4C89-9CE1-A29468E2C2BC}"/>
                </a:ext>
              </a:extLst>
            </p:cNvPr>
            <p:cNvSpPr/>
            <p:nvPr/>
          </p:nvSpPr>
          <p:spPr>
            <a:xfrm>
              <a:off x="1073150" y="5381314"/>
              <a:ext cx="3385296" cy="246221"/>
            </a:xfrm>
            <a:prstGeom prst="rect">
              <a:avLst/>
            </a:pr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Collect and prepare data</a:t>
              </a:r>
            </a:p>
          </p:txBody>
        </p:sp>
      </p:grpSp>
      <p:grpSp>
        <p:nvGrpSpPr>
          <p:cNvPr id="23" name="Group 22">
            <a:extLst>
              <a:ext uri="{FF2B5EF4-FFF2-40B4-BE49-F238E27FC236}">
                <a16:creationId xmlns:a16="http://schemas.microsoft.com/office/drawing/2014/main" id="{9EDE20DE-373D-4D37-A186-02F22271FC73}"/>
              </a:ext>
            </a:extLst>
          </p:cNvPr>
          <p:cNvGrpSpPr/>
          <p:nvPr/>
        </p:nvGrpSpPr>
        <p:grpSpPr>
          <a:xfrm>
            <a:off x="4352178" y="2754955"/>
            <a:ext cx="3385296" cy="2405855"/>
            <a:chOff x="4352178" y="3221680"/>
            <a:chExt cx="3385296" cy="2405855"/>
          </a:xfrm>
        </p:grpSpPr>
        <p:sp>
          <p:nvSpPr>
            <p:cNvPr id="268" name="Freeform: Shape 267">
              <a:extLst>
                <a:ext uri="{FF2B5EF4-FFF2-40B4-BE49-F238E27FC236}">
                  <a16:creationId xmlns:a16="http://schemas.microsoft.com/office/drawing/2014/main" id="{8BB7E8D8-CCB5-4446-98B0-3F72653815CE}"/>
                </a:ext>
              </a:extLst>
            </p:cNvPr>
            <p:cNvSpPr/>
            <p:nvPr/>
          </p:nvSpPr>
          <p:spPr bwMode="auto">
            <a:xfrm>
              <a:off x="5004720" y="3411597"/>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4C93EC3C-407D-4D00-BF0A-D53503955B74}"/>
                </a:ext>
              </a:extLst>
            </p:cNvPr>
            <p:cNvGrpSpPr/>
            <p:nvPr/>
          </p:nvGrpSpPr>
          <p:grpSpPr>
            <a:xfrm>
              <a:off x="4991892" y="3526133"/>
              <a:ext cx="534075" cy="138231"/>
              <a:chOff x="4991892" y="3516708"/>
              <a:chExt cx="534075" cy="138231"/>
            </a:xfrm>
          </p:grpSpPr>
          <p:sp>
            <p:nvSpPr>
              <p:cNvPr id="267" name="Rectangle: Rounded Corners 266">
                <a:extLst>
                  <a:ext uri="{FF2B5EF4-FFF2-40B4-BE49-F238E27FC236}">
                    <a16:creationId xmlns:a16="http://schemas.microsoft.com/office/drawing/2014/main" id="{9F87E82D-9EB8-49A4-A5AE-CDCD1AB77919}"/>
                  </a:ext>
                </a:extLst>
              </p:cNvPr>
              <p:cNvSpPr/>
              <p:nvPr/>
            </p:nvSpPr>
            <p:spPr bwMode="auto">
              <a:xfrm>
                <a:off x="4991892" y="3516708"/>
                <a:ext cx="534075" cy="138231"/>
              </a:xfrm>
              <a:prstGeom prst="roundRect">
                <a:avLst>
                  <a:gd name="adj" fmla="val 23942"/>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275" name="Oval 274">
                <a:extLst>
                  <a:ext uri="{FF2B5EF4-FFF2-40B4-BE49-F238E27FC236}">
                    <a16:creationId xmlns:a16="http://schemas.microsoft.com/office/drawing/2014/main" id="{8F287D2C-89F1-4591-9588-9E7DB44C1933}"/>
                  </a:ext>
                </a:extLst>
              </p:cNvPr>
              <p:cNvSpPr/>
              <p:nvPr/>
            </p:nvSpPr>
            <p:spPr bwMode="auto">
              <a:xfrm>
                <a:off x="5038362" y="3566450"/>
                <a:ext cx="46077" cy="46077"/>
              </a:xfrm>
              <a:prstGeom prst="ellips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grpSp>
        <p:grpSp>
          <p:nvGrpSpPr>
            <p:cNvPr id="288" name="Group 287">
              <a:extLst>
                <a:ext uri="{FF2B5EF4-FFF2-40B4-BE49-F238E27FC236}">
                  <a16:creationId xmlns:a16="http://schemas.microsoft.com/office/drawing/2014/main" id="{498408F9-07D3-4746-85C4-0BCE61AFEB52}"/>
                </a:ext>
              </a:extLst>
            </p:cNvPr>
            <p:cNvGrpSpPr/>
            <p:nvPr/>
          </p:nvGrpSpPr>
          <p:grpSpPr>
            <a:xfrm>
              <a:off x="4991892" y="3664364"/>
              <a:ext cx="534075" cy="138231"/>
              <a:chOff x="1459231" y="2186940"/>
              <a:chExt cx="2590800" cy="670560"/>
            </a:xfrm>
          </p:grpSpPr>
          <p:sp>
            <p:nvSpPr>
              <p:cNvPr id="296" name="Rectangle: Rounded Corners 295">
                <a:extLst>
                  <a:ext uri="{FF2B5EF4-FFF2-40B4-BE49-F238E27FC236}">
                    <a16:creationId xmlns:a16="http://schemas.microsoft.com/office/drawing/2014/main" id="{1E6DA46E-0134-45F9-9D0F-7D64AF07F810}"/>
                  </a:ext>
                </a:extLst>
              </p:cNvPr>
              <p:cNvSpPr/>
              <p:nvPr/>
            </p:nvSpPr>
            <p:spPr bwMode="auto">
              <a:xfrm>
                <a:off x="1459231" y="2186940"/>
                <a:ext cx="2590800" cy="670560"/>
              </a:xfrm>
              <a:prstGeom prst="roundRect">
                <a:avLst>
                  <a:gd name="adj" fmla="val 23942"/>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297" name="Oval 296">
                <a:extLst>
                  <a:ext uri="{FF2B5EF4-FFF2-40B4-BE49-F238E27FC236}">
                    <a16:creationId xmlns:a16="http://schemas.microsoft.com/office/drawing/2014/main" id="{5D302A5C-6908-48D6-AED2-56F906156E3B}"/>
                  </a:ext>
                </a:extLst>
              </p:cNvPr>
              <p:cNvSpPr/>
              <p:nvPr/>
            </p:nvSpPr>
            <p:spPr bwMode="auto">
              <a:xfrm>
                <a:off x="1684655" y="2428240"/>
                <a:ext cx="223520" cy="223520"/>
              </a:xfrm>
              <a:prstGeom prst="ellips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grpSp>
        <p:grpSp>
          <p:nvGrpSpPr>
            <p:cNvPr id="289" name="Group 288">
              <a:extLst>
                <a:ext uri="{FF2B5EF4-FFF2-40B4-BE49-F238E27FC236}">
                  <a16:creationId xmlns:a16="http://schemas.microsoft.com/office/drawing/2014/main" id="{4AE103D1-E927-4C76-80BB-DBB662480383}"/>
                </a:ext>
              </a:extLst>
            </p:cNvPr>
            <p:cNvGrpSpPr/>
            <p:nvPr/>
          </p:nvGrpSpPr>
          <p:grpSpPr>
            <a:xfrm>
              <a:off x="4991892" y="3802595"/>
              <a:ext cx="534075" cy="138231"/>
              <a:chOff x="1459231" y="2186940"/>
              <a:chExt cx="2590800" cy="670560"/>
            </a:xfrm>
          </p:grpSpPr>
          <p:sp>
            <p:nvSpPr>
              <p:cNvPr id="290" name="Rectangle: Rounded Corners 289">
                <a:extLst>
                  <a:ext uri="{FF2B5EF4-FFF2-40B4-BE49-F238E27FC236}">
                    <a16:creationId xmlns:a16="http://schemas.microsoft.com/office/drawing/2014/main" id="{A10C727A-2D20-42F5-95A0-48F79C587558}"/>
                  </a:ext>
                </a:extLst>
              </p:cNvPr>
              <p:cNvSpPr/>
              <p:nvPr/>
            </p:nvSpPr>
            <p:spPr bwMode="auto">
              <a:xfrm>
                <a:off x="1459231" y="2186940"/>
                <a:ext cx="2590800" cy="670560"/>
              </a:xfrm>
              <a:prstGeom prst="roundRect">
                <a:avLst>
                  <a:gd name="adj" fmla="val 23942"/>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291" name="Oval 290">
                <a:extLst>
                  <a:ext uri="{FF2B5EF4-FFF2-40B4-BE49-F238E27FC236}">
                    <a16:creationId xmlns:a16="http://schemas.microsoft.com/office/drawing/2014/main" id="{113FE343-77F0-4EBA-B90E-3174F4D5C621}"/>
                  </a:ext>
                </a:extLst>
              </p:cNvPr>
              <p:cNvSpPr/>
              <p:nvPr/>
            </p:nvSpPr>
            <p:spPr bwMode="auto">
              <a:xfrm>
                <a:off x="1684655" y="2428240"/>
                <a:ext cx="223520" cy="223520"/>
              </a:xfrm>
              <a:prstGeom prst="ellips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grpSp>
        <p:sp>
          <p:nvSpPr>
            <p:cNvPr id="235" name="Arrow: Bent 234">
              <a:extLst>
                <a:ext uri="{FF2B5EF4-FFF2-40B4-BE49-F238E27FC236}">
                  <a16:creationId xmlns:a16="http://schemas.microsoft.com/office/drawing/2014/main" id="{3041CD3D-7E05-42CC-A8B9-1CE735D55402}"/>
                </a:ext>
              </a:extLst>
            </p:cNvPr>
            <p:cNvSpPr/>
            <p:nvPr/>
          </p:nvSpPr>
          <p:spPr bwMode="auto">
            <a:xfrm rot="16200000">
              <a:off x="5266977" y="3980585"/>
              <a:ext cx="259319" cy="392595"/>
            </a:xfrm>
            <a:prstGeom prst="bentArrow">
              <a:avLst>
                <a:gd name="adj1" fmla="val 25000"/>
                <a:gd name="adj2" fmla="val 0"/>
                <a:gd name="adj3" fmla="val 25000"/>
                <a:gd name="adj4" fmla="val 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236" name="Arrow: Chevron 235">
              <a:extLst>
                <a:ext uri="{FF2B5EF4-FFF2-40B4-BE49-F238E27FC236}">
                  <a16:creationId xmlns:a16="http://schemas.microsoft.com/office/drawing/2014/main" id="{1AEB8995-6029-43BF-B7A3-CFC0B66ED5F7}"/>
                </a:ext>
              </a:extLst>
            </p:cNvPr>
            <p:cNvSpPr/>
            <p:nvPr/>
          </p:nvSpPr>
          <p:spPr bwMode="auto">
            <a:xfrm>
              <a:off x="5557899" y="4260419"/>
              <a:ext cx="43400" cy="93087"/>
            </a:xfrm>
            <a:prstGeom prst="chevron">
              <a:avLst>
                <a:gd name="adj" fmla="val 10000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237" name="Arrow: Bent 236">
              <a:extLst>
                <a:ext uri="{FF2B5EF4-FFF2-40B4-BE49-F238E27FC236}">
                  <a16:creationId xmlns:a16="http://schemas.microsoft.com/office/drawing/2014/main" id="{2D2FECA5-6D7E-455A-80BC-1132D3E6D3E3}"/>
                </a:ext>
              </a:extLst>
            </p:cNvPr>
            <p:cNvSpPr/>
            <p:nvPr/>
          </p:nvSpPr>
          <p:spPr bwMode="auto">
            <a:xfrm rot="16200000">
              <a:off x="6318294" y="4577245"/>
              <a:ext cx="193190" cy="504422"/>
            </a:xfrm>
            <a:prstGeom prst="bentArrow">
              <a:avLst>
                <a:gd name="adj1" fmla="val 25000"/>
                <a:gd name="adj2" fmla="val 0"/>
                <a:gd name="adj3" fmla="val 25000"/>
                <a:gd name="adj4" fmla="val 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238" name="Arrow: Chevron 237">
              <a:extLst>
                <a:ext uri="{FF2B5EF4-FFF2-40B4-BE49-F238E27FC236}">
                  <a16:creationId xmlns:a16="http://schemas.microsoft.com/office/drawing/2014/main" id="{A51B0919-B067-434D-BCFB-39C36906C64A}"/>
                </a:ext>
              </a:extLst>
            </p:cNvPr>
            <p:cNvSpPr/>
            <p:nvPr/>
          </p:nvSpPr>
          <p:spPr bwMode="auto">
            <a:xfrm>
              <a:off x="6645551" y="4879508"/>
              <a:ext cx="43400" cy="93087"/>
            </a:xfrm>
            <a:prstGeom prst="chevron">
              <a:avLst>
                <a:gd name="adj" fmla="val 10000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grpSp>
          <p:nvGrpSpPr>
            <p:cNvPr id="239" name="Group 238">
              <a:extLst>
                <a:ext uri="{FF2B5EF4-FFF2-40B4-BE49-F238E27FC236}">
                  <a16:creationId xmlns:a16="http://schemas.microsoft.com/office/drawing/2014/main" id="{39832C31-6105-4ABA-AAB8-3A1CF3C2204B}"/>
                </a:ext>
              </a:extLst>
            </p:cNvPr>
            <p:cNvGrpSpPr/>
            <p:nvPr/>
          </p:nvGrpSpPr>
          <p:grpSpPr>
            <a:xfrm rot="10800000">
              <a:off x="5600975" y="3636805"/>
              <a:ext cx="1342747" cy="816358"/>
              <a:chOff x="4939582" y="2502666"/>
              <a:chExt cx="1609732" cy="1044386"/>
            </a:xfrm>
          </p:grpSpPr>
          <p:sp>
            <p:nvSpPr>
              <p:cNvPr id="240" name="Arrow: Bent 239">
                <a:extLst>
                  <a:ext uri="{FF2B5EF4-FFF2-40B4-BE49-F238E27FC236}">
                    <a16:creationId xmlns:a16="http://schemas.microsoft.com/office/drawing/2014/main" id="{96835C78-A8D1-4339-BDE2-87C8CF3CBABD}"/>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241" name="Arrow: Chevron 240">
                <a:extLst>
                  <a:ext uri="{FF2B5EF4-FFF2-40B4-BE49-F238E27FC236}">
                    <a16:creationId xmlns:a16="http://schemas.microsoft.com/office/drawing/2014/main" id="{D2BC9386-67B2-4CB8-A5A0-92A826117844}"/>
                  </a:ext>
                </a:extLst>
              </p:cNvPr>
              <p:cNvSpPr/>
              <p:nvPr/>
            </p:nvSpPr>
            <p:spPr bwMode="auto">
              <a:xfrm>
                <a:off x="6503595" y="3448992"/>
                <a:ext cx="45719" cy="98060"/>
              </a:xfrm>
              <a:prstGeom prst="chevron">
                <a:avLst>
                  <a:gd name="adj" fmla="val 10000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23C1E60D-2B13-493F-B6DF-31A92CA13B54}"/>
                </a:ext>
              </a:extLst>
            </p:cNvPr>
            <p:cNvGrpSpPr/>
            <p:nvPr/>
          </p:nvGrpSpPr>
          <p:grpSpPr>
            <a:xfrm>
              <a:off x="6773544" y="4510570"/>
              <a:ext cx="341208" cy="509838"/>
              <a:chOff x="16928640" y="5794182"/>
              <a:chExt cx="333504" cy="498326"/>
            </a:xfrm>
          </p:grpSpPr>
          <p:sp>
            <p:nvSpPr>
              <p:cNvPr id="161" name="Freeform: Shape 160">
                <a:extLst>
                  <a:ext uri="{FF2B5EF4-FFF2-40B4-BE49-F238E27FC236}">
                    <a16:creationId xmlns:a16="http://schemas.microsoft.com/office/drawing/2014/main" id="{5DF500AC-F6CF-4180-85A6-E1F2ADB562DC}"/>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78D7"/>
                  </a:solidFill>
                  <a:effectLst/>
                  <a:uLnTx/>
                  <a:uFillTx/>
                  <a:latin typeface="Segoe UI Semilight"/>
                  <a:ea typeface="+mn-ea"/>
                  <a:cs typeface="+mn-cs"/>
                </a:endParaRPr>
              </a:p>
            </p:txBody>
          </p:sp>
          <p:cxnSp>
            <p:nvCxnSpPr>
              <p:cNvPr id="162" name="Straight Connector 161">
                <a:extLst>
                  <a:ext uri="{FF2B5EF4-FFF2-40B4-BE49-F238E27FC236}">
                    <a16:creationId xmlns:a16="http://schemas.microsoft.com/office/drawing/2014/main" id="{6DCBEE34-7720-4EB4-84D8-5F7C2B39B297}"/>
                  </a:ext>
                </a:extLst>
              </p:cNvPr>
              <p:cNvCxnSpPr/>
              <p:nvPr/>
            </p:nvCxnSpPr>
            <p:spPr>
              <a:xfrm>
                <a:off x="17027338" y="6179152"/>
                <a:ext cx="142110" cy="0"/>
              </a:xfrm>
              <a:prstGeom prst="line">
                <a:avLst/>
              </a:prstGeom>
              <a:noFill/>
              <a:ln w="12700" cap="rnd" cmpd="sng" algn="ctr">
                <a:solidFill>
                  <a:srgbClr val="0078D7"/>
                </a:solidFill>
                <a:prstDash val="solid"/>
                <a:headEnd type="none" w="med" len="med"/>
                <a:tailEnd type="none" w="med" len="med"/>
              </a:ln>
              <a:effectLst/>
            </p:spPr>
          </p:cxnSp>
          <p:cxnSp>
            <p:nvCxnSpPr>
              <p:cNvPr id="163" name="Straight Connector 162">
                <a:extLst>
                  <a:ext uri="{FF2B5EF4-FFF2-40B4-BE49-F238E27FC236}">
                    <a16:creationId xmlns:a16="http://schemas.microsoft.com/office/drawing/2014/main" id="{9C9A7697-D085-4FAD-929E-1D63B6F575F9}"/>
                  </a:ext>
                </a:extLst>
              </p:cNvPr>
              <p:cNvCxnSpPr/>
              <p:nvPr/>
            </p:nvCxnSpPr>
            <p:spPr>
              <a:xfrm>
                <a:off x="17027338" y="6218937"/>
                <a:ext cx="142110" cy="0"/>
              </a:xfrm>
              <a:prstGeom prst="line">
                <a:avLst/>
              </a:prstGeom>
              <a:noFill/>
              <a:ln w="12700" cap="rnd" cmpd="sng" algn="ctr">
                <a:solidFill>
                  <a:srgbClr val="0078D7"/>
                </a:solidFill>
                <a:prstDash val="solid"/>
                <a:headEnd type="none" w="med" len="med"/>
                <a:tailEnd type="none" w="med" len="med"/>
              </a:ln>
              <a:effectLst/>
            </p:spPr>
          </p:cxnSp>
          <p:cxnSp>
            <p:nvCxnSpPr>
              <p:cNvPr id="164" name="Straight Connector 163">
                <a:extLst>
                  <a:ext uri="{FF2B5EF4-FFF2-40B4-BE49-F238E27FC236}">
                    <a16:creationId xmlns:a16="http://schemas.microsoft.com/office/drawing/2014/main" id="{DB67E7E1-C4DF-4703-877B-704B8AF3859D}"/>
                  </a:ext>
                </a:extLst>
              </p:cNvPr>
              <p:cNvCxnSpPr/>
              <p:nvPr/>
            </p:nvCxnSpPr>
            <p:spPr>
              <a:xfrm>
                <a:off x="17027338" y="6255640"/>
                <a:ext cx="142110" cy="0"/>
              </a:xfrm>
              <a:prstGeom prst="line">
                <a:avLst/>
              </a:prstGeom>
              <a:noFill/>
              <a:ln w="12700" cap="rnd" cmpd="sng" algn="ctr">
                <a:solidFill>
                  <a:srgbClr val="0078D7"/>
                </a:solidFill>
                <a:prstDash val="solid"/>
                <a:headEnd type="none" w="med" len="med"/>
                <a:tailEnd type="none" w="med" len="med"/>
              </a:ln>
              <a:effectLst/>
            </p:spPr>
          </p:cxnSp>
          <p:cxnSp>
            <p:nvCxnSpPr>
              <p:cNvPr id="165" name="Straight Connector 164">
                <a:extLst>
                  <a:ext uri="{FF2B5EF4-FFF2-40B4-BE49-F238E27FC236}">
                    <a16:creationId xmlns:a16="http://schemas.microsoft.com/office/drawing/2014/main" id="{FE1329D3-8EA8-4901-AA2B-A69B6B456208}"/>
                  </a:ext>
                </a:extLst>
              </p:cNvPr>
              <p:cNvCxnSpPr/>
              <p:nvPr/>
            </p:nvCxnSpPr>
            <p:spPr>
              <a:xfrm>
                <a:off x="17070997" y="6292508"/>
                <a:ext cx="54790" cy="0"/>
              </a:xfrm>
              <a:prstGeom prst="line">
                <a:avLst/>
              </a:prstGeom>
              <a:noFill/>
              <a:ln w="12700" cap="rnd" cmpd="sng" algn="ctr">
                <a:solidFill>
                  <a:srgbClr val="0078D7"/>
                </a:solidFill>
                <a:prstDash val="solid"/>
                <a:headEnd type="none" w="med" len="med"/>
                <a:tailEnd type="none" w="med" len="med"/>
              </a:ln>
              <a:effectLst/>
            </p:spPr>
          </p:cxnSp>
          <p:sp>
            <p:nvSpPr>
              <p:cNvPr id="166" name="Freeform: Shape 165">
                <a:extLst>
                  <a:ext uri="{FF2B5EF4-FFF2-40B4-BE49-F238E27FC236}">
                    <a16:creationId xmlns:a16="http://schemas.microsoft.com/office/drawing/2014/main" id="{64E3D6C0-606D-429A-A918-7FFF43FC0B4D}"/>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1808815D-52D1-4C68-BFC0-40B33111EF30}"/>
                </a:ext>
              </a:extLst>
            </p:cNvPr>
            <p:cNvGrpSpPr/>
            <p:nvPr/>
          </p:nvGrpSpPr>
          <p:grpSpPr>
            <a:xfrm>
              <a:off x="5681754" y="3938906"/>
              <a:ext cx="746127" cy="740828"/>
              <a:chOff x="4083667" y="1605730"/>
              <a:chExt cx="4436878" cy="4405367"/>
            </a:xfrm>
          </p:grpSpPr>
          <p:grpSp>
            <p:nvGrpSpPr>
              <p:cNvPr id="144" name="Group 143">
                <a:extLst>
                  <a:ext uri="{FF2B5EF4-FFF2-40B4-BE49-F238E27FC236}">
                    <a16:creationId xmlns:a16="http://schemas.microsoft.com/office/drawing/2014/main" id="{CF8F4BE8-9263-4E67-915B-3C5BBFFB6626}"/>
                  </a:ext>
                </a:extLst>
              </p:cNvPr>
              <p:cNvGrpSpPr/>
              <p:nvPr/>
            </p:nvGrpSpPr>
            <p:grpSpPr>
              <a:xfrm>
                <a:off x="4083667" y="1605730"/>
                <a:ext cx="4436878" cy="4405367"/>
                <a:chOff x="5569928" y="3877460"/>
                <a:chExt cx="956602" cy="949809"/>
              </a:xfrm>
            </p:grpSpPr>
            <p:sp>
              <p:nvSpPr>
                <p:cNvPr id="186" name="Rectangle 185">
                  <a:extLst>
                    <a:ext uri="{FF2B5EF4-FFF2-40B4-BE49-F238E27FC236}">
                      <a16:creationId xmlns:a16="http://schemas.microsoft.com/office/drawing/2014/main" id="{DBCCEF3E-3034-46D0-AD0C-4DAB17968FE3}"/>
                    </a:ext>
                  </a:extLst>
                </p:cNvPr>
                <p:cNvSpPr/>
                <p:nvPr/>
              </p:nvSpPr>
              <p:spPr bwMode="auto">
                <a:xfrm>
                  <a:off x="5569928" y="3877460"/>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87" name="Rectangle 186">
                  <a:extLst>
                    <a:ext uri="{FF2B5EF4-FFF2-40B4-BE49-F238E27FC236}">
                      <a16:creationId xmlns:a16="http://schemas.microsoft.com/office/drawing/2014/main" id="{99F5273B-9D2F-4299-BFF4-44FD408F9061}"/>
                    </a:ext>
                  </a:extLst>
                </p:cNvPr>
                <p:cNvSpPr/>
                <p:nvPr/>
              </p:nvSpPr>
              <p:spPr bwMode="auto">
                <a:xfrm>
                  <a:off x="5898565" y="3877460"/>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88" name="Rectangle 187">
                  <a:extLst>
                    <a:ext uri="{FF2B5EF4-FFF2-40B4-BE49-F238E27FC236}">
                      <a16:creationId xmlns:a16="http://schemas.microsoft.com/office/drawing/2014/main" id="{3278E318-4BBF-44B2-9E7A-921E079B9A0D}"/>
                    </a:ext>
                  </a:extLst>
                </p:cNvPr>
                <p:cNvSpPr/>
                <p:nvPr/>
              </p:nvSpPr>
              <p:spPr bwMode="auto">
                <a:xfrm>
                  <a:off x="6242487" y="3877460"/>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89" name="Rectangle 188">
                  <a:extLst>
                    <a:ext uri="{FF2B5EF4-FFF2-40B4-BE49-F238E27FC236}">
                      <a16:creationId xmlns:a16="http://schemas.microsoft.com/office/drawing/2014/main" id="{D7CD25C7-C3D9-4EDA-B015-94E244272049}"/>
                    </a:ext>
                  </a:extLst>
                </p:cNvPr>
                <p:cNvSpPr/>
                <p:nvPr/>
              </p:nvSpPr>
              <p:spPr bwMode="auto">
                <a:xfrm>
                  <a:off x="5569928" y="4207475"/>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E1B83A8B-AF9C-4000-835D-775D4AB6DD73}"/>
                    </a:ext>
                  </a:extLst>
                </p:cNvPr>
                <p:cNvSpPr/>
                <p:nvPr/>
              </p:nvSpPr>
              <p:spPr bwMode="auto">
                <a:xfrm>
                  <a:off x="5898565" y="4207476"/>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91" name="Rectangle 190">
                  <a:extLst>
                    <a:ext uri="{FF2B5EF4-FFF2-40B4-BE49-F238E27FC236}">
                      <a16:creationId xmlns:a16="http://schemas.microsoft.com/office/drawing/2014/main" id="{675ED517-4320-410D-BB18-AE407592D8DA}"/>
                    </a:ext>
                  </a:extLst>
                </p:cNvPr>
                <p:cNvSpPr/>
                <p:nvPr/>
              </p:nvSpPr>
              <p:spPr bwMode="auto">
                <a:xfrm>
                  <a:off x="6242488" y="4207475"/>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92" name="Rectangle 191">
                  <a:extLst>
                    <a:ext uri="{FF2B5EF4-FFF2-40B4-BE49-F238E27FC236}">
                      <a16:creationId xmlns:a16="http://schemas.microsoft.com/office/drawing/2014/main" id="{C5628871-2678-4280-8965-B61282CF0F52}"/>
                    </a:ext>
                  </a:extLst>
                </p:cNvPr>
                <p:cNvSpPr/>
                <p:nvPr/>
              </p:nvSpPr>
              <p:spPr bwMode="auto">
                <a:xfrm>
                  <a:off x="5569928" y="4544991"/>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6E7ED892-31C3-4CC1-B5A0-0D1B278C677C}"/>
                    </a:ext>
                  </a:extLst>
                </p:cNvPr>
                <p:cNvSpPr/>
                <p:nvPr/>
              </p:nvSpPr>
              <p:spPr bwMode="auto">
                <a:xfrm>
                  <a:off x="5898565" y="4544991"/>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1929063B-18E1-46AC-8075-3B48905B981E}"/>
                    </a:ext>
                  </a:extLst>
                </p:cNvPr>
                <p:cNvSpPr/>
                <p:nvPr/>
              </p:nvSpPr>
              <p:spPr bwMode="auto">
                <a:xfrm>
                  <a:off x="6242488" y="4544991"/>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C35035FC-05CC-43EA-8384-D58B8F50BF49}"/>
                    </a:ext>
                  </a:extLst>
                </p:cNvPr>
                <p:cNvSpPr/>
                <p:nvPr/>
              </p:nvSpPr>
              <p:spPr bwMode="auto">
                <a:xfrm>
                  <a:off x="5840730" y="4152900"/>
                  <a:ext cx="685800" cy="674369"/>
                </a:xfrm>
                <a:prstGeom prst="rect">
                  <a:avLst/>
                </a:prstGeom>
                <a:noFill/>
                <a:ln w="12700" cap="sq">
                  <a:solidFill>
                    <a:schemeClr val="tx2"/>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grpSp>
              <p:nvGrpSpPr>
                <p:cNvPr id="196" name="Group 195">
                  <a:extLst>
                    <a:ext uri="{FF2B5EF4-FFF2-40B4-BE49-F238E27FC236}">
                      <a16:creationId xmlns:a16="http://schemas.microsoft.com/office/drawing/2014/main" id="{ABBA5E6C-C9A1-4383-9920-4E30CF652DEE}"/>
                    </a:ext>
                  </a:extLst>
                </p:cNvPr>
                <p:cNvGrpSpPr/>
                <p:nvPr/>
              </p:nvGrpSpPr>
              <p:grpSpPr>
                <a:xfrm>
                  <a:off x="6124197" y="4318516"/>
                  <a:ext cx="108973" cy="337516"/>
                  <a:chOff x="6124189" y="4318516"/>
                  <a:chExt cx="118300" cy="337516"/>
                </a:xfrm>
              </p:grpSpPr>
              <p:cxnSp>
                <p:nvCxnSpPr>
                  <p:cNvPr id="200" name="Straight Connector 199">
                    <a:extLst>
                      <a:ext uri="{FF2B5EF4-FFF2-40B4-BE49-F238E27FC236}">
                        <a16:creationId xmlns:a16="http://schemas.microsoft.com/office/drawing/2014/main" id="{2CF6C0D2-03C9-4006-A530-ECE44F0D7D1B}"/>
                      </a:ext>
                    </a:extLst>
                  </p:cNvPr>
                  <p:cNvCxnSpPr>
                    <a:cxnSpLocks/>
                    <a:stCxn id="190" idx="3"/>
                    <a:endCxn id="191" idx="1"/>
                  </p:cNvCxnSpPr>
                  <p:nvPr/>
                </p:nvCxnSpPr>
                <p:spPr>
                  <a:xfrm>
                    <a:off x="6124189" y="4318516"/>
                    <a:ext cx="118298" cy="0"/>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cxnSp>
                <p:nvCxnSpPr>
                  <p:cNvPr id="201" name="Straight Connector 200">
                    <a:extLst>
                      <a:ext uri="{FF2B5EF4-FFF2-40B4-BE49-F238E27FC236}">
                        <a16:creationId xmlns:a16="http://schemas.microsoft.com/office/drawing/2014/main" id="{37DA67A8-8B05-45EE-A3BA-60524B42ACE9}"/>
                      </a:ext>
                    </a:extLst>
                  </p:cNvPr>
                  <p:cNvCxnSpPr>
                    <a:cxnSpLocks/>
                    <a:stCxn id="193" idx="3"/>
                    <a:endCxn id="194" idx="1"/>
                  </p:cNvCxnSpPr>
                  <p:nvPr/>
                </p:nvCxnSpPr>
                <p:spPr>
                  <a:xfrm>
                    <a:off x="6124189" y="4656032"/>
                    <a:ext cx="118298" cy="0"/>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grpSp>
            <p:cxnSp>
              <p:nvCxnSpPr>
                <p:cNvPr id="197" name="Straight Connector 196">
                  <a:extLst>
                    <a:ext uri="{FF2B5EF4-FFF2-40B4-BE49-F238E27FC236}">
                      <a16:creationId xmlns:a16="http://schemas.microsoft.com/office/drawing/2014/main" id="{84BB9609-D7D4-4970-8CC6-15D6AB22E975}"/>
                    </a:ext>
                  </a:extLst>
                </p:cNvPr>
                <p:cNvCxnSpPr>
                  <a:cxnSpLocks/>
                  <a:stCxn id="190" idx="2"/>
                  <a:endCxn id="193" idx="0"/>
                </p:cNvCxnSpPr>
                <p:nvPr/>
              </p:nvCxnSpPr>
              <p:spPr>
                <a:xfrm>
                  <a:off x="6011377" y="4429556"/>
                  <a:ext cx="0" cy="115435"/>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cxnSp>
              <p:nvCxnSpPr>
                <p:cNvPr id="198" name="Straight Connector 197">
                  <a:extLst>
                    <a:ext uri="{FF2B5EF4-FFF2-40B4-BE49-F238E27FC236}">
                      <a16:creationId xmlns:a16="http://schemas.microsoft.com/office/drawing/2014/main" id="{1D2FDF99-3FCA-4759-A48C-C5E7D3BFCF1A}"/>
                    </a:ext>
                  </a:extLst>
                </p:cNvPr>
                <p:cNvCxnSpPr>
                  <a:cxnSpLocks/>
                </p:cNvCxnSpPr>
                <p:nvPr/>
              </p:nvCxnSpPr>
              <p:spPr>
                <a:xfrm>
                  <a:off x="6355299" y="4429556"/>
                  <a:ext cx="0" cy="115435"/>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cxnSp>
              <p:nvCxnSpPr>
                <p:cNvPr id="199" name="Straight Connector 198">
                  <a:extLst>
                    <a:ext uri="{FF2B5EF4-FFF2-40B4-BE49-F238E27FC236}">
                      <a16:creationId xmlns:a16="http://schemas.microsoft.com/office/drawing/2014/main" id="{9719EB41-67B9-4E95-B722-2598A9BE05CB}"/>
                    </a:ext>
                  </a:extLst>
                </p:cNvPr>
                <p:cNvCxnSpPr>
                  <a:cxnSpLocks/>
                </p:cNvCxnSpPr>
                <p:nvPr/>
              </p:nvCxnSpPr>
              <p:spPr>
                <a:xfrm flipH="1">
                  <a:off x="6126481" y="4429125"/>
                  <a:ext cx="110489" cy="116205"/>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grpSp>
          <p:grpSp>
            <p:nvGrpSpPr>
              <p:cNvPr id="145" name="Group 144">
                <a:extLst>
                  <a:ext uri="{FF2B5EF4-FFF2-40B4-BE49-F238E27FC236}">
                    <a16:creationId xmlns:a16="http://schemas.microsoft.com/office/drawing/2014/main" id="{2B751192-83D6-4D6A-9CAA-7D86879ADEB4}"/>
                  </a:ext>
                </a:extLst>
              </p:cNvPr>
              <p:cNvGrpSpPr/>
              <p:nvPr/>
            </p:nvGrpSpPr>
            <p:grpSpPr>
              <a:xfrm>
                <a:off x="5703853" y="3200400"/>
                <a:ext cx="863303" cy="878977"/>
                <a:chOff x="5703853" y="3200400"/>
                <a:chExt cx="863303" cy="878977"/>
              </a:xfrm>
            </p:grpSpPr>
            <p:cxnSp>
              <p:nvCxnSpPr>
                <p:cNvPr id="172" name="Straight Connector 171">
                  <a:extLst>
                    <a:ext uri="{FF2B5EF4-FFF2-40B4-BE49-F238E27FC236}">
                      <a16:creationId xmlns:a16="http://schemas.microsoft.com/office/drawing/2014/main" id="{3A3F5701-EA58-4F6A-A8BD-5B146AAE909D}"/>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173" name="Straight Connector 172">
                  <a:extLst>
                    <a:ext uri="{FF2B5EF4-FFF2-40B4-BE49-F238E27FC236}">
                      <a16:creationId xmlns:a16="http://schemas.microsoft.com/office/drawing/2014/main" id="{DEB57506-AE76-49FE-89C8-B405BCF8DD4D}"/>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174" name="Straight Connector 173">
                  <a:extLst>
                    <a:ext uri="{FF2B5EF4-FFF2-40B4-BE49-F238E27FC236}">
                      <a16:creationId xmlns:a16="http://schemas.microsoft.com/office/drawing/2014/main" id="{BB4D4E59-B243-47E5-AFD9-5726684B1464}"/>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181" name="Straight Connector 180">
                  <a:extLst>
                    <a:ext uri="{FF2B5EF4-FFF2-40B4-BE49-F238E27FC236}">
                      <a16:creationId xmlns:a16="http://schemas.microsoft.com/office/drawing/2014/main" id="{B871D6E5-EE5D-447C-A041-28956B3ED0EE}"/>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185" name="Straight Connector 184">
                  <a:extLst>
                    <a:ext uri="{FF2B5EF4-FFF2-40B4-BE49-F238E27FC236}">
                      <a16:creationId xmlns:a16="http://schemas.microsoft.com/office/drawing/2014/main" id="{52709879-6F1A-4DCA-957C-F08C0200EBF6}"/>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nvGrpSpPr>
              <p:cNvPr id="146" name="Group 145">
                <a:extLst>
                  <a:ext uri="{FF2B5EF4-FFF2-40B4-BE49-F238E27FC236}">
                    <a16:creationId xmlns:a16="http://schemas.microsoft.com/office/drawing/2014/main" id="{695DF99D-B032-403F-8F10-1B0FA575A94B}"/>
                  </a:ext>
                </a:extLst>
              </p:cNvPr>
              <p:cNvGrpSpPr/>
              <p:nvPr/>
            </p:nvGrpSpPr>
            <p:grpSpPr>
              <a:xfrm>
                <a:off x="7294695" y="3200400"/>
                <a:ext cx="863303" cy="878977"/>
                <a:chOff x="5703853" y="3200400"/>
                <a:chExt cx="863303" cy="878977"/>
              </a:xfrm>
            </p:grpSpPr>
            <p:cxnSp>
              <p:nvCxnSpPr>
                <p:cNvPr id="167" name="Straight Connector 166">
                  <a:extLst>
                    <a:ext uri="{FF2B5EF4-FFF2-40B4-BE49-F238E27FC236}">
                      <a16:creationId xmlns:a16="http://schemas.microsoft.com/office/drawing/2014/main" id="{2448849A-079F-4611-9FE6-EDEECE6E9FB6}"/>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168" name="Straight Connector 167">
                  <a:extLst>
                    <a:ext uri="{FF2B5EF4-FFF2-40B4-BE49-F238E27FC236}">
                      <a16:creationId xmlns:a16="http://schemas.microsoft.com/office/drawing/2014/main" id="{7DA35258-95B5-4185-BC22-F251C9E1938F}"/>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169" name="Straight Connector 168">
                  <a:extLst>
                    <a:ext uri="{FF2B5EF4-FFF2-40B4-BE49-F238E27FC236}">
                      <a16:creationId xmlns:a16="http://schemas.microsoft.com/office/drawing/2014/main" id="{D22BCDF8-6BC3-4417-B331-0413893312D0}"/>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170" name="Straight Connector 169">
                  <a:extLst>
                    <a:ext uri="{FF2B5EF4-FFF2-40B4-BE49-F238E27FC236}">
                      <a16:creationId xmlns:a16="http://schemas.microsoft.com/office/drawing/2014/main" id="{412685A2-F6B7-46AF-B0D8-E44022546E01}"/>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171" name="Straight Connector 170">
                  <a:extLst>
                    <a:ext uri="{FF2B5EF4-FFF2-40B4-BE49-F238E27FC236}">
                      <a16:creationId xmlns:a16="http://schemas.microsoft.com/office/drawing/2014/main" id="{CC7254C9-D5BA-4A3E-8F3E-653F0E6F6362}"/>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nvGrpSpPr>
              <p:cNvPr id="147" name="Group 146">
                <a:extLst>
                  <a:ext uri="{FF2B5EF4-FFF2-40B4-BE49-F238E27FC236}">
                    <a16:creationId xmlns:a16="http://schemas.microsoft.com/office/drawing/2014/main" id="{6CD18F83-4CCB-4E46-A205-E841FD4C6DCA}"/>
                  </a:ext>
                </a:extLst>
              </p:cNvPr>
              <p:cNvGrpSpPr/>
              <p:nvPr/>
            </p:nvGrpSpPr>
            <p:grpSpPr>
              <a:xfrm>
                <a:off x="7294695" y="4772549"/>
                <a:ext cx="863303" cy="878977"/>
                <a:chOff x="5703853" y="3200400"/>
                <a:chExt cx="863303" cy="878977"/>
              </a:xfrm>
            </p:grpSpPr>
            <p:cxnSp>
              <p:nvCxnSpPr>
                <p:cNvPr id="155" name="Straight Connector 154">
                  <a:extLst>
                    <a:ext uri="{FF2B5EF4-FFF2-40B4-BE49-F238E27FC236}">
                      <a16:creationId xmlns:a16="http://schemas.microsoft.com/office/drawing/2014/main" id="{A6856720-0542-4AD1-9270-FDF5D77A054F}"/>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156" name="Straight Connector 155">
                  <a:extLst>
                    <a:ext uri="{FF2B5EF4-FFF2-40B4-BE49-F238E27FC236}">
                      <a16:creationId xmlns:a16="http://schemas.microsoft.com/office/drawing/2014/main" id="{7057032D-838B-4546-806B-AF9ACDB85A34}"/>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157" name="Straight Connector 156">
                  <a:extLst>
                    <a:ext uri="{FF2B5EF4-FFF2-40B4-BE49-F238E27FC236}">
                      <a16:creationId xmlns:a16="http://schemas.microsoft.com/office/drawing/2014/main" id="{EBF2CE14-4AA1-4B95-BE45-1CB5A14D64F0}"/>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158" name="Straight Connector 157">
                  <a:extLst>
                    <a:ext uri="{FF2B5EF4-FFF2-40B4-BE49-F238E27FC236}">
                      <a16:creationId xmlns:a16="http://schemas.microsoft.com/office/drawing/2014/main" id="{2EA8D98F-17D8-46FC-BC26-61382E834FD6}"/>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159" name="Straight Connector 158">
                  <a:extLst>
                    <a:ext uri="{FF2B5EF4-FFF2-40B4-BE49-F238E27FC236}">
                      <a16:creationId xmlns:a16="http://schemas.microsoft.com/office/drawing/2014/main" id="{D464F92B-9447-4B88-920A-ADED7563E6D2}"/>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nvGrpSpPr>
              <p:cNvPr id="148" name="Group 147">
                <a:extLst>
                  <a:ext uri="{FF2B5EF4-FFF2-40B4-BE49-F238E27FC236}">
                    <a16:creationId xmlns:a16="http://schemas.microsoft.com/office/drawing/2014/main" id="{7014B6ED-9693-4ADA-8525-F63F3E7C296A}"/>
                  </a:ext>
                </a:extLst>
              </p:cNvPr>
              <p:cNvGrpSpPr/>
              <p:nvPr/>
            </p:nvGrpSpPr>
            <p:grpSpPr>
              <a:xfrm>
                <a:off x="5703853" y="4772549"/>
                <a:ext cx="863303" cy="878977"/>
                <a:chOff x="5703853" y="3200400"/>
                <a:chExt cx="863303" cy="878977"/>
              </a:xfrm>
            </p:grpSpPr>
            <p:cxnSp>
              <p:nvCxnSpPr>
                <p:cNvPr id="149" name="Straight Connector 148">
                  <a:extLst>
                    <a:ext uri="{FF2B5EF4-FFF2-40B4-BE49-F238E27FC236}">
                      <a16:creationId xmlns:a16="http://schemas.microsoft.com/office/drawing/2014/main" id="{ED8F2CD7-A769-40B2-9711-773276CA4302}"/>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150" name="Straight Connector 149">
                  <a:extLst>
                    <a:ext uri="{FF2B5EF4-FFF2-40B4-BE49-F238E27FC236}">
                      <a16:creationId xmlns:a16="http://schemas.microsoft.com/office/drawing/2014/main" id="{815991BA-1A5C-47A1-B052-F749E6E22FBE}"/>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151" name="Straight Connector 150">
                  <a:extLst>
                    <a:ext uri="{FF2B5EF4-FFF2-40B4-BE49-F238E27FC236}">
                      <a16:creationId xmlns:a16="http://schemas.microsoft.com/office/drawing/2014/main" id="{1D84005C-AC1E-4664-8364-77A69EFCE830}"/>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153" name="Straight Connector 152">
                  <a:extLst>
                    <a:ext uri="{FF2B5EF4-FFF2-40B4-BE49-F238E27FC236}">
                      <a16:creationId xmlns:a16="http://schemas.microsoft.com/office/drawing/2014/main" id="{9AFB68EC-44B7-4CC9-B788-08394E20860A}"/>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154" name="Straight Connector 153">
                  <a:extLst>
                    <a:ext uri="{FF2B5EF4-FFF2-40B4-BE49-F238E27FC236}">
                      <a16:creationId xmlns:a16="http://schemas.microsoft.com/office/drawing/2014/main" id="{11340AF2-CC22-4F9D-B6F3-41D4129955F6}"/>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sp>
          <p:nvSpPr>
            <p:cNvPr id="231" name="Rectangle: Rounded Corners 230">
              <a:extLst>
                <a:ext uri="{FF2B5EF4-FFF2-40B4-BE49-F238E27FC236}">
                  <a16:creationId xmlns:a16="http://schemas.microsoft.com/office/drawing/2014/main" id="{E4C83E6E-D90F-4CDE-9E99-37639088AE2D}"/>
                </a:ext>
              </a:extLst>
            </p:cNvPr>
            <p:cNvSpPr/>
            <p:nvPr/>
          </p:nvSpPr>
          <p:spPr bwMode="auto">
            <a:xfrm>
              <a:off x="4773366" y="3221680"/>
              <a:ext cx="2601859" cy="1914608"/>
            </a:xfrm>
            <a:prstGeom prst="roundRect">
              <a:avLst>
                <a:gd name="adj" fmla="val 4248"/>
              </a:avLst>
            </a:prstGeom>
            <a:noFill/>
            <a:ln w="12700">
              <a:solidFill>
                <a:schemeClr val="tx2"/>
              </a:solidFill>
              <a:headEnd type="none" w="med" len="med"/>
              <a:tailEnd type="none" w="med" len="med"/>
            </a:ln>
            <a:effectLst/>
            <a:extLst>
              <a:ext uri="{909E8E84-426E-40DD-AFC4-6F175D3DCCD1}">
                <a14:hiddenFill xmlns:a14="http://schemas.microsoft.com/office/drawing/2010/main">
                  <a:no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E401808F-0BFB-4FF2-96FD-09489E02B61C}"/>
                </a:ext>
              </a:extLst>
            </p:cNvPr>
            <p:cNvSpPr/>
            <p:nvPr/>
          </p:nvSpPr>
          <p:spPr>
            <a:xfrm>
              <a:off x="4352178" y="5381314"/>
              <a:ext cx="3385296" cy="246221"/>
            </a:xfrm>
            <a:prstGeom prst="rect">
              <a:avLst/>
            </a:pr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Train and evaluate model</a:t>
              </a:r>
            </a:p>
          </p:txBody>
        </p:sp>
      </p:grpSp>
      <p:grpSp>
        <p:nvGrpSpPr>
          <p:cNvPr id="21" name="Group 20">
            <a:extLst>
              <a:ext uri="{FF2B5EF4-FFF2-40B4-BE49-F238E27FC236}">
                <a16:creationId xmlns:a16="http://schemas.microsoft.com/office/drawing/2014/main" id="{D85869F4-F9CC-46E2-B88D-264416530A20}"/>
              </a:ext>
            </a:extLst>
          </p:cNvPr>
          <p:cNvGrpSpPr/>
          <p:nvPr/>
        </p:nvGrpSpPr>
        <p:grpSpPr>
          <a:xfrm>
            <a:off x="7631207" y="2754955"/>
            <a:ext cx="3385296" cy="2405855"/>
            <a:chOff x="7631207" y="3221680"/>
            <a:chExt cx="3385296" cy="2405855"/>
          </a:xfrm>
        </p:grpSpPr>
        <p:sp>
          <p:nvSpPr>
            <p:cNvPr id="406" name="Rectangle 405">
              <a:extLst>
                <a:ext uri="{FF2B5EF4-FFF2-40B4-BE49-F238E27FC236}">
                  <a16:creationId xmlns:a16="http://schemas.microsoft.com/office/drawing/2014/main" id="{ED4D2BC8-66C6-490F-BF7F-C41196EF18F6}"/>
                </a:ext>
              </a:extLst>
            </p:cNvPr>
            <p:cNvSpPr/>
            <p:nvPr/>
          </p:nvSpPr>
          <p:spPr bwMode="auto">
            <a:xfrm>
              <a:off x="8329368" y="3787202"/>
              <a:ext cx="737666" cy="707198"/>
            </a:xfrm>
            <a:prstGeom prst="rect">
              <a:avLst/>
            </a:prstGeom>
            <a:noFill/>
            <a:ln w="12700" cap="sq">
              <a:solidFill>
                <a:schemeClr val="tx2"/>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407" name="Rectangle 406">
              <a:extLst>
                <a:ext uri="{FF2B5EF4-FFF2-40B4-BE49-F238E27FC236}">
                  <a16:creationId xmlns:a16="http://schemas.microsoft.com/office/drawing/2014/main" id="{AF540179-D0BA-4D21-9886-119779DCEFA5}"/>
                </a:ext>
              </a:extLst>
            </p:cNvPr>
            <p:cNvSpPr/>
            <p:nvPr/>
          </p:nvSpPr>
          <p:spPr bwMode="auto">
            <a:xfrm>
              <a:off x="8505051" y="3412008"/>
              <a:ext cx="318889" cy="313882"/>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408" name="Rectangle 407">
              <a:extLst>
                <a:ext uri="{FF2B5EF4-FFF2-40B4-BE49-F238E27FC236}">
                  <a16:creationId xmlns:a16="http://schemas.microsoft.com/office/drawing/2014/main" id="{8C211C44-D06B-4759-8E8D-D62F4753320F}"/>
                </a:ext>
              </a:extLst>
            </p:cNvPr>
            <p:cNvSpPr/>
            <p:nvPr/>
          </p:nvSpPr>
          <p:spPr bwMode="auto">
            <a:xfrm>
              <a:off x="8408388" y="3926900"/>
              <a:ext cx="512214" cy="504169"/>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sp>
          <p:nvSpPr>
            <p:cNvPr id="409" name="Rectangle 408">
              <a:extLst>
                <a:ext uri="{FF2B5EF4-FFF2-40B4-BE49-F238E27FC236}">
                  <a16:creationId xmlns:a16="http://schemas.microsoft.com/office/drawing/2014/main" id="{C4384E1B-A29D-4EDF-B777-F3849C110867}"/>
                </a:ext>
              </a:extLst>
            </p:cNvPr>
            <p:cNvSpPr/>
            <p:nvPr/>
          </p:nvSpPr>
          <p:spPr bwMode="auto">
            <a:xfrm>
              <a:off x="8505051" y="4622434"/>
              <a:ext cx="318889" cy="313882"/>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78D7"/>
                </a:solidFill>
                <a:effectLst/>
                <a:uLnTx/>
                <a:uFillTx/>
                <a:latin typeface="Segoe UI Semilight"/>
                <a:ea typeface="+mn-ea"/>
                <a:cs typeface="+mn-cs"/>
              </a:endParaRPr>
            </a:p>
          </p:txBody>
        </p:sp>
        <p:grpSp>
          <p:nvGrpSpPr>
            <p:cNvPr id="410" name="Group 409">
              <a:extLst>
                <a:ext uri="{FF2B5EF4-FFF2-40B4-BE49-F238E27FC236}">
                  <a16:creationId xmlns:a16="http://schemas.microsoft.com/office/drawing/2014/main" id="{BE15B085-EF73-4EFB-AB8E-1433E9EF2AC3}"/>
                </a:ext>
              </a:extLst>
            </p:cNvPr>
            <p:cNvGrpSpPr/>
            <p:nvPr/>
          </p:nvGrpSpPr>
          <p:grpSpPr>
            <a:xfrm>
              <a:off x="8732246" y="3352649"/>
              <a:ext cx="213251" cy="214202"/>
              <a:chOff x="8249239" y="3289079"/>
              <a:chExt cx="224644" cy="225646"/>
            </a:xfrm>
          </p:grpSpPr>
          <p:sp>
            <p:nvSpPr>
              <p:cNvPr id="436" name="Oval 435">
                <a:extLst>
                  <a:ext uri="{FF2B5EF4-FFF2-40B4-BE49-F238E27FC236}">
                    <a16:creationId xmlns:a16="http://schemas.microsoft.com/office/drawing/2014/main" id="{F22C095E-8464-4F50-8D67-62856B039E3F}"/>
                  </a:ext>
                </a:extLst>
              </p:cNvPr>
              <p:cNvSpPr/>
              <p:nvPr/>
            </p:nvSpPr>
            <p:spPr bwMode="auto">
              <a:xfrm>
                <a:off x="8249239" y="3289079"/>
                <a:ext cx="224644" cy="225646"/>
              </a:xfrm>
              <a:prstGeom prst="ellipse">
                <a:avLst/>
              </a:prstGeom>
              <a:solidFill>
                <a:schemeClr val="bg1"/>
              </a:solidFill>
              <a:ln w="12700" cap="sq">
                <a:solidFill>
                  <a:schemeClr val="tx2"/>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78D7"/>
                  </a:solidFill>
                  <a:effectLst/>
                  <a:uLnTx/>
                  <a:uFillTx/>
                  <a:latin typeface="Segoe UI Semilight"/>
                  <a:ea typeface="+mn-ea"/>
                  <a:cs typeface="+mn-cs"/>
                </a:endParaRPr>
              </a:p>
            </p:txBody>
          </p:sp>
          <p:grpSp>
            <p:nvGrpSpPr>
              <p:cNvPr id="437" name="Group 436">
                <a:extLst>
                  <a:ext uri="{FF2B5EF4-FFF2-40B4-BE49-F238E27FC236}">
                    <a16:creationId xmlns:a16="http://schemas.microsoft.com/office/drawing/2014/main" id="{89EEE772-A58C-49FE-90FD-E581DA6FA08A}"/>
                  </a:ext>
                </a:extLst>
              </p:cNvPr>
              <p:cNvGrpSpPr/>
              <p:nvPr/>
            </p:nvGrpSpPr>
            <p:grpSpPr>
              <a:xfrm>
                <a:off x="8296216" y="3353896"/>
                <a:ext cx="130690" cy="96012"/>
                <a:chOff x="7899400" y="5481285"/>
                <a:chExt cx="1943100" cy="1427515"/>
              </a:xfrm>
            </p:grpSpPr>
            <p:sp>
              <p:nvSpPr>
                <p:cNvPr id="438" name="Freeform: Shape 437">
                  <a:extLst>
                    <a:ext uri="{FF2B5EF4-FFF2-40B4-BE49-F238E27FC236}">
                      <a16:creationId xmlns:a16="http://schemas.microsoft.com/office/drawing/2014/main" id="{10355AAB-F20C-402C-8AC3-985B6BDCD258}"/>
                    </a:ext>
                  </a:extLst>
                </p:cNvPr>
                <p:cNvSpPr/>
                <p:nvPr/>
              </p:nvSpPr>
              <p:spPr bwMode="auto">
                <a:xfrm>
                  <a:off x="7899400" y="5488940"/>
                  <a:ext cx="858520" cy="1419860"/>
                </a:xfrm>
                <a:custGeom>
                  <a:avLst/>
                  <a:gdLst>
                    <a:gd name="connsiteX0" fmla="*/ 0 w 889000"/>
                    <a:gd name="connsiteY0" fmla="*/ 0 h 1417320"/>
                    <a:gd name="connsiteX1" fmla="*/ 889000 w 889000"/>
                    <a:gd name="connsiteY1" fmla="*/ 0 h 1417320"/>
                    <a:gd name="connsiteX2" fmla="*/ 284480 w 889000"/>
                    <a:gd name="connsiteY2" fmla="*/ 1417320 h 1417320"/>
                    <a:gd name="connsiteX0" fmla="*/ 0 w 889000"/>
                    <a:gd name="connsiteY0" fmla="*/ 0 h 1417320"/>
                    <a:gd name="connsiteX1" fmla="*/ 889000 w 889000"/>
                    <a:gd name="connsiteY1" fmla="*/ 0 h 1417320"/>
                    <a:gd name="connsiteX2" fmla="*/ 284480 w 889000"/>
                    <a:gd name="connsiteY2" fmla="*/ 1417320 h 1417320"/>
                    <a:gd name="connsiteX0" fmla="*/ 0 w 858520"/>
                    <a:gd name="connsiteY0" fmla="*/ 2540 h 1419860"/>
                    <a:gd name="connsiteX1" fmla="*/ 858520 w 858520"/>
                    <a:gd name="connsiteY1" fmla="*/ 0 h 1419860"/>
                    <a:gd name="connsiteX2" fmla="*/ 284480 w 858520"/>
                    <a:gd name="connsiteY2" fmla="*/ 1419860 h 1419860"/>
                    <a:gd name="connsiteX0" fmla="*/ 0 w 858520"/>
                    <a:gd name="connsiteY0" fmla="*/ 2540 h 1419860"/>
                    <a:gd name="connsiteX1" fmla="*/ 858520 w 858520"/>
                    <a:gd name="connsiteY1" fmla="*/ 0 h 1419860"/>
                    <a:gd name="connsiteX2" fmla="*/ 284480 w 858520"/>
                    <a:gd name="connsiteY2" fmla="*/ 1419860 h 1419860"/>
                  </a:gdLst>
                  <a:ahLst/>
                  <a:cxnLst>
                    <a:cxn ang="0">
                      <a:pos x="connsiteX0" y="connsiteY0"/>
                    </a:cxn>
                    <a:cxn ang="0">
                      <a:pos x="connsiteX1" y="connsiteY1"/>
                    </a:cxn>
                    <a:cxn ang="0">
                      <a:pos x="connsiteX2" y="connsiteY2"/>
                    </a:cxn>
                  </a:cxnLst>
                  <a:rect l="l" t="t" r="r" b="b"/>
                  <a:pathLst>
                    <a:path w="858520" h="1419860">
                      <a:moveTo>
                        <a:pt x="0" y="2540"/>
                      </a:moveTo>
                      <a:lnTo>
                        <a:pt x="858520" y="0"/>
                      </a:lnTo>
                      <a:cubicBezTo>
                        <a:pt x="641773" y="373380"/>
                        <a:pt x="440267" y="723900"/>
                        <a:pt x="284480" y="1419860"/>
                      </a:cubicBez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439" name="Oval 300">
                  <a:extLst>
                    <a:ext uri="{FF2B5EF4-FFF2-40B4-BE49-F238E27FC236}">
                      <a16:creationId xmlns:a16="http://schemas.microsoft.com/office/drawing/2014/main" id="{00D4CF4A-AFF1-4063-B535-E07F93722C74}"/>
                    </a:ext>
                  </a:extLst>
                </p:cNvPr>
                <p:cNvSpPr/>
                <p:nvPr/>
              </p:nvSpPr>
              <p:spPr bwMode="auto">
                <a:xfrm>
                  <a:off x="9037320" y="5481285"/>
                  <a:ext cx="805180" cy="1419934"/>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grpSp>
        <p:grpSp>
          <p:nvGrpSpPr>
            <p:cNvPr id="411" name="Group 410">
              <a:extLst>
                <a:ext uri="{FF2B5EF4-FFF2-40B4-BE49-F238E27FC236}">
                  <a16:creationId xmlns:a16="http://schemas.microsoft.com/office/drawing/2014/main" id="{7E3CF73E-AF51-4523-9732-2B4836690539}"/>
                </a:ext>
              </a:extLst>
            </p:cNvPr>
            <p:cNvGrpSpPr/>
            <p:nvPr/>
          </p:nvGrpSpPr>
          <p:grpSpPr>
            <a:xfrm>
              <a:off x="8803628" y="3830183"/>
              <a:ext cx="218291" cy="219266"/>
              <a:chOff x="8889458" y="4017170"/>
              <a:chExt cx="229954" cy="230980"/>
            </a:xfrm>
          </p:grpSpPr>
          <p:sp>
            <p:nvSpPr>
              <p:cNvPr id="431" name="Oval 430">
                <a:extLst>
                  <a:ext uri="{FF2B5EF4-FFF2-40B4-BE49-F238E27FC236}">
                    <a16:creationId xmlns:a16="http://schemas.microsoft.com/office/drawing/2014/main" id="{DC71966B-42B7-4883-8FDD-DFD2835A2509}"/>
                  </a:ext>
                </a:extLst>
              </p:cNvPr>
              <p:cNvSpPr/>
              <p:nvPr/>
            </p:nvSpPr>
            <p:spPr bwMode="auto">
              <a:xfrm>
                <a:off x="8889458" y="4017170"/>
                <a:ext cx="229954" cy="230980"/>
              </a:xfrm>
              <a:prstGeom prst="ellipse">
                <a:avLst/>
              </a:prstGeom>
              <a:solidFill>
                <a:schemeClr val="bg1"/>
              </a:solidFill>
              <a:ln w="12700" cap="sq">
                <a:solidFill>
                  <a:schemeClr val="tx2"/>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78D7"/>
                  </a:solidFill>
                  <a:effectLst/>
                  <a:uLnTx/>
                  <a:uFillTx/>
                  <a:latin typeface="Segoe UI Semilight"/>
                  <a:ea typeface="+mn-ea"/>
                  <a:cs typeface="+mn-cs"/>
                </a:endParaRPr>
              </a:p>
            </p:txBody>
          </p:sp>
          <p:grpSp>
            <p:nvGrpSpPr>
              <p:cNvPr id="432" name="Group 431">
                <a:extLst>
                  <a:ext uri="{FF2B5EF4-FFF2-40B4-BE49-F238E27FC236}">
                    <a16:creationId xmlns:a16="http://schemas.microsoft.com/office/drawing/2014/main" id="{EA26C655-1339-4D23-84E2-09C61A06614F}"/>
                  </a:ext>
                </a:extLst>
              </p:cNvPr>
              <p:cNvGrpSpPr/>
              <p:nvPr/>
            </p:nvGrpSpPr>
            <p:grpSpPr>
              <a:xfrm>
                <a:off x="8921625" y="4084320"/>
                <a:ext cx="167083" cy="86359"/>
                <a:chOff x="8917347" y="4011404"/>
                <a:chExt cx="308158" cy="159275"/>
              </a:xfrm>
            </p:grpSpPr>
            <p:sp>
              <p:nvSpPr>
                <p:cNvPr id="433" name="Freeform: Shape 432">
                  <a:extLst>
                    <a:ext uri="{FF2B5EF4-FFF2-40B4-BE49-F238E27FC236}">
                      <a16:creationId xmlns:a16="http://schemas.microsoft.com/office/drawing/2014/main" id="{9C9A6D6A-6B58-4D55-A0B8-D8BBFC2C75E3}"/>
                    </a:ext>
                  </a:extLst>
                </p:cNvPr>
                <p:cNvSpPr/>
                <p:nvPr/>
              </p:nvSpPr>
              <p:spPr bwMode="auto">
                <a:xfrm>
                  <a:off x="8917347" y="4013639"/>
                  <a:ext cx="45719" cy="152222"/>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434" name="Oval 300">
                  <a:extLst>
                    <a:ext uri="{FF2B5EF4-FFF2-40B4-BE49-F238E27FC236}">
                      <a16:creationId xmlns:a16="http://schemas.microsoft.com/office/drawing/2014/main" id="{E9BA3C4F-6C42-4687-95E4-5A94F5082AAA}"/>
                    </a:ext>
                  </a:extLst>
                </p:cNvPr>
                <p:cNvSpPr/>
                <p:nvPr/>
              </p:nvSpPr>
              <p:spPr bwMode="auto">
                <a:xfrm>
                  <a:off x="9003968" y="4011404"/>
                  <a:ext cx="90317"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435" name="Oval 300">
                  <a:extLst>
                    <a:ext uri="{FF2B5EF4-FFF2-40B4-BE49-F238E27FC236}">
                      <a16:creationId xmlns:a16="http://schemas.microsoft.com/office/drawing/2014/main" id="{0EC4EFA6-5F29-4787-8180-59BFA92AAC13}"/>
                    </a:ext>
                  </a:extLst>
                </p:cNvPr>
                <p:cNvSpPr/>
                <p:nvPr/>
              </p:nvSpPr>
              <p:spPr bwMode="auto">
                <a:xfrm>
                  <a:off x="9135187" y="4011404"/>
                  <a:ext cx="90318"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grpSp>
        <p:sp>
          <p:nvSpPr>
            <p:cNvPr id="412" name="Oval 411">
              <a:extLst>
                <a:ext uri="{FF2B5EF4-FFF2-40B4-BE49-F238E27FC236}">
                  <a16:creationId xmlns:a16="http://schemas.microsoft.com/office/drawing/2014/main" id="{8BCE01AE-13E0-4211-8E67-964E6C6FB3AE}"/>
                </a:ext>
              </a:extLst>
            </p:cNvPr>
            <p:cNvSpPr/>
            <p:nvPr/>
          </p:nvSpPr>
          <p:spPr bwMode="auto">
            <a:xfrm>
              <a:off x="8732246" y="4535858"/>
              <a:ext cx="213251" cy="214202"/>
            </a:xfrm>
            <a:prstGeom prst="ellipse">
              <a:avLst/>
            </a:prstGeom>
            <a:solidFill>
              <a:schemeClr val="bg1"/>
            </a:solidFill>
            <a:ln w="12700" cap="sq">
              <a:solidFill>
                <a:schemeClr val="tx2"/>
              </a:solidFill>
              <a:prstDash val="solid"/>
              <a:miter lim="800000"/>
              <a:headEnd/>
              <a:tailEnd/>
            </a:ln>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413" name="Oval 300">
              <a:extLst>
                <a:ext uri="{FF2B5EF4-FFF2-40B4-BE49-F238E27FC236}">
                  <a16:creationId xmlns:a16="http://schemas.microsoft.com/office/drawing/2014/main" id="{687DF784-7794-4681-8209-451EADA0B034}"/>
                </a:ext>
              </a:extLst>
            </p:cNvPr>
            <p:cNvSpPr/>
            <p:nvPr/>
          </p:nvSpPr>
          <p:spPr bwMode="auto">
            <a:xfrm>
              <a:off x="8849494" y="4597387"/>
              <a:ext cx="51408" cy="90658"/>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nvGrpSpPr>
            <p:cNvPr id="414" name="Group 413">
              <a:extLst>
                <a:ext uri="{FF2B5EF4-FFF2-40B4-BE49-F238E27FC236}">
                  <a16:creationId xmlns:a16="http://schemas.microsoft.com/office/drawing/2014/main" id="{5E34C3BE-3047-44E9-A2D0-04A21B9554E0}"/>
                </a:ext>
              </a:extLst>
            </p:cNvPr>
            <p:cNvGrpSpPr/>
            <p:nvPr/>
          </p:nvGrpSpPr>
          <p:grpSpPr>
            <a:xfrm>
              <a:off x="9932940" y="3562713"/>
              <a:ext cx="318889" cy="1232546"/>
              <a:chOff x="9823847" y="3441395"/>
              <a:chExt cx="335926" cy="1298395"/>
            </a:xfrm>
          </p:grpSpPr>
          <p:sp>
            <p:nvSpPr>
              <p:cNvPr id="428" name="Rectangle 427">
                <a:extLst>
                  <a:ext uri="{FF2B5EF4-FFF2-40B4-BE49-F238E27FC236}">
                    <a16:creationId xmlns:a16="http://schemas.microsoft.com/office/drawing/2014/main" id="{04D367D7-4A45-471C-9DBD-EE631B8ABBA7}"/>
                  </a:ext>
                </a:extLst>
              </p:cNvPr>
              <p:cNvSpPr/>
              <p:nvPr/>
            </p:nvSpPr>
            <p:spPr bwMode="auto">
              <a:xfrm>
                <a:off x="9823847" y="3441395"/>
                <a:ext cx="335926" cy="330650"/>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mn-cs"/>
                  </a:rPr>
                  <a:t>A</a:t>
                </a:r>
              </a:p>
            </p:txBody>
          </p:sp>
          <p:sp>
            <p:nvSpPr>
              <p:cNvPr id="429" name="Rectangle 428">
                <a:extLst>
                  <a:ext uri="{FF2B5EF4-FFF2-40B4-BE49-F238E27FC236}">
                    <a16:creationId xmlns:a16="http://schemas.microsoft.com/office/drawing/2014/main" id="{6E797753-833B-4D3E-A1BF-6B9BDA8D9517}"/>
                  </a:ext>
                </a:extLst>
              </p:cNvPr>
              <p:cNvSpPr/>
              <p:nvPr/>
            </p:nvSpPr>
            <p:spPr bwMode="auto">
              <a:xfrm>
                <a:off x="9823847" y="3925264"/>
                <a:ext cx="335926" cy="330650"/>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mn-cs"/>
                  </a:rPr>
                  <a:t>B</a:t>
                </a:r>
              </a:p>
            </p:txBody>
          </p:sp>
          <p:sp>
            <p:nvSpPr>
              <p:cNvPr id="430" name="Rectangle 429">
                <a:extLst>
                  <a:ext uri="{FF2B5EF4-FFF2-40B4-BE49-F238E27FC236}">
                    <a16:creationId xmlns:a16="http://schemas.microsoft.com/office/drawing/2014/main" id="{F8F945D7-7082-4976-B743-91F7359A11E7}"/>
                  </a:ext>
                </a:extLst>
              </p:cNvPr>
              <p:cNvSpPr/>
              <p:nvPr/>
            </p:nvSpPr>
            <p:spPr bwMode="auto">
              <a:xfrm>
                <a:off x="9823847" y="4409140"/>
                <a:ext cx="335926" cy="330650"/>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light"/>
                    <a:ea typeface="+mn-ea"/>
                    <a:cs typeface="+mn-cs"/>
                  </a:rPr>
                  <a:t>C</a:t>
                </a:r>
              </a:p>
            </p:txBody>
          </p:sp>
        </p:grpSp>
        <p:sp>
          <p:nvSpPr>
            <p:cNvPr id="419" name="Freeform: Shape 418">
              <a:extLst>
                <a:ext uri="{FF2B5EF4-FFF2-40B4-BE49-F238E27FC236}">
                  <a16:creationId xmlns:a16="http://schemas.microsoft.com/office/drawing/2014/main" id="{E0E4B9DE-C9FB-4CB4-8EB1-F48CB1FD7060}"/>
                </a:ext>
              </a:extLst>
            </p:cNvPr>
            <p:cNvSpPr/>
            <p:nvPr/>
          </p:nvSpPr>
          <p:spPr bwMode="auto">
            <a:xfrm>
              <a:off x="8773031" y="4597170"/>
              <a:ext cx="52690" cy="93393"/>
            </a:xfrm>
            <a:custGeom>
              <a:avLst/>
              <a:gdLst>
                <a:gd name="connsiteX0" fmla="*/ 329946 w 659892"/>
                <a:gd name="connsiteY0" fmla="*/ 544830 h 1169670"/>
                <a:gd name="connsiteX1" fmla="*/ 659892 w 659892"/>
                <a:gd name="connsiteY1" fmla="*/ 857250 h 1169670"/>
                <a:gd name="connsiteX2" fmla="*/ 329946 w 659892"/>
                <a:gd name="connsiteY2" fmla="*/ 1169670 h 1169670"/>
                <a:gd name="connsiteX3" fmla="*/ 0 w 659892"/>
                <a:gd name="connsiteY3" fmla="*/ 857250 h 1169670"/>
                <a:gd name="connsiteX4" fmla="*/ 329946 w 659892"/>
                <a:gd name="connsiteY4" fmla="*/ 544830 h 1169670"/>
                <a:gd name="connsiteX5" fmla="*/ 329946 w 659892"/>
                <a:gd name="connsiteY5" fmla="*/ 0 h 1169670"/>
                <a:gd name="connsiteX6" fmla="*/ 610362 w 659892"/>
                <a:gd name="connsiteY6" fmla="*/ 270510 h 1169670"/>
                <a:gd name="connsiteX7" fmla="*/ 329946 w 659892"/>
                <a:gd name="connsiteY7" fmla="*/ 541020 h 1169670"/>
                <a:gd name="connsiteX8" fmla="*/ 49530 w 659892"/>
                <a:gd name="connsiteY8" fmla="*/ 270510 h 1169670"/>
                <a:gd name="connsiteX9" fmla="*/ 329946 w 659892"/>
                <a:gd name="connsiteY9" fmla="*/ 0 h 116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892" h="1169670">
                  <a:moveTo>
                    <a:pt x="329946" y="544830"/>
                  </a:moveTo>
                  <a:cubicBezTo>
                    <a:pt x="512170" y="544830"/>
                    <a:pt x="659892" y="684705"/>
                    <a:pt x="659892" y="857250"/>
                  </a:cubicBezTo>
                  <a:cubicBezTo>
                    <a:pt x="659892" y="1029795"/>
                    <a:pt x="512170" y="1169670"/>
                    <a:pt x="329946" y="1169670"/>
                  </a:cubicBezTo>
                  <a:cubicBezTo>
                    <a:pt x="147722" y="1169670"/>
                    <a:pt x="0" y="1029795"/>
                    <a:pt x="0" y="857250"/>
                  </a:cubicBezTo>
                  <a:cubicBezTo>
                    <a:pt x="0" y="684705"/>
                    <a:pt x="147722" y="544830"/>
                    <a:pt x="329946" y="544830"/>
                  </a:cubicBezTo>
                  <a:close/>
                  <a:moveTo>
                    <a:pt x="329946" y="0"/>
                  </a:moveTo>
                  <a:cubicBezTo>
                    <a:pt x="484815" y="0"/>
                    <a:pt x="610362" y="121111"/>
                    <a:pt x="610362" y="270510"/>
                  </a:cubicBezTo>
                  <a:cubicBezTo>
                    <a:pt x="610362" y="419909"/>
                    <a:pt x="484815" y="541020"/>
                    <a:pt x="329946" y="541020"/>
                  </a:cubicBezTo>
                  <a:cubicBezTo>
                    <a:pt x="175077" y="541020"/>
                    <a:pt x="49530" y="419909"/>
                    <a:pt x="49530" y="270510"/>
                  </a:cubicBezTo>
                  <a:cubicBezTo>
                    <a:pt x="49530" y="121111"/>
                    <a:pt x="175077" y="0"/>
                    <a:pt x="329946" y="0"/>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735ED476-B71A-46BB-BE37-45CFC9B042D4}"/>
                </a:ext>
              </a:extLst>
            </p:cNvPr>
            <p:cNvSpPr/>
            <p:nvPr/>
          </p:nvSpPr>
          <p:spPr bwMode="auto">
            <a:xfrm>
              <a:off x="8525684" y="4061692"/>
              <a:ext cx="83127" cy="8312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7DB3E461-94D8-4A11-8633-9AB995BFFB3F}"/>
                </a:ext>
              </a:extLst>
            </p:cNvPr>
            <p:cNvSpPr/>
            <p:nvPr/>
          </p:nvSpPr>
          <p:spPr bwMode="auto">
            <a:xfrm>
              <a:off x="8726695" y="4061692"/>
              <a:ext cx="83127" cy="8312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79" name="Rectangle 178">
              <a:extLst>
                <a:ext uri="{FF2B5EF4-FFF2-40B4-BE49-F238E27FC236}">
                  <a16:creationId xmlns:a16="http://schemas.microsoft.com/office/drawing/2014/main" id="{771E5CC8-0079-4065-BA16-0F08532B8832}"/>
                </a:ext>
              </a:extLst>
            </p:cNvPr>
            <p:cNvSpPr/>
            <p:nvPr/>
          </p:nvSpPr>
          <p:spPr bwMode="auto">
            <a:xfrm>
              <a:off x="8726105" y="4235255"/>
              <a:ext cx="83127" cy="8312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5DBD1FC2-9771-4EA7-8D61-2E6FEBEBF344}"/>
                </a:ext>
              </a:extLst>
            </p:cNvPr>
            <p:cNvSpPr/>
            <p:nvPr/>
          </p:nvSpPr>
          <p:spPr bwMode="auto">
            <a:xfrm>
              <a:off x="8525683" y="4235255"/>
              <a:ext cx="83127" cy="83127"/>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53147D66-15FC-438B-887D-E301BD8698E3}"/>
                </a:ext>
              </a:extLst>
            </p:cNvPr>
            <p:cNvCxnSpPr>
              <a:cxnSpLocks/>
              <a:stCxn id="6" idx="2"/>
              <a:endCxn id="180" idx="0"/>
            </p:cNvCxnSpPr>
            <p:nvPr/>
          </p:nvCxnSpPr>
          <p:spPr>
            <a:xfrm flipH="1">
              <a:off x="8567247" y="4144819"/>
              <a:ext cx="1" cy="90436"/>
            </a:xfrm>
            <a:prstGeom prst="line">
              <a:avLst/>
            </a:prstGeom>
            <a:noFill/>
            <a:ln w="12700" cap="flat" cmpd="sng" algn="ctr">
              <a:solidFill>
                <a:schemeClr val="accent1"/>
              </a:solidFill>
              <a:prstDash val="solid"/>
              <a:headEnd type="none"/>
              <a:tailEnd type="none"/>
            </a:ln>
            <a:effectLst/>
          </p:spPr>
        </p:cxnSp>
        <p:cxnSp>
          <p:nvCxnSpPr>
            <p:cNvPr id="18" name="Straight Connector 17">
              <a:extLst>
                <a:ext uri="{FF2B5EF4-FFF2-40B4-BE49-F238E27FC236}">
                  <a16:creationId xmlns:a16="http://schemas.microsoft.com/office/drawing/2014/main" id="{57CDD8E6-A575-42E5-8ED2-9512B55C2ACB}"/>
                </a:ext>
              </a:extLst>
            </p:cNvPr>
            <p:cNvCxnSpPr>
              <a:stCxn id="180" idx="3"/>
              <a:endCxn id="179" idx="1"/>
            </p:cNvCxnSpPr>
            <p:nvPr/>
          </p:nvCxnSpPr>
          <p:spPr>
            <a:xfrm>
              <a:off x="8608810" y="4276819"/>
              <a:ext cx="117295" cy="0"/>
            </a:xfrm>
            <a:prstGeom prst="line">
              <a:avLst/>
            </a:prstGeom>
            <a:noFill/>
            <a:ln w="12700" cap="flat" cmpd="sng" algn="ctr">
              <a:solidFill>
                <a:schemeClr val="accent1"/>
              </a:solidFill>
              <a:prstDash val="solid"/>
              <a:headEnd type="none"/>
              <a:tailEnd type="none"/>
            </a:ln>
            <a:effectLst/>
          </p:spPr>
        </p:cxnSp>
        <p:cxnSp>
          <p:nvCxnSpPr>
            <p:cNvPr id="20" name="Straight Connector 19">
              <a:extLst>
                <a:ext uri="{FF2B5EF4-FFF2-40B4-BE49-F238E27FC236}">
                  <a16:creationId xmlns:a16="http://schemas.microsoft.com/office/drawing/2014/main" id="{5EFF4C5F-4868-4058-9DF5-C1C39888883E}"/>
                </a:ext>
              </a:extLst>
            </p:cNvPr>
            <p:cNvCxnSpPr>
              <a:stCxn id="179" idx="0"/>
              <a:endCxn id="178" idx="2"/>
            </p:cNvCxnSpPr>
            <p:nvPr/>
          </p:nvCxnSpPr>
          <p:spPr>
            <a:xfrm flipV="1">
              <a:off x="8767669" y="4144819"/>
              <a:ext cx="590" cy="90436"/>
            </a:xfrm>
            <a:prstGeom prst="line">
              <a:avLst/>
            </a:prstGeom>
            <a:noFill/>
            <a:ln w="12700" cap="flat" cmpd="sng" algn="ctr">
              <a:solidFill>
                <a:schemeClr val="accent1"/>
              </a:solidFill>
              <a:prstDash val="solid"/>
              <a:headEnd type="none"/>
              <a:tailEnd type="none"/>
            </a:ln>
            <a:effectLst/>
          </p:spPr>
        </p:cxnSp>
        <p:cxnSp>
          <p:nvCxnSpPr>
            <p:cNvPr id="22" name="Straight Connector 21">
              <a:extLst>
                <a:ext uri="{FF2B5EF4-FFF2-40B4-BE49-F238E27FC236}">
                  <a16:creationId xmlns:a16="http://schemas.microsoft.com/office/drawing/2014/main" id="{416188F1-EB20-4D49-B1CE-58C649A8716F}"/>
                </a:ext>
              </a:extLst>
            </p:cNvPr>
            <p:cNvCxnSpPr>
              <a:stCxn id="178" idx="1"/>
              <a:endCxn id="6" idx="3"/>
            </p:cNvCxnSpPr>
            <p:nvPr/>
          </p:nvCxnSpPr>
          <p:spPr>
            <a:xfrm flipH="1">
              <a:off x="8608811" y="4103256"/>
              <a:ext cx="117884" cy="0"/>
            </a:xfrm>
            <a:prstGeom prst="line">
              <a:avLst/>
            </a:prstGeom>
            <a:noFill/>
            <a:ln w="12700" cap="flat" cmpd="sng" algn="ctr">
              <a:solidFill>
                <a:schemeClr val="accent1"/>
              </a:solidFill>
              <a:prstDash val="solid"/>
              <a:headEnd type="none"/>
              <a:tailEnd type="none"/>
            </a:ln>
            <a:effectLst/>
          </p:spPr>
        </p:cxnSp>
        <p:cxnSp>
          <p:nvCxnSpPr>
            <p:cNvPr id="28" name="Straight Connector 27">
              <a:extLst>
                <a:ext uri="{FF2B5EF4-FFF2-40B4-BE49-F238E27FC236}">
                  <a16:creationId xmlns:a16="http://schemas.microsoft.com/office/drawing/2014/main" id="{EC72812E-CEA5-4424-8CC9-2FEF70630667}"/>
                </a:ext>
              </a:extLst>
            </p:cNvPr>
            <p:cNvCxnSpPr/>
            <p:nvPr/>
          </p:nvCxnSpPr>
          <p:spPr>
            <a:xfrm flipH="1">
              <a:off x="8600693" y="4120356"/>
              <a:ext cx="137645" cy="137645"/>
            </a:xfrm>
            <a:prstGeom prst="line">
              <a:avLst/>
            </a:prstGeom>
            <a:noFill/>
            <a:ln w="12700" cap="flat" cmpd="sng" algn="ctr">
              <a:solidFill>
                <a:schemeClr val="accent1"/>
              </a:solidFill>
              <a:prstDash val="solid"/>
              <a:headEnd type="none"/>
              <a:tailEnd type="none"/>
            </a:ln>
            <a:effectLst/>
          </p:spPr>
        </p:cxnSp>
        <p:grpSp>
          <p:nvGrpSpPr>
            <p:cNvPr id="26" name="Group 25">
              <a:extLst>
                <a:ext uri="{FF2B5EF4-FFF2-40B4-BE49-F238E27FC236}">
                  <a16:creationId xmlns:a16="http://schemas.microsoft.com/office/drawing/2014/main" id="{AEBEFDDA-CD80-4375-A36C-22EF9FE0BD31}"/>
                </a:ext>
              </a:extLst>
            </p:cNvPr>
            <p:cNvGrpSpPr/>
            <p:nvPr/>
          </p:nvGrpSpPr>
          <p:grpSpPr>
            <a:xfrm>
              <a:off x="9155430" y="3738656"/>
              <a:ext cx="667650" cy="911702"/>
              <a:chOff x="9155430" y="3738656"/>
              <a:chExt cx="785922" cy="911702"/>
            </a:xfrm>
          </p:grpSpPr>
          <p:cxnSp>
            <p:nvCxnSpPr>
              <p:cNvPr id="11" name="Straight Arrow Connector 10">
                <a:extLst>
                  <a:ext uri="{FF2B5EF4-FFF2-40B4-BE49-F238E27FC236}">
                    <a16:creationId xmlns:a16="http://schemas.microsoft.com/office/drawing/2014/main" id="{9235AEDB-CFDB-410E-8113-7EF230744511}"/>
                  </a:ext>
                </a:extLst>
              </p:cNvPr>
              <p:cNvCxnSpPr>
                <a:cxnSpLocks/>
              </p:cNvCxnSpPr>
              <p:nvPr/>
            </p:nvCxnSpPr>
            <p:spPr>
              <a:xfrm>
                <a:off x="9155430" y="4187645"/>
                <a:ext cx="785922" cy="0"/>
              </a:xfrm>
              <a:prstGeom prst="straightConnector1">
                <a:avLst/>
              </a:prstGeom>
              <a:noFill/>
              <a:ln w="12700" cap="flat" cmpd="sng" algn="ctr">
                <a:solidFill>
                  <a:schemeClr val="accent1"/>
                </a:solidFill>
                <a:prstDash val="solid"/>
                <a:headEnd type="none"/>
                <a:tailEnd type="arrow"/>
              </a:ln>
              <a:effectLst/>
            </p:spPr>
          </p:cxnSp>
          <p:cxnSp>
            <p:nvCxnSpPr>
              <p:cNvPr id="15" name="Connector: Elbow 14">
                <a:extLst>
                  <a:ext uri="{FF2B5EF4-FFF2-40B4-BE49-F238E27FC236}">
                    <a16:creationId xmlns:a16="http://schemas.microsoft.com/office/drawing/2014/main" id="{9FC9C536-1DEA-4294-A1B9-66F3DAB29C66}"/>
                  </a:ext>
                </a:extLst>
              </p:cNvPr>
              <p:cNvCxnSpPr/>
              <p:nvPr/>
            </p:nvCxnSpPr>
            <p:spPr>
              <a:xfrm>
                <a:off x="9476173" y="4189178"/>
                <a:ext cx="461447" cy="461180"/>
              </a:xfrm>
              <a:prstGeom prst="bentConnector3">
                <a:avLst>
                  <a:gd name="adj1" fmla="val 1471"/>
                </a:avLst>
              </a:prstGeom>
              <a:noFill/>
              <a:ln w="12700" cap="flat" cmpd="sng" algn="ctr">
                <a:solidFill>
                  <a:schemeClr val="accent1"/>
                </a:solidFill>
                <a:prstDash val="solid"/>
                <a:headEnd type="none"/>
                <a:tailEnd type="arrow"/>
              </a:ln>
              <a:effectLst/>
            </p:spPr>
          </p:cxnSp>
          <p:cxnSp>
            <p:nvCxnSpPr>
              <p:cNvPr id="183" name="Connector: Elbow 182">
                <a:extLst>
                  <a:ext uri="{FF2B5EF4-FFF2-40B4-BE49-F238E27FC236}">
                    <a16:creationId xmlns:a16="http://schemas.microsoft.com/office/drawing/2014/main" id="{E21399B1-93C8-40F3-8AF8-5E130D08E003}"/>
                  </a:ext>
                </a:extLst>
              </p:cNvPr>
              <p:cNvCxnSpPr>
                <a:cxnSpLocks/>
              </p:cNvCxnSpPr>
              <p:nvPr/>
            </p:nvCxnSpPr>
            <p:spPr>
              <a:xfrm flipV="1">
                <a:off x="9476173" y="3738656"/>
                <a:ext cx="461447" cy="448989"/>
              </a:xfrm>
              <a:prstGeom prst="bentConnector3">
                <a:avLst>
                  <a:gd name="adj1" fmla="val 1471"/>
                </a:avLst>
              </a:prstGeom>
              <a:noFill/>
              <a:ln w="12700" cap="flat" cmpd="sng" algn="ctr">
                <a:solidFill>
                  <a:schemeClr val="accent1"/>
                </a:solidFill>
                <a:prstDash val="solid"/>
                <a:headEnd type="none"/>
                <a:tailEnd type="arrow"/>
              </a:ln>
              <a:effectLst/>
            </p:spPr>
          </p:cxnSp>
        </p:grpSp>
        <p:sp>
          <p:nvSpPr>
            <p:cNvPr id="405" name="Rectangle: Rounded Corners 404">
              <a:extLst>
                <a:ext uri="{FF2B5EF4-FFF2-40B4-BE49-F238E27FC236}">
                  <a16:creationId xmlns:a16="http://schemas.microsoft.com/office/drawing/2014/main" id="{737A4015-185D-41F2-A104-B42D948E2948}"/>
                </a:ext>
              </a:extLst>
            </p:cNvPr>
            <p:cNvSpPr/>
            <p:nvPr/>
          </p:nvSpPr>
          <p:spPr bwMode="auto">
            <a:xfrm>
              <a:off x="7976200" y="3221680"/>
              <a:ext cx="2601859" cy="1914608"/>
            </a:xfrm>
            <a:prstGeom prst="roundRect">
              <a:avLst>
                <a:gd name="adj" fmla="val 424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7167E0AA-5FDB-40C2-BDC0-4DF6B66CB4B8}"/>
                </a:ext>
              </a:extLst>
            </p:cNvPr>
            <p:cNvSpPr/>
            <p:nvPr/>
          </p:nvSpPr>
          <p:spPr>
            <a:xfrm>
              <a:off x="7631207" y="5381314"/>
              <a:ext cx="3385296" cy="246221"/>
            </a:xfrm>
            <a:prstGeom prst="rect">
              <a:avLst/>
            </a:prstGeom>
            <a:no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Operationalize and manage</a:t>
              </a:r>
            </a:p>
          </p:txBody>
        </p:sp>
      </p:grpSp>
      <p:grpSp>
        <p:nvGrpSpPr>
          <p:cNvPr id="30" name="Group 29">
            <a:extLst>
              <a:ext uri="{FF2B5EF4-FFF2-40B4-BE49-F238E27FC236}">
                <a16:creationId xmlns:a16="http://schemas.microsoft.com/office/drawing/2014/main" id="{CEE57AB9-D86F-4700-9391-930EB6F0E351}"/>
              </a:ext>
            </a:extLst>
          </p:cNvPr>
          <p:cNvGrpSpPr/>
          <p:nvPr/>
        </p:nvGrpSpPr>
        <p:grpSpPr>
          <a:xfrm>
            <a:off x="1502261" y="5243721"/>
            <a:ext cx="9079979" cy="914400"/>
            <a:chOff x="1502261" y="5243721"/>
            <a:chExt cx="9079979" cy="914400"/>
          </a:xfrm>
        </p:grpSpPr>
        <p:cxnSp>
          <p:nvCxnSpPr>
            <p:cNvPr id="203" name="Straight Connector 202">
              <a:extLst>
                <a:ext uri="{FF2B5EF4-FFF2-40B4-BE49-F238E27FC236}">
                  <a16:creationId xmlns:a16="http://schemas.microsoft.com/office/drawing/2014/main" id="{C6F3F6EA-A5CD-4A28-B265-7F153A37A9D9}"/>
                </a:ext>
              </a:extLst>
            </p:cNvPr>
            <p:cNvCxnSpPr>
              <a:cxnSpLocks/>
            </p:cNvCxnSpPr>
            <p:nvPr/>
          </p:nvCxnSpPr>
          <p:spPr>
            <a:xfrm>
              <a:off x="1502261" y="5243721"/>
              <a:ext cx="2606040" cy="0"/>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30567C3-A56B-4301-ACAB-C9B7DAFE8B44}"/>
                </a:ext>
              </a:extLst>
            </p:cNvPr>
            <p:cNvCxnSpPr>
              <a:cxnSpLocks/>
            </p:cNvCxnSpPr>
            <p:nvPr/>
          </p:nvCxnSpPr>
          <p:spPr>
            <a:xfrm>
              <a:off x="7976200" y="5243721"/>
              <a:ext cx="2606040" cy="0"/>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F8B3ED17-B77C-4EBF-9679-DBB6358B98CD}"/>
                </a:ext>
              </a:extLst>
            </p:cNvPr>
            <p:cNvGrpSpPr/>
            <p:nvPr/>
          </p:nvGrpSpPr>
          <p:grpSpPr>
            <a:xfrm>
              <a:off x="1893325" y="5243721"/>
              <a:ext cx="8342486" cy="914400"/>
              <a:chOff x="1893325" y="5710446"/>
              <a:chExt cx="8342486" cy="914400"/>
            </a:xfrm>
          </p:grpSpPr>
          <p:grpSp>
            <p:nvGrpSpPr>
              <p:cNvPr id="204" name="Group 203">
                <a:extLst>
                  <a:ext uri="{FF2B5EF4-FFF2-40B4-BE49-F238E27FC236}">
                    <a16:creationId xmlns:a16="http://schemas.microsoft.com/office/drawing/2014/main" id="{31E02234-0A5F-4042-A6D1-F67B1E8921C8}"/>
                  </a:ext>
                </a:extLst>
              </p:cNvPr>
              <p:cNvGrpSpPr/>
              <p:nvPr/>
            </p:nvGrpSpPr>
            <p:grpSpPr>
              <a:xfrm>
                <a:off x="1893325" y="6243094"/>
                <a:ext cx="1823912" cy="223149"/>
                <a:chOff x="471653" y="4681068"/>
                <a:chExt cx="1823912" cy="223149"/>
              </a:xfrm>
            </p:grpSpPr>
            <p:grpSp>
              <p:nvGrpSpPr>
                <p:cNvPr id="245" name="Group 244">
                  <a:extLst>
                    <a:ext uri="{FF2B5EF4-FFF2-40B4-BE49-F238E27FC236}">
                      <a16:creationId xmlns:a16="http://schemas.microsoft.com/office/drawing/2014/main" id="{D6E1028B-1A43-40A3-BF58-4CDF5CA755BC}"/>
                    </a:ext>
                  </a:extLst>
                </p:cNvPr>
                <p:cNvGrpSpPr/>
                <p:nvPr/>
              </p:nvGrpSpPr>
              <p:grpSpPr>
                <a:xfrm>
                  <a:off x="471653" y="4681068"/>
                  <a:ext cx="183644" cy="204090"/>
                  <a:chOff x="10162901" y="1593364"/>
                  <a:chExt cx="552646" cy="614175"/>
                </a:xfrm>
              </p:grpSpPr>
              <p:sp>
                <p:nvSpPr>
                  <p:cNvPr id="247" name="Freeform: Shape 246">
                    <a:extLst>
                      <a:ext uri="{FF2B5EF4-FFF2-40B4-BE49-F238E27FC236}">
                        <a16:creationId xmlns:a16="http://schemas.microsoft.com/office/drawing/2014/main" id="{8685F148-9414-4B13-BA30-BE256F70FB15}"/>
                      </a:ext>
                    </a:extLst>
                  </p:cNvPr>
                  <p:cNvSpPr/>
                  <p:nvPr/>
                </p:nvSpPr>
                <p:spPr>
                  <a:xfrm>
                    <a:off x="10163824" y="1593364"/>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BEDCD453-934F-40E2-A0D0-8D610D09033F}"/>
                      </a:ext>
                    </a:extLst>
                  </p:cNvPr>
                  <p:cNvSpPr/>
                  <p:nvPr/>
                </p:nvSpPr>
                <p:spPr>
                  <a:xfrm>
                    <a:off x="10163208" y="1899012"/>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5628CFD6-AA75-4C57-83C4-AC521EF09486}"/>
                      </a:ext>
                    </a:extLst>
                  </p:cNvPr>
                  <p:cNvSpPr/>
                  <p:nvPr/>
                </p:nvSpPr>
                <p:spPr>
                  <a:xfrm>
                    <a:off x="10437529" y="1951717"/>
                    <a:ext cx="277402"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20B05E59-9A53-4689-8999-32C7CC230092}"/>
                      </a:ext>
                    </a:extLst>
                  </p:cNvPr>
                  <p:cNvSpPr/>
                  <p:nvPr/>
                </p:nvSpPr>
                <p:spPr>
                  <a:xfrm>
                    <a:off x="10436913" y="1748292"/>
                    <a:ext cx="277402"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DFAAF405-3AA6-4CB0-A2F8-E44E5E570BDB}"/>
                      </a:ext>
                    </a:extLst>
                  </p:cNvPr>
                  <p:cNvSpPr/>
                  <p:nvPr/>
                </p:nvSpPr>
                <p:spPr>
                  <a:xfrm>
                    <a:off x="10162901" y="1951717"/>
                    <a:ext cx="277402"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AFE15F04-3C59-46D6-831A-417063916A45}"/>
                      </a:ext>
                    </a:extLst>
                  </p:cNvPr>
                  <p:cNvSpPr/>
                  <p:nvPr/>
                </p:nvSpPr>
                <p:spPr>
                  <a:xfrm>
                    <a:off x="10162901" y="1748601"/>
                    <a:ext cx="277402"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246" name="Rectangle 245">
                  <a:extLst>
                    <a:ext uri="{FF2B5EF4-FFF2-40B4-BE49-F238E27FC236}">
                      <a16:creationId xmlns:a16="http://schemas.microsoft.com/office/drawing/2014/main" id="{AD10C3DD-7798-4E2F-9E26-40335984ADED}"/>
                    </a:ext>
                  </a:extLst>
                </p:cNvPr>
                <p:cNvSpPr/>
                <p:nvPr/>
              </p:nvSpPr>
              <p:spPr bwMode="auto">
                <a:xfrm>
                  <a:off x="832525" y="4688773"/>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Azure Databricks</a:t>
                  </a:r>
                </a:p>
              </p:txBody>
            </p:sp>
          </p:grpSp>
          <p:grpSp>
            <p:nvGrpSpPr>
              <p:cNvPr id="205" name="Group 204">
                <a:extLst>
                  <a:ext uri="{FF2B5EF4-FFF2-40B4-BE49-F238E27FC236}">
                    <a16:creationId xmlns:a16="http://schemas.microsoft.com/office/drawing/2014/main" id="{391D63D6-AB97-4CF5-8550-19FFC4845EBC}"/>
                  </a:ext>
                </a:extLst>
              </p:cNvPr>
              <p:cNvGrpSpPr/>
              <p:nvPr/>
            </p:nvGrpSpPr>
            <p:grpSpPr>
              <a:xfrm>
                <a:off x="1902566" y="5869048"/>
                <a:ext cx="1805431" cy="215444"/>
                <a:chOff x="490134" y="5123113"/>
                <a:chExt cx="1805431" cy="215444"/>
              </a:xfrm>
            </p:grpSpPr>
            <p:grpSp>
              <p:nvGrpSpPr>
                <p:cNvPr id="232" name="Group 231">
                  <a:extLst>
                    <a:ext uri="{FF2B5EF4-FFF2-40B4-BE49-F238E27FC236}">
                      <a16:creationId xmlns:a16="http://schemas.microsoft.com/office/drawing/2014/main" id="{5C63CECB-C49F-483F-A329-0419543659D0}"/>
                    </a:ext>
                  </a:extLst>
                </p:cNvPr>
                <p:cNvGrpSpPr/>
                <p:nvPr/>
              </p:nvGrpSpPr>
              <p:grpSpPr>
                <a:xfrm>
                  <a:off x="490134" y="5133600"/>
                  <a:ext cx="185578" cy="185575"/>
                  <a:chOff x="490134" y="5058133"/>
                  <a:chExt cx="185578" cy="185575"/>
                </a:xfrm>
              </p:grpSpPr>
              <p:sp>
                <p:nvSpPr>
                  <p:cNvPr id="234" name="Freeform: Shape 233">
                    <a:extLst>
                      <a:ext uri="{FF2B5EF4-FFF2-40B4-BE49-F238E27FC236}">
                        <a16:creationId xmlns:a16="http://schemas.microsoft.com/office/drawing/2014/main" id="{C227DB5A-00FC-483D-844D-95BFBA4D7ACC}"/>
                      </a:ext>
                    </a:extLst>
                  </p:cNvPr>
                  <p:cNvSpPr/>
                  <p:nvPr/>
                </p:nvSpPr>
                <p:spPr>
                  <a:xfrm>
                    <a:off x="490136" y="5058133"/>
                    <a:ext cx="185576" cy="185575"/>
                  </a:xfrm>
                  <a:custGeom>
                    <a:avLst/>
                    <a:gdLst>
                      <a:gd name="connsiteX0" fmla="*/ 234701 w 236322"/>
                      <a:gd name="connsiteY0" fmla="*/ 139245 h 236322"/>
                      <a:gd name="connsiteX1" fmla="*/ 234701 w 236322"/>
                      <a:gd name="connsiteY1" fmla="*/ 139245 h 236322"/>
                      <a:gd name="connsiteX2" fmla="*/ 234701 w 236322"/>
                      <a:gd name="connsiteY2" fmla="*/ 83176 h 236322"/>
                      <a:gd name="connsiteX3" fmla="*/ 171218 w 236322"/>
                      <a:gd name="connsiteY3" fmla="*/ 138318 h 236322"/>
                      <a:gd name="connsiteX4" fmla="*/ 169828 w 236322"/>
                      <a:gd name="connsiteY4" fmla="*/ 138318 h 236322"/>
                      <a:gd name="connsiteX5" fmla="*/ 169828 w 236322"/>
                      <a:gd name="connsiteY5" fmla="*/ 83176 h 236322"/>
                      <a:gd name="connsiteX6" fmla="*/ 106345 w 236322"/>
                      <a:gd name="connsiteY6" fmla="*/ 138318 h 236322"/>
                      <a:gd name="connsiteX7" fmla="*/ 106345 w 236322"/>
                      <a:gd name="connsiteY7" fmla="*/ 22937 h 236322"/>
                      <a:gd name="connsiteX8" fmla="*/ 55837 w 236322"/>
                      <a:gd name="connsiteY8" fmla="*/ 3475 h 236322"/>
                      <a:gd name="connsiteX9" fmla="*/ 3475 w 236322"/>
                      <a:gd name="connsiteY9" fmla="*/ 22937 h 236322"/>
                      <a:gd name="connsiteX10" fmla="*/ 3475 w 236322"/>
                      <a:gd name="connsiteY10" fmla="*/ 234238 h 236322"/>
                      <a:gd name="connsiteX11" fmla="*/ 235165 w 236322"/>
                      <a:gd name="connsiteY11" fmla="*/ 234238 h 236322"/>
                      <a:gd name="connsiteX12" fmla="*/ 234701 w 236322"/>
                      <a:gd name="connsiteY12" fmla="*/ 139245 h 236322"/>
                      <a:gd name="connsiteX13" fmla="*/ 55837 w 236322"/>
                      <a:gd name="connsiteY13" fmla="*/ 32205 h 236322"/>
                      <a:gd name="connsiteX14" fmla="*/ 18303 w 236322"/>
                      <a:gd name="connsiteY14" fmla="*/ 21547 h 236322"/>
                      <a:gd name="connsiteX15" fmla="*/ 55837 w 236322"/>
                      <a:gd name="connsiteY15" fmla="*/ 10889 h 236322"/>
                      <a:gd name="connsiteX16" fmla="*/ 93371 w 236322"/>
                      <a:gd name="connsiteY16" fmla="*/ 21547 h 236322"/>
                      <a:gd name="connsiteX17" fmla="*/ 55837 w 236322"/>
                      <a:gd name="connsiteY17" fmla="*/ 32205 h 236322"/>
                      <a:gd name="connsiteX18" fmla="*/ 165194 w 236322"/>
                      <a:gd name="connsiteY18" fmla="*/ 196704 h 236322"/>
                      <a:gd name="connsiteX19" fmla="*/ 139709 w 236322"/>
                      <a:gd name="connsiteY19" fmla="*/ 196704 h 236322"/>
                      <a:gd name="connsiteX20" fmla="*/ 139709 w 236322"/>
                      <a:gd name="connsiteY20" fmla="*/ 171218 h 236322"/>
                      <a:gd name="connsiteX21" fmla="*/ 165194 w 236322"/>
                      <a:gd name="connsiteY21" fmla="*/ 171218 h 236322"/>
                      <a:gd name="connsiteX22" fmla="*/ 165194 w 236322"/>
                      <a:gd name="connsiteY22" fmla="*/ 196704 h 236322"/>
                      <a:gd name="connsiteX23" fmla="*/ 120247 w 236322"/>
                      <a:gd name="connsiteY23" fmla="*/ 196704 h 236322"/>
                      <a:gd name="connsiteX24" fmla="*/ 94761 w 236322"/>
                      <a:gd name="connsiteY24" fmla="*/ 196704 h 236322"/>
                      <a:gd name="connsiteX25" fmla="*/ 94761 w 236322"/>
                      <a:gd name="connsiteY25" fmla="*/ 171218 h 236322"/>
                      <a:gd name="connsiteX26" fmla="*/ 120247 w 236322"/>
                      <a:gd name="connsiteY26" fmla="*/ 171218 h 236322"/>
                      <a:gd name="connsiteX27" fmla="*/ 120247 w 236322"/>
                      <a:gd name="connsiteY27" fmla="*/ 196704 h 236322"/>
                      <a:gd name="connsiteX28" fmla="*/ 185120 w 236322"/>
                      <a:gd name="connsiteY28" fmla="*/ 171218 h 236322"/>
                      <a:gd name="connsiteX29" fmla="*/ 210605 w 236322"/>
                      <a:gd name="connsiteY29" fmla="*/ 171218 h 236322"/>
                      <a:gd name="connsiteX30" fmla="*/ 210605 w 236322"/>
                      <a:gd name="connsiteY30" fmla="*/ 196704 h 236322"/>
                      <a:gd name="connsiteX31" fmla="*/ 185120 w 236322"/>
                      <a:gd name="connsiteY31" fmla="*/ 196704 h 236322"/>
                      <a:gd name="connsiteX32" fmla="*/ 185120 w 236322"/>
                      <a:gd name="connsiteY32" fmla="*/ 171218 h 23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6322" h="236322">
                        <a:moveTo>
                          <a:pt x="234701" y="139245"/>
                        </a:moveTo>
                        <a:lnTo>
                          <a:pt x="234701" y="139245"/>
                        </a:lnTo>
                        <a:lnTo>
                          <a:pt x="234701" y="83176"/>
                        </a:lnTo>
                        <a:lnTo>
                          <a:pt x="171218" y="138318"/>
                        </a:lnTo>
                        <a:lnTo>
                          <a:pt x="169828" y="138318"/>
                        </a:lnTo>
                        <a:lnTo>
                          <a:pt x="169828" y="83176"/>
                        </a:lnTo>
                        <a:lnTo>
                          <a:pt x="106345" y="138318"/>
                        </a:lnTo>
                        <a:lnTo>
                          <a:pt x="106345" y="22937"/>
                        </a:lnTo>
                        <a:cubicBezTo>
                          <a:pt x="106345" y="13206"/>
                          <a:pt x="84567" y="3475"/>
                          <a:pt x="55837" y="3475"/>
                        </a:cubicBezTo>
                        <a:cubicBezTo>
                          <a:pt x="27108" y="3475"/>
                          <a:pt x="3475" y="12743"/>
                          <a:pt x="3475" y="22937"/>
                        </a:cubicBezTo>
                        <a:lnTo>
                          <a:pt x="3475" y="234238"/>
                        </a:lnTo>
                        <a:lnTo>
                          <a:pt x="235165" y="234238"/>
                        </a:lnTo>
                        <a:lnTo>
                          <a:pt x="234701" y="139245"/>
                        </a:lnTo>
                        <a:close/>
                        <a:moveTo>
                          <a:pt x="55837" y="32205"/>
                        </a:moveTo>
                        <a:cubicBezTo>
                          <a:pt x="34985" y="32205"/>
                          <a:pt x="18303" y="27108"/>
                          <a:pt x="18303" y="21547"/>
                        </a:cubicBezTo>
                        <a:cubicBezTo>
                          <a:pt x="18303" y="15987"/>
                          <a:pt x="34985" y="10889"/>
                          <a:pt x="55837" y="10889"/>
                        </a:cubicBezTo>
                        <a:cubicBezTo>
                          <a:pt x="76689" y="10889"/>
                          <a:pt x="93371" y="15523"/>
                          <a:pt x="93371" y="21547"/>
                        </a:cubicBezTo>
                        <a:cubicBezTo>
                          <a:pt x="92907" y="27108"/>
                          <a:pt x="76226" y="32205"/>
                          <a:pt x="55837" y="32205"/>
                        </a:cubicBezTo>
                        <a:moveTo>
                          <a:pt x="165194" y="196704"/>
                        </a:moveTo>
                        <a:lnTo>
                          <a:pt x="139709" y="196704"/>
                        </a:lnTo>
                        <a:lnTo>
                          <a:pt x="139709" y="171218"/>
                        </a:lnTo>
                        <a:lnTo>
                          <a:pt x="165194" y="171218"/>
                        </a:lnTo>
                        <a:lnTo>
                          <a:pt x="165194" y="196704"/>
                        </a:lnTo>
                        <a:close/>
                        <a:moveTo>
                          <a:pt x="120247" y="196704"/>
                        </a:moveTo>
                        <a:lnTo>
                          <a:pt x="94761" y="196704"/>
                        </a:lnTo>
                        <a:lnTo>
                          <a:pt x="94761" y="171218"/>
                        </a:lnTo>
                        <a:lnTo>
                          <a:pt x="120247" y="171218"/>
                        </a:lnTo>
                        <a:lnTo>
                          <a:pt x="120247" y="196704"/>
                        </a:lnTo>
                        <a:close/>
                        <a:moveTo>
                          <a:pt x="185120" y="171218"/>
                        </a:moveTo>
                        <a:lnTo>
                          <a:pt x="210605" y="171218"/>
                        </a:lnTo>
                        <a:lnTo>
                          <a:pt x="210605" y="196704"/>
                        </a:lnTo>
                        <a:lnTo>
                          <a:pt x="185120" y="196704"/>
                        </a:lnTo>
                        <a:lnTo>
                          <a:pt x="185120" y="171218"/>
                        </a:ln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F73700D2-9C21-4373-84EB-BE8C2118393D}"/>
                      </a:ext>
                    </a:extLst>
                  </p:cNvPr>
                  <p:cNvSpPr/>
                  <p:nvPr/>
                </p:nvSpPr>
                <p:spPr>
                  <a:xfrm>
                    <a:off x="490134" y="5072324"/>
                    <a:ext cx="43665" cy="171021"/>
                  </a:xfrm>
                  <a:custGeom>
                    <a:avLst/>
                    <a:gdLst>
                      <a:gd name="connsiteX0" fmla="*/ 3475 w 55605"/>
                      <a:gd name="connsiteY0" fmla="*/ 3475 h 217787"/>
                      <a:gd name="connsiteX1" fmla="*/ 54910 w 55605"/>
                      <a:gd name="connsiteY1" fmla="*/ 3475 h 217787"/>
                      <a:gd name="connsiteX2" fmla="*/ 54910 w 55605"/>
                      <a:gd name="connsiteY2" fmla="*/ 216166 h 217787"/>
                      <a:gd name="connsiteX3" fmla="*/ 3475 w 55605"/>
                      <a:gd name="connsiteY3" fmla="*/ 216166 h 217787"/>
                    </a:gdLst>
                    <a:ahLst/>
                    <a:cxnLst>
                      <a:cxn ang="0">
                        <a:pos x="connsiteX0" y="connsiteY0"/>
                      </a:cxn>
                      <a:cxn ang="0">
                        <a:pos x="connsiteX1" y="connsiteY1"/>
                      </a:cxn>
                      <a:cxn ang="0">
                        <a:pos x="connsiteX2" y="connsiteY2"/>
                      </a:cxn>
                      <a:cxn ang="0">
                        <a:pos x="connsiteX3" y="connsiteY3"/>
                      </a:cxn>
                    </a:cxnLst>
                    <a:rect l="l" t="t" r="r" b="b"/>
                    <a:pathLst>
                      <a:path w="55605" h="217787">
                        <a:moveTo>
                          <a:pt x="3475" y="3475"/>
                        </a:moveTo>
                        <a:lnTo>
                          <a:pt x="54910" y="3475"/>
                        </a:lnTo>
                        <a:lnTo>
                          <a:pt x="54910" y="216166"/>
                        </a:lnTo>
                        <a:lnTo>
                          <a:pt x="3475" y="216166"/>
                        </a:ln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FCB74F13-3C46-4B02-8F7B-4FC6925F52A8}"/>
                      </a:ext>
                    </a:extLst>
                  </p:cNvPr>
                  <p:cNvSpPr/>
                  <p:nvPr/>
                </p:nvSpPr>
                <p:spPr>
                  <a:xfrm>
                    <a:off x="498503" y="5061771"/>
                    <a:ext cx="69136" cy="21833"/>
                  </a:xfrm>
                  <a:custGeom>
                    <a:avLst/>
                    <a:gdLst>
                      <a:gd name="connsiteX0" fmla="*/ 85030 w 88041"/>
                      <a:gd name="connsiteY0" fmla="*/ 15523 h 27802"/>
                      <a:gd name="connsiteX1" fmla="*/ 44253 w 88041"/>
                      <a:gd name="connsiteY1" fmla="*/ 27571 h 27802"/>
                      <a:gd name="connsiteX2" fmla="*/ 3475 w 88041"/>
                      <a:gd name="connsiteY2" fmla="*/ 15523 h 27802"/>
                      <a:gd name="connsiteX3" fmla="*/ 44253 w 88041"/>
                      <a:gd name="connsiteY3" fmla="*/ 3475 h 27802"/>
                      <a:gd name="connsiteX4" fmla="*/ 85030 w 88041"/>
                      <a:gd name="connsiteY4" fmla="*/ 15523 h 27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41" h="27802">
                        <a:moveTo>
                          <a:pt x="85030" y="15523"/>
                        </a:moveTo>
                        <a:cubicBezTo>
                          <a:pt x="85030" y="22474"/>
                          <a:pt x="66958" y="27571"/>
                          <a:pt x="44253" y="27571"/>
                        </a:cubicBezTo>
                        <a:cubicBezTo>
                          <a:pt x="21547" y="27571"/>
                          <a:pt x="3475" y="22474"/>
                          <a:pt x="3475" y="15523"/>
                        </a:cubicBezTo>
                        <a:cubicBezTo>
                          <a:pt x="3475" y="8573"/>
                          <a:pt x="21547" y="3475"/>
                          <a:pt x="44253" y="3475"/>
                        </a:cubicBezTo>
                        <a:cubicBezTo>
                          <a:pt x="66958" y="3475"/>
                          <a:pt x="85030" y="9036"/>
                          <a:pt x="85030" y="15523"/>
                        </a:cubicBezTo>
                      </a:path>
                    </a:pathLst>
                  </a:custGeom>
                  <a:solidFill>
                    <a:srgbClr val="7FBA00"/>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B695D5BC-D471-459E-AF8F-985CEDEC36B7}"/>
                      </a:ext>
                    </a:extLst>
                  </p:cNvPr>
                  <p:cNvSpPr/>
                  <p:nvPr/>
                </p:nvSpPr>
                <p:spPr>
                  <a:xfrm>
                    <a:off x="498517" y="5062599"/>
                    <a:ext cx="69136" cy="18194"/>
                  </a:xfrm>
                  <a:custGeom>
                    <a:avLst/>
                    <a:gdLst>
                      <a:gd name="connsiteX0" fmla="*/ 76689 w 88041"/>
                      <a:gd name="connsiteY0" fmla="*/ 22937 h 23168"/>
                      <a:gd name="connsiteX1" fmla="*/ 85030 w 88041"/>
                      <a:gd name="connsiteY1" fmla="*/ 15523 h 23168"/>
                      <a:gd name="connsiteX2" fmla="*/ 44253 w 88041"/>
                      <a:gd name="connsiteY2" fmla="*/ 3475 h 23168"/>
                      <a:gd name="connsiteX3" fmla="*/ 3475 w 88041"/>
                      <a:gd name="connsiteY3" fmla="*/ 15523 h 23168"/>
                      <a:gd name="connsiteX4" fmla="*/ 12280 w 88041"/>
                      <a:gd name="connsiteY4" fmla="*/ 22937 h 23168"/>
                      <a:gd name="connsiteX5" fmla="*/ 44716 w 88041"/>
                      <a:gd name="connsiteY5" fmla="*/ 18304 h 23168"/>
                      <a:gd name="connsiteX6" fmla="*/ 76689 w 88041"/>
                      <a:gd name="connsiteY6" fmla="*/ 22937 h 2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041" h="23168">
                        <a:moveTo>
                          <a:pt x="76689" y="22937"/>
                        </a:moveTo>
                        <a:cubicBezTo>
                          <a:pt x="82250" y="21084"/>
                          <a:pt x="85030" y="18304"/>
                          <a:pt x="85030" y="15523"/>
                        </a:cubicBezTo>
                        <a:cubicBezTo>
                          <a:pt x="85030" y="8573"/>
                          <a:pt x="66958" y="3475"/>
                          <a:pt x="44253" y="3475"/>
                        </a:cubicBezTo>
                        <a:cubicBezTo>
                          <a:pt x="21547" y="3475"/>
                          <a:pt x="3475" y="9036"/>
                          <a:pt x="3475" y="15523"/>
                        </a:cubicBezTo>
                        <a:cubicBezTo>
                          <a:pt x="3939" y="18304"/>
                          <a:pt x="7182" y="21084"/>
                          <a:pt x="12280" y="22937"/>
                        </a:cubicBezTo>
                        <a:cubicBezTo>
                          <a:pt x="19694" y="20157"/>
                          <a:pt x="31278" y="18304"/>
                          <a:pt x="44716" y="18304"/>
                        </a:cubicBezTo>
                        <a:cubicBezTo>
                          <a:pt x="57691" y="18304"/>
                          <a:pt x="69275" y="20157"/>
                          <a:pt x="76689" y="22937"/>
                        </a:cubicBezTo>
                      </a:path>
                    </a:pathLst>
                  </a:custGeom>
                  <a:solidFill>
                    <a:srgbClr val="B8D43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233" name="Rectangle 232">
                  <a:extLst>
                    <a:ext uri="{FF2B5EF4-FFF2-40B4-BE49-F238E27FC236}">
                      <a16:creationId xmlns:a16="http://schemas.microsoft.com/office/drawing/2014/main" id="{C2453641-AE74-4FA5-B804-1B11769C5247}"/>
                    </a:ext>
                  </a:extLst>
                </p:cNvPr>
                <p:cNvSpPr/>
                <p:nvPr/>
              </p:nvSpPr>
              <p:spPr bwMode="auto">
                <a:xfrm>
                  <a:off x="832525" y="5123113"/>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Azure Data Factory</a:t>
                  </a:r>
                </a:p>
              </p:txBody>
            </p:sp>
          </p:grpSp>
          <p:cxnSp>
            <p:nvCxnSpPr>
              <p:cNvPr id="206" name="Straight Connector 205">
                <a:extLst>
                  <a:ext uri="{FF2B5EF4-FFF2-40B4-BE49-F238E27FC236}">
                    <a16:creationId xmlns:a16="http://schemas.microsoft.com/office/drawing/2014/main" id="{4978822C-5E69-4264-B788-AEA7783CA85A}"/>
                  </a:ext>
                </a:extLst>
              </p:cNvPr>
              <p:cNvCxnSpPr>
                <a:cxnSpLocks/>
              </p:cNvCxnSpPr>
              <p:nvPr/>
            </p:nvCxnSpPr>
            <p:spPr>
              <a:xfrm>
                <a:off x="4405312" y="5710446"/>
                <a:ext cx="0" cy="914400"/>
              </a:xfrm>
              <a:prstGeom prst="line">
                <a:avLst/>
              </a:prstGeom>
              <a:noFill/>
              <a:ln w="31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7" name="Straight Connector 206">
                <a:extLst>
                  <a:ext uri="{FF2B5EF4-FFF2-40B4-BE49-F238E27FC236}">
                    <a16:creationId xmlns:a16="http://schemas.microsoft.com/office/drawing/2014/main" id="{F0A886E3-67D2-4CAC-8226-7E2CB58DB275}"/>
                  </a:ext>
                </a:extLst>
              </p:cNvPr>
              <p:cNvCxnSpPr>
                <a:cxnSpLocks/>
              </p:cNvCxnSpPr>
              <p:nvPr/>
            </p:nvCxnSpPr>
            <p:spPr>
              <a:xfrm>
                <a:off x="7684340" y="5710446"/>
                <a:ext cx="0" cy="914400"/>
              </a:xfrm>
              <a:prstGeom prst="line">
                <a:avLst/>
              </a:prstGeom>
              <a:noFill/>
              <a:ln w="3175">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09" name="Group 208">
                <a:extLst>
                  <a:ext uri="{FF2B5EF4-FFF2-40B4-BE49-F238E27FC236}">
                    <a16:creationId xmlns:a16="http://schemas.microsoft.com/office/drawing/2014/main" id="{1EC3B6F1-1FFC-464F-8415-230084F5B580}"/>
                  </a:ext>
                </a:extLst>
              </p:cNvPr>
              <p:cNvGrpSpPr/>
              <p:nvPr/>
            </p:nvGrpSpPr>
            <p:grpSpPr>
              <a:xfrm>
                <a:off x="5192857" y="6059924"/>
                <a:ext cx="1762877" cy="215444"/>
                <a:chOff x="4314203" y="5468225"/>
                <a:chExt cx="1762877" cy="215444"/>
              </a:xfrm>
            </p:grpSpPr>
            <p:grpSp>
              <p:nvGrpSpPr>
                <p:cNvPr id="223" name="Group 222">
                  <a:extLst>
                    <a:ext uri="{FF2B5EF4-FFF2-40B4-BE49-F238E27FC236}">
                      <a16:creationId xmlns:a16="http://schemas.microsoft.com/office/drawing/2014/main" id="{1FE8DD30-57F9-4917-899A-DB8080EEB39A}"/>
                    </a:ext>
                  </a:extLst>
                </p:cNvPr>
                <p:cNvGrpSpPr/>
                <p:nvPr/>
              </p:nvGrpSpPr>
              <p:grpSpPr>
                <a:xfrm>
                  <a:off x="4314203" y="5473902"/>
                  <a:ext cx="183644" cy="204090"/>
                  <a:chOff x="10162901" y="1593364"/>
                  <a:chExt cx="552646" cy="614175"/>
                </a:xfrm>
              </p:grpSpPr>
              <p:sp>
                <p:nvSpPr>
                  <p:cNvPr id="225" name="Freeform: Shape 224">
                    <a:extLst>
                      <a:ext uri="{FF2B5EF4-FFF2-40B4-BE49-F238E27FC236}">
                        <a16:creationId xmlns:a16="http://schemas.microsoft.com/office/drawing/2014/main" id="{1CE09E39-B33E-4904-B125-BFA5226FC380}"/>
                      </a:ext>
                    </a:extLst>
                  </p:cNvPr>
                  <p:cNvSpPr/>
                  <p:nvPr/>
                </p:nvSpPr>
                <p:spPr>
                  <a:xfrm>
                    <a:off x="10163824" y="1593364"/>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A652D45A-B7D2-43CA-8BE1-17A6330BBE6D}"/>
                      </a:ext>
                    </a:extLst>
                  </p:cNvPr>
                  <p:cNvSpPr/>
                  <p:nvPr/>
                </p:nvSpPr>
                <p:spPr>
                  <a:xfrm>
                    <a:off x="10163208" y="1899012"/>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64D9C475-2FD5-4269-82E8-34EC3482D66C}"/>
                      </a:ext>
                    </a:extLst>
                  </p:cNvPr>
                  <p:cNvSpPr/>
                  <p:nvPr/>
                </p:nvSpPr>
                <p:spPr>
                  <a:xfrm>
                    <a:off x="10437529" y="1951717"/>
                    <a:ext cx="277402"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FA4EA578-EB42-46E6-9473-0F7E1D2A09CD}"/>
                      </a:ext>
                    </a:extLst>
                  </p:cNvPr>
                  <p:cNvSpPr/>
                  <p:nvPr/>
                </p:nvSpPr>
                <p:spPr>
                  <a:xfrm>
                    <a:off x="10436913" y="1748292"/>
                    <a:ext cx="277402"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5428BD10-C172-4EAE-B3E3-69F6C6372FA2}"/>
                      </a:ext>
                    </a:extLst>
                  </p:cNvPr>
                  <p:cNvSpPr/>
                  <p:nvPr/>
                </p:nvSpPr>
                <p:spPr>
                  <a:xfrm>
                    <a:off x="10162901" y="1951717"/>
                    <a:ext cx="277402"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4117F025-70AF-44EE-AFDA-090729848108}"/>
                      </a:ext>
                    </a:extLst>
                  </p:cNvPr>
                  <p:cNvSpPr/>
                  <p:nvPr/>
                </p:nvSpPr>
                <p:spPr>
                  <a:xfrm>
                    <a:off x="10162901" y="1748601"/>
                    <a:ext cx="277402"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53B68BF2-F628-49A1-BCF2-62503BA83582}"/>
                    </a:ext>
                  </a:extLst>
                </p:cNvPr>
                <p:cNvSpPr/>
                <p:nvPr/>
              </p:nvSpPr>
              <p:spPr bwMode="auto">
                <a:xfrm>
                  <a:off x="4614040" y="5468225"/>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Azure Databricks</a:t>
                  </a:r>
                </a:p>
              </p:txBody>
            </p:sp>
          </p:grpSp>
          <p:grpSp>
            <p:nvGrpSpPr>
              <p:cNvPr id="211" name="Group 210">
                <a:extLst>
                  <a:ext uri="{FF2B5EF4-FFF2-40B4-BE49-F238E27FC236}">
                    <a16:creationId xmlns:a16="http://schemas.microsoft.com/office/drawing/2014/main" id="{1563654F-3B7A-4AE7-8988-09D231A18DAE}"/>
                  </a:ext>
                </a:extLst>
              </p:cNvPr>
              <p:cNvGrpSpPr/>
              <p:nvPr/>
            </p:nvGrpSpPr>
            <p:grpSpPr>
              <a:xfrm>
                <a:off x="8411899" y="6243094"/>
                <a:ext cx="1823912" cy="223149"/>
                <a:chOff x="8163171" y="4681068"/>
                <a:chExt cx="1823912" cy="223149"/>
              </a:xfrm>
            </p:grpSpPr>
            <p:grpSp>
              <p:nvGrpSpPr>
                <p:cNvPr id="215" name="Group 214">
                  <a:extLst>
                    <a:ext uri="{FF2B5EF4-FFF2-40B4-BE49-F238E27FC236}">
                      <a16:creationId xmlns:a16="http://schemas.microsoft.com/office/drawing/2014/main" id="{2F15D2BB-9087-4913-A046-9CBC1795C8A6}"/>
                    </a:ext>
                  </a:extLst>
                </p:cNvPr>
                <p:cNvGrpSpPr/>
                <p:nvPr/>
              </p:nvGrpSpPr>
              <p:grpSpPr>
                <a:xfrm>
                  <a:off x="8163171" y="4681068"/>
                  <a:ext cx="183644" cy="204090"/>
                  <a:chOff x="10162901" y="1593364"/>
                  <a:chExt cx="552646" cy="614175"/>
                </a:xfrm>
              </p:grpSpPr>
              <p:sp>
                <p:nvSpPr>
                  <p:cNvPr id="217" name="Freeform: Shape 216">
                    <a:extLst>
                      <a:ext uri="{FF2B5EF4-FFF2-40B4-BE49-F238E27FC236}">
                        <a16:creationId xmlns:a16="http://schemas.microsoft.com/office/drawing/2014/main" id="{7AEC302F-188A-4D29-A809-857D49850721}"/>
                      </a:ext>
                    </a:extLst>
                  </p:cNvPr>
                  <p:cNvSpPr/>
                  <p:nvPr/>
                </p:nvSpPr>
                <p:spPr>
                  <a:xfrm>
                    <a:off x="10163824" y="1593364"/>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43694059-FB50-4600-8D23-1C7A50866AF5}"/>
                      </a:ext>
                    </a:extLst>
                  </p:cNvPr>
                  <p:cNvSpPr/>
                  <p:nvPr/>
                </p:nvSpPr>
                <p:spPr>
                  <a:xfrm>
                    <a:off x="10163208" y="1899012"/>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949AF82B-B5F3-4EE9-88F1-81EF0FB34950}"/>
                      </a:ext>
                    </a:extLst>
                  </p:cNvPr>
                  <p:cNvSpPr/>
                  <p:nvPr/>
                </p:nvSpPr>
                <p:spPr>
                  <a:xfrm>
                    <a:off x="10437529" y="1951717"/>
                    <a:ext cx="277402"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6C7D5A63-9A7A-400E-92CD-2D898217DFC3}"/>
                      </a:ext>
                    </a:extLst>
                  </p:cNvPr>
                  <p:cNvSpPr/>
                  <p:nvPr/>
                </p:nvSpPr>
                <p:spPr>
                  <a:xfrm>
                    <a:off x="10436913" y="1748292"/>
                    <a:ext cx="277402"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A147B908-27D7-4CE7-9712-A33A9C04616A}"/>
                      </a:ext>
                    </a:extLst>
                  </p:cNvPr>
                  <p:cNvSpPr/>
                  <p:nvPr/>
                </p:nvSpPr>
                <p:spPr>
                  <a:xfrm>
                    <a:off x="10162901" y="1951717"/>
                    <a:ext cx="277402"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B9340A53-CA2B-447E-A83D-BED5A1549599}"/>
                      </a:ext>
                    </a:extLst>
                  </p:cNvPr>
                  <p:cNvSpPr/>
                  <p:nvPr/>
                </p:nvSpPr>
                <p:spPr>
                  <a:xfrm>
                    <a:off x="10162901" y="1748601"/>
                    <a:ext cx="277402"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216" name="Rectangle 215">
                  <a:extLst>
                    <a:ext uri="{FF2B5EF4-FFF2-40B4-BE49-F238E27FC236}">
                      <a16:creationId xmlns:a16="http://schemas.microsoft.com/office/drawing/2014/main" id="{331CA0E4-11C0-4161-A991-0036C7BE9813}"/>
                    </a:ext>
                  </a:extLst>
                </p:cNvPr>
                <p:cNvSpPr/>
                <p:nvPr/>
              </p:nvSpPr>
              <p:spPr bwMode="auto">
                <a:xfrm>
                  <a:off x="8524043" y="4688773"/>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Azure Databricks</a:t>
                  </a:r>
                </a:p>
              </p:txBody>
            </p:sp>
          </p:grpSp>
          <p:grpSp>
            <p:nvGrpSpPr>
              <p:cNvPr id="212" name="Group 211">
                <a:extLst>
                  <a:ext uri="{FF2B5EF4-FFF2-40B4-BE49-F238E27FC236}">
                    <a16:creationId xmlns:a16="http://schemas.microsoft.com/office/drawing/2014/main" id="{D10959F2-4106-4617-B0CD-073DB631C006}"/>
                  </a:ext>
                </a:extLst>
              </p:cNvPr>
              <p:cNvGrpSpPr/>
              <p:nvPr/>
            </p:nvGrpSpPr>
            <p:grpSpPr>
              <a:xfrm>
                <a:off x="8412988" y="5869048"/>
                <a:ext cx="1821734" cy="215444"/>
                <a:chOff x="8165349" y="5123113"/>
                <a:chExt cx="1821734" cy="215444"/>
              </a:xfrm>
            </p:grpSpPr>
            <p:sp>
              <p:nvSpPr>
                <p:cNvPr id="213" name="Rectangle 212">
                  <a:extLst>
                    <a:ext uri="{FF2B5EF4-FFF2-40B4-BE49-F238E27FC236}">
                      <a16:creationId xmlns:a16="http://schemas.microsoft.com/office/drawing/2014/main" id="{CF0849B4-CF1C-47E4-A0D5-8D97AB895154}"/>
                    </a:ext>
                  </a:extLst>
                </p:cNvPr>
                <p:cNvSpPr/>
                <p:nvPr/>
              </p:nvSpPr>
              <p:spPr bwMode="auto">
                <a:xfrm>
                  <a:off x="8524043" y="5123113"/>
                  <a:ext cx="146304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Azure ML Services</a:t>
                  </a:r>
                </a:p>
              </p:txBody>
            </p:sp>
            <p:pic>
              <p:nvPicPr>
                <p:cNvPr id="214" name="Picture 213">
                  <a:extLst>
                    <a:ext uri="{FF2B5EF4-FFF2-40B4-BE49-F238E27FC236}">
                      <a16:creationId xmlns:a16="http://schemas.microsoft.com/office/drawing/2014/main" id="{514F8785-756D-4C41-ABB2-26484D7E9BB8}"/>
                    </a:ext>
                  </a:extLst>
                </p:cNvPr>
                <p:cNvPicPr>
                  <a:picLocks noChangeAspect="1"/>
                </p:cNvPicPr>
                <p:nvPr/>
              </p:nvPicPr>
              <p:blipFill>
                <a:blip r:embed="rId3"/>
                <a:stretch>
                  <a:fillRect/>
                </a:stretch>
              </p:blipFill>
              <p:spPr>
                <a:xfrm>
                  <a:off x="8165349" y="5125860"/>
                  <a:ext cx="168164" cy="196190"/>
                </a:xfrm>
                <a:prstGeom prst="rect">
                  <a:avLst/>
                </a:prstGeom>
              </p:spPr>
            </p:pic>
          </p:grpSp>
        </p:grpSp>
        <p:cxnSp>
          <p:nvCxnSpPr>
            <p:cNvPr id="253" name="Straight Connector 252">
              <a:extLst>
                <a:ext uri="{FF2B5EF4-FFF2-40B4-BE49-F238E27FC236}">
                  <a16:creationId xmlns:a16="http://schemas.microsoft.com/office/drawing/2014/main" id="{571D815A-E9EA-468A-8A97-1E8919AFD982}"/>
                </a:ext>
              </a:extLst>
            </p:cNvPr>
            <p:cNvCxnSpPr>
              <a:cxnSpLocks/>
            </p:cNvCxnSpPr>
            <p:nvPr/>
          </p:nvCxnSpPr>
          <p:spPr>
            <a:xfrm>
              <a:off x="4773366" y="5243721"/>
              <a:ext cx="2601859" cy="0"/>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4" name="Rectangle 253">
            <a:extLst>
              <a:ext uri="{FF2B5EF4-FFF2-40B4-BE49-F238E27FC236}">
                <a16:creationId xmlns:a16="http://schemas.microsoft.com/office/drawing/2014/main" id="{F82B4BA9-8058-4D17-ABBE-3B36A46F0342}"/>
              </a:ext>
            </a:extLst>
          </p:cNvPr>
          <p:cNvSpPr/>
          <p:nvPr/>
        </p:nvSpPr>
        <p:spPr bwMode="auto">
          <a:xfrm>
            <a:off x="819150" y="5148499"/>
            <a:ext cx="10458450" cy="12427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193910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xit" presetSubtype="0" fill="hold" grpId="0" nodeType="withEffect">
                                  <p:stCondLst>
                                    <p:cond delay="0"/>
                                  </p:stCondLst>
                                  <p:childTnLst>
                                    <p:animEffect transition="out" filter="fade">
                                      <p:cBhvr>
                                        <p:cTn id="36" dur="500"/>
                                        <p:tgtEl>
                                          <p:spTgt spid="254"/>
                                        </p:tgtEl>
                                      </p:cBhvr>
                                    </p:animEffect>
                                    <p:set>
                                      <p:cBhvr>
                                        <p:cTn id="37" dur="1" fill="hold">
                                          <p:stCondLst>
                                            <p:cond delay="499"/>
                                          </p:stCondLst>
                                        </p:cTn>
                                        <p:tgtEl>
                                          <p:spTgt spid="2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5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EF542E81-D372-4D98-9E5E-A1C53AF2D9DB}"/>
              </a:ext>
            </a:extLst>
          </p:cNvPr>
          <p:cNvSpPr>
            <a:spLocks noGrp="1"/>
          </p:cNvSpPr>
          <p:nvPr>
            <p:ph type="title"/>
          </p:nvPr>
        </p:nvSpPr>
        <p:spPr/>
        <p:txBody>
          <a:bodyPr/>
          <a:lstStyle/>
          <a:p>
            <a:r>
              <a:rPr lang="en-US" sz="3600" b="1" spc="-50">
                <a:gradFill>
                  <a:gsLst>
                    <a:gs pos="1250">
                      <a:schemeClr val="tx1"/>
                    </a:gs>
                    <a:gs pos="100000">
                      <a:schemeClr val="tx1"/>
                    </a:gs>
                  </a:gsLst>
                  <a:lin ang="5400000" scaled="0"/>
                </a:gradFill>
              </a:rPr>
              <a:t>Collect and prepare all of your data at scale</a:t>
            </a:r>
            <a:endParaRPr lang="en-IN" sz="3600" b="1" spc="-50">
              <a:gradFill>
                <a:gsLst>
                  <a:gs pos="1250">
                    <a:schemeClr val="tx1"/>
                  </a:gs>
                  <a:gs pos="100000">
                    <a:schemeClr val="tx1"/>
                  </a:gs>
                </a:gsLst>
                <a:lin ang="5400000" scaled="0"/>
              </a:gradFill>
            </a:endParaRPr>
          </a:p>
        </p:txBody>
      </p:sp>
      <p:grpSp>
        <p:nvGrpSpPr>
          <p:cNvPr id="147" name="Group 146">
            <a:extLst>
              <a:ext uri="{FF2B5EF4-FFF2-40B4-BE49-F238E27FC236}">
                <a16:creationId xmlns:a16="http://schemas.microsoft.com/office/drawing/2014/main" id="{C1446AB5-2AE2-4E53-AB54-7EE4F9FBCAD1}"/>
              </a:ext>
            </a:extLst>
          </p:cNvPr>
          <p:cNvGrpSpPr/>
          <p:nvPr/>
        </p:nvGrpSpPr>
        <p:grpSpPr>
          <a:xfrm>
            <a:off x="1845789" y="2371762"/>
            <a:ext cx="988664" cy="895920"/>
            <a:chOff x="3306405" y="4434840"/>
            <a:chExt cx="1171702" cy="1061784"/>
          </a:xfrm>
        </p:grpSpPr>
        <p:sp>
          <p:nvSpPr>
            <p:cNvPr id="279" name="Database_EFC7" title="Icon of a cylinder">
              <a:extLst>
                <a:ext uri="{FF2B5EF4-FFF2-40B4-BE49-F238E27FC236}">
                  <a16:creationId xmlns:a16="http://schemas.microsoft.com/office/drawing/2014/main" id="{07C1623C-AAED-41C3-AD24-34B2405FA867}"/>
                </a:ext>
              </a:extLst>
            </p:cNvPr>
            <p:cNvSpPr>
              <a:spLocks noChangeAspect="1" noEditPoints="1"/>
            </p:cNvSpPr>
            <p:nvPr/>
          </p:nvSpPr>
          <p:spPr bwMode="auto">
            <a:xfrm>
              <a:off x="3733975" y="4759992"/>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0" name="Database_EFC7" title="Icon of a cylinder">
              <a:extLst>
                <a:ext uri="{FF2B5EF4-FFF2-40B4-BE49-F238E27FC236}">
                  <a16:creationId xmlns:a16="http://schemas.microsoft.com/office/drawing/2014/main" id="{278C459C-F8A9-4921-99C4-13F5623043AD}"/>
                </a:ext>
              </a:extLst>
            </p:cNvPr>
            <p:cNvSpPr>
              <a:spLocks noChangeAspect="1" noEditPoints="1"/>
            </p:cNvSpPr>
            <p:nvPr/>
          </p:nvSpPr>
          <p:spPr bwMode="auto">
            <a:xfrm>
              <a:off x="3306405" y="4434840"/>
              <a:ext cx="230632" cy="29978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1" name="Database_EFC7" title="Icon of a cylinder">
              <a:extLst>
                <a:ext uri="{FF2B5EF4-FFF2-40B4-BE49-F238E27FC236}">
                  <a16:creationId xmlns:a16="http://schemas.microsoft.com/office/drawing/2014/main" id="{5AC4CDF8-52CE-4BC8-B79A-44E46AB3FB05}"/>
                </a:ext>
              </a:extLst>
            </p:cNvPr>
            <p:cNvSpPr>
              <a:spLocks noChangeAspect="1" noEditPoints="1"/>
            </p:cNvSpPr>
            <p:nvPr/>
          </p:nvSpPr>
          <p:spPr bwMode="auto">
            <a:xfrm>
              <a:off x="3306405" y="5196840"/>
              <a:ext cx="230632" cy="29978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2" name="Database_EFC7" title="Icon of a cylinder">
              <a:extLst>
                <a:ext uri="{FF2B5EF4-FFF2-40B4-BE49-F238E27FC236}">
                  <a16:creationId xmlns:a16="http://schemas.microsoft.com/office/drawing/2014/main" id="{7BCEA1C9-6D81-42E5-983F-5DE7B43EF974}"/>
                </a:ext>
              </a:extLst>
            </p:cNvPr>
            <p:cNvSpPr>
              <a:spLocks noChangeAspect="1" noEditPoints="1"/>
            </p:cNvSpPr>
            <p:nvPr/>
          </p:nvSpPr>
          <p:spPr bwMode="auto">
            <a:xfrm>
              <a:off x="4247475" y="4434840"/>
              <a:ext cx="230632" cy="29978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3" name="Database_EFC7" title="Icon of a cylinder">
              <a:extLst>
                <a:ext uri="{FF2B5EF4-FFF2-40B4-BE49-F238E27FC236}">
                  <a16:creationId xmlns:a16="http://schemas.microsoft.com/office/drawing/2014/main" id="{2C2A94BF-7684-4AE6-866D-E5F48D6AC1E4}"/>
                </a:ext>
              </a:extLst>
            </p:cNvPr>
            <p:cNvSpPr>
              <a:spLocks noChangeAspect="1" noEditPoints="1"/>
            </p:cNvSpPr>
            <p:nvPr/>
          </p:nvSpPr>
          <p:spPr bwMode="auto">
            <a:xfrm>
              <a:off x="4247475" y="5196840"/>
              <a:ext cx="230632" cy="29978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84" name="Straight Connector 283">
              <a:extLst>
                <a:ext uri="{FF2B5EF4-FFF2-40B4-BE49-F238E27FC236}">
                  <a16:creationId xmlns:a16="http://schemas.microsoft.com/office/drawing/2014/main" id="{BBBCE256-CFF0-431B-85DE-E5F2F6671804}"/>
                </a:ext>
              </a:extLst>
            </p:cNvPr>
            <p:cNvCxnSpPr>
              <a:stCxn id="281" idx="1"/>
              <a:endCxn id="279" idx="4"/>
            </p:cNvCxnSpPr>
            <p:nvPr/>
          </p:nvCxnSpPr>
          <p:spPr>
            <a:xfrm flipV="1">
              <a:off x="3537037" y="5108187"/>
              <a:ext cx="196938" cy="14624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885B1A04-55AF-494F-B2BA-3900707F4586}"/>
                </a:ext>
              </a:extLst>
            </p:cNvPr>
            <p:cNvCxnSpPr>
              <a:cxnSpLocks/>
            </p:cNvCxnSpPr>
            <p:nvPr/>
          </p:nvCxnSpPr>
          <p:spPr>
            <a:xfrm flipH="1" flipV="1">
              <a:off x="4050537" y="5108187"/>
              <a:ext cx="196938" cy="14624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40D6D357-F2D9-4052-859C-9961BECB789A}"/>
                </a:ext>
              </a:extLst>
            </p:cNvPr>
            <p:cNvCxnSpPr>
              <a:cxnSpLocks/>
              <a:stCxn id="279" idx="10"/>
              <a:endCxn id="280" idx="2"/>
            </p:cNvCxnSpPr>
            <p:nvPr/>
          </p:nvCxnSpPr>
          <p:spPr>
            <a:xfrm flipH="1" flipV="1">
              <a:off x="3537037" y="4688518"/>
              <a:ext cx="196938" cy="13475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8DFC8B00-3776-4D2B-87BD-D243BDB06082}"/>
                </a:ext>
              </a:extLst>
            </p:cNvPr>
            <p:cNvCxnSpPr>
              <a:cxnSpLocks/>
              <a:stCxn id="282" idx="4"/>
              <a:endCxn id="279" idx="12"/>
            </p:cNvCxnSpPr>
            <p:nvPr/>
          </p:nvCxnSpPr>
          <p:spPr>
            <a:xfrm flipH="1">
              <a:off x="4050537" y="4688518"/>
              <a:ext cx="196938" cy="134759"/>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9" name="Rectangle: Rounded Corners 148">
            <a:extLst>
              <a:ext uri="{FF2B5EF4-FFF2-40B4-BE49-F238E27FC236}">
                <a16:creationId xmlns:a16="http://schemas.microsoft.com/office/drawing/2014/main" id="{53885BBE-6CEA-4BE8-8634-A719E33881C7}"/>
              </a:ext>
            </a:extLst>
          </p:cNvPr>
          <p:cNvSpPr/>
          <p:nvPr/>
        </p:nvSpPr>
        <p:spPr bwMode="auto">
          <a:xfrm>
            <a:off x="997593" y="1909228"/>
            <a:ext cx="2685056" cy="1994513"/>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Ingest</a:t>
            </a:r>
          </a:p>
        </p:txBody>
      </p:sp>
      <p:sp>
        <p:nvSpPr>
          <p:cNvPr id="271" name="Oval 270">
            <a:extLst>
              <a:ext uri="{FF2B5EF4-FFF2-40B4-BE49-F238E27FC236}">
                <a16:creationId xmlns:a16="http://schemas.microsoft.com/office/drawing/2014/main" id="{184C067F-CABE-4944-8BD9-1D677198277C}"/>
              </a:ext>
            </a:extLst>
          </p:cNvPr>
          <p:cNvSpPr/>
          <p:nvPr/>
        </p:nvSpPr>
        <p:spPr bwMode="auto">
          <a:xfrm>
            <a:off x="411852" y="1201878"/>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72" name="TextBox 271">
            <a:extLst>
              <a:ext uri="{FF2B5EF4-FFF2-40B4-BE49-F238E27FC236}">
                <a16:creationId xmlns:a16="http://schemas.microsoft.com/office/drawing/2014/main" id="{C824A23B-E86B-4FD3-A3F4-0974567FF628}"/>
              </a:ext>
            </a:extLst>
          </p:cNvPr>
          <p:cNvSpPr txBox="1"/>
          <p:nvPr/>
        </p:nvSpPr>
        <p:spPr>
          <a:xfrm>
            <a:off x="634999" y="1950818"/>
            <a:ext cx="695885"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a:t>
            </a:r>
          </a:p>
        </p:txBody>
      </p:sp>
      <p:grpSp>
        <p:nvGrpSpPr>
          <p:cNvPr id="273" name="Graphic 82">
            <a:extLst>
              <a:ext uri="{FF2B5EF4-FFF2-40B4-BE49-F238E27FC236}">
                <a16:creationId xmlns:a16="http://schemas.microsoft.com/office/drawing/2014/main" id="{C80CEE96-9158-4FDC-9E56-D04E70697B29}"/>
              </a:ext>
            </a:extLst>
          </p:cNvPr>
          <p:cNvGrpSpPr/>
          <p:nvPr/>
        </p:nvGrpSpPr>
        <p:grpSpPr>
          <a:xfrm>
            <a:off x="732397" y="1378890"/>
            <a:ext cx="501089" cy="501091"/>
            <a:chOff x="4984168" y="4735308"/>
            <a:chExt cx="481224" cy="481226"/>
          </a:xfrm>
        </p:grpSpPr>
        <p:sp>
          <p:nvSpPr>
            <p:cNvPr id="274" name="Freeform: Shape 273">
              <a:extLst>
                <a:ext uri="{FF2B5EF4-FFF2-40B4-BE49-F238E27FC236}">
                  <a16:creationId xmlns:a16="http://schemas.microsoft.com/office/drawing/2014/main" id="{6EBAFB9E-FE1B-4F6A-A34D-EABE5A3DF55F}"/>
                </a:ext>
              </a:extLst>
            </p:cNvPr>
            <p:cNvSpPr/>
            <p:nvPr/>
          </p:nvSpPr>
          <p:spPr>
            <a:xfrm>
              <a:off x="4976950" y="4730015"/>
              <a:ext cx="490848" cy="490851"/>
            </a:xfrm>
            <a:custGeom>
              <a:avLst/>
              <a:gdLst>
                <a:gd name="connsiteX0" fmla="*/ 487480 w 490848"/>
                <a:gd name="connsiteY0" fmla="*/ 289217 h 490850"/>
                <a:gd name="connsiteX1" fmla="*/ 487480 w 490848"/>
                <a:gd name="connsiteY1" fmla="*/ 289217 h 490850"/>
                <a:gd name="connsiteX2" fmla="*/ 487480 w 490848"/>
                <a:gd name="connsiteY2" fmla="*/ 172760 h 490850"/>
                <a:gd name="connsiteX3" fmla="*/ 355625 w 490848"/>
                <a:gd name="connsiteY3" fmla="*/ 287292 h 490850"/>
                <a:gd name="connsiteX4" fmla="*/ 352737 w 490848"/>
                <a:gd name="connsiteY4" fmla="*/ 287292 h 490850"/>
                <a:gd name="connsiteX5" fmla="*/ 352737 w 490848"/>
                <a:gd name="connsiteY5" fmla="*/ 172760 h 490850"/>
                <a:gd name="connsiteX6" fmla="*/ 220882 w 490848"/>
                <a:gd name="connsiteY6" fmla="*/ 287292 h 490850"/>
                <a:gd name="connsiteX7" fmla="*/ 220882 w 490848"/>
                <a:gd name="connsiteY7" fmla="*/ 287292 h 490850"/>
                <a:gd name="connsiteX8" fmla="*/ 220882 w 490848"/>
                <a:gd name="connsiteY8" fmla="*/ 47641 h 490850"/>
                <a:gd name="connsiteX9" fmla="*/ 115975 w 490848"/>
                <a:gd name="connsiteY9" fmla="*/ 7218 h 490850"/>
                <a:gd name="connsiteX10" fmla="*/ 7218 w 490848"/>
                <a:gd name="connsiteY10" fmla="*/ 47641 h 490850"/>
                <a:gd name="connsiteX11" fmla="*/ 7218 w 490848"/>
                <a:gd name="connsiteY11" fmla="*/ 486520 h 490850"/>
                <a:gd name="connsiteX12" fmla="*/ 488442 w 490848"/>
                <a:gd name="connsiteY12" fmla="*/ 486520 h 490850"/>
                <a:gd name="connsiteX13" fmla="*/ 487480 w 490848"/>
                <a:gd name="connsiteY13" fmla="*/ 289217 h 490850"/>
                <a:gd name="connsiteX14" fmla="*/ 115975 w 490848"/>
                <a:gd name="connsiteY14" fmla="*/ 66890 h 490850"/>
                <a:gd name="connsiteX15" fmla="*/ 38017 w 490848"/>
                <a:gd name="connsiteY15" fmla="*/ 44754 h 490850"/>
                <a:gd name="connsiteX16" fmla="*/ 115975 w 490848"/>
                <a:gd name="connsiteY16" fmla="*/ 22618 h 490850"/>
                <a:gd name="connsiteX17" fmla="*/ 193933 w 490848"/>
                <a:gd name="connsiteY17" fmla="*/ 44754 h 490850"/>
                <a:gd name="connsiteX18" fmla="*/ 115975 w 490848"/>
                <a:gd name="connsiteY18" fmla="*/ 66890 h 490850"/>
                <a:gd name="connsiteX19" fmla="*/ 343113 w 490848"/>
                <a:gd name="connsiteY19" fmla="*/ 408561 h 490850"/>
                <a:gd name="connsiteX20" fmla="*/ 290178 w 490848"/>
                <a:gd name="connsiteY20" fmla="*/ 408561 h 490850"/>
                <a:gd name="connsiteX21" fmla="*/ 290178 w 490848"/>
                <a:gd name="connsiteY21" fmla="*/ 355626 h 490850"/>
                <a:gd name="connsiteX22" fmla="*/ 343113 w 490848"/>
                <a:gd name="connsiteY22" fmla="*/ 355626 h 490850"/>
                <a:gd name="connsiteX23" fmla="*/ 343113 w 490848"/>
                <a:gd name="connsiteY23" fmla="*/ 408561 h 490850"/>
                <a:gd name="connsiteX24" fmla="*/ 249755 w 490848"/>
                <a:gd name="connsiteY24" fmla="*/ 408561 h 490850"/>
                <a:gd name="connsiteX25" fmla="*/ 196821 w 490848"/>
                <a:gd name="connsiteY25" fmla="*/ 408561 h 490850"/>
                <a:gd name="connsiteX26" fmla="*/ 196821 w 490848"/>
                <a:gd name="connsiteY26" fmla="*/ 355626 h 490850"/>
                <a:gd name="connsiteX27" fmla="*/ 249755 w 490848"/>
                <a:gd name="connsiteY27" fmla="*/ 355626 h 490850"/>
                <a:gd name="connsiteX28" fmla="*/ 249755 w 490848"/>
                <a:gd name="connsiteY28" fmla="*/ 408561 h 490850"/>
                <a:gd name="connsiteX29" fmla="*/ 384498 w 490848"/>
                <a:gd name="connsiteY29" fmla="*/ 408561 h 490850"/>
                <a:gd name="connsiteX30" fmla="*/ 384498 w 490848"/>
                <a:gd name="connsiteY30" fmla="*/ 355626 h 490850"/>
                <a:gd name="connsiteX31" fmla="*/ 437433 w 490848"/>
                <a:gd name="connsiteY31" fmla="*/ 355626 h 490850"/>
                <a:gd name="connsiteX32" fmla="*/ 437433 w 490848"/>
                <a:gd name="connsiteY32" fmla="*/ 408561 h 490850"/>
                <a:gd name="connsiteX33" fmla="*/ 384498 w 490848"/>
                <a:gd name="connsiteY33" fmla="*/ 408561 h 49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90848" h="490850">
                  <a:moveTo>
                    <a:pt x="487480" y="289217"/>
                  </a:moveTo>
                  <a:lnTo>
                    <a:pt x="487480" y="289217"/>
                  </a:lnTo>
                  <a:lnTo>
                    <a:pt x="487480" y="172760"/>
                  </a:lnTo>
                  <a:lnTo>
                    <a:pt x="355625" y="287292"/>
                  </a:lnTo>
                  <a:lnTo>
                    <a:pt x="352737" y="287292"/>
                  </a:lnTo>
                  <a:lnTo>
                    <a:pt x="352737" y="172760"/>
                  </a:lnTo>
                  <a:lnTo>
                    <a:pt x="220882" y="287292"/>
                  </a:lnTo>
                  <a:lnTo>
                    <a:pt x="220882" y="287292"/>
                  </a:lnTo>
                  <a:lnTo>
                    <a:pt x="220882" y="47641"/>
                  </a:lnTo>
                  <a:cubicBezTo>
                    <a:pt x="220882" y="27430"/>
                    <a:pt x="175647" y="7218"/>
                    <a:pt x="115975" y="7218"/>
                  </a:cubicBezTo>
                  <a:cubicBezTo>
                    <a:pt x="56303" y="7218"/>
                    <a:pt x="7218" y="26467"/>
                    <a:pt x="7218" y="47641"/>
                  </a:cubicBezTo>
                  <a:lnTo>
                    <a:pt x="7218" y="486520"/>
                  </a:lnTo>
                  <a:lnTo>
                    <a:pt x="488442" y="486520"/>
                  </a:lnTo>
                  <a:lnTo>
                    <a:pt x="487480" y="289217"/>
                  </a:lnTo>
                  <a:close/>
                  <a:moveTo>
                    <a:pt x="115975" y="66890"/>
                  </a:moveTo>
                  <a:cubicBezTo>
                    <a:pt x="72665" y="66890"/>
                    <a:pt x="38017" y="56303"/>
                    <a:pt x="38017" y="44754"/>
                  </a:cubicBezTo>
                  <a:cubicBezTo>
                    <a:pt x="38017" y="33205"/>
                    <a:pt x="72665" y="22618"/>
                    <a:pt x="115975" y="22618"/>
                  </a:cubicBezTo>
                  <a:cubicBezTo>
                    <a:pt x="159285" y="22618"/>
                    <a:pt x="193933" y="32242"/>
                    <a:pt x="193933" y="44754"/>
                  </a:cubicBezTo>
                  <a:cubicBezTo>
                    <a:pt x="192971" y="56303"/>
                    <a:pt x="158323" y="66890"/>
                    <a:pt x="115975" y="66890"/>
                  </a:cubicBezTo>
                  <a:close/>
                  <a:moveTo>
                    <a:pt x="343113" y="408561"/>
                  </a:moveTo>
                  <a:lnTo>
                    <a:pt x="290178" y="408561"/>
                  </a:lnTo>
                  <a:lnTo>
                    <a:pt x="290178" y="355626"/>
                  </a:lnTo>
                  <a:lnTo>
                    <a:pt x="343113" y="355626"/>
                  </a:lnTo>
                  <a:lnTo>
                    <a:pt x="343113" y="408561"/>
                  </a:lnTo>
                  <a:close/>
                  <a:moveTo>
                    <a:pt x="249755" y="408561"/>
                  </a:moveTo>
                  <a:lnTo>
                    <a:pt x="196821" y="408561"/>
                  </a:lnTo>
                  <a:lnTo>
                    <a:pt x="196821" y="355626"/>
                  </a:lnTo>
                  <a:lnTo>
                    <a:pt x="249755" y="355626"/>
                  </a:lnTo>
                  <a:lnTo>
                    <a:pt x="249755" y="408561"/>
                  </a:lnTo>
                  <a:close/>
                  <a:moveTo>
                    <a:pt x="384498" y="408561"/>
                  </a:moveTo>
                  <a:lnTo>
                    <a:pt x="384498" y="355626"/>
                  </a:lnTo>
                  <a:lnTo>
                    <a:pt x="437433" y="355626"/>
                  </a:lnTo>
                  <a:lnTo>
                    <a:pt x="437433" y="408561"/>
                  </a:lnTo>
                  <a:lnTo>
                    <a:pt x="384498" y="408561"/>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5" name="Freeform: Shape 274">
              <a:extLst>
                <a:ext uri="{FF2B5EF4-FFF2-40B4-BE49-F238E27FC236}">
                  <a16:creationId xmlns:a16="http://schemas.microsoft.com/office/drawing/2014/main" id="{5D156299-91DE-479B-AA9F-B99444BCCD3E}"/>
                </a:ext>
              </a:extLst>
            </p:cNvPr>
            <p:cNvSpPr/>
            <p:nvPr/>
          </p:nvSpPr>
          <p:spPr>
            <a:xfrm>
              <a:off x="4976950" y="4767550"/>
              <a:ext cx="115494" cy="452352"/>
            </a:xfrm>
            <a:custGeom>
              <a:avLst/>
              <a:gdLst>
                <a:gd name="connsiteX0" fmla="*/ 7218 w 115493"/>
                <a:gd name="connsiteY0" fmla="*/ 7218 h 452352"/>
                <a:gd name="connsiteX1" fmla="*/ 114050 w 115493"/>
                <a:gd name="connsiteY1" fmla="*/ 7218 h 452352"/>
                <a:gd name="connsiteX2" fmla="*/ 114050 w 115493"/>
                <a:gd name="connsiteY2" fmla="*/ 448984 h 452352"/>
                <a:gd name="connsiteX3" fmla="*/ 7218 w 115493"/>
                <a:gd name="connsiteY3" fmla="*/ 448984 h 452352"/>
              </a:gdLst>
              <a:ahLst/>
              <a:cxnLst>
                <a:cxn ang="0">
                  <a:pos x="connsiteX0" y="connsiteY0"/>
                </a:cxn>
                <a:cxn ang="0">
                  <a:pos x="connsiteX1" y="connsiteY1"/>
                </a:cxn>
                <a:cxn ang="0">
                  <a:pos x="connsiteX2" y="connsiteY2"/>
                </a:cxn>
                <a:cxn ang="0">
                  <a:pos x="connsiteX3" y="connsiteY3"/>
                </a:cxn>
              </a:cxnLst>
              <a:rect l="l" t="t" r="r" b="b"/>
              <a:pathLst>
                <a:path w="115493" h="452352">
                  <a:moveTo>
                    <a:pt x="7218" y="7218"/>
                  </a:moveTo>
                  <a:lnTo>
                    <a:pt x="114050" y="7218"/>
                  </a:lnTo>
                  <a:lnTo>
                    <a:pt x="114050" y="448984"/>
                  </a:lnTo>
                  <a:lnTo>
                    <a:pt x="7218" y="448984"/>
                  </a:lnTo>
                  <a:close/>
                </a:path>
              </a:pathLst>
            </a:custGeom>
            <a:solidFill>
              <a:srgbClr val="3999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DDB07F42-92FB-439B-A4C2-F1F5B3AF4575}"/>
                </a:ext>
              </a:extLst>
            </p:cNvPr>
            <p:cNvSpPr/>
            <p:nvPr/>
          </p:nvSpPr>
          <p:spPr>
            <a:xfrm>
              <a:off x="4976950" y="4729052"/>
              <a:ext cx="221363" cy="86621"/>
            </a:xfrm>
            <a:custGeom>
              <a:avLst/>
              <a:gdLst>
                <a:gd name="connsiteX0" fmla="*/ 219919 w 221363"/>
                <a:gd name="connsiteY0" fmla="*/ 45716 h 86620"/>
                <a:gd name="connsiteX1" fmla="*/ 113088 w 221363"/>
                <a:gd name="connsiteY1" fmla="*/ 84215 h 86620"/>
                <a:gd name="connsiteX2" fmla="*/ 7218 w 221363"/>
                <a:gd name="connsiteY2" fmla="*/ 45716 h 86620"/>
                <a:gd name="connsiteX3" fmla="*/ 114050 w 221363"/>
                <a:gd name="connsiteY3" fmla="*/ 7218 h 86620"/>
                <a:gd name="connsiteX4" fmla="*/ 219919 w 221363"/>
                <a:gd name="connsiteY4" fmla="*/ 45716 h 86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363" h="86620">
                  <a:moveTo>
                    <a:pt x="219919" y="45716"/>
                  </a:moveTo>
                  <a:cubicBezTo>
                    <a:pt x="219919" y="66890"/>
                    <a:pt x="171797" y="84215"/>
                    <a:pt x="113088" y="84215"/>
                  </a:cubicBezTo>
                  <a:cubicBezTo>
                    <a:pt x="54378" y="84215"/>
                    <a:pt x="7218" y="66890"/>
                    <a:pt x="7218" y="45716"/>
                  </a:cubicBezTo>
                  <a:cubicBezTo>
                    <a:pt x="7218" y="24543"/>
                    <a:pt x="55341" y="7218"/>
                    <a:pt x="114050" y="7218"/>
                  </a:cubicBezTo>
                  <a:cubicBezTo>
                    <a:pt x="172759" y="7218"/>
                    <a:pt x="219919" y="23580"/>
                    <a:pt x="219919" y="45716"/>
                  </a:cubicBezTo>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8C175AD2-1BFD-45A7-82D2-8293DD0D4E9E}"/>
                </a:ext>
              </a:extLst>
            </p:cNvPr>
            <p:cNvSpPr/>
            <p:nvPr/>
          </p:nvSpPr>
          <p:spPr>
            <a:xfrm>
              <a:off x="4999086" y="4739639"/>
              <a:ext cx="182865" cy="57747"/>
            </a:xfrm>
            <a:custGeom>
              <a:avLst/>
              <a:gdLst>
                <a:gd name="connsiteX0" fmla="*/ 176609 w 182865"/>
                <a:gd name="connsiteY0" fmla="*/ 32242 h 57747"/>
                <a:gd name="connsiteX1" fmla="*/ 91914 w 182865"/>
                <a:gd name="connsiteY1" fmla="*/ 57266 h 57747"/>
                <a:gd name="connsiteX2" fmla="*/ 7218 w 182865"/>
                <a:gd name="connsiteY2" fmla="*/ 32242 h 57747"/>
                <a:gd name="connsiteX3" fmla="*/ 91914 w 182865"/>
                <a:gd name="connsiteY3" fmla="*/ 7218 h 57747"/>
                <a:gd name="connsiteX4" fmla="*/ 176609 w 182865"/>
                <a:gd name="connsiteY4" fmla="*/ 32242 h 57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65" h="57747">
                  <a:moveTo>
                    <a:pt x="176609" y="32242"/>
                  </a:moveTo>
                  <a:cubicBezTo>
                    <a:pt x="176609" y="46679"/>
                    <a:pt x="139074" y="57266"/>
                    <a:pt x="91914" y="57266"/>
                  </a:cubicBezTo>
                  <a:cubicBezTo>
                    <a:pt x="44754" y="57266"/>
                    <a:pt x="7218" y="46679"/>
                    <a:pt x="7218" y="32242"/>
                  </a:cubicBezTo>
                  <a:cubicBezTo>
                    <a:pt x="7218" y="17805"/>
                    <a:pt x="44754" y="7218"/>
                    <a:pt x="91914" y="7218"/>
                  </a:cubicBezTo>
                  <a:cubicBezTo>
                    <a:pt x="139074" y="7218"/>
                    <a:pt x="176609" y="18768"/>
                    <a:pt x="176609" y="32242"/>
                  </a:cubicBezTo>
                </a:path>
              </a:pathLst>
            </a:custGeom>
            <a:solidFill>
              <a:srgbClr val="7FBA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8D73F123-2F9B-45F5-AA1F-A91B83B8F2AE}"/>
                </a:ext>
              </a:extLst>
            </p:cNvPr>
            <p:cNvSpPr/>
            <p:nvPr/>
          </p:nvSpPr>
          <p:spPr>
            <a:xfrm>
              <a:off x="4998123" y="4739639"/>
              <a:ext cx="182865" cy="48123"/>
            </a:xfrm>
            <a:custGeom>
              <a:avLst/>
              <a:gdLst>
                <a:gd name="connsiteX0" fmla="*/ 159285 w 182865"/>
                <a:gd name="connsiteY0" fmla="*/ 47641 h 48122"/>
                <a:gd name="connsiteX1" fmla="*/ 176609 w 182865"/>
                <a:gd name="connsiteY1" fmla="*/ 32242 h 48122"/>
                <a:gd name="connsiteX2" fmla="*/ 91914 w 182865"/>
                <a:gd name="connsiteY2" fmla="*/ 7218 h 48122"/>
                <a:gd name="connsiteX3" fmla="*/ 7218 w 182865"/>
                <a:gd name="connsiteY3" fmla="*/ 32242 h 48122"/>
                <a:gd name="connsiteX4" fmla="*/ 25505 w 182865"/>
                <a:gd name="connsiteY4" fmla="*/ 47641 h 48122"/>
                <a:gd name="connsiteX5" fmla="*/ 92876 w 182865"/>
                <a:gd name="connsiteY5" fmla="*/ 38017 h 48122"/>
                <a:gd name="connsiteX6" fmla="*/ 159285 w 182865"/>
                <a:gd name="connsiteY6" fmla="*/ 47641 h 4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65" h="48122">
                  <a:moveTo>
                    <a:pt x="159285" y="47641"/>
                  </a:moveTo>
                  <a:cubicBezTo>
                    <a:pt x="170835" y="43792"/>
                    <a:pt x="176609" y="38017"/>
                    <a:pt x="176609" y="32242"/>
                  </a:cubicBezTo>
                  <a:cubicBezTo>
                    <a:pt x="176609" y="17805"/>
                    <a:pt x="139074" y="7218"/>
                    <a:pt x="91914" y="7218"/>
                  </a:cubicBezTo>
                  <a:cubicBezTo>
                    <a:pt x="44754" y="7218"/>
                    <a:pt x="7218" y="18768"/>
                    <a:pt x="7218" y="32242"/>
                  </a:cubicBezTo>
                  <a:cubicBezTo>
                    <a:pt x="8181" y="38017"/>
                    <a:pt x="14918" y="43792"/>
                    <a:pt x="25505" y="47641"/>
                  </a:cubicBezTo>
                  <a:cubicBezTo>
                    <a:pt x="40904" y="41867"/>
                    <a:pt x="64965" y="38017"/>
                    <a:pt x="92876" y="38017"/>
                  </a:cubicBezTo>
                  <a:cubicBezTo>
                    <a:pt x="119825" y="38017"/>
                    <a:pt x="143886" y="41867"/>
                    <a:pt x="159285" y="47641"/>
                  </a:cubicBezTo>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53" name="Straight Arrow Connector 152">
            <a:extLst>
              <a:ext uri="{FF2B5EF4-FFF2-40B4-BE49-F238E27FC236}">
                <a16:creationId xmlns:a16="http://schemas.microsoft.com/office/drawing/2014/main" id="{FE749798-DE55-4611-8E4A-3AABFA804090}"/>
              </a:ext>
            </a:extLst>
          </p:cNvPr>
          <p:cNvCxnSpPr>
            <a:cxnSpLocks/>
            <a:stCxn id="149" idx="3"/>
            <a:endCxn id="150" idx="1"/>
          </p:cNvCxnSpPr>
          <p:nvPr/>
        </p:nvCxnSpPr>
        <p:spPr>
          <a:xfrm>
            <a:off x="3682649" y="2906485"/>
            <a:ext cx="1341241" cy="0"/>
          </a:xfrm>
          <a:prstGeom prst="straightConnector1">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263AB4B-260F-4F0C-AB28-5FDD169C3169}"/>
              </a:ext>
            </a:extLst>
          </p:cNvPr>
          <p:cNvCxnSpPr>
            <a:cxnSpLocks/>
            <a:stCxn id="150" idx="3"/>
            <a:endCxn id="151" idx="1"/>
          </p:cNvCxnSpPr>
          <p:nvPr/>
        </p:nvCxnSpPr>
        <p:spPr>
          <a:xfrm>
            <a:off x="7708946" y="2906485"/>
            <a:ext cx="1340798" cy="0"/>
          </a:xfrm>
          <a:prstGeom prst="straightConnector1">
            <a:avLst/>
          </a:prstGeom>
          <a:ln w="6350">
            <a:solidFill>
              <a:schemeClr val="bg1">
                <a:lumMod val="7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0" name="Rectangle: Rounded Corners 149">
            <a:extLst>
              <a:ext uri="{FF2B5EF4-FFF2-40B4-BE49-F238E27FC236}">
                <a16:creationId xmlns:a16="http://schemas.microsoft.com/office/drawing/2014/main" id="{7B7EF2D1-AFD4-4E9B-B340-A17626B3A395}"/>
              </a:ext>
            </a:extLst>
          </p:cNvPr>
          <p:cNvSpPr/>
          <p:nvPr/>
        </p:nvSpPr>
        <p:spPr bwMode="auto">
          <a:xfrm>
            <a:off x="5023890" y="1909228"/>
            <a:ext cx="2685056" cy="1994513"/>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Store</a:t>
            </a:r>
          </a:p>
        </p:txBody>
      </p:sp>
      <p:sp>
        <p:nvSpPr>
          <p:cNvPr id="261" name="Oval 260">
            <a:extLst>
              <a:ext uri="{FF2B5EF4-FFF2-40B4-BE49-F238E27FC236}">
                <a16:creationId xmlns:a16="http://schemas.microsoft.com/office/drawing/2014/main" id="{7D555F06-A926-426F-A615-04CC7878FEE2}"/>
              </a:ext>
            </a:extLst>
          </p:cNvPr>
          <p:cNvSpPr/>
          <p:nvPr/>
        </p:nvSpPr>
        <p:spPr bwMode="auto">
          <a:xfrm>
            <a:off x="4433004" y="1201878"/>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62" name="TextBox 261">
            <a:extLst>
              <a:ext uri="{FF2B5EF4-FFF2-40B4-BE49-F238E27FC236}">
                <a16:creationId xmlns:a16="http://schemas.microsoft.com/office/drawing/2014/main" id="{4D647CE5-3775-4DF9-B11E-E0F4599D4311}"/>
              </a:ext>
            </a:extLst>
          </p:cNvPr>
          <p:cNvSpPr txBox="1"/>
          <p:nvPr/>
        </p:nvSpPr>
        <p:spPr>
          <a:xfrm>
            <a:off x="4609031" y="1950818"/>
            <a:ext cx="790124"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63" name="Group 262">
            <a:extLst>
              <a:ext uri="{FF2B5EF4-FFF2-40B4-BE49-F238E27FC236}">
                <a16:creationId xmlns:a16="http://schemas.microsoft.com/office/drawing/2014/main" id="{025AB4D4-5959-4178-82B7-7F0F035EBEBA}"/>
              </a:ext>
            </a:extLst>
          </p:cNvPr>
          <p:cNvGrpSpPr/>
          <p:nvPr/>
        </p:nvGrpSpPr>
        <p:grpSpPr>
          <a:xfrm>
            <a:off x="4743692" y="1393056"/>
            <a:ext cx="520800" cy="449314"/>
            <a:chOff x="9200602" y="3236649"/>
            <a:chExt cx="264314" cy="228034"/>
          </a:xfrm>
        </p:grpSpPr>
        <p:sp>
          <p:nvSpPr>
            <p:cNvPr id="264" name="Freeform: Shape 263">
              <a:extLst>
                <a:ext uri="{FF2B5EF4-FFF2-40B4-BE49-F238E27FC236}">
                  <a16:creationId xmlns:a16="http://schemas.microsoft.com/office/drawing/2014/main" id="{09E5B9E6-A0D2-4D23-A7A3-BFF14AB3CF7A}"/>
                </a:ext>
              </a:extLst>
            </p:cNvPr>
            <p:cNvSpPr/>
            <p:nvPr/>
          </p:nvSpPr>
          <p:spPr>
            <a:xfrm>
              <a:off x="9200602" y="3276555"/>
              <a:ext cx="264314" cy="186574"/>
            </a:xfrm>
            <a:custGeom>
              <a:avLst/>
              <a:gdLst>
                <a:gd name="connsiteX0" fmla="*/ 3475 w 236322"/>
                <a:gd name="connsiteY0" fmla="*/ 156854 h 166816"/>
                <a:gd name="connsiteX1" fmla="*/ 11816 w 236322"/>
                <a:gd name="connsiteY1" fmla="*/ 165658 h 166816"/>
                <a:gd name="connsiteX2" fmla="*/ 226360 w 236322"/>
                <a:gd name="connsiteY2" fmla="*/ 165658 h 166816"/>
                <a:gd name="connsiteX3" fmla="*/ 235165 w 236322"/>
                <a:gd name="connsiteY3" fmla="*/ 156854 h 166816"/>
                <a:gd name="connsiteX4" fmla="*/ 235165 w 236322"/>
                <a:gd name="connsiteY4" fmla="*/ 3475 h 166816"/>
                <a:gd name="connsiteX5" fmla="*/ 3475 w 236322"/>
                <a:gd name="connsiteY5" fmla="*/ 3475 h 166816"/>
                <a:gd name="connsiteX6" fmla="*/ 3475 w 236322"/>
                <a:gd name="connsiteY6" fmla="*/ 156854 h 1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22" h="166816">
                  <a:moveTo>
                    <a:pt x="3475" y="156854"/>
                  </a:moveTo>
                  <a:cubicBezTo>
                    <a:pt x="3475" y="161487"/>
                    <a:pt x="7182" y="165658"/>
                    <a:pt x="11816" y="165658"/>
                  </a:cubicBezTo>
                  <a:lnTo>
                    <a:pt x="226360" y="165658"/>
                  </a:lnTo>
                  <a:cubicBezTo>
                    <a:pt x="230994" y="165658"/>
                    <a:pt x="235165" y="161951"/>
                    <a:pt x="235165" y="156854"/>
                  </a:cubicBezTo>
                  <a:lnTo>
                    <a:pt x="235165" y="3475"/>
                  </a:lnTo>
                  <a:lnTo>
                    <a:pt x="3475" y="3475"/>
                  </a:lnTo>
                  <a:lnTo>
                    <a:pt x="3475" y="156854"/>
                  </a:lnTo>
                  <a:close/>
                </a:path>
              </a:pathLst>
            </a:custGeom>
            <a:solidFill>
              <a:srgbClr val="A0A1A2"/>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B56D8722-0E89-42AC-A798-A0A287D87480}"/>
                </a:ext>
              </a:extLst>
            </p:cNvPr>
            <p:cNvSpPr/>
            <p:nvPr/>
          </p:nvSpPr>
          <p:spPr>
            <a:xfrm>
              <a:off x="9200602" y="3236649"/>
              <a:ext cx="264314" cy="46643"/>
            </a:xfrm>
            <a:custGeom>
              <a:avLst/>
              <a:gdLst>
                <a:gd name="connsiteX0" fmla="*/ 226360 w 236322"/>
                <a:gd name="connsiteY0" fmla="*/ 3475 h 41704"/>
                <a:gd name="connsiteX1" fmla="*/ 11816 w 236322"/>
                <a:gd name="connsiteY1" fmla="*/ 3475 h 41704"/>
                <a:gd name="connsiteX2" fmla="*/ 3475 w 236322"/>
                <a:gd name="connsiteY2" fmla="*/ 12279 h 41704"/>
                <a:gd name="connsiteX3" fmla="*/ 3475 w 236322"/>
                <a:gd name="connsiteY3" fmla="*/ 38692 h 41704"/>
                <a:gd name="connsiteX4" fmla="*/ 235165 w 236322"/>
                <a:gd name="connsiteY4" fmla="*/ 38692 h 41704"/>
                <a:gd name="connsiteX5" fmla="*/ 235165 w 236322"/>
                <a:gd name="connsiteY5" fmla="*/ 12279 h 41704"/>
                <a:gd name="connsiteX6" fmla="*/ 226360 w 236322"/>
                <a:gd name="connsiteY6" fmla="*/ 3475 h 4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22" h="41704">
                  <a:moveTo>
                    <a:pt x="226360" y="3475"/>
                  </a:moveTo>
                  <a:lnTo>
                    <a:pt x="11816" y="3475"/>
                  </a:lnTo>
                  <a:cubicBezTo>
                    <a:pt x="7182" y="3475"/>
                    <a:pt x="3475" y="7646"/>
                    <a:pt x="3475" y="12279"/>
                  </a:cubicBezTo>
                  <a:lnTo>
                    <a:pt x="3475" y="38692"/>
                  </a:lnTo>
                  <a:lnTo>
                    <a:pt x="235165" y="38692"/>
                  </a:lnTo>
                  <a:lnTo>
                    <a:pt x="235165" y="12279"/>
                  </a:lnTo>
                  <a:cubicBezTo>
                    <a:pt x="235165" y="7646"/>
                    <a:pt x="231458" y="3475"/>
                    <a:pt x="226360" y="3475"/>
                  </a:cubicBezTo>
                </a:path>
              </a:pathLst>
            </a:custGeom>
            <a:solidFill>
              <a:srgbClr val="7A7A7A"/>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8F72CB0-AE31-4BF5-A6DD-A466D54CDD98}"/>
                </a:ext>
              </a:extLst>
            </p:cNvPr>
            <p:cNvSpPr/>
            <p:nvPr/>
          </p:nvSpPr>
          <p:spPr>
            <a:xfrm>
              <a:off x="9219778" y="3294175"/>
              <a:ext cx="108835" cy="72557"/>
            </a:xfrm>
            <a:custGeom>
              <a:avLst/>
              <a:gdLst>
                <a:gd name="connsiteX0" fmla="*/ 3475 w 97309"/>
                <a:gd name="connsiteY0" fmla="*/ 3475 h 64872"/>
                <a:gd name="connsiteX1" fmla="*/ 98005 w 97309"/>
                <a:gd name="connsiteY1" fmla="*/ 3475 h 64872"/>
                <a:gd name="connsiteX2" fmla="*/ 98005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8005" y="3475"/>
                  </a:lnTo>
                  <a:lnTo>
                    <a:pt x="98005"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B2BA6168-8CF0-4CDF-BA35-D498E99430A6}"/>
                </a:ext>
              </a:extLst>
            </p:cNvPr>
            <p:cNvSpPr/>
            <p:nvPr/>
          </p:nvSpPr>
          <p:spPr>
            <a:xfrm>
              <a:off x="9219778" y="3370878"/>
              <a:ext cx="108835" cy="72557"/>
            </a:xfrm>
            <a:custGeom>
              <a:avLst/>
              <a:gdLst>
                <a:gd name="connsiteX0" fmla="*/ 3475 w 97309"/>
                <a:gd name="connsiteY0" fmla="*/ 3475 h 64872"/>
                <a:gd name="connsiteX1" fmla="*/ 98005 w 97309"/>
                <a:gd name="connsiteY1" fmla="*/ 3475 h 64872"/>
                <a:gd name="connsiteX2" fmla="*/ 98005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8005" y="3475"/>
                  </a:lnTo>
                  <a:lnTo>
                    <a:pt x="98005"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C412A554-8F7C-4134-BB4C-45B1B2D9DFE1}"/>
                </a:ext>
              </a:extLst>
            </p:cNvPr>
            <p:cNvSpPr/>
            <p:nvPr/>
          </p:nvSpPr>
          <p:spPr>
            <a:xfrm>
              <a:off x="9334832" y="3294175"/>
              <a:ext cx="108835" cy="72557"/>
            </a:xfrm>
            <a:custGeom>
              <a:avLst/>
              <a:gdLst>
                <a:gd name="connsiteX0" fmla="*/ 3475 w 97309"/>
                <a:gd name="connsiteY0" fmla="*/ 3475 h 64872"/>
                <a:gd name="connsiteX1" fmla="*/ 97541 w 97309"/>
                <a:gd name="connsiteY1" fmla="*/ 3475 h 64872"/>
                <a:gd name="connsiteX2" fmla="*/ 97541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7541" y="3475"/>
                  </a:lnTo>
                  <a:lnTo>
                    <a:pt x="97541" y="63715"/>
                  </a:lnTo>
                  <a:lnTo>
                    <a:pt x="3475" y="63715"/>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3EF8CE59-E875-4B41-A50E-ACDB7C9CA956}"/>
                </a:ext>
              </a:extLst>
            </p:cNvPr>
            <p:cNvSpPr/>
            <p:nvPr/>
          </p:nvSpPr>
          <p:spPr>
            <a:xfrm>
              <a:off x="9334832" y="3370878"/>
              <a:ext cx="108835" cy="72557"/>
            </a:xfrm>
            <a:custGeom>
              <a:avLst/>
              <a:gdLst>
                <a:gd name="connsiteX0" fmla="*/ 3475 w 97309"/>
                <a:gd name="connsiteY0" fmla="*/ 3475 h 64872"/>
                <a:gd name="connsiteX1" fmla="*/ 97541 w 97309"/>
                <a:gd name="connsiteY1" fmla="*/ 3475 h 64872"/>
                <a:gd name="connsiteX2" fmla="*/ 97541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7541" y="3475"/>
                  </a:lnTo>
                  <a:lnTo>
                    <a:pt x="97541"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9482F3D2-2159-4247-AC8A-0B34965E7E5B}"/>
                </a:ext>
              </a:extLst>
            </p:cNvPr>
            <p:cNvSpPr/>
            <p:nvPr/>
          </p:nvSpPr>
          <p:spPr>
            <a:xfrm>
              <a:off x="9200602" y="3236649"/>
              <a:ext cx="233218" cy="228034"/>
            </a:xfrm>
            <a:custGeom>
              <a:avLst/>
              <a:gdLst>
                <a:gd name="connsiteX0" fmla="*/ 12743 w 208520"/>
                <a:gd name="connsiteY0" fmla="*/ 3475 h 203886"/>
                <a:gd name="connsiteX1" fmla="*/ 3475 w 208520"/>
                <a:gd name="connsiteY1" fmla="*/ 12743 h 203886"/>
                <a:gd name="connsiteX2" fmla="*/ 3475 w 208520"/>
                <a:gd name="connsiteY2" fmla="*/ 46569 h 203886"/>
                <a:gd name="connsiteX3" fmla="*/ 3475 w 208520"/>
                <a:gd name="connsiteY3" fmla="*/ 61861 h 203886"/>
                <a:gd name="connsiteX4" fmla="*/ 3475 w 208520"/>
                <a:gd name="connsiteY4" fmla="*/ 191607 h 203886"/>
                <a:gd name="connsiteX5" fmla="*/ 12743 w 208520"/>
                <a:gd name="connsiteY5" fmla="*/ 200875 h 203886"/>
                <a:gd name="connsiteX6" fmla="*/ 22937 w 208520"/>
                <a:gd name="connsiteY6" fmla="*/ 200875 h 203886"/>
                <a:gd name="connsiteX7" fmla="*/ 205508 w 208520"/>
                <a:gd name="connsiteY7" fmla="*/ 3475 h 203886"/>
                <a:gd name="connsiteX8" fmla="*/ 12743 w 208520"/>
                <a:gd name="connsiteY8" fmla="*/ 3475 h 20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20" h="203886">
                  <a:moveTo>
                    <a:pt x="12743" y="3475"/>
                  </a:moveTo>
                  <a:cubicBezTo>
                    <a:pt x="7646" y="3475"/>
                    <a:pt x="3475" y="7646"/>
                    <a:pt x="3475" y="12743"/>
                  </a:cubicBezTo>
                  <a:lnTo>
                    <a:pt x="3475" y="46569"/>
                  </a:lnTo>
                  <a:lnTo>
                    <a:pt x="3475" y="61861"/>
                  </a:lnTo>
                  <a:lnTo>
                    <a:pt x="3475" y="191607"/>
                  </a:lnTo>
                  <a:cubicBezTo>
                    <a:pt x="3475" y="196704"/>
                    <a:pt x="7646" y="200875"/>
                    <a:pt x="12743" y="200875"/>
                  </a:cubicBezTo>
                  <a:lnTo>
                    <a:pt x="22937" y="200875"/>
                  </a:lnTo>
                  <a:lnTo>
                    <a:pt x="205508" y="3475"/>
                  </a:lnTo>
                  <a:lnTo>
                    <a:pt x="12743" y="3475"/>
                  </a:lnTo>
                  <a:close/>
                </a:path>
              </a:pathLst>
            </a:custGeom>
            <a:solidFill>
              <a:srgbClr val="FFFFFF">
                <a:alpha val="48000"/>
              </a:srgbClr>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DDD4DA47-A7BF-4F22-B3BC-F80B5087C72D}"/>
              </a:ext>
            </a:extLst>
          </p:cNvPr>
          <p:cNvGrpSpPr/>
          <p:nvPr/>
        </p:nvGrpSpPr>
        <p:grpSpPr>
          <a:xfrm>
            <a:off x="5924173" y="2394924"/>
            <a:ext cx="884489" cy="940581"/>
            <a:chOff x="5767893" y="2805287"/>
            <a:chExt cx="731968" cy="778386"/>
          </a:xfrm>
        </p:grpSpPr>
        <p:sp>
          <p:nvSpPr>
            <p:cNvPr id="215" name="Freeform: Shape 214">
              <a:extLst>
                <a:ext uri="{FF2B5EF4-FFF2-40B4-BE49-F238E27FC236}">
                  <a16:creationId xmlns:a16="http://schemas.microsoft.com/office/drawing/2014/main" id="{9BC9AC3B-2C2E-420E-8430-CCCA85C8D664}"/>
                </a:ext>
              </a:extLst>
            </p:cNvPr>
            <p:cNvSpPr/>
            <p:nvPr/>
          </p:nvSpPr>
          <p:spPr>
            <a:xfrm>
              <a:off x="5767893" y="3104793"/>
              <a:ext cx="731968" cy="223312"/>
            </a:xfrm>
            <a:custGeom>
              <a:avLst/>
              <a:gdLst>
                <a:gd name="connsiteX0" fmla="*/ 11758 w 628671"/>
                <a:gd name="connsiteY0" fmla="*/ 11758 h 191798"/>
                <a:gd name="connsiteX1" fmla="*/ 621249 w 628671"/>
                <a:gd name="connsiteY1" fmla="*/ 11758 h 191798"/>
                <a:gd name="connsiteX2" fmla="*/ 621249 w 628671"/>
                <a:gd name="connsiteY2" fmla="*/ 187573 h 191798"/>
                <a:gd name="connsiteX3" fmla="*/ 11758 w 628671"/>
                <a:gd name="connsiteY3" fmla="*/ 187573 h 191798"/>
              </a:gdLst>
              <a:ahLst/>
              <a:cxnLst>
                <a:cxn ang="0">
                  <a:pos x="connsiteX0" y="connsiteY0"/>
                </a:cxn>
                <a:cxn ang="0">
                  <a:pos x="connsiteX1" y="connsiteY1"/>
                </a:cxn>
                <a:cxn ang="0">
                  <a:pos x="connsiteX2" y="connsiteY2"/>
                </a:cxn>
                <a:cxn ang="0">
                  <a:pos x="connsiteX3" y="connsiteY3"/>
                </a:cxn>
              </a:cxnLst>
              <a:rect l="l" t="t" r="r" b="b"/>
              <a:pathLst>
                <a:path w="628671" h="191798">
                  <a:moveTo>
                    <a:pt x="11758" y="11758"/>
                  </a:moveTo>
                  <a:lnTo>
                    <a:pt x="621249" y="11758"/>
                  </a:lnTo>
                  <a:lnTo>
                    <a:pt x="621249" y="187573"/>
                  </a:lnTo>
                  <a:lnTo>
                    <a:pt x="11758" y="187573"/>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6" name="Freeform: Shape 215">
              <a:extLst>
                <a:ext uri="{FF2B5EF4-FFF2-40B4-BE49-F238E27FC236}">
                  <a16:creationId xmlns:a16="http://schemas.microsoft.com/office/drawing/2014/main" id="{6F7624E8-E5C2-4C6B-81BD-9A198181B216}"/>
                </a:ext>
              </a:extLst>
            </p:cNvPr>
            <p:cNvSpPr/>
            <p:nvPr/>
          </p:nvSpPr>
          <p:spPr>
            <a:xfrm>
              <a:off x="5767893" y="3360361"/>
              <a:ext cx="731968" cy="223312"/>
            </a:xfrm>
            <a:custGeom>
              <a:avLst/>
              <a:gdLst>
                <a:gd name="connsiteX0" fmla="*/ 11758 w 628671"/>
                <a:gd name="connsiteY0" fmla="*/ 11758 h 191798"/>
                <a:gd name="connsiteX1" fmla="*/ 621249 w 628671"/>
                <a:gd name="connsiteY1" fmla="*/ 11758 h 191798"/>
                <a:gd name="connsiteX2" fmla="*/ 621249 w 628671"/>
                <a:gd name="connsiteY2" fmla="*/ 187573 h 191798"/>
                <a:gd name="connsiteX3" fmla="*/ 11758 w 628671"/>
                <a:gd name="connsiteY3" fmla="*/ 187573 h 191798"/>
              </a:gdLst>
              <a:ahLst/>
              <a:cxnLst>
                <a:cxn ang="0">
                  <a:pos x="connsiteX0" y="connsiteY0"/>
                </a:cxn>
                <a:cxn ang="0">
                  <a:pos x="connsiteX1" y="connsiteY1"/>
                </a:cxn>
                <a:cxn ang="0">
                  <a:pos x="connsiteX2" y="connsiteY2"/>
                </a:cxn>
                <a:cxn ang="0">
                  <a:pos x="connsiteX3" y="connsiteY3"/>
                </a:cxn>
              </a:cxnLst>
              <a:rect l="l" t="t" r="r" b="b"/>
              <a:pathLst>
                <a:path w="628671" h="191798">
                  <a:moveTo>
                    <a:pt x="11758" y="11758"/>
                  </a:moveTo>
                  <a:lnTo>
                    <a:pt x="621249" y="11758"/>
                  </a:lnTo>
                  <a:lnTo>
                    <a:pt x="621249" y="187573"/>
                  </a:lnTo>
                  <a:lnTo>
                    <a:pt x="11758" y="187573"/>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17" name="Group 216">
              <a:extLst>
                <a:ext uri="{FF2B5EF4-FFF2-40B4-BE49-F238E27FC236}">
                  <a16:creationId xmlns:a16="http://schemas.microsoft.com/office/drawing/2014/main" id="{58EFD31B-3811-4797-82F7-1ED1B26F263D}"/>
                </a:ext>
              </a:extLst>
            </p:cNvPr>
            <p:cNvGrpSpPr/>
            <p:nvPr/>
          </p:nvGrpSpPr>
          <p:grpSpPr>
            <a:xfrm>
              <a:off x="5868383" y="2951972"/>
              <a:ext cx="526026" cy="124063"/>
              <a:chOff x="5868383" y="2934827"/>
              <a:chExt cx="526026" cy="124063"/>
            </a:xfrm>
          </p:grpSpPr>
          <p:sp>
            <p:nvSpPr>
              <p:cNvPr id="236" name="Freeform: Shape 235">
                <a:extLst>
                  <a:ext uri="{FF2B5EF4-FFF2-40B4-BE49-F238E27FC236}">
                    <a16:creationId xmlns:a16="http://schemas.microsoft.com/office/drawing/2014/main" id="{80FB5EC8-E6D1-4B2A-9C21-60A72A3F5A6D}"/>
                  </a:ext>
                </a:extLst>
              </p:cNvPr>
              <p:cNvSpPr/>
              <p:nvPr/>
            </p:nvSpPr>
            <p:spPr>
              <a:xfrm>
                <a:off x="5868383" y="29348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B2EF4DA5-795A-425B-99D3-EDF90E5D57FF}"/>
                  </a:ext>
                </a:extLst>
              </p:cNvPr>
              <p:cNvSpPr/>
              <p:nvPr/>
            </p:nvSpPr>
            <p:spPr>
              <a:xfrm>
                <a:off x="6058200" y="29348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CC6CF5B6-41BD-435D-AF43-5447DD33602C}"/>
                  </a:ext>
                </a:extLst>
              </p:cNvPr>
              <p:cNvSpPr/>
              <p:nvPr/>
            </p:nvSpPr>
            <p:spPr>
              <a:xfrm>
                <a:off x="6246774" y="29348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EC94D900-0345-450D-9E4C-14584EC3B862}"/>
                  </a:ext>
                </a:extLst>
              </p:cNvPr>
              <p:cNvSpPr/>
              <p:nvPr/>
            </p:nvSpPr>
            <p:spPr>
              <a:xfrm>
                <a:off x="5929174" y="293482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6511" y="11758"/>
                      <a:pt x="40527" y="11758"/>
                    </a:cubicBezTo>
                    <a:lnTo>
                      <a:pt x="40527" y="11758"/>
                    </a:lnTo>
                    <a:cubicBezTo>
                      <a:pt x="24544" y="11758"/>
                      <a:pt x="11758" y="24544"/>
                      <a:pt x="11758" y="40527"/>
                    </a:cubicBezTo>
                    <a:cubicBezTo>
                      <a:pt x="11758" y="71428"/>
                      <a:pt x="11758" y="71428"/>
                      <a:pt x="11758" y="71428"/>
                    </a:cubicBezTo>
                    <a:cubicBezTo>
                      <a:pt x="11758" y="87412"/>
                      <a:pt x="24544" y="100198"/>
                      <a:pt x="40527" y="100198"/>
                    </a:cubicBezTo>
                    <a:lnTo>
                      <a:pt x="40527" y="100198"/>
                    </a:lnTo>
                    <a:cubicBezTo>
                      <a:pt x="56511"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0A55C991-9A27-4116-9C90-4189D30BA710}"/>
                  </a:ext>
                </a:extLst>
              </p:cNvPr>
              <p:cNvSpPr/>
              <p:nvPr/>
            </p:nvSpPr>
            <p:spPr>
              <a:xfrm>
                <a:off x="6120231" y="2934827"/>
                <a:ext cx="86844" cy="124063"/>
              </a:xfrm>
              <a:custGeom>
                <a:avLst/>
                <a:gdLst>
                  <a:gd name="connsiteX0" fmla="*/ 67166 w 74588"/>
                  <a:gd name="connsiteY0" fmla="*/ 71428 h 106554"/>
                  <a:gd name="connsiteX1" fmla="*/ 67166 w 74588"/>
                  <a:gd name="connsiteY1" fmla="*/ 40527 h 106554"/>
                  <a:gd name="connsiteX2" fmla="*/ 38396 w 74588"/>
                  <a:gd name="connsiteY2" fmla="*/ 11758 h 106554"/>
                  <a:gd name="connsiteX3" fmla="*/ 38396 w 74588"/>
                  <a:gd name="connsiteY3" fmla="*/ 11758 h 106554"/>
                  <a:gd name="connsiteX4" fmla="*/ 11758 w 74588"/>
                  <a:gd name="connsiteY4" fmla="*/ 40527 h 106554"/>
                  <a:gd name="connsiteX5" fmla="*/ 11758 w 74588"/>
                  <a:gd name="connsiteY5" fmla="*/ 71428 h 106554"/>
                  <a:gd name="connsiteX6" fmla="*/ 38396 w 74588"/>
                  <a:gd name="connsiteY6" fmla="*/ 100198 h 106554"/>
                  <a:gd name="connsiteX7" fmla="*/ 38396 w 74588"/>
                  <a:gd name="connsiteY7" fmla="*/ 100198 h 106554"/>
                  <a:gd name="connsiteX8" fmla="*/ 67166 w 74588"/>
                  <a:gd name="connsiteY8" fmla="*/ 71428 h 106554"/>
                  <a:gd name="connsiteX9" fmla="*/ 67166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7166" y="71428"/>
                    </a:moveTo>
                    <a:cubicBezTo>
                      <a:pt x="67166" y="40527"/>
                      <a:pt x="67166" y="40527"/>
                      <a:pt x="67166" y="40527"/>
                    </a:cubicBezTo>
                    <a:cubicBezTo>
                      <a:pt x="67166" y="24544"/>
                      <a:pt x="54380" y="11758"/>
                      <a:pt x="38396" y="11758"/>
                    </a:cubicBezTo>
                    <a:lnTo>
                      <a:pt x="38396" y="11758"/>
                    </a:lnTo>
                    <a:cubicBezTo>
                      <a:pt x="24544" y="11758"/>
                      <a:pt x="11758" y="24544"/>
                      <a:pt x="11758" y="40527"/>
                    </a:cubicBezTo>
                    <a:cubicBezTo>
                      <a:pt x="11758" y="71428"/>
                      <a:pt x="11758" y="71428"/>
                      <a:pt x="11758" y="71428"/>
                    </a:cubicBezTo>
                    <a:cubicBezTo>
                      <a:pt x="11758" y="87412"/>
                      <a:pt x="24544" y="100198"/>
                      <a:pt x="38396" y="100198"/>
                    </a:cubicBezTo>
                    <a:lnTo>
                      <a:pt x="38396" y="100198"/>
                    </a:lnTo>
                    <a:cubicBezTo>
                      <a:pt x="54380" y="101264"/>
                      <a:pt x="67166" y="88477"/>
                      <a:pt x="67166" y="71428"/>
                    </a:cubicBezTo>
                    <a:lnTo>
                      <a:pt x="67166"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F22C0F84-EA36-45A1-A175-0E2374710958}"/>
                  </a:ext>
                </a:extLst>
              </p:cNvPr>
              <p:cNvSpPr/>
              <p:nvPr/>
            </p:nvSpPr>
            <p:spPr>
              <a:xfrm>
                <a:off x="6307565" y="293482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5445" y="11758"/>
                      <a:pt x="40527" y="11758"/>
                    </a:cubicBezTo>
                    <a:lnTo>
                      <a:pt x="40527" y="11758"/>
                    </a:lnTo>
                    <a:cubicBezTo>
                      <a:pt x="24544" y="11758"/>
                      <a:pt x="11758" y="24544"/>
                      <a:pt x="11758" y="40527"/>
                    </a:cubicBezTo>
                    <a:cubicBezTo>
                      <a:pt x="11758" y="71428"/>
                      <a:pt x="11758" y="71428"/>
                      <a:pt x="11758" y="71428"/>
                    </a:cubicBezTo>
                    <a:cubicBezTo>
                      <a:pt x="11758" y="87412"/>
                      <a:pt x="24544" y="100198"/>
                      <a:pt x="40527" y="100198"/>
                    </a:cubicBezTo>
                    <a:lnTo>
                      <a:pt x="40527" y="100198"/>
                    </a:lnTo>
                    <a:cubicBezTo>
                      <a:pt x="55445"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18" name="Freeform: Shape 217">
              <a:extLst>
                <a:ext uri="{FF2B5EF4-FFF2-40B4-BE49-F238E27FC236}">
                  <a16:creationId xmlns:a16="http://schemas.microsoft.com/office/drawing/2014/main" id="{1A94F9B4-E50D-4BDE-B07C-92912A745008}"/>
                </a:ext>
              </a:extLst>
            </p:cNvPr>
            <p:cNvSpPr/>
            <p:nvPr/>
          </p:nvSpPr>
          <p:spPr>
            <a:xfrm>
              <a:off x="5868383" y="34112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869B54BE-B847-4FFC-A4E5-1A07500BB723}"/>
                </a:ext>
              </a:extLst>
            </p:cNvPr>
            <p:cNvSpPr/>
            <p:nvPr/>
          </p:nvSpPr>
          <p:spPr>
            <a:xfrm>
              <a:off x="6058200" y="34112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9829C64F-3BB6-4C0A-B99F-7CD21675E31E}"/>
                </a:ext>
              </a:extLst>
            </p:cNvPr>
            <p:cNvSpPr/>
            <p:nvPr/>
          </p:nvSpPr>
          <p:spPr>
            <a:xfrm>
              <a:off x="6246774" y="341122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9668B3CE-01AE-41C3-986D-ED5AAE922BAE}"/>
                </a:ext>
              </a:extLst>
            </p:cNvPr>
            <p:cNvSpPr/>
            <p:nvPr/>
          </p:nvSpPr>
          <p:spPr>
            <a:xfrm>
              <a:off x="5929174" y="341122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6511" y="11758"/>
                    <a:pt x="40527" y="11758"/>
                  </a:cubicBezTo>
                  <a:lnTo>
                    <a:pt x="40527" y="11758"/>
                  </a:lnTo>
                  <a:cubicBezTo>
                    <a:pt x="24544" y="11758"/>
                    <a:pt x="11758" y="24544"/>
                    <a:pt x="11758" y="40527"/>
                  </a:cubicBezTo>
                  <a:cubicBezTo>
                    <a:pt x="11758" y="71428"/>
                    <a:pt x="11758" y="71428"/>
                    <a:pt x="11758" y="71428"/>
                  </a:cubicBezTo>
                  <a:cubicBezTo>
                    <a:pt x="11758" y="87411"/>
                    <a:pt x="24544" y="100198"/>
                    <a:pt x="40527" y="100198"/>
                  </a:cubicBezTo>
                  <a:lnTo>
                    <a:pt x="40527" y="100198"/>
                  </a:lnTo>
                  <a:cubicBezTo>
                    <a:pt x="56511"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7993F209-F206-43C6-A400-8095CA932D30}"/>
                </a:ext>
              </a:extLst>
            </p:cNvPr>
            <p:cNvSpPr/>
            <p:nvPr/>
          </p:nvSpPr>
          <p:spPr>
            <a:xfrm>
              <a:off x="6120231" y="3411227"/>
              <a:ext cx="86844" cy="124063"/>
            </a:xfrm>
            <a:custGeom>
              <a:avLst/>
              <a:gdLst>
                <a:gd name="connsiteX0" fmla="*/ 67166 w 74588"/>
                <a:gd name="connsiteY0" fmla="*/ 71428 h 106554"/>
                <a:gd name="connsiteX1" fmla="*/ 67166 w 74588"/>
                <a:gd name="connsiteY1" fmla="*/ 40527 h 106554"/>
                <a:gd name="connsiteX2" fmla="*/ 38396 w 74588"/>
                <a:gd name="connsiteY2" fmla="*/ 11758 h 106554"/>
                <a:gd name="connsiteX3" fmla="*/ 38396 w 74588"/>
                <a:gd name="connsiteY3" fmla="*/ 11758 h 106554"/>
                <a:gd name="connsiteX4" fmla="*/ 11758 w 74588"/>
                <a:gd name="connsiteY4" fmla="*/ 40527 h 106554"/>
                <a:gd name="connsiteX5" fmla="*/ 11758 w 74588"/>
                <a:gd name="connsiteY5" fmla="*/ 71428 h 106554"/>
                <a:gd name="connsiteX6" fmla="*/ 38396 w 74588"/>
                <a:gd name="connsiteY6" fmla="*/ 100198 h 106554"/>
                <a:gd name="connsiteX7" fmla="*/ 38396 w 74588"/>
                <a:gd name="connsiteY7" fmla="*/ 100198 h 106554"/>
                <a:gd name="connsiteX8" fmla="*/ 67166 w 74588"/>
                <a:gd name="connsiteY8" fmla="*/ 71428 h 106554"/>
                <a:gd name="connsiteX9" fmla="*/ 67166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7166" y="71428"/>
                  </a:moveTo>
                  <a:cubicBezTo>
                    <a:pt x="67166" y="40527"/>
                    <a:pt x="67166" y="40527"/>
                    <a:pt x="67166" y="40527"/>
                  </a:cubicBezTo>
                  <a:cubicBezTo>
                    <a:pt x="67166" y="24544"/>
                    <a:pt x="54380" y="11758"/>
                    <a:pt x="38396" y="11758"/>
                  </a:cubicBezTo>
                  <a:lnTo>
                    <a:pt x="38396" y="11758"/>
                  </a:lnTo>
                  <a:cubicBezTo>
                    <a:pt x="24544" y="11758"/>
                    <a:pt x="11758" y="24544"/>
                    <a:pt x="11758" y="40527"/>
                  </a:cubicBezTo>
                  <a:cubicBezTo>
                    <a:pt x="11758" y="71428"/>
                    <a:pt x="11758" y="71428"/>
                    <a:pt x="11758" y="71428"/>
                  </a:cubicBezTo>
                  <a:cubicBezTo>
                    <a:pt x="11758" y="87411"/>
                    <a:pt x="24544" y="100198"/>
                    <a:pt x="38396" y="100198"/>
                  </a:cubicBezTo>
                  <a:lnTo>
                    <a:pt x="38396" y="100198"/>
                  </a:lnTo>
                  <a:cubicBezTo>
                    <a:pt x="54380" y="101264"/>
                    <a:pt x="67166" y="88477"/>
                    <a:pt x="67166" y="71428"/>
                  </a:cubicBezTo>
                  <a:lnTo>
                    <a:pt x="67166"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904AA746-2C04-4E5E-9B0D-C0B5E74A4A8A}"/>
                </a:ext>
              </a:extLst>
            </p:cNvPr>
            <p:cNvSpPr/>
            <p:nvPr/>
          </p:nvSpPr>
          <p:spPr>
            <a:xfrm>
              <a:off x="6307565" y="341122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5445" y="11758"/>
                    <a:pt x="40527" y="11758"/>
                  </a:cubicBezTo>
                  <a:lnTo>
                    <a:pt x="40527" y="11758"/>
                  </a:lnTo>
                  <a:cubicBezTo>
                    <a:pt x="24544" y="11758"/>
                    <a:pt x="11758" y="24544"/>
                    <a:pt x="11758" y="40527"/>
                  </a:cubicBezTo>
                  <a:cubicBezTo>
                    <a:pt x="11758" y="71428"/>
                    <a:pt x="11758" y="71428"/>
                    <a:pt x="11758" y="71428"/>
                  </a:cubicBezTo>
                  <a:cubicBezTo>
                    <a:pt x="11758" y="87411"/>
                    <a:pt x="24544" y="100198"/>
                    <a:pt x="40527" y="100198"/>
                  </a:cubicBezTo>
                  <a:lnTo>
                    <a:pt x="40527" y="100198"/>
                  </a:lnTo>
                  <a:cubicBezTo>
                    <a:pt x="55445"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D916B062-7D1E-4F7A-A35F-3AA49B8A273D}"/>
                </a:ext>
              </a:extLst>
            </p:cNvPr>
            <p:cNvSpPr/>
            <p:nvPr/>
          </p:nvSpPr>
          <p:spPr>
            <a:xfrm>
              <a:off x="5989965" y="3151937"/>
              <a:ext cx="24813" cy="124063"/>
            </a:xfrm>
            <a:custGeom>
              <a:avLst/>
              <a:gdLst>
                <a:gd name="connsiteX0" fmla="*/ 11758 w 21310"/>
                <a:gd name="connsiteY0" fmla="*/ 11758 h 106554"/>
                <a:gd name="connsiteX1" fmla="*/ 11758 w 21310"/>
                <a:gd name="connsiteY1" fmla="*/ 104460 h 106554"/>
              </a:gdLst>
              <a:ahLst/>
              <a:cxnLst>
                <a:cxn ang="0">
                  <a:pos x="connsiteX0" y="connsiteY0"/>
                </a:cxn>
                <a:cxn ang="0">
                  <a:pos x="connsiteX1" y="connsiteY1"/>
                </a:cxn>
              </a:cxnLst>
              <a:rect l="l" t="t" r="r" b="b"/>
              <a:pathLst>
                <a:path w="21310" h="106554">
                  <a:moveTo>
                    <a:pt x="11758" y="11758"/>
                  </a:moveTo>
                  <a:cubicBezTo>
                    <a:pt x="11758" y="104460"/>
                    <a:pt x="11758" y="104460"/>
                    <a:pt x="11758" y="104460"/>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E45D6407-C614-412D-B651-DDFCD15A7057}"/>
                </a:ext>
              </a:extLst>
            </p:cNvPr>
            <p:cNvSpPr/>
            <p:nvPr/>
          </p:nvSpPr>
          <p:spPr>
            <a:xfrm>
              <a:off x="6189705" y="3151937"/>
              <a:ext cx="24813" cy="124063"/>
            </a:xfrm>
            <a:custGeom>
              <a:avLst/>
              <a:gdLst>
                <a:gd name="connsiteX0" fmla="*/ 11758 w 21310"/>
                <a:gd name="connsiteY0" fmla="*/ 11758 h 106554"/>
                <a:gd name="connsiteX1" fmla="*/ 11758 w 21310"/>
                <a:gd name="connsiteY1" fmla="*/ 104460 h 106554"/>
              </a:gdLst>
              <a:ahLst/>
              <a:cxnLst>
                <a:cxn ang="0">
                  <a:pos x="connsiteX0" y="connsiteY0"/>
                </a:cxn>
                <a:cxn ang="0">
                  <a:pos x="connsiteX1" y="connsiteY1"/>
                </a:cxn>
              </a:cxnLst>
              <a:rect l="l" t="t" r="r" b="b"/>
              <a:pathLst>
                <a:path w="21310" h="106554">
                  <a:moveTo>
                    <a:pt x="11758" y="11758"/>
                  </a:moveTo>
                  <a:cubicBezTo>
                    <a:pt x="11758" y="104460"/>
                    <a:pt x="11758" y="104460"/>
                    <a:pt x="11758" y="104460"/>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4F1C5E9D-7441-47FE-8521-B251D428DD65}"/>
                </a:ext>
              </a:extLst>
            </p:cNvPr>
            <p:cNvSpPr/>
            <p:nvPr/>
          </p:nvSpPr>
          <p:spPr>
            <a:xfrm>
              <a:off x="5854737" y="3151937"/>
              <a:ext cx="86844" cy="136469"/>
            </a:xfrm>
            <a:custGeom>
              <a:avLst/>
              <a:gdLst>
                <a:gd name="connsiteX0" fmla="*/ 71428 w 74588"/>
                <a:gd name="connsiteY0" fmla="*/ 75690 h 117210"/>
                <a:gd name="connsiteX1" fmla="*/ 71428 w 74588"/>
                <a:gd name="connsiteY1" fmla="*/ 40527 h 117210"/>
                <a:gd name="connsiteX2" fmla="*/ 41593 w 74588"/>
                <a:gd name="connsiteY2" fmla="*/ 11758 h 117210"/>
                <a:gd name="connsiteX3" fmla="*/ 41593 w 74588"/>
                <a:gd name="connsiteY3" fmla="*/ 11758 h 117210"/>
                <a:gd name="connsiteX4" fmla="*/ 11758 w 74588"/>
                <a:gd name="connsiteY4" fmla="*/ 40527 h 117210"/>
                <a:gd name="connsiteX5" fmla="*/ 11758 w 74588"/>
                <a:gd name="connsiteY5" fmla="*/ 75690 h 117210"/>
                <a:gd name="connsiteX6" fmla="*/ 41593 w 74588"/>
                <a:gd name="connsiteY6" fmla="*/ 106591 h 117210"/>
                <a:gd name="connsiteX7" fmla="*/ 41593 w 74588"/>
                <a:gd name="connsiteY7" fmla="*/ 106591 h 117210"/>
                <a:gd name="connsiteX8" fmla="*/ 71428 w 74588"/>
                <a:gd name="connsiteY8" fmla="*/ 75690 h 117210"/>
                <a:gd name="connsiteX9" fmla="*/ 71428 w 74588"/>
                <a:gd name="connsiteY9" fmla="*/ 75690 h 11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17210">
                  <a:moveTo>
                    <a:pt x="71428" y="75690"/>
                  </a:moveTo>
                  <a:cubicBezTo>
                    <a:pt x="71428" y="40527"/>
                    <a:pt x="71428" y="40527"/>
                    <a:pt x="71428" y="40527"/>
                  </a:cubicBezTo>
                  <a:cubicBezTo>
                    <a:pt x="71428" y="25610"/>
                    <a:pt x="58642" y="11758"/>
                    <a:pt x="41593" y="11758"/>
                  </a:cubicBezTo>
                  <a:lnTo>
                    <a:pt x="41593" y="11758"/>
                  </a:lnTo>
                  <a:cubicBezTo>
                    <a:pt x="24544" y="11758"/>
                    <a:pt x="11758" y="25610"/>
                    <a:pt x="11758" y="40527"/>
                  </a:cubicBezTo>
                  <a:cubicBezTo>
                    <a:pt x="11758" y="75690"/>
                    <a:pt x="11758" y="75690"/>
                    <a:pt x="11758" y="75690"/>
                  </a:cubicBezTo>
                  <a:cubicBezTo>
                    <a:pt x="11758" y="90608"/>
                    <a:pt x="24544" y="106591"/>
                    <a:pt x="41593" y="106591"/>
                  </a:cubicBezTo>
                  <a:lnTo>
                    <a:pt x="41593" y="106591"/>
                  </a:lnTo>
                  <a:cubicBezTo>
                    <a:pt x="58642" y="106591"/>
                    <a:pt x="71428" y="91674"/>
                    <a:pt x="71428" y="75690"/>
                  </a:cubicBezTo>
                  <a:lnTo>
                    <a:pt x="71428" y="75690"/>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C729ECF9-2730-471E-B999-B175F9CDF16D}"/>
                </a:ext>
              </a:extLst>
            </p:cNvPr>
            <p:cNvSpPr/>
            <p:nvPr/>
          </p:nvSpPr>
          <p:spPr>
            <a:xfrm>
              <a:off x="6055717" y="3151937"/>
              <a:ext cx="86844" cy="136469"/>
            </a:xfrm>
            <a:custGeom>
              <a:avLst/>
              <a:gdLst>
                <a:gd name="connsiteX0" fmla="*/ 70363 w 74588"/>
                <a:gd name="connsiteY0" fmla="*/ 75690 h 117210"/>
                <a:gd name="connsiteX1" fmla="*/ 70363 w 74588"/>
                <a:gd name="connsiteY1" fmla="*/ 40527 h 117210"/>
                <a:gd name="connsiteX2" fmla="*/ 40527 w 74588"/>
                <a:gd name="connsiteY2" fmla="*/ 11758 h 117210"/>
                <a:gd name="connsiteX3" fmla="*/ 40527 w 74588"/>
                <a:gd name="connsiteY3" fmla="*/ 11758 h 117210"/>
                <a:gd name="connsiteX4" fmla="*/ 11758 w 74588"/>
                <a:gd name="connsiteY4" fmla="*/ 40527 h 117210"/>
                <a:gd name="connsiteX5" fmla="*/ 11758 w 74588"/>
                <a:gd name="connsiteY5" fmla="*/ 75690 h 117210"/>
                <a:gd name="connsiteX6" fmla="*/ 40527 w 74588"/>
                <a:gd name="connsiteY6" fmla="*/ 106591 h 117210"/>
                <a:gd name="connsiteX7" fmla="*/ 40527 w 74588"/>
                <a:gd name="connsiteY7" fmla="*/ 106591 h 117210"/>
                <a:gd name="connsiteX8" fmla="*/ 70363 w 74588"/>
                <a:gd name="connsiteY8" fmla="*/ 75690 h 117210"/>
                <a:gd name="connsiteX9" fmla="*/ 70363 w 74588"/>
                <a:gd name="connsiteY9" fmla="*/ 75690 h 11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17210">
                  <a:moveTo>
                    <a:pt x="70363" y="75690"/>
                  </a:moveTo>
                  <a:cubicBezTo>
                    <a:pt x="70363" y="40527"/>
                    <a:pt x="70363" y="40527"/>
                    <a:pt x="70363" y="40527"/>
                  </a:cubicBezTo>
                  <a:cubicBezTo>
                    <a:pt x="70363" y="25610"/>
                    <a:pt x="57576" y="11758"/>
                    <a:pt x="40527" y="11758"/>
                  </a:cubicBezTo>
                  <a:lnTo>
                    <a:pt x="40527" y="11758"/>
                  </a:lnTo>
                  <a:cubicBezTo>
                    <a:pt x="25610" y="11758"/>
                    <a:pt x="11758" y="25610"/>
                    <a:pt x="11758" y="40527"/>
                  </a:cubicBezTo>
                  <a:cubicBezTo>
                    <a:pt x="11758" y="75690"/>
                    <a:pt x="11758" y="75690"/>
                    <a:pt x="11758" y="75690"/>
                  </a:cubicBezTo>
                  <a:cubicBezTo>
                    <a:pt x="11758" y="90608"/>
                    <a:pt x="24544" y="106591"/>
                    <a:pt x="40527" y="106591"/>
                  </a:cubicBezTo>
                  <a:lnTo>
                    <a:pt x="40527" y="106591"/>
                  </a:lnTo>
                  <a:cubicBezTo>
                    <a:pt x="57576" y="106591"/>
                    <a:pt x="70363" y="91674"/>
                    <a:pt x="70363" y="75690"/>
                  </a:cubicBezTo>
                  <a:lnTo>
                    <a:pt x="70363" y="75690"/>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E8671EEB-1C5E-4070-AA34-2FDAEBC06346}"/>
                </a:ext>
              </a:extLst>
            </p:cNvPr>
            <p:cNvSpPr/>
            <p:nvPr/>
          </p:nvSpPr>
          <p:spPr>
            <a:xfrm>
              <a:off x="6256699" y="3151937"/>
              <a:ext cx="86844" cy="136469"/>
            </a:xfrm>
            <a:custGeom>
              <a:avLst/>
              <a:gdLst>
                <a:gd name="connsiteX0" fmla="*/ 71428 w 74588"/>
                <a:gd name="connsiteY0" fmla="*/ 75690 h 117210"/>
                <a:gd name="connsiteX1" fmla="*/ 71428 w 74588"/>
                <a:gd name="connsiteY1" fmla="*/ 40527 h 117210"/>
                <a:gd name="connsiteX2" fmla="*/ 41593 w 74588"/>
                <a:gd name="connsiteY2" fmla="*/ 11758 h 117210"/>
                <a:gd name="connsiteX3" fmla="*/ 41593 w 74588"/>
                <a:gd name="connsiteY3" fmla="*/ 11758 h 117210"/>
                <a:gd name="connsiteX4" fmla="*/ 11758 w 74588"/>
                <a:gd name="connsiteY4" fmla="*/ 40527 h 117210"/>
                <a:gd name="connsiteX5" fmla="*/ 11758 w 74588"/>
                <a:gd name="connsiteY5" fmla="*/ 75690 h 117210"/>
                <a:gd name="connsiteX6" fmla="*/ 41593 w 74588"/>
                <a:gd name="connsiteY6" fmla="*/ 106591 h 117210"/>
                <a:gd name="connsiteX7" fmla="*/ 41593 w 74588"/>
                <a:gd name="connsiteY7" fmla="*/ 106591 h 117210"/>
                <a:gd name="connsiteX8" fmla="*/ 71428 w 74588"/>
                <a:gd name="connsiteY8" fmla="*/ 75690 h 117210"/>
                <a:gd name="connsiteX9" fmla="*/ 71428 w 74588"/>
                <a:gd name="connsiteY9" fmla="*/ 75690 h 11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17210">
                  <a:moveTo>
                    <a:pt x="71428" y="75690"/>
                  </a:moveTo>
                  <a:cubicBezTo>
                    <a:pt x="71428" y="40527"/>
                    <a:pt x="71428" y="40527"/>
                    <a:pt x="71428" y="40527"/>
                  </a:cubicBezTo>
                  <a:cubicBezTo>
                    <a:pt x="71428" y="25610"/>
                    <a:pt x="56511" y="11758"/>
                    <a:pt x="41593" y="11758"/>
                  </a:cubicBezTo>
                  <a:lnTo>
                    <a:pt x="41593" y="11758"/>
                  </a:lnTo>
                  <a:cubicBezTo>
                    <a:pt x="24544" y="11758"/>
                    <a:pt x="11758" y="25610"/>
                    <a:pt x="11758" y="40527"/>
                  </a:cubicBezTo>
                  <a:cubicBezTo>
                    <a:pt x="11758" y="75690"/>
                    <a:pt x="11758" y="75690"/>
                    <a:pt x="11758" y="75690"/>
                  </a:cubicBezTo>
                  <a:cubicBezTo>
                    <a:pt x="11758" y="90608"/>
                    <a:pt x="24544" y="106591"/>
                    <a:pt x="41593" y="106591"/>
                  </a:cubicBezTo>
                  <a:lnTo>
                    <a:pt x="41593" y="106591"/>
                  </a:lnTo>
                  <a:cubicBezTo>
                    <a:pt x="56511" y="106591"/>
                    <a:pt x="71428" y="91674"/>
                    <a:pt x="71428" y="75690"/>
                  </a:cubicBezTo>
                  <a:lnTo>
                    <a:pt x="71428" y="75690"/>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3981CE02-E749-4BD3-91C7-0B1C107C8366}"/>
                </a:ext>
              </a:extLst>
            </p:cNvPr>
            <p:cNvSpPr/>
            <p:nvPr/>
          </p:nvSpPr>
          <p:spPr>
            <a:xfrm>
              <a:off x="6391927" y="3151937"/>
              <a:ext cx="24813" cy="124063"/>
            </a:xfrm>
            <a:custGeom>
              <a:avLst/>
              <a:gdLst>
                <a:gd name="connsiteX0" fmla="*/ 11758 w 21310"/>
                <a:gd name="connsiteY0" fmla="*/ 11758 h 106554"/>
                <a:gd name="connsiteX1" fmla="*/ 11758 w 21310"/>
                <a:gd name="connsiteY1" fmla="*/ 104460 h 106554"/>
              </a:gdLst>
              <a:ahLst/>
              <a:cxnLst>
                <a:cxn ang="0">
                  <a:pos x="connsiteX0" y="connsiteY0"/>
                </a:cxn>
                <a:cxn ang="0">
                  <a:pos x="connsiteX1" y="connsiteY1"/>
                </a:cxn>
              </a:cxnLst>
              <a:rect l="l" t="t" r="r" b="b"/>
              <a:pathLst>
                <a:path w="21310" h="106554">
                  <a:moveTo>
                    <a:pt x="11758" y="11758"/>
                  </a:moveTo>
                  <a:cubicBezTo>
                    <a:pt x="11758" y="104460"/>
                    <a:pt x="11758" y="104460"/>
                    <a:pt x="11758" y="104460"/>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0" name="Group 229">
              <a:extLst>
                <a:ext uri="{FF2B5EF4-FFF2-40B4-BE49-F238E27FC236}">
                  <a16:creationId xmlns:a16="http://schemas.microsoft.com/office/drawing/2014/main" id="{09E6F9A3-F848-46A6-8473-8D30823FDE3A}"/>
                </a:ext>
              </a:extLst>
            </p:cNvPr>
            <p:cNvGrpSpPr/>
            <p:nvPr/>
          </p:nvGrpSpPr>
          <p:grpSpPr>
            <a:xfrm>
              <a:off x="5902673" y="2805287"/>
              <a:ext cx="465235" cy="124063"/>
              <a:chOff x="5868383" y="2805287"/>
              <a:chExt cx="465235" cy="124063"/>
            </a:xfrm>
          </p:grpSpPr>
          <p:sp>
            <p:nvSpPr>
              <p:cNvPr id="231" name="Freeform: Shape 230">
                <a:extLst>
                  <a:ext uri="{FF2B5EF4-FFF2-40B4-BE49-F238E27FC236}">
                    <a16:creationId xmlns:a16="http://schemas.microsoft.com/office/drawing/2014/main" id="{FC7DCD40-E9C5-4C07-81D4-ED4437D5F87C}"/>
                  </a:ext>
                </a:extLst>
              </p:cNvPr>
              <p:cNvSpPr/>
              <p:nvPr/>
            </p:nvSpPr>
            <p:spPr>
              <a:xfrm flipH="1">
                <a:off x="6179779" y="280528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42FCDF25-D95D-46CC-BA74-1AB69C3647D1}"/>
                  </a:ext>
                </a:extLst>
              </p:cNvPr>
              <p:cNvSpPr/>
              <p:nvPr/>
            </p:nvSpPr>
            <p:spPr>
              <a:xfrm flipH="1">
                <a:off x="5991205" y="2805287"/>
                <a:ext cx="24813" cy="124063"/>
              </a:xfrm>
              <a:custGeom>
                <a:avLst/>
                <a:gdLst>
                  <a:gd name="connsiteX0" fmla="*/ 11758 w 21310"/>
                  <a:gd name="connsiteY0" fmla="*/ 11758 h 106554"/>
                  <a:gd name="connsiteX1" fmla="*/ 11758 w 21310"/>
                  <a:gd name="connsiteY1" fmla="*/ 101264 h 106554"/>
                </a:gdLst>
                <a:ahLst/>
                <a:cxnLst>
                  <a:cxn ang="0">
                    <a:pos x="connsiteX0" y="connsiteY0"/>
                  </a:cxn>
                  <a:cxn ang="0">
                    <a:pos x="connsiteX1" y="connsiteY1"/>
                  </a:cxn>
                </a:cxnLst>
                <a:rect l="l" t="t" r="r" b="b"/>
                <a:pathLst>
                  <a:path w="21310" h="106554">
                    <a:moveTo>
                      <a:pt x="11758" y="11758"/>
                    </a:moveTo>
                    <a:cubicBezTo>
                      <a:pt x="11758" y="101264"/>
                      <a:pt x="11758" y="101264"/>
                      <a:pt x="11758" y="101264"/>
                    </a:cubicBez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F892856F-1BAF-420E-9C06-473C6760D445}"/>
                  </a:ext>
                </a:extLst>
              </p:cNvPr>
              <p:cNvSpPr/>
              <p:nvPr/>
            </p:nvSpPr>
            <p:spPr>
              <a:xfrm flipH="1">
                <a:off x="6246774" y="280528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6511" y="11758"/>
                      <a:pt x="40527" y="11758"/>
                    </a:cubicBezTo>
                    <a:lnTo>
                      <a:pt x="40527" y="11758"/>
                    </a:lnTo>
                    <a:cubicBezTo>
                      <a:pt x="24544" y="11758"/>
                      <a:pt x="11758" y="24544"/>
                      <a:pt x="11758" y="40527"/>
                    </a:cubicBezTo>
                    <a:cubicBezTo>
                      <a:pt x="11758" y="71428"/>
                      <a:pt x="11758" y="71428"/>
                      <a:pt x="11758" y="71428"/>
                    </a:cubicBezTo>
                    <a:cubicBezTo>
                      <a:pt x="11758" y="87412"/>
                      <a:pt x="24544" y="100198"/>
                      <a:pt x="40527" y="100198"/>
                    </a:cubicBezTo>
                    <a:lnTo>
                      <a:pt x="40527" y="100198"/>
                    </a:lnTo>
                    <a:cubicBezTo>
                      <a:pt x="56511"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0F67F8E7-44C3-4C4B-BF8E-1C33B0A6E389}"/>
                  </a:ext>
                </a:extLst>
              </p:cNvPr>
              <p:cNvSpPr/>
              <p:nvPr/>
            </p:nvSpPr>
            <p:spPr>
              <a:xfrm flipH="1">
                <a:off x="6055717" y="2805287"/>
                <a:ext cx="86844" cy="124063"/>
              </a:xfrm>
              <a:custGeom>
                <a:avLst/>
                <a:gdLst>
                  <a:gd name="connsiteX0" fmla="*/ 67166 w 74588"/>
                  <a:gd name="connsiteY0" fmla="*/ 71428 h 106554"/>
                  <a:gd name="connsiteX1" fmla="*/ 67166 w 74588"/>
                  <a:gd name="connsiteY1" fmla="*/ 40527 h 106554"/>
                  <a:gd name="connsiteX2" fmla="*/ 38396 w 74588"/>
                  <a:gd name="connsiteY2" fmla="*/ 11758 h 106554"/>
                  <a:gd name="connsiteX3" fmla="*/ 38396 w 74588"/>
                  <a:gd name="connsiteY3" fmla="*/ 11758 h 106554"/>
                  <a:gd name="connsiteX4" fmla="*/ 11758 w 74588"/>
                  <a:gd name="connsiteY4" fmla="*/ 40527 h 106554"/>
                  <a:gd name="connsiteX5" fmla="*/ 11758 w 74588"/>
                  <a:gd name="connsiteY5" fmla="*/ 71428 h 106554"/>
                  <a:gd name="connsiteX6" fmla="*/ 38396 w 74588"/>
                  <a:gd name="connsiteY6" fmla="*/ 100198 h 106554"/>
                  <a:gd name="connsiteX7" fmla="*/ 38396 w 74588"/>
                  <a:gd name="connsiteY7" fmla="*/ 100198 h 106554"/>
                  <a:gd name="connsiteX8" fmla="*/ 67166 w 74588"/>
                  <a:gd name="connsiteY8" fmla="*/ 71428 h 106554"/>
                  <a:gd name="connsiteX9" fmla="*/ 67166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7166" y="71428"/>
                    </a:moveTo>
                    <a:cubicBezTo>
                      <a:pt x="67166" y="40527"/>
                      <a:pt x="67166" y="40527"/>
                      <a:pt x="67166" y="40527"/>
                    </a:cubicBezTo>
                    <a:cubicBezTo>
                      <a:pt x="67166" y="24544"/>
                      <a:pt x="54380" y="11758"/>
                      <a:pt x="38396" y="11758"/>
                    </a:cubicBezTo>
                    <a:lnTo>
                      <a:pt x="38396" y="11758"/>
                    </a:lnTo>
                    <a:cubicBezTo>
                      <a:pt x="24544" y="11758"/>
                      <a:pt x="11758" y="24544"/>
                      <a:pt x="11758" y="40527"/>
                    </a:cubicBezTo>
                    <a:cubicBezTo>
                      <a:pt x="11758" y="71428"/>
                      <a:pt x="11758" y="71428"/>
                      <a:pt x="11758" y="71428"/>
                    </a:cubicBezTo>
                    <a:cubicBezTo>
                      <a:pt x="11758" y="87412"/>
                      <a:pt x="24544" y="100198"/>
                      <a:pt x="38396" y="100198"/>
                    </a:cubicBezTo>
                    <a:lnTo>
                      <a:pt x="38396" y="100198"/>
                    </a:lnTo>
                    <a:cubicBezTo>
                      <a:pt x="54380" y="101264"/>
                      <a:pt x="67166" y="88477"/>
                      <a:pt x="67166" y="71428"/>
                    </a:cubicBezTo>
                    <a:lnTo>
                      <a:pt x="67166"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74BC6713-21F3-4C66-B5A9-C8CB59E58BE7}"/>
                  </a:ext>
                </a:extLst>
              </p:cNvPr>
              <p:cNvSpPr/>
              <p:nvPr/>
            </p:nvSpPr>
            <p:spPr>
              <a:xfrm flipH="1">
                <a:off x="5868383" y="2805287"/>
                <a:ext cx="86844" cy="124063"/>
              </a:xfrm>
              <a:custGeom>
                <a:avLst/>
                <a:gdLst>
                  <a:gd name="connsiteX0" fmla="*/ 69297 w 74588"/>
                  <a:gd name="connsiteY0" fmla="*/ 71428 h 106554"/>
                  <a:gd name="connsiteX1" fmla="*/ 69297 w 74588"/>
                  <a:gd name="connsiteY1" fmla="*/ 40527 h 106554"/>
                  <a:gd name="connsiteX2" fmla="*/ 40527 w 74588"/>
                  <a:gd name="connsiteY2" fmla="*/ 11758 h 106554"/>
                  <a:gd name="connsiteX3" fmla="*/ 40527 w 74588"/>
                  <a:gd name="connsiteY3" fmla="*/ 11758 h 106554"/>
                  <a:gd name="connsiteX4" fmla="*/ 11758 w 74588"/>
                  <a:gd name="connsiteY4" fmla="*/ 40527 h 106554"/>
                  <a:gd name="connsiteX5" fmla="*/ 11758 w 74588"/>
                  <a:gd name="connsiteY5" fmla="*/ 71428 h 106554"/>
                  <a:gd name="connsiteX6" fmla="*/ 40527 w 74588"/>
                  <a:gd name="connsiteY6" fmla="*/ 100198 h 106554"/>
                  <a:gd name="connsiteX7" fmla="*/ 40527 w 74588"/>
                  <a:gd name="connsiteY7" fmla="*/ 100198 h 106554"/>
                  <a:gd name="connsiteX8" fmla="*/ 69297 w 74588"/>
                  <a:gd name="connsiteY8" fmla="*/ 71428 h 106554"/>
                  <a:gd name="connsiteX9" fmla="*/ 69297 w 74588"/>
                  <a:gd name="connsiteY9" fmla="*/ 71428 h 10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588" h="106554">
                    <a:moveTo>
                      <a:pt x="69297" y="71428"/>
                    </a:moveTo>
                    <a:cubicBezTo>
                      <a:pt x="69297" y="40527"/>
                      <a:pt x="69297" y="40527"/>
                      <a:pt x="69297" y="40527"/>
                    </a:cubicBezTo>
                    <a:cubicBezTo>
                      <a:pt x="69297" y="24544"/>
                      <a:pt x="55445" y="11758"/>
                      <a:pt x="40527" y="11758"/>
                    </a:cubicBezTo>
                    <a:lnTo>
                      <a:pt x="40527" y="11758"/>
                    </a:lnTo>
                    <a:cubicBezTo>
                      <a:pt x="24544" y="11758"/>
                      <a:pt x="11758" y="24544"/>
                      <a:pt x="11758" y="40527"/>
                    </a:cubicBezTo>
                    <a:cubicBezTo>
                      <a:pt x="11758" y="71428"/>
                      <a:pt x="11758" y="71428"/>
                      <a:pt x="11758" y="71428"/>
                    </a:cubicBezTo>
                    <a:cubicBezTo>
                      <a:pt x="11758" y="87412"/>
                      <a:pt x="24544" y="100198"/>
                      <a:pt x="40527" y="100198"/>
                    </a:cubicBezTo>
                    <a:lnTo>
                      <a:pt x="40527" y="100198"/>
                    </a:lnTo>
                    <a:cubicBezTo>
                      <a:pt x="55445" y="101264"/>
                      <a:pt x="69297" y="88477"/>
                      <a:pt x="69297" y="71428"/>
                    </a:cubicBezTo>
                    <a:lnTo>
                      <a:pt x="69297" y="7142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51" name="Rectangle: Rounded Corners 150">
            <a:extLst>
              <a:ext uri="{FF2B5EF4-FFF2-40B4-BE49-F238E27FC236}">
                <a16:creationId xmlns:a16="http://schemas.microsoft.com/office/drawing/2014/main" id="{C5E7CC7F-B112-4EA3-AF93-3A90B66BA7ED}"/>
              </a:ext>
            </a:extLst>
          </p:cNvPr>
          <p:cNvSpPr/>
          <p:nvPr/>
        </p:nvSpPr>
        <p:spPr bwMode="auto">
          <a:xfrm>
            <a:off x="9049744" y="1909228"/>
            <a:ext cx="2685056" cy="1994513"/>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Understand and transform</a:t>
            </a:r>
          </a:p>
        </p:txBody>
      </p:sp>
      <p:sp>
        <p:nvSpPr>
          <p:cNvPr id="252" name="Oval 251">
            <a:extLst>
              <a:ext uri="{FF2B5EF4-FFF2-40B4-BE49-F238E27FC236}">
                <a16:creationId xmlns:a16="http://schemas.microsoft.com/office/drawing/2014/main" id="{1289E748-0344-40DB-BCB4-E01F326A5F79}"/>
              </a:ext>
            </a:extLst>
          </p:cNvPr>
          <p:cNvSpPr/>
          <p:nvPr/>
        </p:nvSpPr>
        <p:spPr bwMode="auto">
          <a:xfrm>
            <a:off x="8459300" y="1201878"/>
            <a:ext cx="1142177" cy="1142176"/>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53" name="TextBox 252">
            <a:extLst>
              <a:ext uri="{FF2B5EF4-FFF2-40B4-BE49-F238E27FC236}">
                <a16:creationId xmlns:a16="http://schemas.microsoft.com/office/drawing/2014/main" id="{4DFE7DEA-B59A-4BFB-8CBE-869337E60A65}"/>
              </a:ext>
            </a:extLst>
          </p:cNvPr>
          <p:cNvSpPr txBox="1"/>
          <p:nvPr/>
        </p:nvSpPr>
        <p:spPr>
          <a:xfrm>
            <a:off x="8595263" y="1950818"/>
            <a:ext cx="870253"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54" name="Graphic 942">
            <a:extLst>
              <a:ext uri="{FF2B5EF4-FFF2-40B4-BE49-F238E27FC236}">
                <a16:creationId xmlns:a16="http://schemas.microsoft.com/office/drawing/2014/main" id="{1C08A586-B71A-4250-8C00-6E1184C7532E}"/>
              </a:ext>
            </a:extLst>
          </p:cNvPr>
          <p:cNvGrpSpPr>
            <a:grpSpLocks noChangeAspect="1"/>
          </p:cNvGrpSpPr>
          <p:nvPr/>
        </p:nvGrpSpPr>
        <p:grpSpPr>
          <a:xfrm>
            <a:off x="8813138" y="1347138"/>
            <a:ext cx="434499" cy="485751"/>
            <a:chOff x="4552903" y="4209722"/>
            <a:chExt cx="276911" cy="309580"/>
          </a:xfrm>
          <a:solidFill>
            <a:srgbClr val="0078D7"/>
          </a:solidFill>
        </p:grpSpPr>
        <p:sp>
          <p:nvSpPr>
            <p:cNvPr id="255" name="Freeform: Shape 254">
              <a:extLst>
                <a:ext uri="{FF2B5EF4-FFF2-40B4-BE49-F238E27FC236}">
                  <a16:creationId xmlns:a16="http://schemas.microsoft.com/office/drawing/2014/main" id="{CA406EFB-E169-4BC3-83DF-2EB21C5D816D}"/>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BB7B5C2D-D6AB-4FF0-B257-2FDF8A179182}"/>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2249D05D-448E-48C8-A4D2-0473F8A9B2E0}"/>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A2E50773-8638-4C4F-B3C1-B66AD9BA3930}"/>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DB3B7717-4367-4932-B72A-DAB7074CBF71}"/>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D620223A-6018-4944-8F19-0CB2EA857E57}"/>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3D74B628-AFED-4E80-8261-C75BB9C85245}"/>
              </a:ext>
            </a:extLst>
          </p:cNvPr>
          <p:cNvGrpSpPr/>
          <p:nvPr/>
        </p:nvGrpSpPr>
        <p:grpSpPr>
          <a:xfrm>
            <a:off x="9990416" y="2394924"/>
            <a:ext cx="803711" cy="882116"/>
            <a:chOff x="1441254" y="3281759"/>
            <a:chExt cx="837104" cy="918766"/>
          </a:xfrm>
        </p:grpSpPr>
        <p:sp>
          <p:nvSpPr>
            <p:cNvPr id="288" name="Freeform: Shape 287">
              <a:extLst>
                <a:ext uri="{FF2B5EF4-FFF2-40B4-BE49-F238E27FC236}">
                  <a16:creationId xmlns:a16="http://schemas.microsoft.com/office/drawing/2014/main" id="{63738B0E-BB07-4ED4-B875-02E28DD95991}"/>
                </a:ext>
              </a:extLst>
            </p:cNvPr>
            <p:cNvSpPr/>
            <p:nvPr/>
          </p:nvSpPr>
          <p:spPr>
            <a:xfrm>
              <a:off x="1441254" y="3281759"/>
              <a:ext cx="837104" cy="918766"/>
            </a:xfrm>
            <a:custGeom>
              <a:avLst/>
              <a:gdLst>
                <a:gd name="connsiteX0" fmla="*/ 7348 w 390525"/>
                <a:gd name="connsiteY0" fmla="*/ 7348 h 428625"/>
                <a:gd name="connsiteX1" fmla="*/ 387396 w 390525"/>
                <a:gd name="connsiteY1" fmla="*/ 7348 h 428625"/>
                <a:gd name="connsiteX2" fmla="*/ 387396 w 390525"/>
                <a:gd name="connsiteY2" fmla="*/ 422638 h 428625"/>
                <a:gd name="connsiteX3" fmla="*/ 7348 w 390525"/>
                <a:gd name="connsiteY3" fmla="*/ 422638 h 428625"/>
              </a:gdLst>
              <a:ahLst/>
              <a:cxnLst>
                <a:cxn ang="0">
                  <a:pos x="connsiteX0" y="connsiteY0"/>
                </a:cxn>
                <a:cxn ang="0">
                  <a:pos x="connsiteX1" y="connsiteY1"/>
                </a:cxn>
                <a:cxn ang="0">
                  <a:pos x="connsiteX2" y="connsiteY2"/>
                </a:cxn>
                <a:cxn ang="0">
                  <a:pos x="connsiteX3" y="connsiteY3"/>
                </a:cxn>
              </a:cxnLst>
              <a:rect l="l" t="t" r="r" b="b"/>
              <a:pathLst>
                <a:path w="390525" h="428625">
                  <a:moveTo>
                    <a:pt x="7348" y="7348"/>
                  </a:moveTo>
                  <a:lnTo>
                    <a:pt x="387396" y="7348"/>
                  </a:lnTo>
                  <a:lnTo>
                    <a:pt x="387396" y="422638"/>
                  </a:lnTo>
                  <a:lnTo>
                    <a:pt x="7348" y="42263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5BB8CF13-E502-44C1-98CE-C965C7C87A6B}"/>
                </a:ext>
              </a:extLst>
            </p:cNvPr>
            <p:cNvSpPr/>
            <p:nvPr/>
          </p:nvSpPr>
          <p:spPr>
            <a:xfrm>
              <a:off x="1441254" y="3357303"/>
              <a:ext cx="837104" cy="20417"/>
            </a:xfrm>
            <a:custGeom>
              <a:avLst/>
              <a:gdLst>
                <a:gd name="connsiteX0" fmla="*/ 7348 w 390525"/>
                <a:gd name="connsiteY0" fmla="*/ 7348 h 9525"/>
                <a:gd name="connsiteX1" fmla="*/ 387396 w 390525"/>
                <a:gd name="connsiteY1" fmla="*/ 7348 h 9525"/>
              </a:gdLst>
              <a:ahLst/>
              <a:cxnLst>
                <a:cxn ang="0">
                  <a:pos x="connsiteX0" y="connsiteY0"/>
                </a:cxn>
                <a:cxn ang="0">
                  <a:pos x="connsiteX1" y="connsiteY1"/>
                </a:cxn>
              </a:cxnLst>
              <a:rect l="l" t="t" r="r" b="b"/>
              <a:pathLst>
                <a:path w="390525" h="9525">
                  <a:moveTo>
                    <a:pt x="7348" y="7348"/>
                  </a:moveTo>
                  <a:lnTo>
                    <a:pt x="38739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D8C4894D-96F0-4CF6-848E-E2EB44A3783E}"/>
                </a:ext>
              </a:extLst>
            </p:cNvPr>
            <p:cNvSpPr/>
            <p:nvPr/>
          </p:nvSpPr>
          <p:spPr>
            <a:xfrm>
              <a:off x="2129315" y="3316469"/>
              <a:ext cx="20417" cy="20417"/>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B098C7CC-6215-4A6A-B544-EE7C49C81FA2}"/>
                </a:ext>
              </a:extLst>
            </p:cNvPr>
            <p:cNvSpPr/>
            <p:nvPr/>
          </p:nvSpPr>
          <p:spPr>
            <a:xfrm>
              <a:off x="2170150" y="3316469"/>
              <a:ext cx="20417" cy="20417"/>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2" name="Freeform: Shape 291">
              <a:extLst>
                <a:ext uri="{FF2B5EF4-FFF2-40B4-BE49-F238E27FC236}">
                  <a16:creationId xmlns:a16="http://schemas.microsoft.com/office/drawing/2014/main" id="{497A56E2-292D-4213-B567-C4EC09B07A15}"/>
                </a:ext>
              </a:extLst>
            </p:cNvPr>
            <p:cNvSpPr/>
            <p:nvPr/>
          </p:nvSpPr>
          <p:spPr>
            <a:xfrm>
              <a:off x="2211001" y="3316467"/>
              <a:ext cx="20417" cy="20417"/>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292">
              <a:extLst>
                <a:ext uri="{FF2B5EF4-FFF2-40B4-BE49-F238E27FC236}">
                  <a16:creationId xmlns:a16="http://schemas.microsoft.com/office/drawing/2014/main" id="{8CC9A4EB-8A90-46E1-B7A5-4A521233319D}"/>
                </a:ext>
              </a:extLst>
            </p:cNvPr>
            <p:cNvSpPr/>
            <p:nvPr/>
          </p:nvSpPr>
          <p:spPr>
            <a:xfrm>
              <a:off x="1498437" y="3690178"/>
              <a:ext cx="714602" cy="440929"/>
            </a:xfrm>
            <a:custGeom>
              <a:avLst/>
              <a:gdLst>
                <a:gd name="connsiteX0" fmla="*/ 7348 w 333375"/>
                <a:gd name="connsiteY0" fmla="*/ 7348 h 219075"/>
                <a:gd name="connsiteX1" fmla="*/ 335008 w 333375"/>
                <a:gd name="connsiteY1" fmla="*/ 7348 h 219075"/>
                <a:gd name="connsiteX2" fmla="*/ 335008 w 333375"/>
                <a:gd name="connsiteY2" fmla="*/ 217851 h 219075"/>
                <a:gd name="connsiteX3" fmla="*/ 7348 w 333375"/>
                <a:gd name="connsiteY3" fmla="*/ 217851 h 219075"/>
              </a:gdLst>
              <a:ahLst/>
              <a:cxnLst>
                <a:cxn ang="0">
                  <a:pos x="connsiteX0" y="connsiteY0"/>
                </a:cxn>
                <a:cxn ang="0">
                  <a:pos x="connsiteX1" y="connsiteY1"/>
                </a:cxn>
                <a:cxn ang="0">
                  <a:pos x="connsiteX2" y="connsiteY2"/>
                </a:cxn>
                <a:cxn ang="0">
                  <a:pos x="connsiteX3" y="connsiteY3"/>
                </a:cxn>
              </a:cxnLst>
              <a:rect l="l" t="t" r="r" b="b"/>
              <a:pathLst>
                <a:path w="333375" h="219075">
                  <a:moveTo>
                    <a:pt x="7348" y="7348"/>
                  </a:moveTo>
                  <a:lnTo>
                    <a:pt x="335008" y="7348"/>
                  </a:lnTo>
                  <a:lnTo>
                    <a:pt x="335008" y="217851"/>
                  </a:lnTo>
                  <a:lnTo>
                    <a:pt x="7348" y="217851"/>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Shape 293">
              <a:extLst>
                <a:ext uri="{FF2B5EF4-FFF2-40B4-BE49-F238E27FC236}">
                  <a16:creationId xmlns:a16="http://schemas.microsoft.com/office/drawing/2014/main" id="{A20F06F8-58F6-49D5-8EF7-0869A224C6C9}"/>
                </a:ext>
              </a:extLst>
            </p:cNvPr>
            <p:cNvSpPr/>
            <p:nvPr/>
          </p:nvSpPr>
          <p:spPr>
            <a:xfrm>
              <a:off x="1516812" y="3396118"/>
              <a:ext cx="714600" cy="224589"/>
            </a:xfrm>
            <a:custGeom>
              <a:avLst/>
              <a:gdLst>
                <a:gd name="connsiteX0" fmla="*/ 335008 w 333375"/>
                <a:gd name="connsiteY0" fmla="*/ 98788 h 104775"/>
                <a:gd name="connsiteX1" fmla="*/ 7348 w 333375"/>
                <a:gd name="connsiteY1" fmla="*/ 98788 h 104775"/>
                <a:gd name="connsiteX2" fmla="*/ 7348 w 333375"/>
                <a:gd name="connsiteY2" fmla="*/ 7348 h 104775"/>
              </a:gdLst>
              <a:ahLst/>
              <a:cxnLst>
                <a:cxn ang="0">
                  <a:pos x="connsiteX0" y="connsiteY0"/>
                </a:cxn>
                <a:cxn ang="0">
                  <a:pos x="connsiteX1" y="connsiteY1"/>
                </a:cxn>
                <a:cxn ang="0">
                  <a:pos x="connsiteX2" y="connsiteY2"/>
                </a:cxn>
              </a:cxnLst>
              <a:rect l="l" t="t" r="r" b="b"/>
              <a:pathLst>
                <a:path w="333375" h="104775">
                  <a:moveTo>
                    <a:pt x="335008" y="98788"/>
                  </a:moveTo>
                  <a:lnTo>
                    <a:pt x="7348" y="98788"/>
                  </a:lnTo>
                  <a:lnTo>
                    <a:pt x="7348" y="7348"/>
                  </a:ln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5" name="Freeform: Shape 294">
              <a:extLst>
                <a:ext uri="{FF2B5EF4-FFF2-40B4-BE49-F238E27FC236}">
                  <a16:creationId xmlns:a16="http://schemas.microsoft.com/office/drawing/2014/main" id="{4FAB642E-749A-467F-A6E1-30F523338532}"/>
                </a:ext>
              </a:extLst>
            </p:cNvPr>
            <p:cNvSpPr/>
            <p:nvPr/>
          </p:nvSpPr>
          <p:spPr>
            <a:xfrm>
              <a:off x="1494367" y="3555370"/>
              <a:ext cx="40835" cy="20417"/>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6" name="Freeform: Shape 295">
              <a:extLst>
                <a:ext uri="{FF2B5EF4-FFF2-40B4-BE49-F238E27FC236}">
                  <a16:creationId xmlns:a16="http://schemas.microsoft.com/office/drawing/2014/main" id="{E94D3B1E-A464-4332-AAD2-0AC261C8CBB7}"/>
                </a:ext>
              </a:extLst>
            </p:cNvPr>
            <p:cNvSpPr/>
            <p:nvPr/>
          </p:nvSpPr>
          <p:spPr>
            <a:xfrm>
              <a:off x="1547452"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Shape 296">
              <a:extLst>
                <a:ext uri="{FF2B5EF4-FFF2-40B4-BE49-F238E27FC236}">
                  <a16:creationId xmlns:a16="http://schemas.microsoft.com/office/drawing/2014/main" id="{C302A75C-FAB6-4C0B-A647-DEF28F5D4CEE}"/>
                </a:ext>
              </a:extLst>
            </p:cNvPr>
            <p:cNvSpPr/>
            <p:nvPr/>
          </p:nvSpPr>
          <p:spPr>
            <a:xfrm>
              <a:off x="1614828"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A939BC5C-E750-4047-BBD4-7DD748C07386}"/>
                </a:ext>
              </a:extLst>
            </p:cNvPr>
            <p:cNvSpPr/>
            <p:nvPr/>
          </p:nvSpPr>
          <p:spPr>
            <a:xfrm>
              <a:off x="1682204"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E1CC32B3-73F7-4A61-959A-E1BE3FF66E46}"/>
                </a:ext>
              </a:extLst>
            </p:cNvPr>
            <p:cNvSpPr/>
            <p:nvPr/>
          </p:nvSpPr>
          <p:spPr>
            <a:xfrm>
              <a:off x="1749584"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9857CCF2-1368-494B-A0A3-1ACA494A7C4C}"/>
                </a:ext>
              </a:extLst>
            </p:cNvPr>
            <p:cNvSpPr/>
            <p:nvPr/>
          </p:nvSpPr>
          <p:spPr>
            <a:xfrm>
              <a:off x="1816960"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5F2DF29A-CEF2-4E56-A444-21BE03A7E7BC}"/>
                </a:ext>
              </a:extLst>
            </p:cNvPr>
            <p:cNvSpPr/>
            <p:nvPr/>
          </p:nvSpPr>
          <p:spPr>
            <a:xfrm>
              <a:off x="1882295"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CF60E280-74AB-4329-9AF6-4664E5C93CED}"/>
                </a:ext>
              </a:extLst>
            </p:cNvPr>
            <p:cNvSpPr/>
            <p:nvPr/>
          </p:nvSpPr>
          <p:spPr>
            <a:xfrm>
              <a:off x="1949671"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6D58D5AD-CED6-475A-ADC5-1CFD62A2F915}"/>
                </a:ext>
              </a:extLst>
            </p:cNvPr>
            <p:cNvSpPr/>
            <p:nvPr/>
          </p:nvSpPr>
          <p:spPr>
            <a:xfrm>
              <a:off x="2017047" y="3596206"/>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F6AD9A32-98C8-4CB3-81D2-9804134E5DE2}"/>
                </a:ext>
              </a:extLst>
            </p:cNvPr>
            <p:cNvSpPr/>
            <p:nvPr/>
          </p:nvSpPr>
          <p:spPr>
            <a:xfrm>
              <a:off x="2084425" y="3596245"/>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3822A010-68C4-4F3B-B5D5-CE31A7751C1C}"/>
                </a:ext>
              </a:extLst>
            </p:cNvPr>
            <p:cNvSpPr/>
            <p:nvPr/>
          </p:nvSpPr>
          <p:spPr>
            <a:xfrm>
              <a:off x="2151812" y="3596243"/>
              <a:ext cx="20417" cy="4083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C30973BC-020D-4DCD-9A7A-BC1AF30109B4}"/>
                </a:ext>
              </a:extLst>
            </p:cNvPr>
            <p:cNvSpPr/>
            <p:nvPr/>
          </p:nvSpPr>
          <p:spPr>
            <a:xfrm>
              <a:off x="1494416" y="3512555"/>
              <a:ext cx="40835" cy="20417"/>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4AE03ED4-9537-4198-8257-BA168FD50947}"/>
                </a:ext>
              </a:extLst>
            </p:cNvPr>
            <p:cNvSpPr/>
            <p:nvPr/>
          </p:nvSpPr>
          <p:spPr>
            <a:xfrm>
              <a:off x="1494442" y="3469666"/>
              <a:ext cx="40835" cy="20417"/>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B3DABE8E-4CF9-4D5C-9758-7D1F5DA7D340}"/>
                </a:ext>
              </a:extLst>
            </p:cNvPr>
            <p:cNvSpPr/>
            <p:nvPr/>
          </p:nvSpPr>
          <p:spPr>
            <a:xfrm>
              <a:off x="1494390" y="3426687"/>
              <a:ext cx="40835" cy="20417"/>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09" name="Straight Connector 308">
              <a:extLst>
                <a:ext uri="{FF2B5EF4-FFF2-40B4-BE49-F238E27FC236}">
                  <a16:creationId xmlns:a16="http://schemas.microsoft.com/office/drawing/2014/main" id="{4CD9FEE4-CB8F-42AF-991F-8919D6D8E39D}"/>
                </a:ext>
              </a:extLst>
            </p:cNvPr>
            <p:cNvCxnSpPr>
              <a:cxnSpLocks/>
            </p:cNvCxnSpPr>
            <p:nvPr/>
          </p:nvCxnSpPr>
          <p:spPr>
            <a:xfrm>
              <a:off x="1567869" y="3744714"/>
              <a:ext cx="76031" cy="0"/>
            </a:xfrm>
            <a:prstGeom prst="line">
              <a:avLst/>
            </a:prstGeom>
            <a:noFill/>
            <a:ln w="12700" cap="flat" cmpd="sng" algn="ctr">
              <a:solidFill>
                <a:srgbClr val="0078D7"/>
              </a:solidFill>
              <a:prstDash val="solid"/>
              <a:headEnd type="none"/>
              <a:tailEnd type="none"/>
            </a:ln>
            <a:effectLst/>
          </p:spPr>
        </p:cxnSp>
        <p:cxnSp>
          <p:nvCxnSpPr>
            <p:cNvPr id="310" name="Straight Connector 309">
              <a:extLst>
                <a:ext uri="{FF2B5EF4-FFF2-40B4-BE49-F238E27FC236}">
                  <a16:creationId xmlns:a16="http://schemas.microsoft.com/office/drawing/2014/main" id="{F023A4FA-7CFD-4566-92FD-877CE9956FAA}"/>
                </a:ext>
              </a:extLst>
            </p:cNvPr>
            <p:cNvCxnSpPr>
              <a:cxnSpLocks/>
            </p:cNvCxnSpPr>
            <p:nvPr/>
          </p:nvCxnSpPr>
          <p:spPr>
            <a:xfrm>
              <a:off x="1567869" y="3806458"/>
              <a:ext cx="148824" cy="0"/>
            </a:xfrm>
            <a:prstGeom prst="line">
              <a:avLst/>
            </a:prstGeom>
            <a:noFill/>
            <a:ln w="12700" cap="flat" cmpd="sng" algn="ctr">
              <a:solidFill>
                <a:srgbClr val="0078D7"/>
              </a:solidFill>
              <a:prstDash val="solid"/>
              <a:headEnd type="none"/>
              <a:tailEnd type="none"/>
            </a:ln>
            <a:effectLst/>
          </p:spPr>
        </p:cxnSp>
        <p:cxnSp>
          <p:nvCxnSpPr>
            <p:cNvPr id="311" name="Straight Connector 310">
              <a:extLst>
                <a:ext uri="{FF2B5EF4-FFF2-40B4-BE49-F238E27FC236}">
                  <a16:creationId xmlns:a16="http://schemas.microsoft.com/office/drawing/2014/main" id="{F91A879D-2417-439F-BD22-FFEED37DA614}"/>
                </a:ext>
              </a:extLst>
            </p:cNvPr>
            <p:cNvCxnSpPr>
              <a:cxnSpLocks/>
            </p:cNvCxnSpPr>
            <p:nvPr/>
          </p:nvCxnSpPr>
          <p:spPr>
            <a:xfrm>
              <a:off x="1727354" y="3806458"/>
              <a:ext cx="89063" cy="0"/>
            </a:xfrm>
            <a:prstGeom prst="line">
              <a:avLst/>
            </a:prstGeom>
            <a:noFill/>
            <a:ln w="12700" cap="flat" cmpd="sng" algn="ctr">
              <a:solidFill>
                <a:srgbClr val="0078D7"/>
              </a:solidFill>
              <a:prstDash val="solid"/>
              <a:headEnd type="none"/>
              <a:tailEnd type="none"/>
            </a:ln>
            <a:effectLst/>
          </p:spPr>
        </p:cxnSp>
        <p:cxnSp>
          <p:nvCxnSpPr>
            <p:cNvPr id="312" name="Straight Connector 311">
              <a:extLst>
                <a:ext uri="{FF2B5EF4-FFF2-40B4-BE49-F238E27FC236}">
                  <a16:creationId xmlns:a16="http://schemas.microsoft.com/office/drawing/2014/main" id="{B0703DA5-A173-404F-900E-4E531C3C63B3}"/>
                </a:ext>
              </a:extLst>
            </p:cNvPr>
            <p:cNvCxnSpPr>
              <a:cxnSpLocks/>
            </p:cNvCxnSpPr>
            <p:nvPr/>
          </p:nvCxnSpPr>
          <p:spPr>
            <a:xfrm>
              <a:off x="1567869" y="3852324"/>
              <a:ext cx="218515" cy="0"/>
            </a:xfrm>
            <a:prstGeom prst="line">
              <a:avLst/>
            </a:prstGeom>
            <a:noFill/>
            <a:ln w="12700" cap="flat" cmpd="sng" algn="ctr">
              <a:solidFill>
                <a:srgbClr val="0078D7"/>
              </a:solidFill>
              <a:prstDash val="solid"/>
              <a:headEnd type="none"/>
              <a:tailEnd type="none"/>
            </a:ln>
            <a:effectLst/>
          </p:spPr>
        </p:cxnSp>
        <p:cxnSp>
          <p:nvCxnSpPr>
            <p:cNvPr id="313" name="Straight Connector 312">
              <a:extLst>
                <a:ext uri="{FF2B5EF4-FFF2-40B4-BE49-F238E27FC236}">
                  <a16:creationId xmlns:a16="http://schemas.microsoft.com/office/drawing/2014/main" id="{D7DFF880-D123-4FC0-9EA6-4E8F0E2B2C2C}"/>
                </a:ext>
              </a:extLst>
            </p:cNvPr>
            <p:cNvCxnSpPr>
              <a:cxnSpLocks/>
            </p:cNvCxnSpPr>
            <p:nvPr/>
          </p:nvCxnSpPr>
          <p:spPr>
            <a:xfrm>
              <a:off x="1835153" y="3852324"/>
              <a:ext cx="89063" cy="0"/>
            </a:xfrm>
            <a:prstGeom prst="line">
              <a:avLst/>
            </a:prstGeom>
            <a:noFill/>
            <a:ln w="12700" cap="flat" cmpd="sng" algn="ctr">
              <a:solidFill>
                <a:srgbClr val="0078D7"/>
              </a:solidFill>
              <a:prstDash val="solid"/>
              <a:headEnd type="none"/>
              <a:tailEnd type="none"/>
            </a:ln>
            <a:effectLst/>
          </p:spPr>
        </p:cxnSp>
        <p:cxnSp>
          <p:nvCxnSpPr>
            <p:cNvPr id="314" name="Straight Connector 313">
              <a:extLst>
                <a:ext uri="{FF2B5EF4-FFF2-40B4-BE49-F238E27FC236}">
                  <a16:creationId xmlns:a16="http://schemas.microsoft.com/office/drawing/2014/main" id="{9D10EE4B-F618-4EDF-BAFC-6634EB8CFD5F}"/>
                </a:ext>
              </a:extLst>
            </p:cNvPr>
            <p:cNvCxnSpPr>
              <a:cxnSpLocks/>
            </p:cNvCxnSpPr>
            <p:nvPr/>
          </p:nvCxnSpPr>
          <p:spPr>
            <a:xfrm>
              <a:off x="1567869" y="3914067"/>
              <a:ext cx="90099" cy="0"/>
            </a:xfrm>
            <a:prstGeom prst="line">
              <a:avLst/>
            </a:prstGeom>
            <a:noFill/>
            <a:ln w="12700" cap="flat" cmpd="sng" algn="ctr">
              <a:solidFill>
                <a:srgbClr val="0078D7"/>
              </a:solidFill>
              <a:prstDash val="solid"/>
              <a:headEnd type="none"/>
              <a:tailEnd type="none"/>
            </a:ln>
            <a:effectLst/>
          </p:spPr>
        </p:cxnSp>
        <p:cxnSp>
          <p:nvCxnSpPr>
            <p:cNvPr id="315" name="Straight Connector 314">
              <a:extLst>
                <a:ext uri="{FF2B5EF4-FFF2-40B4-BE49-F238E27FC236}">
                  <a16:creationId xmlns:a16="http://schemas.microsoft.com/office/drawing/2014/main" id="{6370109F-116F-4A23-BBE4-315B892809D1}"/>
                </a:ext>
              </a:extLst>
            </p:cNvPr>
            <p:cNvCxnSpPr>
              <a:cxnSpLocks/>
            </p:cNvCxnSpPr>
            <p:nvPr/>
          </p:nvCxnSpPr>
          <p:spPr>
            <a:xfrm>
              <a:off x="1668324" y="3914067"/>
              <a:ext cx="213478" cy="0"/>
            </a:xfrm>
            <a:prstGeom prst="line">
              <a:avLst/>
            </a:prstGeom>
            <a:noFill/>
            <a:ln w="12700" cap="flat" cmpd="sng" algn="ctr">
              <a:solidFill>
                <a:srgbClr val="0078D7"/>
              </a:solidFill>
              <a:prstDash val="solid"/>
              <a:headEnd type="none"/>
              <a:tailEnd type="none"/>
            </a:ln>
            <a:effectLst/>
          </p:spPr>
        </p:cxnSp>
        <p:cxnSp>
          <p:nvCxnSpPr>
            <p:cNvPr id="316" name="Straight Connector 315">
              <a:extLst>
                <a:ext uri="{FF2B5EF4-FFF2-40B4-BE49-F238E27FC236}">
                  <a16:creationId xmlns:a16="http://schemas.microsoft.com/office/drawing/2014/main" id="{EBB100EE-FD10-47BD-B9CB-F47D7890EAF0}"/>
                </a:ext>
              </a:extLst>
            </p:cNvPr>
            <p:cNvCxnSpPr>
              <a:cxnSpLocks/>
            </p:cNvCxnSpPr>
            <p:nvPr/>
          </p:nvCxnSpPr>
          <p:spPr>
            <a:xfrm flipV="1">
              <a:off x="1567869" y="4079894"/>
              <a:ext cx="148824" cy="0"/>
            </a:xfrm>
            <a:prstGeom prst="line">
              <a:avLst/>
            </a:prstGeom>
            <a:noFill/>
            <a:ln w="12700" cap="flat" cmpd="sng" algn="ctr">
              <a:solidFill>
                <a:srgbClr val="0078D7"/>
              </a:solidFill>
              <a:prstDash val="solid"/>
              <a:headEnd type="none"/>
              <a:tailEnd type="none"/>
            </a:ln>
            <a:effectLst/>
          </p:spPr>
        </p:cxnSp>
        <p:cxnSp>
          <p:nvCxnSpPr>
            <p:cNvPr id="317" name="Straight Connector 316">
              <a:extLst>
                <a:ext uri="{FF2B5EF4-FFF2-40B4-BE49-F238E27FC236}">
                  <a16:creationId xmlns:a16="http://schemas.microsoft.com/office/drawing/2014/main" id="{6E8EF0D8-F72C-4FF7-8E9E-874A8232B1AC}"/>
                </a:ext>
              </a:extLst>
            </p:cNvPr>
            <p:cNvCxnSpPr>
              <a:cxnSpLocks/>
            </p:cNvCxnSpPr>
            <p:nvPr/>
          </p:nvCxnSpPr>
          <p:spPr>
            <a:xfrm flipV="1">
              <a:off x="1727354" y="4079894"/>
              <a:ext cx="89063" cy="0"/>
            </a:xfrm>
            <a:prstGeom prst="line">
              <a:avLst/>
            </a:prstGeom>
            <a:noFill/>
            <a:ln w="12700" cap="flat" cmpd="sng" algn="ctr">
              <a:solidFill>
                <a:srgbClr val="0078D7"/>
              </a:solidFill>
              <a:prstDash val="solid"/>
              <a:headEnd type="none"/>
              <a:tailEnd type="none"/>
            </a:ln>
            <a:effectLst/>
          </p:spPr>
        </p:cxnSp>
        <p:cxnSp>
          <p:nvCxnSpPr>
            <p:cNvPr id="318" name="Straight Connector 317">
              <a:extLst>
                <a:ext uri="{FF2B5EF4-FFF2-40B4-BE49-F238E27FC236}">
                  <a16:creationId xmlns:a16="http://schemas.microsoft.com/office/drawing/2014/main" id="{1AEA065F-C502-4D27-99A1-6E946A6F961B}"/>
                </a:ext>
              </a:extLst>
            </p:cNvPr>
            <p:cNvCxnSpPr>
              <a:cxnSpLocks/>
            </p:cNvCxnSpPr>
            <p:nvPr/>
          </p:nvCxnSpPr>
          <p:spPr>
            <a:xfrm flipV="1">
              <a:off x="1567869" y="4034027"/>
              <a:ext cx="218515" cy="0"/>
            </a:xfrm>
            <a:prstGeom prst="line">
              <a:avLst/>
            </a:prstGeom>
            <a:noFill/>
            <a:ln w="12700" cap="flat" cmpd="sng" algn="ctr">
              <a:solidFill>
                <a:srgbClr val="0078D7"/>
              </a:solidFill>
              <a:prstDash val="solid"/>
              <a:headEnd type="none"/>
              <a:tailEnd type="none"/>
            </a:ln>
            <a:effectLst/>
          </p:spPr>
        </p:cxnSp>
        <p:cxnSp>
          <p:nvCxnSpPr>
            <p:cNvPr id="319" name="Straight Connector 318">
              <a:extLst>
                <a:ext uri="{FF2B5EF4-FFF2-40B4-BE49-F238E27FC236}">
                  <a16:creationId xmlns:a16="http://schemas.microsoft.com/office/drawing/2014/main" id="{75D2E2B1-3977-46AB-A871-A9D865C750B5}"/>
                </a:ext>
              </a:extLst>
            </p:cNvPr>
            <p:cNvCxnSpPr>
              <a:cxnSpLocks/>
            </p:cNvCxnSpPr>
            <p:nvPr/>
          </p:nvCxnSpPr>
          <p:spPr>
            <a:xfrm flipV="1">
              <a:off x="1818897" y="4034027"/>
              <a:ext cx="89063" cy="0"/>
            </a:xfrm>
            <a:prstGeom prst="line">
              <a:avLst/>
            </a:prstGeom>
            <a:noFill/>
            <a:ln w="12700" cap="flat" cmpd="sng" algn="ctr">
              <a:solidFill>
                <a:srgbClr val="0078D7"/>
              </a:solidFill>
              <a:prstDash val="solid"/>
              <a:headEnd type="none"/>
              <a:tailEnd type="none"/>
            </a:ln>
            <a:effectLst/>
          </p:spPr>
        </p:cxnSp>
        <p:cxnSp>
          <p:nvCxnSpPr>
            <p:cNvPr id="320" name="Straight Connector 319">
              <a:extLst>
                <a:ext uri="{FF2B5EF4-FFF2-40B4-BE49-F238E27FC236}">
                  <a16:creationId xmlns:a16="http://schemas.microsoft.com/office/drawing/2014/main" id="{FB79038B-CF4A-424C-9AFB-A66AF1E0926E}"/>
                </a:ext>
              </a:extLst>
            </p:cNvPr>
            <p:cNvCxnSpPr>
              <a:cxnSpLocks/>
            </p:cNvCxnSpPr>
            <p:nvPr/>
          </p:nvCxnSpPr>
          <p:spPr>
            <a:xfrm flipV="1">
              <a:off x="1627197" y="3972283"/>
              <a:ext cx="90099" cy="0"/>
            </a:xfrm>
            <a:prstGeom prst="line">
              <a:avLst/>
            </a:prstGeom>
            <a:noFill/>
            <a:ln w="12700" cap="flat" cmpd="sng" algn="ctr">
              <a:solidFill>
                <a:srgbClr val="0078D7"/>
              </a:solidFill>
              <a:prstDash val="solid"/>
              <a:headEnd type="none"/>
              <a:tailEnd type="none"/>
            </a:ln>
            <a:effectLst/>
          </p:spPr>
        </p:cxnSp>
        <p:cxnSp>
          <p:nvCxnSpPr>
            <p:cNvPr id="321" name="Straight Connector 320">
              <a:extLst>
                <a:ext uri="{FF2B5EF4-FFF2-40B4-BE49-F238E27FC236}">
                  <a16:creationId xmlns:a16="http://schemas.microsoft.com/office/drawing/2014/main" id="{E020A02F-C39B-4C39-9C45-46BC425D6765}"/>
                </a:ext>
              </a:extLst>
            </p:cNvPr>
            <p:cNvCxnSpPr>
              <a:cxnSpLocks/>
            </p:cNvCxnSpPr>
            <p:nvPr/>
          </p:nvCxnSpPr>
          <p:spPr>
            <a:xfrm flipV="1">
              <a:off x="1740047" y="3972283"/>
              <a:ext cx="213478" cy="0"/>
            </a:xfrm>
            <a:prstGeom prst="line">
              <a:avLst/>
            </a:prstGeom>
            <a:noFill/>
            <a:ln w="12700" cap="flat" cmpd="sng" algn="ctr">
              <a:solidFill>
                <a:srgbClr val="0078D7"/>
              </a:solidFill>
              <a:prstDash val="solid"/>
              <a:headEnd type="none"/>
              <a:tailEnd type="none"/>
            </a:ln>
            <a:effectLst/>
          </p:spPr>
        </p:cxnSp>
        <p:cxnSp>
          <p:nvCxnSpPr>
            <p:cNvPr id="322" name="Straight Connector 321">
              <a:extLst>
                <a:ext uri="{FF2B5EF4-FFF2-40B4-BE49-F238E27FC236}">
                  <a16:creationId xmlns:a16="http://schemas.microsoft.com/office/drawing/2014/main" id="{9AC133B1-F289-46FD-8D36-35E7CF37EFC7}"/>
                </a:ext>
              </a:extLst>
            </p:cNvPr>
            <p:cNvCxnSpPr>
              <a:cxnSpLocks/>
            </p:cNvCxnSpPr>
            <p:nvPr/>
          </p:nvCxnSpPr>
          <p:spPr>
            <a:xfrm>
              <a:off x="1916549" y="3914067"/>
              <a:ext cx="213478" cy="0"/>
            </a:xfrm>
            <a:prstGeom prst="line">
              <a:avLst/>
            </a:prstGeom>
            <a:noFill/>
            <a:ln w="12700" cap="flat" cmpd="sng" algn="ctr">
              <a:solidFill>
                <a:srgbClr val="0078D7"/>
              </a:solidFill>
              <a:prstDash val="solid"/>
              <a:headEnd type="none"/>
              <a:tailEnd type="none"/>
            </a:ln>
            <a:effectLst/>
          </p:spPr>
        </p:cxnSp>
        <p:cxnSp>
          <p:nvCxnSpPr>
            <p:cNvPr id="323" name="Straight Connector 322">
              <a:extLst>
                <a:ext uri="{FF2B5EF4-FFF2-40B4-BE49-F238E27FC236}">
                  <a16:creationId xmlns:a16="http://schemas.microsoft.com/office/drawing/2014/main" id="{2FE8678B-B8DA-444D-A38F-0EA045A2A973}"/>
                </a:ext>
              </a:extLst>
            </p:cNvPr>
            <p:cNvCxnSpPr>
              <a:cxnSpLocks/>
            </p:cNvCxnSpPr>
            <p:nvPr/>
          </p:nvCxnSpPr>
          <p:spPr>
            <a:xfrm flipV="1">
              <a:off x="1935460" y="4034027"/>
              <a:ext cx="89063" cy="0"/>
            </a:xfrm>
            <a:prstGeom prst="line">
              <a:avLst/>
            </a:prstGeom>
            <a:noFill/>
            <a:ln w="12700" cap="flat" cmpd="sng" algn="ctr">
              <a:solidFill>
                <a:srgbClr val="0078D7"/>
              </a:solidFill>
              <a:prstDash val="solid"/>
              <a:headEnd type="none"/>
              <a:tailEnd type="none"/>
            </a:ln>
            <a:effectLst/>
          </p:spPr>
        </p:cxnSp>
        <p:cxnSp>
          <p:nvCxnSpPr>
            <p:cNvPr id="324" name="Straight Connector 323">
              <a:extLst>
                <a:ext uri="{FF2B5EF4-FFF2-40B4-BE49-F238E27FC236}">
                  <a16:creationId xmlns:a16="http://schemas.microsoft.com/office/drawing/2014/main" id="{E0859690-CD3B-4475-863B-77BBEDB7837C}"/>
                </a:ext>
              </a:extLst>
            </p:cNvPr>
            <p:cNvCxnSpPr>
              <a:cxnSpLocks/>
            </p:cNvCxnSpPr>
            <p:nvPr/>
          </p:nvCxnSpPr>
          <p:spPr>
            <a:xfrm flipV="1">
              <a:off x="2050461" y="4034027"/>
              <a:ext cx="89063" cy="0"/>
            </a:xfrm>
            <a:prstGeom prst="line">
              <a:avLst/>
            </a:prstGeom>
            <a:noFill/>
            <a:ln w="12700" cap="flat" cmpd="sng" algn="ctr">
              <a:solidFill>
                <a:srgbClr val="0078D7"/>
              </a:solidFill>
              <a:prstDash val="solid"/>
              <a:headEnd type="none"/>
              <a:tailEnd type="none"/>
            </a:ln>
            <a:effectLst/>
          </p:spPr>
        </p:cxnSp>
        <p:cxnSp>
          <p:nvCxnSpPr>
            <p:cNvPr id="325" name="Straight Connector 324">
              <a:extLst>
                <a:ext uri="{FF2B5EF4-FFF2-40B4-BE49-F238E27FC236}">
                  <a16:creationId xmlns:a16="http://schemas.microsoft.com/office/drawing/2014/main" id="{3DAC635B-DAB2-46A0-A34D-28EA1BF0AE68}"/>
                </a:ext>
              </a:extLst>
            </p:cNvPr>
            <p:cNvCxnSpPr>
              <a:cxnSpLocks/>
            </p:cNvCxnSpPr>
            <p:nvPr/>
          </p:nvCxnSpPr>
          <p:spPr>
            <a:xfrm>
              <a:off x="1964583" y="3806458"/>
              <a:ext cx="89063" cy="0"/>
            </a:xfrm>
            <a:prstGeom prst="line">
              <a:avLst/>
            </a:prstGeom>
            <a:noFill/>
            <a:ln w="12700" cap="flat" cmpd="sng" algn="ctr">
              <a:solidFill>
                <a:srgbClr val="0078D7"/>
              </a:solidFill>
              <a:prstDash val="solid"/>
              <a:headEnd type="none"/>
              <a:tailEnd type="none"/>
            </a:ln>
            <a:effectLst/>
          </p:spPr>
        </p:cxnSp>
        <p:cxnSp>
          <p:nvCxnSpPr>
            <p:cNvPr id="326" name="Straight Connector 325">
              <a:extLst>
                <a:ext uri="{FF2B5EF4-FFF2-40B4-BE49-F238E27FC236}">
                  <a16:creationId xmlns:a16="http://schemas.microsoft.com/office/drawing/2014/main" id="{2C635655-ED53-45E1-9291-84563F4425CF}"/>
                </a:ext>
              </a:extLst>
            </p:cNvPr>
            <p:cNvCxnSpPr>
              <a:cxnSpLocks/>
            </p:cNvCxnSpPr>
            <p:nvPr/>
          </p:nvCxnSpPr>
          <p:spPr>
            <a:xfrm>
              <a:off x="1976458" y="3852324"/>
              <a:ext cx="163065" cy="0"/>
            </a:xfrm>
            <a:prstGeom prst="line">
              <a:avLst/>
            </a:prstGeom>
            <a:noFill/>
            <a:ln w="12700" cap="flat" cmpd="sng" algn="ctr">
              <a:solidFill>
                <a:srgbClr val="0078D7"/>
              </a:solidFill>
              <a:prstDash val="solid"/>
              <a:headEnd type="none"/>
              <a:tailEnd type="none"/>
            </a:ln>
            <a:effectLst/>
          </p:spPr>
        </p:cxnSp>
        <p:sp>
          <p:nvSpPr>
            <p:cNvPr id="327" name="Freeform: Shape 326">
              <a:extLst>
                <a:ext uri="{FF2B5EF4-FFF2-40B4-BE49-F238E27FC236}">
                  <a16:creationId xmlns:a16="http://schemas.microsoft.com/office/drawing/2014/main" id="{61BB9725-2839-4E36-A289-C6D435BF6E7F}"/>
                </a:ext>
              </a:extLst>
            </p:cNvPr>
            <p:cNvSpPr/>
            <p:nvPr/>
          </p:nvSpPr>
          <p:spPr bwMode="auto">
            <a:xfrm>
              <a:off x="1565486" y="3454466"/>
              <a:ext cx="636270" cy="110490"/>
            </a:xfrm>
            <a:custGeom>
              <a:avLst/>
              <a:gdLst>
                <a:gd name="connsiteX0" fmla="*/ 0 w 636270"/>
                <a:gd name="connsiteY0" fmla="*/ 87630 h 110490"/>
                <a:gd name="connsiteX1" fmla="*/ 112395 w 636270"/>
                <a:gd name="connsiteY1" fmla="*/ 7620 h 110490"/>
                <a:gd name="connsiteX2" fmla="*/ 165735 w 636270"/>
                <a:gd name="connsiteY2" fmla="*/ 74295 h 110490"/>
                <a:gd name="connsiteX3" fmla="*/ 192405 w 636270"/>
                <a:gd name="connsiteY3" fmla="*/ 57150 h 110490"/>
                <a:gd name="connsiteX4" fmla="*/ 219075 w 636270"/>
                <a:gd name="connsiteY4" fmla="*/ 99060 h 110490"/>
                <a:gd name="connsiteX5" fmla="*/ 329565 w 636270"/>
                <a:gd name="connsiteY5" fmla="*/ 11430 h 110490"/>
                <a:gd name="connsiteX6" fmla="*/ 365760 w 636270"/>
                <a:gd name="connsiteY6" fmla="*/ 53340 h 110490"/>
                <a:gd name="connsiteX7" fmla="*/ 394335 w 636270"/>
                <a:gd name="connsiteY7" fmla="*/ 36195 h 110490"/>
                <a:gd name="connsiteX8" fmla="*/ 451485 w 636270"/>
                <a:gd name="connsiteY8" fmla="*/ 110490 h 110490"/>
                <a:gd name="connsiteX9" fmla="*/ 634365 w 636270"/>
                <a:gd name="connsiteY9" fmla="*/ 0 h 110490"/>
                <a:gd name="connsiteX10" fmla="*/ 636270 w 636270"/>
                <a:gd name="connsiteY10" fmla="*/ 0 h 1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270" h="110490">
                  <a:moveTo>
                    <a:pt x="0" y="87630"/>
                  </a:moveTo>
                  <a:lnTo>
                    <a:pt x="112395" y="7620"/>
                  </a:lnTo>
                  <a:lnTo>
                    <a:pt x="165735" y="74295"/>
                  </a:lnTo>
                  <a:lnTo>
                    <a:pt x="192405" y="57150"/>
                  </a:lnTo>
                  <a:lnTo>
                    <a:pt x="219075" y="99060"/>
                  </a:lnTo>
                  <a:lnTo>
                    <a:pt x="329565" y="11430"/>
                  </a:lnTo>
                  <a:lnTo>
                    <a:pt x="365760" y="53340"/>
                  </a:lnTo>
                  <a:lnTo>
                    <a:pt x="394335" y="36195"/>
                  </a:lnTo>
                  <a:lnTo>
                    <a:pt x="451485" y="110490"/>
                  </a:lnTo>
                  <a:lnTo>
                    <a:pt x="634365" y="0"/>
                  </a:lnTo>
                  <a:lnTo>
                    <a:pt x="636270"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5715CFE7-4C6C-4B81-8087-1B9B3B2DAF7E}"/>
              </a:ext>
            </a:extLst>
          </p:cNvPr>
          <p:cNvSpPr/>
          <p:nvPr/>
        </p:nvSpPr>
        <p:spPr bwMode="auto">
          <a:xfrm>
            <a:off x="4298087"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Leverage open source technologies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Collaborate within teams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Use ML on batch streams </a:t>
            </a:r>
          </a:p>
        </p:txBody>
      </p:sp>
      <p:sp>
        <p:nvSpPr>
          <p:cNvPr id="143" name="Rectangle 142">
            <a:extLst>
              <a:ext uri="{FF2B5EF4-FFF2-40B4-BE49-F238E27FC236}">
                <a16:creationId xmlns:a16="http://schemas.microsoft.com/office/drawing/2014/main" id="{FF15D4E7-4070-4217-9CDD-61DE463D1FE9}"/>
              </a:ext>
            </a:extLst>
          </p:cNvPr>
          <p:cNvSpPr/>
          <p:nvPr/>
        </p:nvSpPr>
        <p:spPr bwMode="auto">
          <a:xfrm>
            <a:off x="8150035"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Build in the language of your choice</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Leverage scale out topology</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Scale compute and storage separately</a:t>
            </a:r>
          </a:p>
        </p:txBody>
      </p:sp>
      <p:sp>
        <p:nvSpPr>
          <p:cNvPr id="144" name="Rectangle 143">
            <a:extLst>
              <a:ext uri="{FF2B5EF4-FFF2-40B4-BE49-F238E27FC236}">
                <a16:creationId xmlns:a16="http://schemas.microsoft.com/office/drawing/2014/main" id="{73F6D42B-71EB-4940-8AC4-F8AFCCCE4F13}"/>
              </a:ext>
            </a:extLst>
          </p:cNvPr>
          <p:cNvSpPr/>
          <p:nvPr/>
        </p:nvSpPr>
        <p:spPr bwMode="auto">
          <a:xfrm>
            <a:off x="445611" y="5112525"/>
            <a:ext cx="2933177"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Integrate with all of your data sources </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Create hybrid pipelines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Orchestrate in a code-free environment</a:t>
            </a:r>
          </a:p>
        </p:txBody>
      </p:sp>
      <p:sp>
        <p:nvSpPr>
          <p:cNvPr id="145" name="Rectangle 144">
            <a:extLst>
              <a:ext uri="{FF2B5EF4-FFF2-40B4-BE49-F238E27FC236}">
                <a16:creationId xmlns:a16="http://schemas.microsoft.com/office/drawing/2014/main" id="{B90AD373-341C-456C-AFA1-D69F4C0BCF3A}"/>
              </a:ext>
            </a:extLst>
          </p:cNvPr>
          <p:cNvSpPr/>
          <p:nvPr/>
        </p:nvSpPr>
        <p:spPr bwMode="auto">
          <a:xfrm>
            <a:off x="4297823"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27432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Leverage best-in-class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analytics capabilities</a:t>
            </a:r>
          </a:p>
        </p:txBody>
      </p:sp>
      <p:sp>
        <p:nvSpPr>
          <p:cNvPr id="146" name="Rectangle 145">
            <a:extLst>
              <a:ext uri="{FF2B5EF4-FFF2-40B4-BE49-F238E27FC236}">
                <a16:creationId xmlns:a16="http://schemas.microsoft.com/office/drawing/2014/main" id="{0A51C2F5-CAF4-4885-9114-69E3A120D098}"/>
              </a:ext>
            </a:extLst>
          </p:cNvPr>
          <p:cNvSpPr/>
          <p:nvPr/>
        </p:nvSpPr>
        <p:spPr bwMode="auto">
          <a:xfrm>
            <a:off x="8150035"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36576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Scale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without limits</a:t>
            </a:r>
          </a:p>
        </p:txBody>
      </p:sp>
      <p:sp>
        <p:nvSpPr>
          <p:cNvPr id="148" name="Rectangle 147">
            <a:extLst>
              <a:ext uri="{FF2B5EF4-FFF2-40B4-BE49-F238E27FC236}">
                <a16:creationId xmlns:a16="http://schemas.microsoft.com/office/drawing/2014/main" id="{3DDB9C7B-BAC9-4457-AAC2-95B77182F5E4}"/>
              </a:ext>
            </a:extLst>
          </p:cNvPr>
          <p:cNvSpPr/>
          <p:nvPr/>
        </p:nvSpPr>
        <p:spPr bwMode="auto">
          <a:xfrm>
            <a:off x="445612"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64008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Connect to data </a:t>
            </a:r>
            <a:b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from any source</a:t>
            </a:r>
          </a:p>
        </p:txBody>
      </p:sp>
      <p:sp>
        <p:nvSpPr>
          <p:cNvPr id="159" name="Oval 158">
            <a:extLst>
              <a:ext uri="{FF2B5EF4-FFF2-40B4-BE49-F238E27FC236}">
                <a16:creationId xmlns:a16="http://schemas.microsoft.com/office/drawing/2014/main" id="{DF14CD04-4377-4062-83E3-622838EAC6D8}"/>
              </a:ext>
            </a:extLst>
          </p:cNvPr>
          <p:cNvSpPr/>
          <p:nvPr/>
        </p:nvSpPr>
        <p:spPr bwMode="auto">
          <a:xfrm>
            <a:off x="7068940"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5383B1C4-52F5-4671-946B-B64F00129523}"/>
              </a:ext>
            </a:extLst>
          </p:cNvPr>
          <p:cNvSpPr/>
          <p:nvPr/>
        </p:nvSpPr>
        <p:spPr bwMode="auto">
          <a:xfrm>
            <a:off x="10920888"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9E7C6DA2-1458-405F-81B9-56EA34E9275B}"/>
              </a:ext>
            </a:extLst>
          </p:cNvPr>
          <p:cNvSpPr/>
          <p:nvPr/>
        </p:nvSpPr>
        <p:spPr bwMode="auto">
          <a:xfrm>
            <a:off x="3218909"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3" name="Group 22">
            <a:extLst>
              <a:ext uri="{FF2B5EF4-FFF2-40B4-BE49-F238E27FC236}">
                <a16:creationId xmlns:a16="http://schemas.microsoft.com/office/drawing/2014/main" id="{EAAA2B78-BCE8-4F67-9F98-3FDD2C7087CC}"/>
              </a:ext>
            </a:extLst>
          </p:cNvPr>
          <p:cNvGrpSpPr/>
          <p:nvPr/>
        </p:nvGrpSpPr>
        <p:grpSpPr>
          <a:xfrm>
            <a:off x="7239052" y="4762898"/>
            <a:ext cx="437016" cy="431700"/>
            <a:chOff x="7244320" y="3570691"/>
            <a:chExt cx="474740" cy="468966"/>
          </a:xfrm>
        </p:grpSpPr>
        <p:sp>
          <p:nvSpPr>
            <p:cNvPr id="161" name="Database_EFC7" title="Icon of a cylinder">
              <a:extLst>
                <a:ext uri="{FF2B5EF4-FFF2-40B4-BE49-F238E27FC236}">
                  <a16:creationId xmlns:a16="http://schemas.microsoft.com/office/drawing/2014/main" id="{EFFD8055-3226-47A6-BC94-2E3550910588}"/>
                </a:ext>
              </a:extLst>
            </p:cNvPr>
            <p:cNvSpPr>
              <a:spLocks noChangeAspect="1" noEditPoints="1"/>
            </p:cNvSpPr>
            <p:nvPr/>
          </p:nvSpPr>
          <p:spPr bwMode="auto">
            <a:xfrm>
              <a:off x="7345114" y="3680904"/>
              <a:ext cx="275999" cy="3587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6" name="Graphic 161">
              <a:extLst>
                <a:ext uri="{FF2B5EF4-FFF2-40B4-BE49-F238E27FC236}">
                  <a16:creationId xmlns:a16="http://schemas.microsoft.com/office/drawing/2014/main" id="{EA69BBB5-D1E3-4B1B-B95E-B5BC109B0D85}"/>
                </a:ext>
              </a:extLst>
            </p:cNvPr>
            <p:cNvSpPr/>
            <p:nvPr/>
          </p:nvSpPr>
          <p:spPr>
            <a:xfrm flipH="1">
              <a:off x="7544666" y="3570691"/>
              <a:ext cx="174394" cy="215916"/>
            </a:xfrm>
            <a:custGeom>
              <a:avLst/>
              <a:gdLst>
                <a:gd name="connsiteX0" fmla="*/ 195943 w 200025"/>
                <a:gd name="connsiteY0" fmla="*/ 70213 h 247650"/>
                <a:gd name="connsiteX1" fmla="*/ 133078 w 200025"/>
                <a:gd name="connsiteY1" fmla="*/ 70213 h 247650"/>
                <a:gd name="connsiteX2" fmla="*/ 133078 w 200025"/>
                <a:gd name="connsiteY2" fmla="*/ 7348 h 247650"/>
                <a:gd name="connsiteX3" fmla="*/ 195943 w 200025"/>
                <a:gd name="connsiteY3" fmla="*/ 92121 h 247650"/>
                <a:gd name="connsiteX4" fmla="*/ 195943 w 200025"/>
                <a:gd name="connsiteY4" fmla="*/ 70213 h 247650"/>
                <a:gd name="connsiteX5" fmla="*/ 133078 w 200025"/>
                <a:gd name="connsiteY5" fmla="*/ 7348 h 247650"/>
                <a:gd name="connsiteX6" fmla="*/ 7348 w 200025"/>
                <a:gd name="connsiteY6" fmla="*/ 7348 h 247650"/>
                <a:gd name="connsiteX7" fmla="*/ 7348 w 200025"/>
                <a:gd name="connsiteY7" fmla="*/ 242616 h 247650"/>
                <a:gd name="connsiteX8" fmla="*/ 74976 w 200025"/>
                <a:gd name="connsiteY8" fmla="*/ 2426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247650">
                  <a:moveTo>
                    <a:pt x="195943" y="70213"/>
                  </a:moveTo>
                  <a:cubicBezTo>
                    <a:pt x="133078" y="70213"/>
                    <a:pt x="133078" y="70213"/>
                    <a:pt x="133078" y="70213"/>
                  </a:cubicBezTo>
                  <a:cubicBezTo>
                    <a:pt x="133078" y="7348"/>
                    <a:pt x="133078" y="7348"/>
                    <a:pt x="133078" y="7348"/>
                  </a:cubicBezTo>
                  <a:moveTo>
                    <a:pt x="195943" y="92121"/>
                  </a:moveTo>
                  <a:cubicBezTo>
                    <a:pt x="195943" y="70213"/>
                    <a:pt x="195943" y="70213"/>
                    <a:pt x="195943" y="70213"/>
                  </a:cubicBezTo>
                  <a:cubicBezTo>
                    <a:pt x="133078" y="7348"/>
                    <a:pt x="133078" y="7348"/>
                    <a:pt x="133078" y="7348"/>
                  </a:cubicBezTo>
                  <a:cubicBezTo>
                    <a:pt x="7348" y="7348"/>
                    <a:pt x="7348" y="7348"/>
                    <a:pt x="7348" y="7348"/>
                  </a:cubicBezTo>
                  <a:cubicBezTo>
                    <a:pt x="7348" y="242616"/>
                    <a:pt x="7348" y="242616"/>
                    <a:pt x="7348" y="242616"/>
                  </a:cubicBezTo>
                  <a:cubicBezTo>
                    <a:pt x="74976" y="242616"/>
                    <a:pt x="74976" y="242616"/>
                    <a:pt x="74976" y="242616"/>
                  </a:cubicBezTo>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 name="Graphic 14">
              <a:extLst>
                <a:ext uri="{FF2B5EF4-FFF2-40B4-BE49-F238E27FC236}">
                  <a16:creationId xmlns:a16="http://schemas.microsoft.com/office/drawing/2014/main" id="{B05F737F-C1E1-411B-B02A-7489819D84BC}"/>
                </a:ext>
              </a:extLst>
            </p:cNvPr>
            <p:cNvSpPr/>
            <p:nvPr/>
          </p:nvSpPr>
          <p:spPr>
            <a:xfrm>
              <a:off x="7244320" y="3570691"/>
              <a:ext cx="174394" cy="215916"/>
            </a:xfrm>
            <a:custGeom>
              <a:avLst/>
              <a:gdLst>
                <a:gd name="connsiteX0" fmla="*/ 195943 w 200025"/>
                <a:gd name="connsiteY0" fmla="*/ 70213 h 247650"/>
                <a:gd name="connsiteX1" fmla="*/ 133078 w 200025"/>
                <a:gd name="connsiteY1" fmla="*/ 70213 h 247650"/>
                <a:gd name="connsiteX2" fmla="*/ 133078 w 200025"/>
                <a:gd name="connsiteY2" fmla="*/ 7348 h 247650"/>
                <a:gd name="connsiteX3" fmla="*/ 195943 w 200025"/>
                <a:gd name="connsiteY3" fmla="*/ 92121 h 247650"/>
                <a:gd name="connsiteX4" fmla="*/ 195943 w 200025"/>
                <a:gd name="connsiteY4" fmla="*/ 70213 h 247650"/>
                <a:gd name="connsiteX5" fmla="*/ 133078 w 200025"/>
                <a:gd name="connsiteY5" fmla="*/ 7348 h 247650"/>
                <a:gd name="connsiteX6" fmla="*/ 7348 w 200025"/>
                <a:gd name="connsiteY6" fmla="*/ 7348 h 247650"/>
                <a:gd name="connsiteX7" fmla="*/ 7348 w 200025"/>
                <a:gd name="connsiteY7" fmla="*/ 242616 h 247650"/>
                <a:gd name="connsiteX8" fmla="*/ 74976 w 200025"/>
                <a:gd name="connsiteY8" fmla="*/ 24261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025" h="247650">
                  <a:moveTo>
                    <a:pt x="195943" y="70213"/>
                  </a:moveTo>
                  <a:cubicBezTo>
                    <a:pt x="133078" y="70213"/>
                    <a:pt x="133078" y="70213"/>
                    <a:pt x="133078" y="70213"/>
                  </a:cubicBezTo>
                  <a:cubicBezTo>
                    <a:pt x="133078" y="7348"/>
                    <a:pt x="133078" y="7348"/>
                    <a:pt x="133078" y="7348"/>
                  </a:cubicBezTo>
                  <a:moveTo>
                    <a:pt x="195943" y="92121"/>
                  </a:moveTo>
                  <a:cubicBezTo>
                    <a:pt x="195943" y="70213"/>
                    <a:pt x="195943" y="70213"/>
                    <a:pt x="195943" y="70213"/>
                  </a:cubicBezTo>
                  <a:cubicBezTo>
                    <a:pt x="133078" y="7348"/>
                    <a:pt x="133078" y="7348"/>
                    <a:pt x="133078" y="7348"/>
                  </a:cubicBezTo>
                  <a:cubicBezTo>
                    <a:pt x="7348" y="7348"/>
                    <a:pt x="7348" y="7348"/>
                    <a:pt x="7348" y="7348"/>
                  </a:cubicBezTo>
                  <a:cubicBezTo>
                    <a:pt x="7348" y="242616"/>
                    <a:pt x="7348" y="242616"/>
                    <a:pt x="7348" y="242616"/>
                  </a:cubicBezTo>
                  <a:cubicBezTo>
                    <a:pt x="74976" y="242616"/>
                    <a:pt x="74976" y="242616"/>
                    <a:pt x="74976" y="242616"/>
                  </a:cubicBezTo>
                </a:path>
              </a:pathLst>
            </a:custGeom>
            <a:noFill/>
            <a:ln w="12700" cap="flat">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FF9DC708-7AD6-49F4-BCF3-0B3706D06F91}"/>
              </a:ext>
            </a:extLst>
          </p:cNvPr>
          <p:cNvGrpSpPr/>
          <p:nvPr/>
        </p:nvGrpSpPr>
        <p:grpSpPr>
          <a:xfrm>
            <a:off x="11109979" y="4788598"/>
            <a:ext cx="399058" cy="380300"/>
            <a:chOff x="11087574" y="3592831"/>
            <a:chExt cx="433506" cy="413128"/>
          </a:xfrm>
        </p:grpSpPr>
        <p:sp>
          <p:nvSpPr>
            <p:cNvPr id="21" name="Rectangle 20">
              <a:extLst>
                <a:ext uri="{FF2B5EF4-FFF2-40B4-BE49-F238E27FC236}">
                  <a16:creationId xmlns:a16="http://schemas.microsoft.com/office/drawing/2014/main" id="{2EC22866-882A-4436-8064-0AC4E913927B}"/>
                </a:ext>
              </a:extLst>
            </p:cNvPr>
            <p:cNvSpPr/>
            <p:nvPr/>
          </p:nvSpPr>
          <p:spPr bwMode="auto">
            <a:xfrm>
              <a:off x="11087575" y="3796449"/>
              <a:ext cx="205105" cy="20950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63" name="Rectangle 162">
              <a:extLst>
                <a:ext uri="{FF2B5EF4-FFF2-40B4-BE49-F238E27FC236}">
                  <a16:creationId xmlns:a16="http://schemas.microsoft.com/office/drawing/2014/main" id="{6A2EAE93-6590-495C-93C4-3AACD073C4B9}"/>
                </a:ext>
              </a:extLst>
            </p:cNvPr>
            <p:cNvSpPr/>
            <p:nvPr/>
          </p:nvSpPr>
          <p:spPr bwMode="auto">
            <a:xfrm>
              <a:off x="11087574" y="3701415"/>
              <a:ext cx="319565" cy="304543"/>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66" name="Rectangle 165">
              <a:extLst>
                <a:ext uri="{FF2B5EF4-FFF2-40B4-BE49-F238E27FC236}">
                  <a16:creationId xmlns:a16="http://schemas.microsoft.com/office/drawing/2014/main" id="{F5A10CBE-DE61-48A6-AD1E-7D39AC1F1F09}"/>
                </a:ext>
              </a:extLst>
            </p:cNvPr>
            <p:cNvSpPr/>
            <p:nvPr/>
          </p:nvSpPr>
          <p:spPr bwMode="auto">
            <a:xfrm>
              <a:off x="11087574" y="3592831"/>
              <a:ext cx="433506" cy="413128"/>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BF22B7A9-0D92-456D-9C6F-03CEE01FDF32}"/>
              </a:ext>
            </a:extLst>
          </p:cNvPr>
          <p:cNvGrpSpPr/>
          <p:nvPr/>
        </p:nvGrpSpPr>
        <p:grpSpPr>
          <a:xfrm>
            <a:off x="3366325" y="4777432"/>
            <a:ext cx="482408" cy="402632"/>
            <a:chOff x="3271948" y="5973954"/>
            <a:chExt cx="997991" cy="832953"/>
          </a:xfrm>
        </p:grpSpPr>
        <p:sp>
          <p:nvSpPr>
            <p:cNvPr id="156" name="plug" title="Icon of a power plug showing an A to B connection">
              <a:extLst>
                <a:ext uri="{FF2B5EF4-FFF2-40B4-BE49-F238E27FC236}">
                  <a16:creationId xmlns:a16="http://schemas.microsoft.com/office/drawing/2014/main" id="{BB744BD7-20FB-455F-91CC-ABA3A2B6FA3B}"/>
                </a:ext>
              </a:extLst>
            </p:cNvPr>
            <p:cNvSpPr>
              <a:spLocks noChangeAspect="1" noEditPoints="1"/>
            </p:cNvSpPr>
            <p:nvPr/>
          </p:nvSpPr>
          <p:spPr bwMode="auto">
            <a:xfrm>
              <a:off x="3563621" y="6179692"/>
              <a:ext cx="385871"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7" name="Database_EFC7" title="Icon of a cylinder">
              <a:extLst>
                <a:ext uri="{FF2B5EF4-FFF2-40B4-BE49-F238E27FC236}">
                  <a16:creationId xmlns:a16="http://schemas.microsoft.com/office/drawing/2014/main" id="{C4B77307-C273-4E81-B2AA-0C7B2D7D23B6}"/>
                </a:ext>
              </a:extLst>
            </p:cNvPr>
            <p:cNvSpPr>
              <a:spLocks noChangeAspect="1" noEditPoints="1"/>
            </p:cNvSpPr>
            <p:nvPr/>
          </p:nvSpPr>
          <p:spPr bwMode="auto">
            <a:xfrm>
              <a:off x="3953376" y="5973954"/>
              <a:ext cx="316563"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58" name="Copy_E8C8" title="Icon of two documents stacked together">
              <a:extLst>
                <a:ext uri="{FF2B5EF4-FFF2-40B4-BE49-F238E27FC236}">
                  <a16:creationId xmlns:a16="http://schemas.microsoft.com/office/drawing/2014/main" id="{2F1C3310-692D-4230-8801-CF462EA13ED9}"/>
                </a:ext>
              </a:extLst>
            </p:cNvPr>
            <p:cNvSpPr>
              <a:spLocks noChangeAspect="1" noEditPoints="1"/>
            </p:cNvSpPr>
            <p:nvPr/>
          </p:nvSpPr>
          <p:spPr bwMode="auto">
            <a:xfrm>
              <a:off x="3271948" y="6441147"/>
              <a:ext cx="317035" cy="36576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spTree>
    <p:extLst>
      <p:ext uri="{BB962C8B-B14F-4D97-AF65-F5344CB8AC3E}">
        <p14:creationId xmlns:p14="http://schemas.microsoft.com/office/powerpoint/2010/main" val="12474512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B2EA-50E1-0A40-8692-F3BA9DD01F33}"/>
              </a:ext>
            </a:extLst>
          </p:cNvPr>
          <p:cNvSpPr>
            <a:spLocks noGrp="1"/>
          </p:cNvSpPr>
          <p:nvPr>
            <p:ph type="title"/>
          </p:nvPr>
        </p:nvSpPr>
        <p:spPr/>
        <p:txBody>
          <a:bodyPr/>
          <a:lstStyle/>
          <a:p>
            <a:r>
              <a:rPr lang="en-US"/>
              <a:t>Agenda</a:t>
            </a:r>
          </a:p>
        </p:txBody>
      </p:sp>
      <p:graphicFrame>
        <p:nvGraphicFramePr>
          <p:cNvPr id="3" name="Table 2">
            <a:extLst>
              <a:ext uri="{FF2B5EF4-FFF2-40B4-BE49-F238E27FC236}">
                <a16:creationId xmlns:a16="http://schemas.microsoft.com/office/drawing/2014/main" id="{3600FC2D-09EE-3C4E-A062-15EF129848BC}"/>
              </a:ext>
            </a:extLst>
          </p:cNvPr>
          <p:cNvGraphicFramePr>
            <a:graphicFrameLocks noGrp="1"/>
          </p:cNvGraphicFramePr>
          <p:nvPr>
            <p:extLst>
              <p:ext uri="{D42A27DB-BD31-4B8C-83A1-F6EECF244321}">
                <p14:modId xmlns:p14="http://schemas.microsoft.com/office/powerpoint/2010/main" val="2369104949"/>
              </p:ext>
            </p:extLst>
          </p:nvPr>
        </p:nvGraphicFramePr>
        <p:xfrm>
          <a:off x="488216" y="1189177"/>
          <a:ext cx="10752213" cy="5553018"/>
        </p:xfrm>
        <a:graphic>
          <a:graphicData uri="http://schemas.openxmlformats.org/drawingml/2006/table">
            <a:tbl>
              <a:tblPr firstRow="1" firstCol="1" bandRow="1">
                <a:tableStyleId>{EB9631B5-78F2-41C9-869B-9F39066F8104}</a:tableStyleId>
              </a:tblPr>
              <a:tblGrid>
                <a:gridCol w="869748">
                  <a:extLst>
                    <a:ext uri="{9D8B030D-6E8A-4147-A177-3AD203B41FA5}">
                      <a16:colId xmlns:a16="http://schemas.microsoft.com/office/drawing/2014/main" val="1206837043"/>
                    </a:ext>
                  </a:extLst>
                </a:gridCol>
                <a:gridCol w="1149424">
                  <a:extLst>
                    <a:ext uri="{9D8B030D-6E8A-4147-A177-3AD203B41FA5}">
                      <a16:colId xmlns:a16="http://schemas.microsoft.com/office/drawing/2014/main" val="4078160400"/>
                    </a:ext>
                  </a:extLst>
                </a:gridCol>
                <a:gridCol w="2962477">
                  <a:extLst>
                    <a:ext uri="{9D8B030D-6E8A-4147-A177-3AD203B41FA5}">
                      <a16:colId xmlns:a16="http://schemas.microsoft.com/office/drawing/2014/main" val="1632690623"/>
                    </a:ext>
                  </a:extLst>
                </a:gridCol>
                <a:gridCol w="2962477">
                  <a:extLst>
                    <a:ext uri="{9D8B030D-6E8A-4147-A177-3AD203B41FA5}">
                      <a16:colId xmlns:a16="http://schemas.microsoft.com/office/drawing/2014/main" val="17698949"/>
                    </a:ext>
                  </a:extLst>
                </a:gridCol>
                <a:gridCol w="2808087">
                  <a:extLst>
                    <a:ext uri="{9D8B030D-6E8A-4147-A177-3AD203B41FA5}">
                      <a16:colId xmlns:a16="http://schemas.microsoft.com/office/drawing/2014/main" val="3922663746"/>
                    </a:ext>
                  </a:extLst>
                </a:gridCol>
              </a:tblGrid>
              <a:tr h="433185">
                <a:tc>
                  <a:txBody>
                    <a:bodyPr/>
                    <a:lstStyle/>
                    <a:p>
                      <a:pPr marL="0" marR="0" algn="ctr">
                        <a:spcBef>
                          <a:spcPts val="0"/>
                        </a:spcBef>
                        <a:spcAft>
                          <a:spcPts val="0"/>
                        </a:spcAft>
                      </a:pPr>
                      <a:r>
                        <a:rPr lang="en-US" sz="1200">
                          <a:effectLst/>
                        </a:rPr>
                        <a:t>Start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tc>
                <a:tc>
                  <a:txBody>
                    <a:bodyPr/>
                    <a:lstStyle/>
                    <a:p>
                      <a:pPr marL="0" marR="0" algn="ctr">
                        <a:spcBef>
                          <a:spcPts val="0"/>
                        </a:spcBef>
                        <a:spcAft>
                          <a:spcPts val="0"/>
                        </a:spcAft>
                      </a:pPr>
                      <a:r>
                        <a:rPr lang="en-US" sz="1200">
                          <a:effectLst/>
                        </a:rPr>
                        <a:t>End</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tc>
                <a:tc>
                  <a:txBody>
                    <a:bodyPr/>
                    <a:lstStyle/>
                    <a:p>
                      <a:pPr marL="0" marR="0" algn="ctr">
                        <a:spcBef>
                          <a:spcPts val="0"/>
                        </a:spcBef>
                        <a:spcAft>
                          <a:spcPts val="0"/>
                        </a:spcAft>
                      </a:pPr>
                      <a:r>
                        <a:rPr lang="en-US" sz="1200">
                          <a:effectLst/>
                        </a:rPr>
                        <a:t>Day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tc>
                <a:tc>
                  <a:txBody>
                    <a:bodyPr/>
                    <a:lstStyle/>
                    <a:p>
                      <a:pPr marL="0" marR="0" algn="ctr">
                        <a:spcBef>
                          <a:spcPts val="0"/>
                        </a:spcBef>
                        <a:spcAft>
                          <a:spcPts val="0"/>
                        </a:spcAft>
                      </a:pPr>
                      <a:r>
                        <a:rPr lang="en-US" sz="1200">
                          <a:effectLst/>
                        </a:rPr>
                        <a:t>Day 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tc>
                <a:tc>
                  <a:txBody>
                    <a:bodyPr/>
                    <a:lstStyle/>
                    <a:p>
                      <a:pPr marL="0" marR="0" algn="ctr">
                        <a:spcBef>
                          <a:spcPts val="0"/>
                        </a:spcBef>
                        <a:spcAft>
                          <a:spcPts val="0"/>
                        </a:spcAft>
                      </a:pPr>
                      <a:r>
                        <a:rPr lang="en-US" sz="1200">
                          <a:effectLst/>
                        </a:rPr>
                        <a:t>Day 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tc>
                <a:extLst>
                  <a:ext uri="{0D108BD9-81ED-4DB2-BD59-A6C34878D82A}">
                    <a16:rowId xmlns:a16="http://schemas.microsoft.com/office/drawing/2014/main" val="2348853054"/>
                  </a:ext>
                </a:extLst>
              </a:tr>
              <a:tr h="518672">
                <a:tc gridSpan="2">
                  <a:txBody>
                    <a:bodyPr/>
                    <a:lstStyle/>
                    <a:p>
                      <a:pPr marL="0" marR="0" algn="ctr">
                        <a:spcBef>
                          <a:spcPts val="0"/>
                        </a:spcBef>
                        <a:spcAft>
                          <a:spcPts val="0"/>
                        </a:spcAft>
                      </a:pPr>
                      <a:r>
                        <a:rPr lang="en-US" sz="1200">
                          <a:effectLst/>
                        </a:rPr>
                        <a:t>8:30 – 9:00 am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a:txBody>
                    <a:bodyPr/>
                    <a:lstStyle/>
                    <a:p>
                      <a:pPr marL="0" marR="0" algn="ctr">
                        <a:spcBef>
                          <a:spcPts val="0"/>
                        </a:spcBef>
                        <a:spcAft>
                          <a:spcPts val="0"/>
                        </a:spcAft>
                      </a:pPr>
                      <a:r>
                        <a:rPr lang="en-US" sz="1200">
                          <a:effectLst/>
                        </a:rPr>
                        <a:t>Registrations &amp; Kick-off</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Recap &amp; Quiz</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Recap &amp; Quiz</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extLst>
                  <a:ext uri="{0D108BD9-81ED-4DB2-BD59-A6C34878D82A}">
                    <a16:rowId xmlns:a16="http://schemas.microsoft.com/office/drawing/2014/main" val="16738733"/>
                  </a:ext>
                </a:extLst>
              </a:tr>
              <a:tr h="586947">
                <a:tc gridSpan="2">
                  <a:txBody>
                    <a:bodyPr/>
                    <a:lstStyle/>
                    <a:p>
                      <a:pPr marL="0" marR="0" algn="ctr">
                        <a:spcBef>
                          <a:spcPts val="0"/>
                        </a:spcBef>
                        <a:spcAft>
                          <a:spcPts val="0"/>
                        </a:spcAft>
                      </a:pPr>
                      <a:r>
                        <a:rPr lang="en-US" sz="1200">
                          <a:effectLst/>
                        </a:rPr>
                        <a:t>9:00 – 10:00 am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a:txBody>
                    <a:bodyPr/>
                    <a:lstStyle/>
                    <a:p>
                      <a:pPr marL="0" marR="0" algn="ctr">
                        <a:spcBef>
                          <a:spcPts val="0"/>
                        </a:spcBef>
                        <a:spcAft>
                          <a:spcPts val="0"/>
                        </a:spcAft>
                      </a:pPr>
                      <a:r>
                        <a:rPr lang="en-US" sz="1200">
                          <a:effectLst/>
                        </a:rPr>
                        <a:t>Data Science with Big Data – Patterns and Practices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ML Pipelines (Hands 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MLFlow - Track and benchmark model performance</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extLst>
                  <a:ext uri="{0D108BD9-81ED-4DB2-BD59-A6C34878D82A}">
                    <a16:rowId xmlns:a16="http://schemas.microsoft.com/office/drawing/2014/main" val="2417906508"/>
                  </a:ext>
                </a:extLst>
              </a:tr>
              <a:tr h="602165">
                <a:tc gridSpan="2">
                  <a:txBody>
                    <a:bodyPr/>
                    <a:lstStyle/>
                    <a:p>
                      <a:pPr marL="0" marR="0" algn="ctr">
                        <a:spcBef>
                          <a:spcPts val="0"/>
                        </a:spcBef>
                        <a:spcAft>
                          <a:spcPts val="0"/>
                        </a:spcAft>
                      </a:pPr>
                      <a:r>
                        <a:rPr lang="en-US" sz="1200">
                          <a:effectLst/>
                        </a:rPr>
                        <a:t>10:00 – 11:00 am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a:txBody>
                    <a:bodyPr/>
                    <a:lstStyle/>
                    <a:p>
                      <a:pPr marL="0" marR="0" algn="ctr">
                        <a:spcBef>
                          <a:spcPts val="0"/>
                        </a:spcBef>
                        <a:spcAft>
                          <a:spcPts val="0"/>
                        </a:spcAft>
                      </a:pPr>
                      <a:r>
                        <a:rPr lang="en-US" sz="1200">
                          <a:effectLst/>
                        </a:rPr>
                        <a:t>Leveraging </a:t>
                      </a:r>
                      <a:r>
                        <a:rPr lang="en-US" sz="1200" err="1">
                          <a:effectLst/>
                        </a:rPr>
                        <a:t>Dataframes</a:t>
                      </a:r>
                      <a:r>
                        <a:rPr lang="en-US" sz="1200">
                          <a:effectLst/>
                        </a:rPr>
                        <a:t> in Spark – Part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Linear Regression with Spark ML (Hands 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Azure ML service for model management and Deployment</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extLst>
                  <a:ext uri="{0D108BD9-81ED-4DB2-BD59-A6C34878D82A}">
                    <a16:rowId xmlns:a16="http://schemas.microsoft.com/office/drawing/2014/main" val="1275590398"/>
                  </a:ext>
                </a:extLst>
              </a:tr>
              <a:tr h="433185">
                <a:tc gridSpan="2">
                  <a:txBody>
                    <a:bodyPr/>
                    <a:lstStyle/>
                    <a:p>
                      <a:pPr marL="0" marR="0" algn="ctr">
                        <a:spcBef>
                          <a:spcPts val="0"/>
                        </a:spcBef>
                        <a:spcAft>
                          <a:spcPts val="0"/>
                        </a:spcAft>
                      </a:pPr>
                      <a:r>
                        <a:rPr lang="en-US" sz="1200">
                          <a:effectLst/>
                        </a:rPr>
                        <a:t>11:00 –11:15 am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gridSpan="3">
                  <a:txBody>
                    <a:bodyPr/>
                    <a:lstStyle/>
                    <a:p>
                      <a:pPr marL="0" marR="0" algn="ctr">
                        <a:spcBef>
                          <a:spcPts val="0"/>
                        </a:spcBef>
                        <a:spcAft>
                          <a:spcPts val="0"/>
                        </a:spcAft>
                      </a:pPr>
                      <a:r>
                        <a:rPr lang="en-US" sz="1200">
                          <a:effectLst/>
                        </a:rPr>
                        <a:t>Break</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8866133"/>
                  </a:ext>
                </a:extLst>
              </a:tr>
              <a:tr h="433185">
                <a:tc gridSpan="2">
                  <a:txBody>
                    <a:bodyPr/>
                    <a:lstStyle/>
                    <a:p>
                      <a:pPr marL="0" marR="0" algn="ctr">
                        <a:spcBef>
                          <a:spcPts val="0"/>
                        </a:spcBef>
                        <a:spcAft>
                          <a:spcPts val="0"/>
                        </a:spcAft>
                      </a:pPr>
                      <a:r>
                        <a:rPr lang="en-US" sz="1200">
                          <a:effectLst/>
                        </a:rPr>
                        <a:t>11:15 am – 12:00 pm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a:txBody>
                    <a:bodyPr/>
                    <a:lstStyle/>
                    <a:p>
                      <a:pPr marL="0" marR="0" algn="ctr">
                        <a:spcBef>
                          <a:spcPts val="0"/>
                        </a:spcBef>
                        <a:spcAft>
                          <a:spcPts val="0"/>
                        </a:spcAft>
                      </a:pPr>
                      <a:r>
                        <a:rPr lang="en-US" sz="1200">
                          <a:effectLst/>
                        </a:rPr>
                        <a:t>Leveraging </a:t>
                      </a:r>
                      <a:r>
                        <a:rPr lang="en-US" sz="1200" err="1">
                          <a:effectLst/>
                        </a:rPr>
                        <a:t>Dataframes</a:t>
                      </a:r>
                      <a:r>
                        <a:rPr lang="en-US" sz="1200">
                          <a:effectLst/>
                        </a:rPr>
                        <a:t> in Spark – Part 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Random Forests with Spark ML (Hands 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Hackathon Introduction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extLst>
                  <a:ext uri="{0D108BD9-81ED-4DB2-BD59-A6C34878D82A}">
                    <a16:rowId xmlns:a16="http://schemas.microsoft.com/office/drawing/2014/main" val="3183809778"/>
                  </a:ext>
                </a:extLst>
              </a:tr>
              <a:tr h="408985">
                <a:tc gridSpan="2">
                  <a:txBody>
                    <a:bodyPr/>
                    <a:lstStyle/>
                    <a:p>
                      <a:pPr marL="0" marR="0" algn="ctr">
                        <a:spcBef>
                          <a:spcPts val="0"/>
                        </a:spcBef>
                        <a:spcAft>
                          <a:spcPts val="0"/>
                        </a:spcAft>
                      </a:pPr>
                      <a:r>
                        <a:rPr lang="en-US" sz="1200">
                          <a:effectLst/>
                        </a:rPr>
                        <a:t>12:00 - 1:00 pm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gridSpan="3">
                  <a:txBody>
                    <a:bodyPr/>
                    <a:lstStyle/>
                    <a:p>
                      <a:pPr marL="0" marR="0" algn="ctr">
                        <a:spcBef>
                          <a:spcPts val="0"/>
                        </a:spcBef>
                        <a:spcAft>
                          <a:spcPts val="0"/>
                        </a:spcAft>
                      </a:pPr>
                      <a:r>
                        <a:rPr lang="en-US" sz="1200">
                          <a:effectLst/>
                        </a:rPr>
                        <a:t>Lunch</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5595988"/>
                  </a:ext>
                </a:extLst>
              </a:tr>
              <a:tr h="408985">
                <a:tc gridSpan="2">
                  <a:txBody>
                    <a:bodyPr/>
                    <a:lstStyle/>
                    <a:p>
                      <a:pPr marL="0" marR="0" algn="ctr">
                        <a:spcBef>
                          <a:spcPts val="0"/>
                        </a:spcBef>
                        <a:spcAft>
                          <a:spcPts val="0"/>
                        </a:spcAft>
                      </a:pPr>
                      <a:r>
                        <a:rPr lang="en-US" sz="1200">
                          <a:effectLst/>
                        </a:rPr>
                        <a:t>1:00 - 2:00 pm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a:txBody>
                    <a:bodyPr/>
                    <a:lstStyle/>
                    <a:p>
                      <a:pPr marL="0" marR="0" algn="ctr">
                        <a:spcBef>
                          <a:spcPts val="0"/>
                        </a:spcBef>
                        <a:spcAft>
                          <a:spcPts val="0"/>
                        </a:spcAft>
                      </a:pPr>
                      <a:r>
                        <a:rPr lang="en-US" sz="1200">
                          <a:effectLst/>
                        </a:rPr>
                        <a:t>Spark ML</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Convolutional Neural Networks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rowSpan="2">
                  <a:txBody>
                    <a:bodyPr/>
                    <a:lstStyle/>
                    <a:p>
                      <a:pPr marL="0" marR="0" algn="ctr">
                        <a:spcBef>
                          <a:spcPts val="0"/>
                        </a:spcBef>
                        <a:spcAft>
                          <a:spcPts val="0"/>
                        </a:spcAft>
                      </a:pPr>
                      <a:r>
                        <a:rPr lang="en-US" sz="1200">
                          <a:effectLst/>
                        </a:rPr>
                        <a:t>Hackathon</a:t>
                      </a:r>
                    </a:p>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extLst>
                  <a:ext uri="{0D108BD9-81ED-4DB2-BD59-A6C34878D82A}">
                    <a16:rowId xmlns:a16="http://schemas.microsoft.com/office/drawing/2014/main" val="2154464319"/>
                  </a:ext>
                </a:extLst>
              </a:tr>
              <a:tr h="452354">
                <a:tc gridSpan="2">
                  <a:txBody>
                    <a:bodyPr/>
                    <a:lstStyle/>
                    <a:p>
                      <a:pPr marL="0" marR="0" algn="ctr">
                        <a:spcBef>
                          <a:spcPts val="0"/>
                        </a:spcBef>
                        <a:spcAft>
                          <a:spcPts val="0"/>
                        </a:spcAft>
                      </a:pPr>
                      <a:r>
                        <a:rPr lang="en-US" sz="1200">
                          <a:effectLst/>
                        </a:rPr>
                        <a:t>2:00 - 3:00 pm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a:txBody>
                    <a:bodyPr/>
                    <a:lstStyle/>
                    <a:p>
                      <a:pPr marL="0" marR="0" algn="ctr">
                        <a:spcBef>
                          <a:spcPts val="0"/>
                        </a:spcBef>
                        <a:spcAft>
                          <a:spcPts val="0"/>
                        </a:spcAft>
                      </a:pPr>
                      <a:r>
                        <a:rPr lang="en-US" sz="1200">
                          <a:effectLst/>
                        </a:rPr>
                        <a:t>Spark ML Lab (Hands 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a:effectLst/>
                        </a:rPr>
                        <a:t>Transfer Learning (Hands 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vMerge="1">
                  <a:txBody>
                    <a:bodyPr/>
                    <a:lstStyle/>
                    <a:p>
                      <a:endParaRPr lang="en-US"/>
                    </a:p>
                  </a:txBody>
                  <a:tcPr/>
                </a:tc>
                <a:extLst>
                  <a:ext uri="{0D108BD9-81ED-4DB2-BD59-A6C34878D82A}">
                    <a16:rowId xmlns:a16="http://schemas.microsoft.com/office/drawing/2014/main" val="3717138151"/>
                  </a:ext>
                </a:extLst>
              </a:tr>
              <a:tr h="408985">
                <a:tc gridSpan="2">
                  <a:txBody>
                    <a:bodyPr/>
                    <a:lstStyle/>
                    <a:p>
                      <a:pPr marL="0" marR="0" algn="ctr">
                        <a:spcBef>
                          <a:spcPts val="0"/>
                        </a:spcBef>
                        <a:spcAft>
                          <a:spcPts val="0"/>
                        </a:spcAft>
                      </a:pPr>
                      <a:r>
                        <a:rPr lang="en-US" sz="1200">
                          <a:effectLst/>
                        </a:rPr>
                        <a:t>3:00 - 3:15 pm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gridSpan="3">
                  <a:txBody>
                    <a:bodyPr/>
                    <a:lstStyle/>
                    <a:p>
                      <a:pPr marL="0" marR="0" algn="ctr">
                        <a:spcBef>
                          <a:spcPts val="0"/>
                        </a:spcBef>
                        <a:spcAft>
                          <a:spcPts val="0"/>
                        </a:spcAft>
                      </a:pPr>
                      <a:r>
                        <a:rPr lang="en-US" sz="1200">
                          <a:effectLst/>
                        </a:rPr>
                        <a:t>Break</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72230745"/>
                  </a:ext>
                </a:extLst>
              </a:tr>
              <a:tr h="433185">
                <a:tc gridSpan="2">
                  <a:txBody>
                    <a:bodyPr/>
                    <a:lstStyle/>
                    <a:p>
                      <a:pPr marL="0" marR="0" algn="ctr">
                        <a:spcBef>
                          <a:spcPts val="0"/>
                        </a:spcBef>
                        <a:spcAft>
                          <a:spcPts val="0"/>
                        </a:spcAft>
                      </a:pPr>
                      <a:r>
                        <a:rPr lang="en-US" sz="1200">
                          <a:effectLst/>
                        </a:rPr>
                        <a:t>3:15 - 4:15 pm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a:txBody>
                    <a:bodyPr/>
                    <a:lstStyle/>
                    <a:p>
                      <a:pPr marL="0" marR="0" algn="ctr">
                        <a:spcBef>
                          <a:spcPts val="0"/>
                        </a:spcBef>
                        <a:spcAft>
                          <a:spcPts val="0"/>
                        </a:spcAft>
                      </a:pPr>
                      <a:r>
                        <a:rPr lang="en-US" sz="1200">
                          <a:effectLst/>
                        </a:rPr>
                        <a:t>Spark ML Lab (Hands 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err="1">
                          <a:effectLst/>
                        </a:rPr>
                        <a:t>Horovod</a:t>
                      </a:r>
                      <a:r>
                        <a:rPr lang="en-US" sz="1200">
                          <a:effectLst/>
                        </a:rPr>
                        <a:t> – Part 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rowSpan="2">
                  <a:txBody>
                    <a:bodyPr/>
                    <a:lstStyle/>
                    <a:p>
                      <a:pPr marL="0" marR="0" algn="ctr">
                        <a:spcBef>
                          <a:spcPts val="0"/>
                        </a:spcBef>
                        <a:spcAft>
                          <a:spcPts val="0"/>
                        </a:spcAft>
                      </a:pPr>
                      <a:r>
                        <a:rPr lang="en-US" sz="1200">
                          <a:effectLst/>
                        </a:rPr>
                        <a:t>Hackathon Cont. and final presentations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extLst>
                  <a:ext uri="{0D108BD9-81ED-4DB2-BD59-A6C34878D82A}">
                    <a16:rowId xmlns:a16="http://schemas.microsoft.com/office/drawing/2014/main" val="4162684387"/>
                  </a:ext>
                </a:extLst>
              </a:tr>
              <a:tr h="433185">
                <a:tc gridSpan="2">
                  <a:txBody>
                    <a:bodyPr/>
                    <a:lstStyle/>
                    <a:p>
                      <a:pPr marL="0" marR="0" algn="ctr">
                        <a:spcBef>
                          <a:spcPts val="0"/>
                        </a:spcBef>
                        <a:spcAft>
                          <a:spcPts val="0"/>
                        </a:spcAft>
                      </a:pPr>
                      <a:r>
                        <a:rPr lang="en-US" sz="1200">
                          <a:effectLst/>
                        </a:rPr>
                        <a:t>4:15 - 5:00 pm</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hMerge="1">
                  <a:txBody>
                    <a:bodyPr/>
                    <a:lstStyle/>
                    <a:p>
                      <a:endParaRPr lang="en-US"/>
                    </a:p>
                  </a:txBody>
                  <a:tcPr/>
                </a:tc>
                <a:tc>
                  <a:txBody>
                    <a:bodyPr/>
                    <a:lstStyle/>
                    <a:p>
                      <a:pPr marL="0" marR="0" algn="ctr">
                        <a:spcBef>
                          <a:spcPts val="0"/>
                        </a:spcBef>
                        <a:spcAft>
                          <a:spcPts val="0"/>
                        </a:spcAft>
                      </a:pPr>
                      <a:r>
                        <a:rPr lang="en-US" sz="1200">
                          <a:effectLst/>
                        </a:rPr>
                        <a:t>Spark ML Streaming (Hands 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a:txBody>
                    <a:bodyPr/>
                    <a:lstStyle/>
                    <a:p>
                      <a:pPr marL="0" marR="0" algn="ctr">
                        <a:spcBef>
                          <a:spcPts val="0"/>
                        </a:spcBef>
                        <a:spcAft>
                          <a:spcPts val="0"/>
                        </a:spcAft>
                      </a:pPr>
                      <a:r>
                        <a:rPr lang="en-US" sz="1200" err="1">
                          <a:effectLst/>
                        </a:rPr>
                        <a:t>Horovod</a:t>
                      </a:r>
                      <a:r>
                        <a:rPr lang="en-US" sz="1200">
                          <a:effectLst/>
                        </a:rPr>
                        <a:t> – Part 2 (Hands 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26416" marR="26416" marT="0" marB="0" anchor="ctr"/>
                </a:tc>
                <a:tc vMerge="1">
                  <a:txBody>
                    <a:bodyPr/>
                    <a:lstStyle/>
                    <a:p>
                      <a:endParaRPr lang="en-US"/>
                    </a:p>
                  </a:txBody>
                  <a:tcPr/>
                </a:tc>
                <a:extLst>
                  <a:ext uri="{0D108BD9-81ED-4DB2-BD59-A6C34878D82A}">
                    <a16:rowId xmlns:a16="http://schemas.microsoft.com/office/drawing/2014/main" val="1892213775"/>
                  </a:ext>
                </a:extLst>
              </a:tr>
            </a:tbl>
          </a:graphicData>
        </a:graphic>
      </p:graphicFrame>
    </p:spTree>
    <p:extLst>
      <p:ext uri="{BB962C8B-B14F-4D97-AF65-F5344CB8AC3E}">
        <p14:creationId xmlns:p14="http://schemas.microsoft.com/office/powerpoint/2010/main" val="9008034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A9FF-B493-4F86-BE3B-34E4B7469F53}"/>
              </a:ext>
            </a:extLst>
          </p:cNvPr>
          <p:cNvSpPr>
            <a:spLocks noGrp="1"/>
          </p:cNvSpPr>
          <p:nvPr>
            <p:ph type="title"/>
          </p:nvPr>
        </p:nvSpPr>
        <p:spPr/>
        <p:txBody>
          <a:bodyPr/>
          <a:lstStyle/>
          <a:p>
            <a:r>
              <a:rPr lang="en-US"/>
              <a:t>Data collection and prep hero services</a:t>
            </a:r>
          </a:p>
        </p:txBody>
      </p:sp>
      <p:grpSp>
        <p:nvGrpSpPr>
          <p:cNvPr id="42" name="Group 41">
            <a:extLst>
              <a:ext uri="{FF2B5EF4-FFF2-40B4-BE49-F238E27FC236}">
                <a16:creationId xmlns:a16="http://schemas.microsoft.com/office/drawing/2014/main" id="{CC527B1B-261F-4846-9CA6-49B410DDA070}"/>
              </a:ext>
            </a:extLst>
          </p:cNvPr>
          <p:cNvGrpSpPr/>
          <p:nvPr/>
        </p:nvGrpSpPr>
        <p:grpSpPr>
          <a:xfrm>
            <a:off x="10692384" y="165004"/>
            <a:ext cx="1281469" cy="360458"/>
            <a:chOff x="9944309" y="387377"/>
            <a:chExt cx="1918289" cy="539586"/>
          </a:xfrm>
        </p:grpSpPr>
        <p:sp>
          <p:nvSpPr>
            <p:cNvPr id="43" name="Rectangle: Rounded Corners 42">
              <a:extLst>
                <a:ext uri="{FF2B5EF4-FFF2-40B4-BE49-F238E27FC236}">
                  <a16:creationId xmlns:a16="http://schemas.microsoft.com/office/drawing/2014/main" id="{C949669C-D2A5-43D7-9531-27B286CA2B7C}"/>
                </a:ext>
              </a:extLst>
            </p:cNvPr>
            <p:cNvSpPr/>
            <p:nvPr/>
          </p:nvSpPr>
          <p:spPr bwMode="auto">
            <a:xfrm>
              <a:off x="10608813" y="387377"/>
              <a:ext cx="589280" cy="121881"/>
            </a:xfrm>
            <a:prstGeom prst="round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Shape 43">
              <a:extLst>
                <a:ext uri="{FF2B5EF4-FFF2-40B4-BE49-F238E27FC236}">
                  <a16:creationId xmlns:a16="http://schemas.microsoft.com/office/drawing/2014/main" id="{7DC9E6B2-CCE5-47C4-8F10-33AE154855DE}"/>
                </a:ext>
              </a:extLst>
            </p:cNvPr>
            <p:cNvSpPr/>
            <p:nvPr/>
          </p:nvSpPr>
          <p:spPr>
            <a:xfrm>
              <a:off x="10478455" y="702196"/>
              <a:ext cx="82878" cy="149182"/>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45" name="Freeform: Shape 44">
              <a:extLst>
                <a:ext uri="{FF2B5EF4-FFF2-40B4-BE49-F238E27FC236}">
                  <a16:creationId xmlns:a16="http://schemas.microsoft.com/office/drawing/2014/main" id="{23E9AF55-E3C1-4348-9044-FA4CBA83C3E2}"/>
                </a:ext>
              </a:extLst>
            </p:cNvPr>
            <p:cNvSpPr/>
            <p:nvPr/>
          </p:nvSpPr>
          <p:spPr>
            <a:xfrm>
              <a:off x="11255373" y="702196"/>
              <a:ext cx="82881" cy="149182"/>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46" name="Rectangle: Rounded Corners 45">
              <a:extLst>
                <a:ext uri="{FF2B5EF4-FFF2-40B4-BE49-F238E27FC236}">
                  <a16:creationId xmlns:a16="http://schemas.microsoft.com/office/drawing/2014/main" id="{CB3116BB-3E09-4DE2-9FA6-91B6A58715AF}"/>
                </a:ext>
              </a:extLst>
            </p:cNvPr>
            <p:cNvSpPr/>
            <p:nvPr/>
          </p:nvSpPr>
          <p:spPr bwMode="auto">
            <a:xfrm>
              <a:off x="9944309" y="626611"/>
              <a:ext cx="344849" cy="300352"/>
            </a:xfrm>
            <a:prstGeom prst="roundRect">
              <a:avLst/>
            </a:prstGeom>
            <a:solidFill>
              <a:schemeClr val="tx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2502724B-9DC7-4D03-8E86-77246BDA92DD}"/>
                </a:ext>
              </a:extLst>
            </p:cNvPr>
            <p:cNvSpPr/>
            <p:nvPr/>
          </p:nvSpPr>
          <p:spPr bwMode="auto">
            <a:xfrm>
              <a:off x="10731029" y="626611"/>
              <a:ext cx="344849" cy="300352"/>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93F860AB-65A9-42EC-8848-1C99948F307A}"/>
                </a:ext>
              </a:extLst>
            </p:cNvPr>
            <p:cNvSpPr/>
            <p:nvPr/>
          </p:nvSpPr>
          <p:spPr bwMode="auto">
            <a:xfrm>
              <a:off x="11517749" y="626611"/>
              <a:ext cx="344849" cy="300352"/>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Left Brace 48">
              <a:extLst>
                <a:ext uri="{FF2B5EF4-FFF2-40B4-BE49-F238E27FC236}">
                  <a16:creationId xmlns:a16="http://schemas.microsoft.com/office/drawing/2014/main" id="{7F8B3B94-4D99-489E-B644-14D1A5D3403F}"/>
                </a:ext>
              </a:extLst>
            </p:cNvPr>
            <p:cNvSpPr/>
            <p:nvPr/>
          </p:nvSpPr>
          <p:spPr>
            <a:xfrm rot="5400000">
              <a:off x="10873552" y="-390321"/>
              <a:ext cx="59803" cy="191828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759854F-5692-4AAD-B492-362F301A200E}"/>
              </a:ext>
            </a:extLst>
          </p:cNvPr>
          <p:cNvGrpSpPr/>
          <p:nvPr/>
        </p:nvGrpSpPr>
        <p:grpSpPr>
          <a:xfrm>
            <a:off x="4407969" y="1401727"/>
            <a:ext cx="3376063" cy="5113372"/>
            <a:chOff x="8352511" y="1401727"/>
            <a:chExt cx="3376063" cy="5113372"/>
          </a:xfrm>
        </p:grpSpPr>
        <p:cxnSp>
          <p:nvCxnSpPr>
            <p:cNvPr id="111" name="Straight Connector 110">
              <a:extLst>
                <a:ext uri="{FF2B5EF4-FFF2-40B4-BE49-F238E27FC236}">
                  <a16:creationId xmlns:a16="http://schemas.microsoft.com/office/drawing/2014/main" id="{7F2C166A-F1FE-4A75-A35C-1DFA08FF4F12}"/>
                </a:ext>
              </a:extLst>
            </p:cNvPr>
            <p:cNvCxnSpPr>
              <a:cxnSpLocks/>
            </p:cNvCxnSpPr>
            <p:nvPr/>
          </p:nvCxnSpPr>
          <p:spPr>
            <a:xfrm>
              <a:off x="9641876" y="3778891"/>
              <a:ext cx="79733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754D149-287B-4A3E-A33C-9B2CF5552D59}"/>
                </a:ext>
              </a:extLst>
            </p:cNvPr>
            <p:cNvSpPr/>
            <p:nvPr/>
          </p:nvSpPr>
          <p:spPr bwMode="auto">
            <a:xfrm>
              <a:off x="8352511" y="1401727"/>
              <a:ext cx="3376063" cy="5113372"/>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err="1">
                <a:ln>
                  <a:noFill/>
                </a:ln>
                <a:solidFill>
                  <a:schemeClr val="tx1"/>
                </a:solidFill>
                <a:effectLst/>
                <a:uLnTx/>
                <a:uFillTx/>
                <a:latin typeface="Segoe UI"/>
                <a:ea typeface="+mn-ea"/>
                <a:cs typeface="Segoe UI" pitchFamily="34" charset="0"/>
              </a:endParaRPr>
            </a:p>
          </p:txBody>
        </p:sp>
        <p:sp>
          <p:nvSpPr>
            <p:cNvPr id="113" name="Rectangle 112">
              <a:extLst>
                <a:ext uri="{FF2B5EF4-FFF2-40B4-BE49-F238E27FC236}">
                  <a16:creationId xmlns:a16="http://schemas.microsoft.com/office/drawing/2014/main" id="{A6D22073-C19A-4012-B87F-808C405DDBD5}"/>
                </a:ext>
              </a:extLst>
            </p:cNvPr>
            <p:cNvSpPr/>
            <p:nvPr/>
          </p:nvSpPr>
          <p:spPr>
            <a:xfrm>
              <a:off x="8739553" y="2146903"/>
              <a:ext cx="2532894" cy="335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marL="0" marR="0" lvl="0" indent="0" algn="ctr" defTabSz="914225" rtl="0" eaLnBrk="1" fontAlgn="auto" latinLnBrk="0" hangingPunct="1">
                <a:spcBef>
                  <a:spcPts val="0"/>
                </a:spcBef>
                <a:spcAft>
                  <a:spcPts val="0"/>
                </a:spcAft>
                <a:buClrTx/>
                <a:buSzTx/>
                <a:buFontTx/>
                <a:buNone/>
                <a:tabLst/>
                <a:defRPr/>
              </a:pPr>
              <a:r>
                <a:rPr kumimoji="0" lang="en-US" sz="1200" b="0" i="0" u="none" strike="noStrike" kern="1200" cap="none"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AZURE BLOB STORAGE</a:t>
              </a:r>
            </a:p>
          </p:txBody>
        </p:sp>
        <p:sp>
          <p:nvSpPr>
            <p:cNvPr id="114" name="Rectangle 113">
              <a:extLst>
                <a:ext uri="{FF2B5EF4-FFF2-40B4-BE49-F238E27FC236}">
                  <a16:creationId xmlns:a16="http://schemas.microsoft.com/office/drawing/2014/main" id="{9BDAE26B-AEDB-4EA4-A303-8194555B60BD}"/>
                </a:ext>
              </a:extLst>
            </p:cNvPr>
            <p:cNvSpPr/>
            <p:nvPr/>
          </p:nvSpPr>
          <p:spPr>
            <a:xfrm>
              <a:off x="9135397" y="4100789"/>
              <a:ext cx="2385010" cy="430887"/>
            </a:xfrm>
            <a:prstGeom prst="rect">
              <a:avLst/>
            </a:prstGeom>
          </p:spPr>
          <p:txBody>
            <a:bodyPr wrap="square">
              <a:spAutoFit/>
            </a:bodyPr>
            <a:lstStyle/>
            <a:p>
              <a:pPr marL="0" marR="0" lvl="0" indent="0"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Semilight"/>
                  <a:ea typeface="+mn-ea"/>
                  <a:cs typeface="Segoe UI" panose="020B0502040204020203" pitchFamily="34" charset="0"/>
                </a:rPr>
                <a:t>Organize, replicate, and manage your data with ease</a:t>
              </a:r>
            </a:p>
          </p:txBody>
        </p:sp>
        <p:sp>
          <p:nvSpPr>
            <p:cNvPr id="115" name="Rectangle 114">
              <a:extLst>
                <a:ext uri="{FF2B5EF4-FFF2-40B4-BE49-F238E27FC236}">
                  <a16:creationId xmlns:a16="http://schemas.microsoft.com/office/drawing/2014/main" id="{AC3B858C-DDD3-47FA-BE16-F788AB3C61AE}"/>
                </a:ext>
              </a:extLst>
            </p:cNvPr>
            <p:cNvSpPr/>
            <p:nvPr/>
          </p:nvSpPr>
          <p:spPr>
            <a:xfrm>
              <a:off x="8894341" y="4345620"/>
              <a:ext cx="2292403" cy="261610"/>
            </a:xfrm>
            <a:prstGeom prst="rect">
              <a:avLst/>
            </a:prstGeom>
          </p:spPr>
          <p:txBody>
            <a:bodyPr wrap="square">
              <a:spAutoFit/>
            </a:bodyPr>
            <a:lstStyle/>
            <a:p>
              <a:pPr marL="0" marR="0" lvl="0" indent="0" algn="ctr" defTabSz="914367" rtl="0" eaLnBrk="1" fontAlgn="auto" latinLnBrk="0" hangingPunct="1">
                <a:spcBef>
                  <a:spcPts val="0"/>
                </a:spcBef>
                <a:spcAft>
                  <a:spcPts val="0"/>
                </a:spcAft>
                <a:buClrTx/>
                <a:buSzTx/>
                <a:buFontTx/>
                <a:buNone/>
                <a:tabLst/>
                <a:defRPr/>
              </a:pPr>
              <a:endParaRPr kumimoji="0" lang="en-US" sz="1100" b="0" i="0" u="none" strike="noStrike" kern="1200" cap="none" normalizeH="0" baseline="0" noProof="0">
                <a:ln>
                  <a:noFill/>
                </a:ln>
                <a:effectLst/>
                <a:uLnTx/>
                <a:uFillTx/>
                <a:latin typeface="Segoe UI Semilight"/>
                <a:ea typeface="+mn-ea"/>
                <a:cs typeface="Segoe UI" panose="020B0502040204020203" pitchFamily="34" charset="0"/>
              </a:endParaRPr>
            </a:p>
          </p:txBody>
        </p:sp>
        <p:sp>
          <p:nvSpPr>
            <p:cNvPr id="116" name="Rectangle 115">
              <a:extLst>
                <a:ext uri="{FF2B5EF4-FFF2-40B4-BE49-F238E27FC236}">
                  <a16:creationId xmlns:a16="http://schemas.microsoft.com/office/drawing/2014/main" id="{2A596B8E-5C56-4B3A-86D3-74D6DF6D7443}"/>
                </a:ext>
              </a:extLst>
            </p:cNvPr>
            <p:cNvSpPr/>
            <p:nvPr/>
          </p:nvSpPr>
          <p:spPr>
            <a:xfrm>
              <a:off x="8866385" y="5802602"/>
              <a:ext cx="2348315" cy="261610"/>
            </a:xfrm>
            <a:prstGeom prst="rect">
              <a:avLst/>
            </a:prstGeom>
          </p:spPr>
          <p:txBody>
            <a:bodyPr wrap="square">
              <a:spAutoFit/>
            </a:bodyPr>
            <a:lstStyle/>
            <a:p>
              <a:pPr marL="0" marR="0" lvl="0" indent="0" algn="ctr" defTabSz="914367" rtl="0" eaLnBrk="1" fontAlgn="auto" latinLnBrk="0" hangingPunct="1">
                <a:spcBef>
                  <a:spcPts val="0"/>
                </a:spcBef>
                <a:spcAft>
                  <a:spcPts val="0"/>
                </a:spcAft>
                <a:buClrTx/>
                <a:buSzTx/>
                <a:buFontTx/>
                <a:buNone/>
                <a:tabLst/>
                <a:defRPr/>
              </a:pPr>
              <a:endParaRPr kumimoji="0" lang="en-US" sz="1100" b="0" i="0" u="none" strike="noStrike" kern="1200" cap="none" normalizeH="0" baseline="0" noProof="0">
                <a:ln>
                  <a:noFill/>
                </a:ln>
                <a:effectLst/>
                <a:uLnTx/>
                <a:uFillTx/>
                <a:latin typeface="Segoe UI Semilight"/>
                <a:ea typeface="+mn-ea"/>
                <a:cs typeface="Segoe UI" panose="020B0502040204020203" pitchFamily="34" charset="0"/>
              </a:endParaRPr>
            </a:p>
          </p:txBody>
        </p:sp>
        <p:cxnSp>
          <p:nvCxnSpPr>
            <p:cNvPr id="117" name="Straight Connector 116">
              <a:extLst>
                <a:ext uri="{FF2B5EF4-FFF2-40B4-BE49-F238E27FC236}">
                  <a16:creationId xmlns:a16="http://schemas.microsoft.com/office/drawing/2014/main" id="{197FF645-82A1-41CB-A3BA-E91B88C0F9C7}"/>
                </a:ext>
              </a:extLst>
            </p:cNvPr>
            <p:cNvCxnSpPr>
              <a:cxnSpLocks/>
            </p:cNvCxnSpPr>
            <p:nvPr/>
          </p:nvCxnSpPr>
          <p:spPr>
            <a:xfrm>
              <a:off x="8895453" y="2539489"/>
              <a:ext cx="2221094"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CDCDA44-11C7-4CF7-9E6A-78687AA4C4B2}"/>
                </a:ext>
              </a:extLst>
            </p:cNvPr>
            <p:cNvCxnSpPr>
              <a:cxnSpLocks/>
            </p:cNvCxnSpPr>
            <p:nvPr/>
          </p:nvCxnSpPr>
          <p:spPr>
            <a:xfrm>
              <a:off x="9625574" y="4995046"/>
              <a:ext cx="82993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DEF3235B-BB8A-4788-AFF7-376CE7698157}"/>
                </a:ext>
              </a:extLst>
            </p:cNvPr>
            <p:cNvSpPr/>
            <p:nvPr/>
          </p:nvSpPr>
          <p:spPr>
            <a:xfrm>
              <a:off x="9135397" y="5457970"/>
              <a:ext cx="2385010" cy="430887"/>
            </a:xfrm>
            <a:prstGeom prst="rect">
              <a:avLst/>
            </a:prstGeom>
          </p:spPr>
          <p:txBody>
            <a:bodyPr wrap="square">
              <a:spAutoFit/>
            </a:bodyPr>
            <a:lstStyle/>
            <a:p>
              <a:pPr marL="0" marR="0" lvl="0" indent="0" defTabSz="914367" rtl="0" eaLnBrk="1" fontAlgn="auto" latinLnBrk="0" hangingPunct="1">
                <a:spcBef>
                  <a:spcPts val="0"/>
                </a:spcBef>
                <a:spcAft>
                  <a:spcPts val="0"/>
                </a:spcAft>
                <a:buClrTx/>
                <a:buSzTx/>
                <a:buFontTx/>
                <a:buNone/>
                <a:tabLst/>
                <a:defRPr/>
              </a:pPr>
              <a:r>
                <a:rPr lang="en-US" sz="1100">
                  <a:latin typeface="Segoe UI Semilight"/>
                  <a:cs typeface="Segoe UI" panose="020B0502040204020203" pitchFamily="34" charset="0"/>
                </a:rPr>
                <a:t>Leverage </a:t>
              </a:r>
              <a:r>
                <a:rPr kumimoji="0" lang="en-US" sz="1100" b="0" i="0" u="none" strike="noStrike" kern="1200" cap="none" normalizeH="0" baseline="0" noProof="0">
                  <a:ln>
                    <a:noFill/>
                  </a:ln>
                  <a:effectLst/>
                  <a:uLnTx/>
                  <a:uFillTx/>
                  <a:latin typeface="Segoe UI Semilight"/>
                  <a:ea typeface="+mn-ea"/>
                  <a:cs typeface="Segoe UI" panose="020B0502040204020203" pitchFamily="34" charset="0"/>
                </a:rPr>
                <a:t>high bandwidth, high throughput, and low-latency writes</a:t>
              </a:r>
            </a:p>
          </p:txBody>
        </p:sp>
        <p:sp>
          <p:nvSpPr>
            <p:cNvPr id="39" name="Rectangle 38">
              <a:extLst>
                <a:ext uri="{FF2B5EF4-FFF2-40B4-BE49-F238E27FC236}">
                  <a16:creationId xmlns:a16="http://schemas.microsoft.com/office/drawing/2014/main" id="{6F83F700-1B57-42F1-9C7A-38A96AE765D3}"/>
                </a:ext>
              </a:extLst>
            </p:cNvPr>
            <p:cNvSpPr/>
            <p:nvPr/>
          </p:nvSpPr>
          <p:spPr>
            <a:xfrm>
              <a:off x="9137207" y="2866418"/>
              <a:ext cx="2385010" cy="430887"/>
            </a:xfrm>
            <a:prstGeom prst="rect">
              <a:avLst/>
            </a:prstGeom>
          </p:spPr>
          <p:txBody>
            <a:bodyPr wrap="square">
              <a:spAutoFit/>
            </a:bodyPr>
            <a:lstStyle/>
            <a:p>
              <a:pPr marL="0" marR="0" lvl="0" indent="0"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Semilight"/>
                  <a:ea typeface="+mn-ea"/>
                  <a:cs typeface="Segoe UI" panose="020B0502040204020203" pitchFamily="34" charset="0"/>
                </a:rPr>
                <a:t>Economically store any amount and type of data</a:t>
              </a:r>
            </a:p>
          </p:txBody>
        </p:sp>
        <p:sp>
          <p:nvSpPr>
            <p:cNvPr id="52" name="file" title="Icon of a file cabinet">
              <a:extLst>
                <a:ext uri="{FF2B5EF4-FFF2-40B4-BE49-F238E27FC236}">
                  <a16:creationId xmlns:a16="http://schemas.microsoft.com/office/drawing/2014/main" id="{22442B23-5F2D-41B0-A304-748546C4E09C}"/>
                </a:ext>
              </a:extLst>
            </p:cNvPr>
            <p:cNvSpPr>
              <a:spLocks noChangeAspect="1" noEditPoints="1"/>
            </p:cNvSpPr>
            <p:nvPr/>
          </p:nvSpPr>
          <p:spPr bwMode="auto">
            <a:xfrm>
              <a:off x="8630238" y="4133352"/>
              <a:ext cx="311573" cy="365760"/>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Database_EFC7" title="Icon of a cylinder">
              <a:extLst>
                <a:ext uri="{FF2B5EF4-FFF2-40B4-BE49-F238E27FC236}">
                  <a16:creationId xmlns:a16="http://schemas.microsoft.com/office/drawing/2014/main" id="{7F9128B5-992F-49F7-B0D3-7869933AC30B}"/>
                </a:ext>
              </a:extLst>
            </p:cNvPr>
            <p:cNvSpPr>
              <a:spLocks noChangeAspect="1" noEditPoints="1"/>
            </p:cNvSpPr>
            <p:nvPr/>
          </p:nvSpPr>
          <p:spPr bwMode="auto">
            <a:xfrm>
              <a:off x="8573493" y="2876121"/>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speedometer_2" title="Icon of a spedometer showing fast speed">
              <a:extLst>
                <a:ext uri="{FF2B5EF4-FFF2-40B4-BE49-F238E27FC236}">
                  <a16:creationId xmlns:a16="http://schemas.microsoft.com/office/drawing/2014/main" id="{7558BEEA-B051-44EE-B84E-29CE4C7733D1}"/>
                </a:ext>
              </a:extLst>
            </p:cNvPr>
            <p:cNvSpPr>
              <a:spLocks noChangeAspect="1" noEditPoints="1"/>
            </p:cNvSpPr>
            <p:nvPr/>
          </p:nvSpPr>
          <p:spPr bwMode="auto">
            <a:xfrm>
              <a:off x="8614843" y="5490533"/>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0" name="Group 69">
              <a:extLst>
                <a:ext uri="{FF2B5EF4-FFF2-40B4-BE49-F238E27FC236}">
                  <a16:creationId xmlns:a16="http://schemas.microsoft.com/office/drawing/2014/main" id="{576A0B4E-46AE-402A-876D-A5FF290E69A2}"/>
                </a:ext>
              </a:extLst>
            </p:cNvPr>
            <p:cNvGrpSpPr/>
            <p:nvPr/>
          </p:nvGrpSpPr>
          <p:grpSpPr>
            <a:xfrm>
              <a:off x="9724596" y="1526927"/>
              <a:ext cx="562808" cy="485556"/>
              <a:chOff x="9200602" y="3236649"/>
              <a:chExt cx="264314" cy="228034"/>
            </a:xfrm>
          </p:grpSpPr>
          <p:sp>
            <p:nvSpPr>
              <p:cNvPr id="76" name="Freeform: Shape 75">
                <a:extLst>
                  <a:ext uri="{FF2B5EF4-FFF2-40B4-BE49-F238E27FC236}">
                    <a16:creationId xmlns:a16="http://schemas.microsoft.com/office/drawing/2014/main" id="{ABAA1134-B457-40DA-B0CA-EF873DF93534}"/>
                  </a:ext>
                </a:extLst>
              </p:cNvPr>
              <p:cNvSpPr/>
              <p:nvPr/>
            </p:nvSpPr>
            <p:spPr>
              <a:xfrm>
                <a:off x="9200602" y="3276555"/>
                <a:ext cx="264314" cy="186574"/>
              </a:xfrm>
              <a:custGeom>
                <a:avLst/>
                <a:gdLst>
                  <a:gd name="connsiteX0" fmla="*/ 3475 w 236322"/>
                  <a:gd name="connsiteY0" fmla="*/ 156854 h 166816"/>
                  <a:gd name="connsiteX1" fmla="*/ 11816 w 236322"/>
                  <a:gd name="connsiteY1" fmla="*/ 165658 h 166816"/>
                  <a:gd name="connsiteX2" fmla="*/ 226360 w 236322"/>
                  <a:gd name="connsiteY2" fmla="*/ 165658 h 166816"/>
                  <a:gd name="connsiteX3" fmla="*/ 235165 w 236322"/>
                  <a:gd name="connsiteY3" fmla="*/ 156854 h 166816"/>
                  <a:gd name="connsiteX4" fmla="*/ 235165 w 236322"/>
                  <a:gd name="connsiteY4" fmla="*/ 3475 h 166816"/>
                  <a:gd name="connsiteX5" fmla="*/ 3475 w 236322"/>
                  <a:gd name="connsiteY5" fmla="*/ 3475 h 166816"/>
                  <a:gd name="connsiteX6" fmla="*/ 3475 w 236322"/>
                  <a:gd name="connsiteY6" fmla="*/ 156854 h 16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22" h="166816">
                    <a:moveTo>
                      <a:pt x="3475" y="156854"/>
                    </a:moveTo>
                    <a:cubicBezTo>
                      <a:pt x="3475" y="161487"/>
                      <a:pt x="7182" y="165658"/>
                      <a:pt x="11816" y="165658"/>
                    </a:cubicBezTo>
                    <a:lnTo>
                      <a:pt x="226360" y="165658"/>
                    </a:lnTo>
                    <a:cubicBezTo>
                      <a:pt x="230994" y="165658"/>
                      <a:pt x="235165" y="161951"/>
                      <a:pt x="235165" y="156854"/>
                    </a:cubicBezTo>
                    <a:lnTo>
                      <a:pt x="235165" y="3475"/>
                    </a:lnTo>
                    <a:lnTo>
                      <a:pt x="3475" y="3475"/>
                    </a:lnTo>
                    <a:lnTo>
                      <a:pt x="3475" y="156854"/>
                    </a:lnTo>
                    <a:close/>
                  </a:path>
                </a:pathLst>
              </a:custGeom>
              <a:solidFill>
                <a:srgbClr val="A0A1A2"/>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effectLst/>
                  <a:uLnTx/>
                  <a:uFillTx/>
                  <a:latin typeface="Segoe UI"/>
                  <a:ea typeface="+mn-ea"/>
                  <a:cs typeface="+mn-cs"/>
                </a:endParaRPr>
              </a:p>
            </p:txBody>
          </p:sp>
          <p:sp>
            <p:nvSpPr>
              <p:cNvPr id="77" name="Freeform: Shape 76">
                <a:extLst>
                  <a:ext uri="{FF2B5EF4-FFF2-40B4-BE49-F238E27FC236}">
                    <a16:creationId xmlns:a16="http://schemas.microsoft.com/office/drawing/2014/main" id="{AA486937-35FF-4F58-A271-DC2846F7556B}"/>
                  </a:ext>
                </a:extLst>
              </p:cNvPr>
              <p:cNvSpPr/>
              <p:nvPr/>
            </p:nvSpPr>
            <p:spPr>
              <a:xfrm>
                <a:off x="9200602" y="3236649"/>
                <a:ext cx="264314" cy="46643"/>
              </a:xfrm>
              <a:custGeom>
                <a:avLst/>
                <a:gdLst>
                  <a:gd name="connsiteX0" fmla="*/ 226360 w 236322"/>
                  <a:gd name="connsiteY0" fmla="*/ 3475 h 41704"/>
                  <a:gd name="connsiteX1" fmla="*/ 11816 w 236322"/>
                  <a:gd name="connsiteY1" fmla="*/ 3475 h 41704"/>
                  <a:gd name="connsiteX2" fmla="*/ 3475 w 236322"/>
                  <a:gd name="connsiteY2" fmla="*/ 12279 h 41704"/>
                  <a:gd name="connsiteX3" fmla="*/ 3475 w 236322"/>
                  <a:gd name="connsiteY3" fmla="*/ 38692 h 41704"/>
                  <a:gd name="connsiteX4" fmla="*/ 235165 w 236322"/>
                  <a:gd name="connsiteY4" fmla="*/ 38692 h 41704"/>
                  <a:gd name="connsiteX5" fmla="*/ 235165 w 236322"/>
                  <a:gd name="connsiteY5" fmla="*/ 12279 h 41704"/>
                  <a:gd name="connsiteX6" fmla="*/ 226360 w 236322"/>
                  <a:gd name="connsiteY6" fmla="*/ 3475 h 4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22" h="41704">
                    <a:moveTo>
                      <a:pt x="226360" y="3475"/>
                    </a:moveTo>
                    <a:lnTo>
                      <a:pt x="11816" y="3475"/>
                    </a:lnTo>
                    <a:cubicBezTo>
                      <a:pt x="7182" y="3475"/>
                      <a:pt x="3475" y="7646"/>
                      <a:pt x="3475" y="12279"/>
                    </a:cubicBezTo>
                    <a:lnTo>
                      <a:pt x="3475" y="38692"/>
                    </a:lnTo>
                    <a:lnTo>
                      <a:pt x="235165" y="38692"/>
                    </a:lnTo>
                    <a:lnTo>
                      <a:pt x="235165" y="12279"/>
                    </a:lnTo>
                    <a:cubicBezTo>
                      <a:pt x="235165" y="7646"/>
                      <a:pt x="231458" y="3475"/>
                      <a:pt x="226360" y="3475"/>
                    </a:cubicBezTo>
                  </a:path>
                </a:pathLst>
              </a:custGeom>
              <a:solidFill>
                <a:srgbClr val="7A7A7A"/>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effectLst/>
                  <a:uLnTx/>
                  <a:uFillTx/>
                  <a:latin typeface="Segoe UI"/>
                  <a:ea typeface="+mn-ea"/>
                  <a:cs typeface="+mn-cs"/>
                </a:endParaRPr>
              </a:p>
            </p:txBody>
          </p:sp>
          <p:sp>
            <p:nvSpPr>
              <p:cNvPr id="78" name="Freeform: Shape 77">
                <a:extLst>
                  <a:ext uri="{FF2B5EF4-FFF2-40B4-BE49-F238E27FC236}">
                    <a16:creationId xmlns:a16="http://schemas.microsoft.com/office/drawing/2014/main" id="{5BB37DEA-9C11-4D76-9B8A-E56A04D12B72}"/>
                  </a:ext>
                </a:extLst>
              </p:cNvPr>
              <p:cNvSpPr/>
              <p:nvPr/>
            </p:nvSpPr>
            <p:spPr>
              <a:xfrm>
                <a:off x="9219778" y="3294175"/>
                <a:ext cx="108835" cy="72557"/>
              </a:xfrm>
              <a:custGeom>
                <a:avLst/>
                <a:gdLst>
                  <a:gd name="connsiteX0" fmla="*/ 3475 w 97309"/>
                  <a:gd name="connsiteY0" fmla="*/ 3475 h 64872"/>
                  <a:gd name="connsiteX1" fmla="*/ 98005 w 97309"/>
                  <a:gd name="connsiteY1" fmla="*/ 3475 h 64872"/>
                  <a:gd name="connsiteX2" fmla="*/ 98005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8005" y="3475"/>
                    </a:lnTo>
                    <a:lnTo>
                      <a:pt x="98005"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effectLst/>
                  <a:uLnTx/>
                  <a:uFillTx/>
                  <a:latin typeface="Segoe UI"/>
                  <a:ea typeface="+mn-ea"/>
                  <a:cs typeface="+mn-cs"/>
                </a:endParaRPr>
              </a:p>
            </p:txBody>
          </p:sp>
          <p:sp>
            <p:nvSpPr>
              <p:cNvPr id="79" name="Freeform: Shape 78">
                <a:extLst>
                  <a:ext uri="{FF2B5EF4-FFF2-40B4-BE49-F238E27FC236}">
                    <a16:creationId xmlns:a16="http://schemas.microsoft.com/office/drawing/2014/main" id="{963AE7BE-6151-4D1D-B7DE-D6C33CD2B6CE}"/>
                  </a:ext>
                </a:extLst>
              </p:cNvPr>
              <p:cNvSpPr/>
              <p:nvPr/>
            </p:nvSpPr>
            <p:spPr>
              <a:xfrm>
                <a:off x="9219778" y="3370878"/>
                <a:ext cx="108835" cy="72557"/>
              </a:xfrm>
              <a:custGeom>
                <a:avLst/>
                <a:gdLst>
                  <a:gd name="connsiteX0" fmla="*/ 3475 w 97309"/>
                  <a:gd name="connsiteY0" fmla="*/ 3475 h 64872"/>
                  <a:gd name="connsiteX1" fmla="*/ 98005 w 97309"/>
                  <a:gd name="connsiteY1" fmla="*/ 3475 h 64872"/>
                  <a:gd name="connsiteX2" fmla="*/ 98005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8005" y="3475"/>
                    </a:lnTo>
                    <a:lnTo>
                      <a:pt x="98005"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effectLst/>
                  <a:uLnTx/>
                  <a:uFillTx/>
                  <a:latin typeface="Segoe UI"/>
                  <a:ea typeface="+mn-ea"/>
                  <a:cs typeface="+mn-cs"/>
                </a:endParaRPr>
              </a:p>
            </p:txBody>
          </p:sp>
          <p:sp>
            <p:nvSpPr>
              <p:cNvPr id="80" name="Freeform: Shape 79">
                <a:extLst>
                  <a:ext uri="{FF2B5EF4-FFF2-40B4-BE49-F238E27FC236}">
                    <a16:creationId xmlns:a16="http://schemas.microsoft.com/office/drawing/2014/main" id="{E62469F7-6EFD-42BA-9118-2D005444DB50}"/>
                  </a:ext>
                </a:extLst>
              </p:cNvPr>
              <p:cNvSpPr/>
              <p:nvPr/>
            </p:nvSpPr>
            <p:spPr>
              <a:xfrm>
                <a:off x="9334832" y="3294175"/>
                <a:ext cx="108835" cy="72557"/>
              </a:xfrm>
              <a:custGeom>
                <a:avLst/>
                <a:gdLst>
                  <a:gd name="connsiteX0" fmla="*/ 3475 w 97309"/>
                  <a:gd name="connsiteY0" fmla="*/ 3475 h 64872"/>
                  <a:gd name="connsiteX1" fmla="*/ 97541 w 97309"/>
                  <a:gd name="connsiteY1" fmla="*/ 3475 h 64872"/>
                  <a:gd name="connsiteX2" fmla="*/ 97541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7541" y="3475"/>
                    </a:lnTo>
                    <a:lnTo>
                      <a:pt x="97541" y="63715"/>
                    </a:lnTo>
                    <a:lnTo>
                      <a:pt x="3475" y="63715"/>
                    </a:lnTo>
                    <a:close/>
                  </a:path>
                </a:pathLst>
              </a:custGeom>
              <a:solidFill>
                <a:srgbClr val="FFFFFF"/>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effectLst/>
                  <a:uLnTx/>
                  <a:uFillTx/>
                  <a:latin typeface="Segoe UI"/>
                  <a:ea typeface="+mn-ea"/>
                  <a:cs typeface="+mn-cs"/>
                </a:endParaRPr>
              </a:p>
            </p:txBody>
          </p:sp>
          <p:sp>
            <p:nvSpPr>
              <p:cNvPr id="81" name="Freeform: Shape 80">
                <a:extLst>
                  <a:ext uri="{FF2B5EF4-FFF2-40B4-BE49-F238E27FC236}">
                    <a16:creationId xmlns:a16="http://schemas.microsoft.com/office/drawing/2014/main" id="{624F9318-B56C-4F63-9547-D629AAEBA47B}"/>
                  </a:ext>
                </a:extLst>
              </p:cNvPr>
              <p:cNvSpPr/>
              <p:nvPr/>
            </p:nvSpPr>
            <p:spPr>
              <a:xfrm>
                <a:off x="9334832" y="3370878"/>
                <a:ext cx="108835" cy="72557"/>
              </a:xfrm>
              <a:custGeom>
                <a:avLst/>
                <a:gdLst>
                  <a:gd name="connsiteX0" fmla="*/ 3475 w 97309"/>
                  <a:gd name="connsiteY0" fmla="*/ 3475 h 64872"/>
                  <a:gd name="connsiteX1" fmla="*/ 97541 w 97309"/>
                  <a:gd name="connsiteY1" fmla="*/ 3475 h 64872"/>
                  <a:gd name="connsiteX2" fmla="*/ 97541 w 97309"/>
                  <a:gd name="connsiteY2" fmla="*/ 63715 h 64872"/>
                  <a:gd name="connsiteX3" fmla="*/ 3475 w 97309"/>
                  <a:gd name="connsiteY3" fmla="*/ 63715 h 64872"/>
                </a:gdLst>
                <a:ahLst/>
                <a:cxnLst>
                  <a:cxn ang="0">
                    <a:pos x="connsiteX0" y="connsiteY0"/>
                  </a:cxn>
                  <a:cxn ang="0">
                    <a:pos x="connsiteX1" y="connsiteY1"/>
                  </a:cxn>
                  <a:cxn ang="0">
                    <a:pos x="connsiteX2" y="connsiteY2"/>
                  </a:cxn>
                  <a:cxn ang="0">
                    <a:pos x="connsiteX3" y="connsiteY3"/>
                  </a:cxn>
                </a:cxnLst>
                <a:rect l="l" t="t" r="r" b="b"/>
                <a:pathLst>
                  <a:path w="97309" h="64872">
                    <a:moveTo>
                      <a:pt x="3475" y="3475"/>
                    </a:moveTo>
                    <a:lnTo>
                      <a:pt x="97541" y="3475"/>
                    </a:lnTo>
                    <a:lnTo>
                      <a:pt x="97541" y="63715"/>
                    </a:lnTo>
                    <a:lnTo>
                      <a:pt x="3475" y="63715"/>
                    </a:lnTo>
                    <a:close/>
                  </a:path>
                </a:pathLst>
              </a:custGeom>
              <a:solidFill>
                <a:srgbClr val="0072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effectLst/>
                  <a:uLnTx/>
                  <a:uFillTx/>
                  <a:latin typeface="Segoe UI"/>
                  <a:ea typeface="+mn-ea"/>
                  <a:cs typeface="+mn-cs"/>
                </a:endParaRPr>
              </a:p>
            </p:txBody>
          </p:sp>
          <p:sp>
            <p:nvSpPr>
              <p:cNvPr id="89" name="Freeform: Shape 88">
                <a:extLst>
                  <a:ext uri="{FF2B5EF4-FFF2-40B4-BE49-F238E27FC236}">
                    <a16:creationId xmlns:a16="http://schemas.microsoft.com/office/drawing/2014/main" id="{BA9633B7-B037-43FC-978D-A652E5529B71}"/>
                  </a:ext>
                </a:extLst>
              </p:cNvPr>
              <p:cNvSpPr/>
              <p:nvPr/>
            </p:nvSpPr>
            <p:spPr>
              <a:xfrm>
                <a:off x="9200602" y="3236649"/>
                <a:ext cx="233218" cy="228034"/>
              </a:xfrm>
              <a:custGeom>
                <a:avLst/>
                <a:gdLst>
                  <a:gd name="connsiteX0" fmla="*/ 12743 w 208520"/>
                  <a:gd name="connsiteY0" fmla="*/ 3475 h 203886"/>
                  <a:gd name="connsiteX1" fmla="*/ 3475 w 208520"/>
                  <a:gd name="connsiteY1" fmla="*/ 12743 h 203886"/>
                  <a:gd name="connsiteX2" fmla="*/ 3475 w 208520"/>
                  <a:gd name="connsiteY2" fmla="*/ 46569 h 203886"/>
                  <a:gd name="connsiteX3" fmla="*/ 3475 w 208520"/>
                  <a:gd name="connsiteY3" fmla="*/ 61861 h 203886"/>
                  <a:gd name="connsiteX4" fmla="*/ 3475 w 208520"/>
                  <a:gd name="connsiteY4" fmla="*/ 191607 h 203886"/>
                  <a:gd name="connsiteX5" fmla="*/ 12743 w 208520"/>
                  <a:gd name="connsiteY5" fmla="*/ 200875 h 203886"/>
                  <a:gd name="connsiteX6" fmla="*/ 22937 w 208520"/>
                  <a:gd name="connsiteY6" fmla="*/ 200875 h 203886"/>
                  <a:gd name="connsiteX7" fmla="*/ 205508 w 208520"/>
                  <a:gd name="connsiteY7" fmla="*/ 3475 h 203886"/>
                  <a:gd name="connsiteX8" fmla="*/ 12743 w 208520"/>
                  <a:gd name="connsiteY8" fmla="*/ 3475 h 20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520" h="203886">
                    <a:moveTo>
                      <a:pt x="12743" y="3475"/>
                    </a:moveTo>
                    <a:cubicBezTo>
                      <a:pt x="7646" y="3475"/>
                      <a:pt x="3475" y="7646"/>
                      <a:pt x="3475" y="12743"/>
                    </a:cubicBezTo>
                    <a:lnTo>
                      <a:pt x="3475" y="46569"/>
                    </a:lnTo>
                    <a:lnTo>
                      <a:pt x="3475" y="61861"/>
                    </a:lnTo>
                    <a:lnTo>
                      <a:pt x="3475" y="191607"/>
                    </a:lnTo>
                    <a:cubicBezTo>
                      <a:pt x="3475" y="196704"/>
                      <a:pt x="7646" y="200875"/>
                      <a:pt x="12743" y="200875"/>
                    </a:cubicBezTo>
                    <a:lnTo>
                      <a:pt x="22937" y="200875"/>
                    </a:lnTo>
                    <a:lnTo>
                      <a:pt x="205508" y="3475"/>
                    </a:lnTo>
                    <a:lnTo>
                      <a:pt x="12743" y="3475"/>
                    </a:lnTo>
                    <a:close/>
                  </a:path>
                </a:pathLst>
              </a:custGeom>
              <a:solidFill>
                <a:srgbClr val="FFFFFF">
                  <a:alpha val="48000"/>
                </a:srgb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3637F9AF-4EEF-412A-8729-9193B09D3A24}"/>
              </a:ext>
            </a:extLst>
          </p:cNvPr>
          <p:cNvGrpSpPr/>
          <p:nvPr/>
        </p:nvGrpSpPr>
        <p:grpSpPr>
          <a:xfrm>
            <a:off x="544147" y="1401727"/>
            <a:ext cx="3376063" cy="5113372"/>
            <a:chOff x="4409128" y="1401727"/>
            <a:chExt cx="3376063" cy="5113372"/>
          </a:xfrm>
        </p:grpSpPr>
        <p:cxnSp>
          <p:nvCxnSpPr>
            <p:cNvPr id="143" name="Straight Connector 142">
              <a:extLst>
                <a:ext uri="{FF2B5EF4-FFF2-40B4-BE49-F238E27FC236}">
                  <a16:creationId xmlns:a16="http://schemas.microsoft.com/office/drawing/2014/main" id="{C1A466C4-4A15-4820-8A60-81F35060CD21}"/>
                </a:ext>
              </a:extLst>
            </p:cNvPr>
            <p:cNvCxnSpPr>
              <a:cxnSpLocks/>
            </p:cNvCxnSpPr>
            <p:nvPr/>
          </p:nvCxnSpPr>
          <p:spPr>
            <a:xfrm>
              <a:off x="5698493" y="3778891"/>
              <a:ext cx="79733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26150510-A7A7-462D-B352-6C1542F20918}"/>
                </a:ext>
              </a:extLst>
            </p:cNvPr>
            <p:cNvSpPr/>
            <p:nvPr/>
          </p:nvSpPr>
          <p:spPr bwMode="auto">
            <a:xfrm>
              <a:off x="4409128" y="1401727"/>
              <a:ext cx="3376063" cy="5113372"/>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err="1">
                <a:ln>
                  <a:noFill/>
                </a:ln>
                <a:solidFill>
                  <a:schemeClr val="tx1"/>
                </a:solidFill>
                <a:effectLst/>
                <a:uLnTx/>
                <a:uFillTx/>
                <a:latin typeface="Segoe UI"/>
                <a:ea typeface="+mn-ea"/>
                <a:cs typeface="Segoe UI" pitchFamily="34" charset="0"/>
              </a:endParaRPr>
            </a:p>
          </p:txBody>
        </p:sp>
        <p:sp>
          <p:nvSpPr>
            <p:cNvPr id="145" name="Rectangle 144">
              <a:extLst>
                <a:ext uri="{FF2B5EF4-FFF2-40B4-BE49-F238E27FC236}">
                  <a16:creationId xmlns:a16="http://schemas.microsoft.com/office/drawing/2014/main" id="{A1C8E76E-711F-4C59-BC6C-52F629D5CAEC}"/>
                </a:ext>
              </a:extLst>
            </p:cNvPr>
            <p:cNvSpPr/>
            <p:nvPr/>
          </p:nvSpPr>
          <p:spPr>
            <a:xfrm>
              <a:off x="4796170" y="2146903"/>
              <a:ext cx="2532894" cy="335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marL="0" marR="0" lvl="0" indent="0" algn="ctr" defTabSz="914225" rtl="0" eaLnBrk="1" fontAlgn="auto" latinLnBrk="0" hangingPunct="1">
                <a:spcBef>
                  <a:spcPts val="0"/>
                </a:spcBef>
                <a:spcAft>
                  <a:spcPts val="0"/>
                </a:spcAft>
                <a:buClrTx/>
                <a:buSzTx/>
                <a:buFontTx/>
                <a:buNone/>
                <a:tabLst/>
                <a:defRPr/>
              </a:pPr>
              <a:r>
                <a:rPr kumimoji="0" lang="en-US" sz="1200" b="0" i="0" u="none" strike="noStrike" kern="1200" cap="none"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AZURE DATA FACTORY</a:t>
              </a:r>
            </a:p>
          </p:txBody>
        </p:sp>
        <p:sp>
          <p:nvSpPr>
            <p:cNvPr id="146" name="Rectangle 145">
              <a:extLst>
                <a:ext uri="{FF2B5EF4-FFF2-40B4-BE49-F238E27FC236}">
                  <a16:creationId xmlns:a16="http://schemas.microsoft.com/office/drawing/2014/main" id="{656B442B-B1E1-4391-9A8B-7EF239C082DE}"/>
                </a:ext>
              </a:extLst>
            </p:cNvPr>
            <p:cNvSpPr/>
            <p:nvPr/>
          </p:nvSpPr>
          <p:spPr>
            <a:xfrm>
              <a:off x="5087965" y="2926955"/>
              <a:ext cx="2585709" cy="430887"/>
            </a:xfrm>
            <a:prstGeom prst="rect">
              <a:avLst/>
            </a:prstGeom>
          </p:spPr>
          <p:txBody>
            <a:bodyPr wrap="square">
              <a:spAutoFit/>
            </a:bodyPr>
            <a:lstStyle/>
            <a:p>
              <a:pPr marL="0" marR="0" lvl="0" indent="0"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Semilight"/>
                  <a:ea typeface="+mn-ea"/>
                  <a:cs typeface="Segoe UI" panose="020B0502040204020203" pitchFamily="34" charset="0"/>
                </a:rPr>
                <a:t>Access and ingest </a:t>
              </a:r>
              <a:r>
                <a:rPr kumimoji="0" lang="en-US" sz="1100" b="0" i="0" u="none" strike="noStrike" kern="1200" cap="none" normalizeH="0" baseline="0" noProof="0" err="1">
                  <a:ln>
                    <a:noFill/>
                  </a:ln>
                  <a:effectLst/>
                  <a:uLnTx/>
                  <a:uFillTx/>
                  <a:latin typeface="Segoe UI Semilight"/>
                  <a:ea typeface="+mn-ea"/>
                  <a:cs typeface="Segoe UI" panose="020B0502040204020203" pitchFamily="34" charset="0"/>
                </a:rPr>
                <a:t>dat</a:t>
              </a:r>
              <a:r>
                <a:rPr lang="en-US" sz="1100">
                  <a:latin typeface="Segoe UI Semilight"/>
                  <a:cs typeface="Segoe UI" panose="020B0502040204020203" pitchFamily="34" charset="0"/>
                </a:rPr>
                <a:t>a with built-in connectors</a:t>
              </a:r>
              <a:endParaRPr kumimoji="0" lang="en-US" sz="1100" b="0" i="0" u="none" strike="noStrike" kern="1200" cap="none" normalizeH="0" baseline="0" noProof="0">
                <a:ln>
                  <a:noFill/>
                </a:ln>
                <a:effectLst/>
                <a:uLnTx/>
                <a:uFillTx/>
                <a:latin typeface="Segoe UI Semilight"/>
                <a:cs typeface="Segoe UI" panose="020B0502040204020203" pitchFamily="34" charset="0"/>
              </a:endParaRPr>
            </a:p>
          </p:txBody>
        </p:sp>
        <p:sp>
          <p:nvSpPr>
            <p:cNvPr id="147" name="Rectangle 146">
              <a:extLst>
                <a:ext uri="{FF2B5EF4-FFF2-40B4-BE49-F238E27FC236}">
                  <a16:creationId xmlns:a16="http://schemas.microsoft.com/office/drawing/2014/main" id="{2C6C68CA-CB1A-4C9F-AA46-8CA86B52AC04}"/>
                </a:ext>
              </a:extLst>
            </p:cNvPr>
            <p:cNvSpPr/>
            <p:nvPr/>
          </p:nvSpPr>
          <p:spPr>
            <a:xfrm>
              <a:off x="5086473" y="4120971"/>
              <a:ext cx="2672061" cy="430887"/>
            </a:xfrm>
            <a:prstGeom prst="rect">
              <a:avLst/>
            </a:prstGeom>
          </p:spPr>
          <p:txBody>
            <a:bodyPr wrap="square">
              <a:spAutoFit/>
            </a:bodyPr>
            <a:lstStyle/>
            <a:p>
              <a:pPr marL="0" marR="0" lvl="0" indent="0"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Semilight"/>
                  <a:ea typeface="+mn-ea"/>
                  <a:cs typeface="Segoe UI" panose="020B0502040204020203" pitchFamily="34" charset="0"/>
                </a:rPr>
                <a:t>Build scalable data flow with codeless UI, or write with your </a:t>
              </a:r>
              <a:r>
                <a:rPr lang="en-US" sz="1100">
                  <a:latin typeface="Segoe UI Semilight"/>
                  <a:cs typeface="Segoe UI" panose="020B0502040204020203" pitchFamily="34" charset="0"/>
                </a:rPr>
                <a:t>language</a:t>
              </a:r>
              <a:r>
                <a:rPr kumimoji="0" lang="en-US" sz="1100" b="0" i="0" u="none" strike="noStrike" kern="1200" cap="none" normalizeH="0" baseline="0" noProof="0">
                  <a:ln>
                    <a:noFill/>
                  </a:ln>
                  <a:effectLst/>
                  <a:uLnTx/>
                  <a:uFillTx/>
                  <a:latin typeface="Segoe UI Semilight"/>
                  <a:ea typeface="+mn-ea"/>
                  <a:cs typeface="Segoe UI" panose="020B0502040204020203" pitchFamily="34" charset="0"/>
                </a:rPr>
                <a:t> of choice</a:t>
              </a:r>
            </a:p>
          </p:txBody>
        </p:sp>
        <p:sp>
          <p:nvSpPr>
            <p:cNvPr id="148" name="Rectangle 147">
              <a:extLst>
                <a:ext uri="{FF2B5EF4-FFF2-40B4-BE49-F238E27FC236}">
                  <a16:creationId xmlns:a16="http://schemas.microsoft.com/office/drawing/2014/main" id="{43473207-E380-488C-93E9-4CD5303B9CFE}"/>
                </a:ext>
              </a:extLst>
            </p:cNvPr>
            <p:cNvSpPr/>
            <p:nvPr/>
          </p:nvSpPr>
          <p:spPr>
            <a:xfrm>
              <a:off x="5086473" y="5457971"/>
              <a:ext cx="2413877" cy="430887"/>
            </a:xfrm>
            <a:prstGeom prst="rect">
              <a:avLst/>
            </a:prstGeom>
          </p:spPr>
          <p:txBody>
            <a:bodyPr wrap="square">
              <a:spAutoFit/>
            </a:bodyPr>
            <a:lstStyle/>
            <a:p>
              <a:pPr marL="0" marR="0" lvl="0" indent="0" defTabSz="914367" rtl="0" eaLnBrk="1" fontAlgn="auto" latinLnBrk="0" hangingPunct="1">
                <a:spcBef>
                  <a:spcPts val="0"/>
                </a:spcBef>
                <a:spcAft>
                  <a:spcPts val="0"/>
                </a:spcAft>
                <a:buClrTx/>
                <a:buSzTx/>
                <a:buFontTx/>
                <a:buNone/>
                <a:tabLst/>
                <a:defRPr/>
              </a:pPr>
              <a:r>
                <a:rPr lang="en-US" sz="1100">
                  <a:latin typeface="Segoe UI Semilight"/>
                  <a:cs typeface="Segoe UI" panose="020B0502040204020203" pitchFamily="34" charset="0"/>
                </a:rPr>
                <a:t>Schedule, run, and monitor your pipelines with comprehensive control</a:t>
              </a:r>
            </a:p>
          </p:txBody>
        </p:sp>
        <p:cxnSp>
          <p:nvCxnSpPr>
            <p:cNvPr id="149" name="Straight Connector 148">
              <a:extLst>
                <a:ext uri="{FF2B5EF4-FFF2-40B4-BE49-F238E27FC236}">
                  <a16:creationId xmlns:a16="http://schemas.microsoft.com/office/drawing/2014/main" id="{79BAA90E-2A22-4BD4-91D1-C72B209AA724}"/>
                </a:ext>
              </a:extLst>
            </p:cNvPr>
            <p:cNvCxnSpPr>
              <a:cxnSpLocks/>
            </p:cNvCxnSpPr>
            <p:nvPr/>
          </p:nvCxnSpPr>
          <p:spPr>
            <a:xfrm>
              <a:off x="4952070" y="2539489"/>
              <a:ext cx="2221094"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898941B-5332-4E64-AB1D-BC1975B46D75}"/>
                </a:ext>
              </a:extLst>
            </p:cNvPr>
            <p:cNvCxnSpPr>
              <a:cxnSpLocks/>
            </p:cNvCxnSpPr>
            <p:nvPr/>
          </p:nvCxnSpPr>
          <p:spPr>
            <a:xfrm>
              <a:off x="5682191" y="4995046"/>
              <a:ext cx="82993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Trackers_EADF" title="Icon of a clipboard with a checklist on it">
              <a:extLst>
                <a:ext uri="{FF2B5EF4-FFF2-40B4-BE49-F238E27FC236}">
                  <a16:creationId xmlns:a16="http://schemas.microsoft.com/office/drawing/2014/main" id="{919A0488-ADBE-4B5A-B9A3-B35A5F583F72}"/>
                </a:ext>
              </a:extLst>
            </p:cNvPr>
            <p:cNvSpPr>
              <a:spLocks noChangeAspect="1" noEditPoints="1"/>
            </p:cNvSpPr>
            <p:nvPr/>
          </p:nvSpPr>
          <p:spPr bwMode="auto">
            <a:xfrm>
              <a:off x="4665435" y="5482223"/>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spcBef>
                  <a:spcPts val="0"/>
                </a:spcBef>
                <a:spcAft>
                  <a:spcPts val="0"/>
                </a:spcAft>
                <a:buClrTx/>
                <a:buSzTx/>
                <a:buFontTx/>
                <a:buNone/>
                <a:tabLst/>
                <a:defRPr/>
              </a:pPr>
              <a:endParaRPr kumimoji="0" lang="en-US" sz="1700" b="0" i="0" u="none" strike="noStrike" kern="0" cap="none" normalizeH="0" baseline="0" noProof="0">
                <a:ln>
                  <a:noFill/>
                </a:ln>
                <a:effectLst/>
                <a:uLnTx/>
                <a:uFillTx/>
                <a:latin typeface="Segoe UI"/>
              </a:endParaRPr>
            </a:p>
          </p:txBody>
        </p:sp>
        <p:sp>
          <p:nvSpPr>
            <p:cNvPr id="66" name="plug" title="Icon of a power plug showing an A to B connection">
              <a:extLst>
                <a:ext uri="{FF2B5EF4-FFF2-40B4-BE49-F238E27FC236}">
                  <a16:creationId xmlns:a16="http://schemas.microsoft.com/office/drawing/2014/main" id="{6E696EA6-8407-4854-A405-3B6B7AC8AB2D}"/>
                </a:ext>
              </a:extLst>
            </p:cNvPr>
            <p:cNvSpPr>
              <a:spLocks noChangeAspect="1" noEditPoints="1"/>
            </p:cNvSpPr>
            <p:nvPr/>
          </p:nvSpPr>
          <p:spPr bwMode="auto">
            <a:xfrm>
              <a:off x="4594318" y="2959518"/>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pic>
          <p:nvPicPr>
            <p:cNvPr id="68" name="Graphic 67">
              <a:extLst>
                <a:ext uri="{FF2B5EF4-FFF2-40B4-BE49-F238E27FC236}">
                  <a16:creationId xmlns:a16="http://schemas.microsoft.com/office/drawing/2014/main" id="{B4FCEF82-1CDC-48F2-8785-708F197556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2005" y="1531256"/>
              <a:ext cx="481224" cy="481226"/>
            </a:xfrm>
            <a:prstGeom prst="rect">
              <a:avLst/>
            </a:prstGeom>
          </p:spPr>
        </p:pic>
        <p:sp>
          <p:nvSpPr>
            <p:cNvPr id="73" name="pencil" title="Icon of a pencil">
              <a:extLst>
                <a:ext uri="{FF2B5EF4-FFF2-40B4-BE49-F238E27FC236}">
                  <a16:creationId xmlns:a16="http://schemas.microsoft.com/office/drawing/2014/main" id="{EC5085B6-D4BE-440D-85C4-52CCD8B41871}"/>
                </a:ext>
              </a:extLst>
            </p:cNvPr>
            <p:cNvSpPr>
              <a:spLocks noChangeAspect="1" noEditPoints="1"/>
            </p:cNvSpPr>
            <p:nvPr/>
          </p:nvSpPr>
          <p:spPr bwMode="auto">
            <a:xfrm>
              <a:off x="4653935" y="4161534"/>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4EFF79BC-95AF-4E17-8B5E-D7AAF7EB8439}"/>
              </a:ext>
            </a:extLst>
          </p:cNvPr>
          <p:cNvGrpSpPr/>
          <p:nvPr/>
        </p:nvGrpSpPr>
        <p:grpSpPr>
          <a:xfrm>
            <a:off x="8271791" y="1401726"/>
            <a:ext cx="3376061" cy="5113373"/>
            <a:chOff x="454526" y="1401726"/>
            <a:chExt cx="3376061" cy="5113373"/>
          </a:xfrm>
        </p:grpSpPr>
        <p:sp>
          <p:nvSpPr>
            <p:cNvPr id="53" name="binary" title="Icon of binary code, ones and zeros">
              <a:extLst>
                <a:ext uri="{FF2B5EF4-FFF2-40B4-BE49-F238E27FC236}">
                  <a16:creationId xmlns:a16="http://schemas.microsoft.com/office/drawing/2014/main" id="{C64D47DE-8257-4C5A-ABAE-8DDCAF3A0FD8}"/>
                </a:ext>
              </a:extLst>
            </p:cNvPr>
            <p:cNvSpPr>
              <a:spLocks noChangeAspect="1" noEditPoints="1"/>
            </p:cNvSpPr>
            <p:nvPr/>
          </p:nvSpPr>
          <p:spPr bwMode="auto">
            <a:xfrm>
              <a:off x="625864" y="3064426"/>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6" name="Straight Connector 55">
              <a:extLst>
                <a:ext uri="{FF2B5EF4-FFF2-40B4-BE49-F238E27FC236}">
                  <a16:creationId xmlns:a16="http://schemas.microsoft.com/office/drawing/2014/main" id="{E916974B-61BF-4ADB-ABA9-A1FDC4E141BC}"/>
                </a:ext>
              </a:extLst>
            </p:cNvPr>
            <p:cNvCxnSpPr>
              <a:cxnSpLocks/>
            </p:cNvCxnSpPr>
            <p:nvPr/>
          </p:nvCxnSpPr>
          <p:spPr>
            <a:xfrm>
              <a:off x="1743891" y="3778891"/>
              <a:ext cx="79733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285C696-7E75-45E4-AA10-CD8F711A7463}"/>
                </a:ext>
              </a:extLst>
            </p:cNvPr>
            <p:cNvSpPr/>
            <p:nvPr/>
          </p:nvSpPr>
          <p:spPr bwMode="auto">
            <a:xfrm>
              <a:off x="454526" y="1401726"/>
              <a:ext cx="3376061" cy="5113373"/>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err="1">
                <a:ln>
                  <a:noFill/>
                </a:ln>
                <a:solidFill>
                  <a:schemeClr val="tx1"/>
                </a:solidFill>
                <a:effectLst/>
                <a:uLnTx/>
                <a:uFillTx/>
                <a:latin typeface="Segoe UI"/>
                <a:ea typeface="+mn-ea"/>
                <a:cs typeface="Segoe UI" pitchFamily="34" charset="0"/>
              </a:endParaRPr>
            </a:p>
          </p:txBody>
        </p:sp>
        <p:sp>
          <p:nvSpPr>
            <p:cNvPr id="58" name="Rectangle 57">
              <a:extLst>
                <a:ext uri="{FF2B5EF4-FFF2-40B4-BE49-F238E27FC236}">
                  <a16:creationId xmlns:a16="http://schemas.microsoft.com/office/drawing/2014/main" id="{B5466B16-C316-4D4F-8F59-EE7CEE047AF1}"/>
                </a:ext>
              </a:extLst>
            </p:cNvPr>
            <p:cNvSpPr/>
            <p:nvPr/>
          </p:nvSpPr>
          <p:spPr>
            <a:xfrm>
              <a:off x="911873" y="2146903"/>
              <a:ext cx="2532894" cy="3355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marL="0" marR="0" lvl="0" indent="0" algn="ctr" defTabSz="914225" rtl="0" eaLnBrk="1" fontAlgn="auto" latinLnBrk="0" hangingPunct="1">
                <a:spcBef>
                  <a:spcPts val="0"/>
                </a:spcBef>
                <a:spcAft>
                  <a:spcPts val="0"/>
                </a:spcAft>
                <a:buClrTx/>
                <a:buSzTx/>
                <a:buFontTx/>
                <a:buNone/>
                <a:tabLst/>
                <a:defRPr/>
              </a:pPr>
              <a:r>
                <a:rPr kumimoji="0" lang="en-US" sz="1200" b="0" i="0" u="none" strike="noStrike" kern="1200" cap="none"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60" name="Rectangle 59">
              <a:extLst>
                <a:ext uri="{FF2B5EF4-FFF2-40B4-BE49-F238E27FC236}">
                  <a16:creationId xmlns:a16="http://schemas.microsoft.com/office/drawing/2014/main" id="{D06765EE-4ABF-4C16-8F90-17B6A148312A}"/>
                </a:ext>
              </a:extLst>
            </p:cNvPr>
            <p:cNvSpPr/>
            <p:nvPr/>
          </p:nvSpPr>
          <p:spPr>
            <a:xfrm>
              <a:off x="1044144" y="2997396"/>
              <a:ext cx="2728947" cy="430887"/>
            </a:xfrm>
            <a:prstGeom prst="rect">
              <a:avLst/>
            </a:prstGeom>
          </p:spPr>
          <p:txBody>
            <a:bodyPr wrap="square">
              <a:spAutoFit/>
            </a:bodyPr>
            <a:lstStyle/>
            <a:p>
              <a:pPr marL="0" marR="0" lvl="0" indent="0" defTabSz="914367" rtl="0" eaLnBrk="1" fontAlgn="auto" latinLnBrk="0" hangingPunct="1">
                <a:spcBef>
                  <a:spcPts val="0"/>
                </a:spcBef>
                <a:spcAft>
                  <a:spcPts val="0"/>
                </a:spcAft>
                <a:buClrTx/>
                <a:buSzTx/>
                <a:buFontTx/>
                <a:buNone/>
                <a:tabLst/>
                <a:defRPr/>
              </a:pPr>
              <a:r>
                <a:rPr lang="en-US" sz="1100">
                  <a:latin typeface="Segoe UI Semilight"/>
                  <a:cs typeface="Segoe UI" panose="020B0502040204020203" pitchFamily="34" charset="0"/>
                </a:rPr>
                <a:t>Easily process structured and unstructured data from distributed sources</a:t>
              </a:r>
            </a:p>
          </p:txBody>
        </p:sp>
        <p:sp>
          <p:nvSpPr>
            <p:cNvPr id="61" name="Rectangle 60">
              <a:extLst>
                <a:ext uri="{FF2B5EF4-FFF2-40B4-BE49-F238E27FC236}">
                  <a16:creationId xmlns:a16="http://schemas.microsoft.com/office/drawing/2014/main" id="{6A612F8B-1FCD-400F-A717-426E331846F2}"/>
                </a:ext>
              </a:extLst>
            </p:cNvPr>
            <p:cNvSpPr/>
            <p:nvPr/>
          </p:nvSpPr>
          <p:spPr>
            <a:xfrm>
              <a:off x="1044144" y="4057509"/>
              <a:ext cx="2728947" cy="600164"/>
            </a:xfrm>
            <a:prstGeom prst="rect">
              <a:avLst/>
            </a:prstGeom>
          </p:spPr>
          <p:txBody>
            <a:bodyPr wrap="square">
              <a:spAutoFit/>
            </a:bodyPr>
            <a:lstStyle/>
            <a:p>
              <a:pPr marL="0" marR="0" lvl="0" indent="0" defTabSz="914367" rtl="0" eaLnBrk="1" fontAlgn="auto" latinLnBrk="0" hangingPunct="1">
                <a:spcBef>
                  <a:spcPts val="0"/>
                </a:spcBef>
                <a:spcAft>
                  <a:spcPts val="0"/>
                </a:spcAft>
                <a:buClrTx/>
                <a:buSzTx/>
                <a:buFontTx/>
                <a:buNone/>
                <a:tabLst/>
                <a:defRPr/>
              </a:pPr>
              <a:r>
                <a:rPr lang="en-US" sz="1100">
                  <a:latin typeface="Segoe UI Semilight"/>
                  <a:cs typeface="Segoe UI" panose="020B0502040204020203" pitchFamily="34" charset="0"/>
                </a:rPr>
                <a:t>Quickly visualize data and apply transformations in an intuitive notebook environment</a:t>
              </a:r>
            </a:p>
          </p:txBody>
        </p:sp>
        <p:cxnSp>
          <p:nvCxnSpPr>
            <p:cNvPr id="62" name="Straight Connector 61">
              <a:extLst>
                <a:ext uri="{FF2B5EF4-FFF2-40B4-BE49-F238E27FC236}">
                  <a16:creationId xmlns:a16="http://schemas.microsoft.com/office/drawing/2014/main" id="{6D4E46AF-26C8-49D1-BF8F-177C58701E36}"/>
                </a:ext>
              </a:extLst>
            </p:cNvPr>
            <p:cNvCxnSpPr>
              <a:cxnSpLocks/>
            </p:cNvCxnSpPr>
            <p:nvPr/>
          </p:nvCxnSpPr>
          <p:spPr>
            <a:xfrm>
              <a:off x="1067774" y="2539489"/>
              <a:ext cx="2221093"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861A5A2-2F88-4E19-9510-DB65E9C3F3CD}"/>
                </a:ext>
              </a:extLst>
            </p:cNvPr>
            <p:cNvCxnSpPr>
              <a:cxnSpLocks/>
            </p:cNvCxnSpPr>
            <p:nvPr/>
          </p:nvCxnSpPr>
          <p:spPr>
            <a:xfrm>
              <a:off x="1727588" y="4995046"/>
              <a:ext cx="829936"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9D4E9151-A55B-47F5-AFF8-EC85A246C178}"/>
                </a:ext>
              </a:extLst>
            </p:cNvPr>
            <p:cNvGrpSpPr/>
            <p:nvPr/>
          </p:nvGrpSpPr>
          <p:grpSpPr>
            <a:xfrm>
              <a:off x="1961920" y="1557756"/>
              <a:ext cx="432801" cy="483010"/>
              <a:chOff x="2378131" y="1581496"/>
              <a:chExt cx="552646" cy="614175"/>
            </a:xfrm>
          </p:grpSpPr>
          <p:sp>
            <p:nvSpPr>
              <p:cNvPr id="83" name="Freeform: Shape 82">
                <a:extLst>
                  <a:ext uri="{FF2B5EF4-FFF2-40B4-BE49-F238E27FC236}">
                    <a16:creationId xmlns:a16="http://schemas.microsoft.com/office/drawing/2014/main" id="{D5920E58-8909-42FA-8299-5FA806452D8B}"/>
                  </a:ext>
                </a:extLst>
              </p:cNvPr>
              <p:cNvSpPr/>
              <p:nvPr/>
            </p:nvSpPr>
            <p:spPr>
              <a:xfrm>
                <a:off x="2379054"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2400" b="0" i="0" u="none" strike="noStrike" kern="0" cap="none" normalizeH="0" baseline="0" noProof="0">
                  <a:ln>
                    <a:noFill/>
                  </a:ln>
                  <a:effectLst/>
                  <a:uLnTx/>
                  <a:uFillTx/>
                  <a:latin typeface="Segoe UI"/>
                  <a:ea typeface="+mn-ea"/>
                  <a:cs typeface="+mn-cs"/>
                </a:endParaRPr>
              </a:p>
            </p:txBody>
          </p:sp>
          <p:sp>
            <p:nvSpPr>
              <p:cNvPr id="84" name="Freeform: Shape 83">
                <a:extLst>
                  <a:ext uri="{FF2B5EF4-FFF2-40B4-BE49-F238E27FC236}">
                    <a16:creationId xmlns:a16="http://schemas.microsoft.com/office/drawing/2014/main" id="{3F750840-3071-4C4C-88B9-1C3B226FB7A5}"/>
                  </a:ext>
                </a:extLst>
              </p:cNvPr>
              <p:cNvSpPr/>
              <p:nvPr/>
            </p:nvSpPr>
            <p:spPr>
              <a:xfrm>
                <a:off x="2378438"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2400" b="0" i="0" u="none" strike="noStrike" kern="0" cap="none" normalizeH="0" baseline="0" noProof="0">
                  <a:ln>
                    <a:noFill/>
                  </a:ln>
                  <a:effectLst/>
                  <a:uLnTx/>
                  <a:uFillTx/>
                  <a:latin typeface="Segoe UI"/>
                  <a:ea typeface="+mn-ea"/>
                  <a:cs typeface="+mn-cs"/>
                </a:endParaRPr>
              </a:p>
            </p:txBody>
          </p:sp>
          <p:sp>
            <p:nvSpPr>
              <p:cNvPr id="85" name="Freeform: Shape 84">
                <a:extLst>
                  <a:ext uri="{FF2B5EF4-FFF2-40B4-BE49-F238E27FC236}">
                    <a16:creationId xmlns:a16="http://schemas.microsoft.com/office/drawing/2014/main" id="{F3A4D80D-E47C-489C-A0B6-AAFE4F0F1394}"/>
                  </a:ext>
                </a:extLst>
              </p:cNvPr>
              <p:cNvSpPr/>
              <p:nvPr/>
            </p:nvSpPr>
            <p:spPr>
              <a:xfrm>
                <a:off x="2652759" y="1939849"/>
                <a:ext cx="277402"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2400" b="0" i="0" u="none" strike="noStrike" kern="0" cap="none" normalizeH="0" baseline="0" noProof="0">
                  <a:ln>
                    <a:noFill/>
                  </a:ln>
                  <a:effectLst/>
                  <a:uLnTx/>
                  <a:uFillTx/>
                  <a:latin typeface="Segoe UI"/>
                  <a:ea typeface="+mn-ea"/>
                  <a:cs typeface="+mn-cs"/>
                </a:endParaRPr>
              </a:p>
            </p:txBody>
          </p:sp>
          <p:sp>
            <p:nvSpPr>
              <p:cNvPr id="86" name="Freeform: Shape 85">
                <a:extLst>
                  <a:ext uri="{FF2B5EF4-FFF2-40B4-BE49-F238E27FC236}">
                    <a16:creationId xmlns:a16="http://schemas.microsoft.com/office/drawing/2014/main" id="{2252A011-062E-42C7-A1E9-4DBB30FC8203}"/>
                  </a:ext>
                </a:extLst>
              </p:cNvPr>
              <p:cNvSpPr/>
              <p:nvPr/>
            </p:nvSpPr>
            <p:spPr>
              <a:xfrm>
                <a:off x="2652143" y="1736424"/>
                <a:ext cx="277402"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2400" b="0" i="0" u="none" strike="noStrike" kern="0" cap="none" normalizeH="0" baseline="0" noProof="0">
                  <a:ln>
                    <a:noFill/>
                  </a:ln>
                  <a:effectLst/>
                  <a:uLnTx/>
                  <a:uFillTx/>
                  <a:latin typeface="Segoe UI"/>
                  <a:ea typeface="+mn-ea"/>
                  <a:cs typeface="+mn-cs"/>
                </a:endParaRPr>
              </a:p>
            </p:txBody>
          </p:sp>
          <p:sp>
            <p:nvSpPr>
              <p:cNvPr id="87" name="Freeform: Shape 86">
                <a:extLst>
                  <a:ext uri="{FF2B5EF4-FFF2-40B4-BE49-F238E27FC236}">
                    <a16:creationId xmlns:a16="http://schemas.microsoft.com/office/drawing/2014/main" id="{6967E89F-02FD-4276-9D06-099E9D2CFCC7}"/>
                  </a:ext>
                </a:extLst>
              </p:cNvPr>
              <p:cNvSpPr/>
              <p:nvPr/>
            </p:nvSpPr>
            <p:spPr>
              <a:xfrm>
                <a:off x="2378131" y="1939849"/>
                <a:ext cx="277402"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2400" b="0" i="0" u="none" strike="noStrike" kern="0" cap="none" normalizeH="0" baseline="0" noProof="0">
                  <a:ln>
                    <a:noFill/>
                  </a:ln>
                  <a:effectLst/>
                  <a:uLnTx/>
                  <a:uFillTx/>
                  <a:latin typeface="Segoe UI"/>
                  <a:ea typeface="+mn-ea"/>
                  <a:cs typeface="+mn-cs"/>
                </a:endParaRPr>
              </a:p>
            </p:txBody>
          </p:sp>
          <p:sp>
            <p:nvSpPr>
              <p:cNvPr id="88" name="Freeform: Shape 87">
                <a:extLst>
                  <a:ext uri="{FF2B5EF4-FFF2-40B4-BE49-F238E27FC236}">
                    <a16:creationId xmlns:a16="http://schemas.microsoft.com/office/drawing/2014/main" id="{635A053B-E459-4A66-8612-921B03632D46}"/>
                  </a:ext>
                </a:extLst>
              </p:cNvPr>
              <p:cNvSpPr/>
              <p:nvPr/>
            </p:nvSpPr>
            <p:spPr>
              <a:xfrm>
                <a:off x="2378131" y="1736733"/>
                <a:ext cx="277402"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2400" b="0" i="0" u="none" strike="noStrike" kern="0" cap="none" normalizeH="0" baseline="0" noProof="0">
                  <a:ln>
                    <a:noFill/>
                  </a:ln>
                  <a:effectLst/>
                  <a:uLnTx/>
                  <a:uFillTx/>
                  <a:latin typeface="Segoe UI"/>
                  <a:ea typeface="+mn-ea"/>
                  <a:cs typeface="+mn-cs"/>
                </a:endParaRPr>
              </a:p>
            </p:txBody>
          </p:sp>
        </p:grpSp>
        <p:grpSp>
          <p:nvGrpSpPr>
            <p:cNvPr id="3" name="Group 2">
              <a:extLst>
                <a:ext uri="{FF2B5EF4-FFF2-40B4-BE49-F238E27FC236}">
                  <a16:creationId xmlns:a16="http://schemas.microsoft.com/office/drawing/2014/main" id="{E82BE74C-4DC1-4ED7-8D43-7FEEB087901D}"/>
                </a:ext>
              </a:extLst>
            </p:cNvPr>
            <p:cNvGrpSpPr/>
            <p:nvPr/>
          </p:nvGrpSpPr>
          <p:grpSpPr>
            <a:xfrm>
              <a:off x="640641" y="4173090"/>
              <a:ext cx="336206" cy="369002"/>
              <a:chOff x="625864" y="4197868"/>
              <a:chExt cx="269240" cy="295504"/>
            </a:xfrm>
          </p:grpSpPr>
          <p:sp>
            <p:nvSpPr>
              <p:cNvPr id="108" name="Freeform: Shape 107">
                <a:extLst>
                  <a:ext uri="{FF2B5EF4-FFF2-40B4-BE49-F238E27FC236}">
                    <a16:creationId xmlns:a16="http://schemas.microsoft.com/office/drawing/2014/main" id="{89680D2E-6C27-4AD8-B3FA-83CC4649E929}"/>
                  </a:ext>
                </a:extLst>
              </p:cNvPr>
              <p:cNvSpPr/>
              <p:nvPr/>
            </p:nvSpPr>
            <p:spPr>
              <a:xfrm>
                <a:off x="625864" y="4197868"/>
                <a:ext cx="269240" cy="295504"/>
              </a:xfrm>
              <a:custGeom>
                <a:avLst/>
                <a:gdLst>
                  <a:gd name="connsiteX0" fmla="*/ 7348 w 390525"/>
                  <a:gd name="connsiteY0" fmla="*/ 7348 h 428625"/>
                  <a:gd name="connsiteX1" fmla="*/ 387396 w 390525"/>
                  <a:gd name="connsiteY1" fmla="*/ 7348 h 428625"/>
                  <a:gd name="connsiteX2" fmla="*/ 387396 w 390525"/>
                  <a:gd name="connsiteY2" fmla="*/ 422638 h 428625"/>
                  <a:gd name="connsiteX3" fmla="*/ 7348 w 390525"/>
                  <a:gd name="connsiteY3" fmla="*/ 422638 h 428625"/>
                </a:gdLst>
                <a:ahLst/>
                <a:cxnLst>
                  <a:cxn ang="0">
                    <a:pos x="connsiteX0" y="connsiteY0"/>
                  </a:cxn>
                  <a:cxn ang="0">
                    <a:pos x="connsiteX1" y="connsiteY1"/>
                  </a:cxn>
                  <a:cxn ang="0">
                    <a:pos x="connsiteX2" y="connsiteY2"/>
                  </a:cxn>
                  <a:cxn ang="0">
                    <a:pos x="connsiteX3" y="connsiteY3"/>
                  </a:cxn>
                </a:cxnLst>
                <a:rect l="l" t="t" r="r" b="b"/>
                <a:pathLst>
                  <a:path w="390525" h="428625">
                    <a:moveTo>
                      <a:pt x="7348" y="7348"/>
                    </a:moveTo>
                    <a:lnTo>
                      <a:pt x="387396" y="7348"/>
                    </a:lnTo>
                    <a:lnTo>
                      <a:pt x="387396" y="422638"/>
                    </a:lnTo>
                    <a:lnTo>
                      <a:pt x="7348" y="42263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sp>
            <p:nvSpPr>
              <p:cNvPr id="109" name="Freeform: Shape 108">
                <a:extLst>
                  <a:ext uri="{FF2B5EF4-FFF2-40B4-BE49-F238E27FC236}">
                    <a16:creationId xmlns:a16="http://schemas.microsoft.com/office/drawing/2014/main" id="{DD6923BE-9C70-433F-89E1-365521030B2E}"/>
                  </a:ext>
                </a:extLst>
              </p:cNvPr>
              <p:cNvSpPr/>
              <p:nvPr/>
            </p:nvSpPr>
            <p:spPr>
              <a:xfrm>
                <a:off x="625864" y="4231202"/>
                <a:ext cx="269240" cy="6567"/>
              </a:xfrm>
              <a:custGeom>
                <a:avLst/>
                <a:gdLst>
                  <a:gd name="connsiteX0" fmla="*/ 7348 w 390525"/>
                  <a:gd name="connsiteY0" fmla="*/ 7348 h 9525"/>
                  <a:gd name="connsiteX1" fmla="*/ 387396 w 390525"/>
                  <a:gd name="connsiteY1" fmla="*/ 7348 h 9525"/>
                </a:gdLst>
                <a:ahLst/>
                <a:cxnLst>
                  <a:cxn ang="0">
                    <a:pos x="connsiteX0" y="connsiteY0"/>
                  </a:cxn>
                  <a:cxn ang="0">
                    <a:pos x="connsiteX1" y="connsiteY1"/>
                  </a:cxn>
                </a:cxnLst>
                <a:rect l="l" t="t" r="r" b="b"/>
                <a:pathLst>
                  <a:path w="390525" h="9525">
                    <a:moveTo>
                      <a:pt x="7348" y="7348"/>
                    </a:moveTo>
                    <a:lnTo>
                      <a:pt x="38739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B78CC1AE-66A2-40E9-B4EE-C8C57652E7E6}"/>
                  </a:ext>
                </a:extLst>
              </p:cNvPr>
              <p:cNvSpPr/>
              <p:nvPr/>
            </p:nvSpPr>
            <p:spPr>
              <a:xfrm>
                <a:off x="662829" y="4374109"/>
                <a:ext cx="195311" cy="82251"/>
              </a:xfrm>
              <a:custGeom>
                <a:avLst/>
                <a:gdLst>
                  <a:gd name="connsiteX0" fmla="*/ 7348 w 333375"/>
                  <a:gd name="connsiteY0" fmla="*/ 7348 h 219075"/>
                  <a:gd name="connsiteX1" fmla="*/ 335008 w 333375"/>
                  <a:gd name="connsiteY1" fmla="*/ 7348 h 219075"/>
                  <a:gd name="connsiteX2" fmla="*/ 335008 w 333375"/>
                  <a:gd name="connsiteY2" fmla="*/ 217851 h 219075"/>
                  <a:gd name="connsiteX3" fmla="*/ 7348 w 333375"/>
                  <a:gd name="connsiteY3" fmla="*/ 217851 h 219075"/>
                </a:gdLst>
                <a:ahLst/>
                <a:cxnLst>
                  <a:cxn ang="0">
                    <a:pos x="connsiteX0" y="connsiteY0"/>
                  </a:cxn>
                  <a:cxn ang="0">
                    <a:pos x="connsiteX1" y="connsiteY1"/>
                  </a:cxn>
                  <a:cxn ang="0">
                    <a:pos x="connsiteX2" y="connsiteY2"/>
                  </a:cxn>
                  <a:cxn ang="0">
                    <a:pos x="connsiteX3" y="connsiteY3"/>
                  </a:cxn>
                </a:cxnLst>
                <a:rect l="l" t="t" r="r" b="b"/>
                <a:pathLst>
                  <a:path w="333375" h="219075">
                    <a:moveTo>
                      <a:pt x="7348" y="7348"/>
                    </a:moveTo>
                    <a:lnTo>
                      <a:pt x="335008" y="7348"/>
                    </a:lnTo>
                    <a:lnTo>
                      <a:pt x="335008" y="217851"/>
                    </a:lnTo>
                    <a:lnTo>
                      <a:pt x="7348" y="217851"/>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grpSp>
            <p:nvGrpSpPr>
              <p:cNvPr id="119" name="Group 118">
                <a:extLst>
                  <a:ext uri="{FF2B5EF4-FFF2-40B4-BE49-F238E27FC236}">
                    <a16:creationId xmlns:a16="http://schemas.microsoft.com/office/drawing/2014/main" id="{4BD8C446-656A-4825-B5FF-7DF01F0A5319}"/>
                  </a:ext>
                </a:extLst>
              </p:cNvPr>
              <p:cNvGrpSpPr/>
              <p:nvPr/>
            </p:nvGrpSpPr>
            <p:grpSpPr>
              <a:xfrm>
                <a:off x="692941" y="4415234"/>
                <a:ext cx="135086" cy="1344"/>
                <a:chOff x="4604971" y="2474105"/>
                <a:chExt cx="1588915" cy="1344"/>
              </a:xfrm>
            </p:grpSpPr>
            <p:cxnSp>
              <p:nvCxnSpPr>
                <p:cNvPr id="123" name="Straight Connector 122">
                  <a:extLst>
                    <a:ext uri="{FF2B5EF4-FFF2-40B4-BE49-F238E27FC236}">
                      <a16:creationId xmlns:a16="http://schemas.microsoft.com/office/drawing/2014/main" id="{413D3FB7-F5F0-4775-8574-3531D3186E26}"/>
                    </a:ext>
                  </a:extLst>
                </p:cNvPr>
                <p:cNvCxnSpPr>
                  <a:cxnSpLocks/>
                </p:cNvCxnSpPr>
                <p:nvPr/>
              </p:nvCxnSpPr>
              <p:spPr>
                <a:xfrm>
                  <a:off x="4604971" y="2474105"/>
                  <a:ext cx="486783" cy="0"/>
                </a:xfrm>
                <a:prstGeom prst="line">
                  <a:avLst/>
                </a:prstGeom>
                <a:noFill/>
                <a:ln w="12700" cap="flat" cmpd="sng" algn="ctr">
                  <a:solidFill>
                    <a:srgbClr val="0078D7"/>
                  </a:solidFill>
                  <a:prstDash val="solid"/>
                  <a:headEnd type="none"/>
                  <a:tailEnd type="none"/>
                </a:ln>
                <a:effectLst/>
              </p:spPr>
            </p:cxnSp>
            <p:cxnSp>
              <p:nvCxnSpPr>
                <p:cNvPr id="124" name="Straight Connector 123">
                  <a:extLst>
                    <a:ext uri="{FF2B5EF4-FFF2-40B4-BE49-F238E27FC236}">
                      <a16:creationId xmlns:a16="http://schemas.microsoft.com/office/drawing/2014/main" id="{CBBCE284-4E93-49C9-989C-DD5AA9992753}"/>
                    </a:ext>
                  </a:extLst>
                </p:cNvPr>
                <p:cNvCxnSpPr>
                  <a:cxnSpLocks/>
                </p:cNvCxnSpPr>
                <p:nvPr/>
              </p:nvCxnSpPr>
              <p:spPr>
                <a:xfrm>
                  <a:off x="5126627" y="2475448"/>
                  <a:ext cx="291315" cy="0"/>
                </a:xfrm>
                <a:prstGeom prst="line">
                  <a:avLst/>
                </a:prstGeom>
                <a:noFill/>
                <a:ln w="12700" cap="flat" cmpd="sng" algn="ctr">
                  <a:solidFill>
                    <a:srgbClr val="0078D7"/>
                  </a:solidFill>
                  <a:prstDash val="solid"/>
                  <a:headEnd type="none"/>
                  <a:tailEnd type="none"/>
                </a:ln>
                <a:effectLst/>
              </p:spPr>
            </p:cxnSp>
            <p:cxnSp>
              <p:nvCxnSpPr>
                <p:cNvPr id="125" name="Straight Connector 124">
                  <a:extLst>
                    <a:ext uri="{FF2B5EF4-FFF2-40B4-BE49-F238E27FC236}">
                      <a16:creationId xmlns:a16="http://schemas.microsoft.com/office/drawing/2014/main" id="{8B207890-E832-47C5-A5CA-048CF8D9FF49}"/>
                    </a:ext>
                  </a:extLst>
                </p:cNvPr>
                <p:cNvCxnSpPr>
                  <a:cxnSpLocks/>
                </p:cNvCxnSpPr>
                <p:nvPr/>
              </p:nvCxnSpPr>
              <p:spPr>
                <a:xfrm>
                  <a:off x="5902571" y="2475449"/>
                  <a:ext cx="291315" cy="0"/>
                </a:xfrm>
                <a:prstGeom prst="line">
                  <a:avLst/>
                </a:prstGeom>
                <a:noFill/>
                <a:ln w="12700" cap="flat" cmpd="sng" algn="ctr">
                  <a:solidFill>
                    <a:srgbClr val="0078D7"/>
                  </a:solidFill>
                  <a:prstDash val="solid"/>
                  <a:headEnd type="none"/>
                  <a:tailEnd type="none"/>
                </a:ln>
                <a:effectLst/>
              </p:spPr>
            </p:cxnSp>
          </p:grpSp>
          <p:grpSp>
            <p:nvGrpSpPr>
              <p:cNvPr id="120" name="Group 119">
                <a:extLst>
                  <a:ext uri="{FF2B5EF4-FFF2-40B4-BE49-F238E27FC236}">
                    <a16:creationId xmlns:a16="http://schemas.microsoft.com/office/drawing/2014/main" id="{B3ED85B5-9C48-4F59-A234-F9D0D9F84CA0}"/>
                  </a:ext>
                </a:extLst>
              </p:cNvPr>
              <p:cNvGrpSpPr/>
              <p:nvPr/>
            </p:nvGrpSpPr>
            <p:grpSpPr>
              <a:xfrm>
                <a:off x="675086" y="4249275"/>
                <a:ext cx="172081" cy="94011"/>
                <a:chOff x="4377869" y="1100820"/>
                <a:chExt cx="2130302" cy="734601"/>
              </a:xfrm>
            </p:grpSpPr>
            <p:sp>
              <p:nvSpPr>
                <p:cNvPr id="121" name="Freeform: Shape 120">
                  <a:extLst>
                    <a:ext uri="{FF2B5EF4-FFF2-40B4-BE49-F238E27FC236}">
                      <a16:creationId xmlns:a16="http://schemas.microsoft.com/office/drawing/2014/main" id="{E6EB83EA-D0F8-4CE2-AEFD-C37D114792DE}"/>
                    </a:ext>
                  </a:extLst>
                </p:cNvPr>
                <p:cNvSpPr/>
                <p:nvPr/>
              </p:nvSpPr>
              <p:spPr>
                <a:xfrm>
                  <a:off x="4377869" y="1100820"/>
                  <a:ext cx="2130302" cy="734601"/>
                </a:xfrm>
                <a:custGeom>
                  <a:avLst/>
                  <a:gdLst>
                    <a:gd name="connsiteX0" fmla="*/ 335008 w 333375"/>
                    <a:gd name="connsiteY0" fmla="*/ 98788 h 104775"/>
                    <a:gd name="connsiteX1" fmla="*/ 7348 w 333375"/>
                    <a:gd name="connsiteY1" fmla="*/ 98788 h 104775"/>
                    <a:gd name="connsiteX2" fmla="*/ 7348 w 333375"/>
                    <a:gd name="connsiteY2" fmla="*/ 7348 h 104775"/>
                  </a:gdLst>
                  <a:ahLst/>
                  <a:cxnLst>
                    <a:cxn ang="0">
                      <a:pos x="connsiteX0" y="connsiteY0"/>
                    </a:cxn>
                    <a:cxn ang="0">
                      <a:pos x="connsiteX1" y="connsiteY1"/>
                    </a:cxn>
                    <a:cxn ang="0">
                      <a:pos x="connsiteX2" y="connsiteY2"/>
                    </a:cxn>
                  </a:cxnLst>
                  <a:rect l="l" t="t" r="r" b="b"/>
                  <a:pathLst>
                    <a:path w="333375" h="104775">
                      <a:moveTo>
                        <a:pt x="335008" y="98788"/>
                      </a:moveTo>
                      <a:lnTo>
                        <a:pt x="7348" y="98788"/>
                      </a:lnTo>
                      <a:lnTo>
                        <a:pt x="7348" y="7348"/>
                      </a:ln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sp>
              <p:nvSpPr>
                <p:cNvPr id="122" name="Freeform: Shape 121">
                  <a:extLst>
                    <a:ext uri="{FF2B5EF4-FFF2-40B4-BE49-F238E27FC236}">
                      <a16:creationId xmlns:a16="http://schemas.microsoft.com/office/drawing/2014/main" id="{D27E8E8B-43BD-4C50-BFB9-891909284C31}"/>
                    </a:ext>
                  </a:extLst>
                </p:cNvPr>
                <p:cNvSpPr/>
                <p:nvPr/>
              </p:nvSpPr>
              <p:spPr bwMode="auto">
                <a:xfrm>
                  <a:off x="4552479" y="1351649"/>
                  <a:ext cx="1829941" cy="301418"/>
                </a:xfrm>
                <a:custGeom>
                  <a:avLst/>
                  <a:gdLst>
                    <a:gd name="connsiteX0" fmla="*/ 0 w 636270"/>
                    <a:gd name="connsiteY0" fmla="*/ 87630 h 110490"/>
                    <a:gd name="connsiteX1" fmla="*/ 112395 w 636270"/>
                    <a:gd name="connsiteY1" fmla="*/ 7620 h 110490"/>
                    <a:gd name="connsiteX2" fmla="*/ 165735 w 636270"/>
                    <a:gd name="connsiteY2" fmla="*/ 74295 h 110490"/>
                    <a:gd name="connsiteX3" fmla="*/ 192405 w 636270"/>
                    <a:gd name="connsiteY3" fmla="*/ 57150 h 110490"/>
                    <a:gd name="connsiteX4" fmla="*/ 219075 w 636270"/>
                    <a:gd name="connsiteY4" fmla="*/ 99060 h 110490"/>
                    <a:gd name="connsiteX5" fmla="*/ 329565 w 636270"/>
                    <a:gd name="connsiteY5" fmla="*/ 11430 h 110490"/>
                    <a:gd name="connsiteX6" fmla="*/ 365760 w 636270"/>
                    <a:gd name="connsiteY6" fmla="*/ 53340 h 110490"/>
                    <a:gd name="connsiteX7" fmla="*/ 394335 w 636270"/>
                    <a:gd name="connsiteY7" fmla="*/ 36195 h 110490"/>
                    <a:gd name="connsiteX8" fmla="*/ 451485 w 636270"/>
                    <a:gd name="connsiteY8" fmla="*/ 110490 h 110490"/>
                    <a:gd name="connsiteX9" fmla="*/ 634365 w 636270"/>
                    <a:gd name="connsiteY9" fmla="*/ 0 h 110490"/>
                    <a:gd name="connsiteX10" fmla="*/ 636270 w 636270"/>
                    <a:gd name="connsiteY10" fmla="*/ 0 h 1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6270" h="110490">
                      <a:moveTo>
                        <a:pt x="0" y="87630"/>
                      </a:moveTo>
                      <a:lnTo>
                        <a:pt x="112395" y="7620"/>
                      </a:lnTo>
                      <a:lnTo>
                        <a:pt x="165735" y="74295"/>
                      </a:lnTo>
                      <a:lnTo>
                        <a:pt x="192405" y="57150"/>
                      </a:lnTo>
                      <a:lnTo>
                        <a:pt x="219075" y="99060"/>
                      </a:lnTo>
                      <a:lnTo>
                        <a:pt x="329565" y="11430"/>
                      </a:lnTo>
                      <a:lnTo>
                        <a:pt x="365760" y="53340"/>
                      </a:lnTo>
                      <a:lnTo>
                        <a:pt x="394335" y="36195"/>
                      </a:lnTo>
                      <a:lnTo>
                        <a:pt x="451485" y="110490"/>
                      </a:lnTo>
                      <a:lnTo>
                        <a:pt x="634365" y="0"/>
                      </a:lnTo>
                      <a:lnTo>
                        <a:pt x="636270"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1"/>
                    </a:solidFill>
                    <a:effectLst/>
                    <a:uLnTx/>
                    <a:uFillTx/>
                    <a:latin typeface="Segoe UI Semilight"/>
                    <a:ea typeface="+mn-ea"/>
                    <a:cs typeface="+mn-cs"/>
                  </a:endParaRPr>
                </a:p>
              </p:txBody>
            </p:sp>
          </p:grpSp>
        </p:grpSp>
        <p:sp>
          <p:nvSpPr>
            <p:cNvPr id="90" name="Rectangle 89">
              <a:extLst>
                <a:ext uri="{FF2B5EF4-FFF2-40B4-BE49-F238E27FC236}">
                  <a16:creationId xmlns:a16="http://schemas.microsoft.com/office/drawing/2014/main" id="{6FE35C33-B0B4-4D55-8F1C-3F3E41FE7F1D}"/>
                </a:ext>
              </a:extLst>
            </p:cNvPr>
            <p:cNvSpPr/>
            <p:nvPr/>
          </p:nvSpPr>
          <p:spPr>
            <a:xfrm>
              <a:off x="1044144" y="5319765"/>
              <a:ext cx="2679725" cy="600164"/>
            </a:xfrm>
            <a:prstGeom prst="rect">
              <a:avLst/>
            </a:prstGeom>
          </p:spPr>
          <p:txBody>
            <a:bodyPr wrap="square">
              <a:spAutoFit/>
            </a:bodyPr>
            <a:lstStyle/>
            <a:p>
              <a:pPr marL="0" marR="0" lvl="0" indent="0" defTabSz="914367" rtl="0" eaLnBrk="1" fontAlgn="auto" latinLnBrk="0" hangingPunct="1">
                <a:spcBef>
                  <a:spcPts val="0"/>
                </a:spcBef>
                <a:spcAft>
                  <a:spcPts val="0"/>
                </a:spcAft>
                <a:buClrTx/>
                <a:buSzTx/>
                <a:buFontTx/>
                <a:buNone/>
                <a:tabLst/>
                <a:defRPr/>
              </a:pPr>
              <a:r>
                <a:rPr lang="en-US" sz="1100">
                  <a:latin typeface="Segoe UI Semilight"/>
                  <a:cs typeface="Segoe UI" panose="020B0502040204020203" pitchFamily="34" charset="0"/>
                </a:rPr>
                <a:t>Securely collaborate across varied roles and access levels with native Azure Active Directory integration</a:t>
              </a:r>
            </a:p>
          </p:txBody>
        </p:sp>
        <p:sp>
          <p:nvSpPr>
            <p:cNvPr id="74" name="Lock" title="Icon of a padlock">
              <a:extLst>
                <a:ext uri="{FF2B5EF4-FFF2-40B4-BE49-F238E27FC236}">
                  <a16:creationId xmlns:a16="http://schemas.microsoft.com/office/drawing/2014/main" id="{5635B07C-CC4A-4CCD-83EB-2FB37896743B}"/>
                </a:ext>
              </a:extLst>
            </p:cNvPr>
            <p:cNvSpPr>
              <a:spLocks noChangeAspect="1" noEditPoints="1"/>
            </p:cNvSpPr>
            <p:nvPr/>
          </p:nvSpPr>
          <p:spPr bwMode="auto">
            <a:xfrm>
              <a:off x="684642" y="5446396"/>
              <a:ext cx="248205" cy="34690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29176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7D34B4-BDCF-4BA0-86A9-715CD2D0CA05}"/>
              </a:ext>
            </a:extLst>
          </p:cNvPr>
          <p:cNvSpPr>
            <a:spLocks noGrp="1"/>
          </p:cNvSpPr>
          <p:nvPr>
            <p:ph type="title"/>
          </p:nvPr>
        </p:nvSpPr>
        <p:spPr/>
        <p:txBody>
          <a:bodyPr/>
          <a:lstStyle/>
          <a:p>
            <a:r>
              <a:rPr lang="en-US"/>
              <a:t>Data Engineering</a:t>
            </a:r>
            <a:endParaRPr lang="en-IN"/>
          </a:p>
        </p:txBody>
      </p:sp>
      <p:sp>
        <p:nvSpPr>
          <p:cNvPr id="115" name="Rectangle 114">
            <a:extLst>
              <a:ext uri="{FF2B5EF4-FFF2-40B4-BE49-F238E27FC236}">
                <a16:creationId xmlns:a16="http://schemas.microsoft.com/office/drawing/2014/main" id="{C32B063E-6654-49BA-86FE-932DABA3B725}"/>
              </a:ext>
            </a:extLst>
          </p:cNvPr>
          <p:cNvSpPr/>
          <p:nvPr/>
        </p:nvSpPr>
        <p:spPr bwMode="auto">
          <a:xfrm>
            <a:off x="464200" y="995766"/>
            <a:ext cx="1125441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505050"/>
                </a:solidFill>
                <a:effectLst/>
                <a:uLnTx/>
                <a:uFillTx/>
                <a:latin typeface="Segoe UI Light"/>
                <a:ea typeface="+mn-ea"/>
                <a:cs typeface="Segoe UI Semilight" panose="020B0402040204020203" pitchFamily="34" charset="0"/>
              </a:rPr>
              <a:t>Comparing Notebooks in Azure </a:t>
            </a:r>
            <a:r>
              <a:rPr kumimoji="0" lang="en-US" sz="2400" b="0" i="0" u="none" strike="noStrike" kern="1200" cap="none" spc="0" normalizeH="0" baseline="0" noProof="0" err="1">
                <a:ln>
                  <a:noFill/>
                </a:ln>
                <a:solidFill>
                  <a:srgbClr val="505050"/>
                </a:solidFill>
                <a:effectLst/>
                <a:uLnTx/>
                <a:uFillTx/>
                <a:latin typeface="Segoe UI Light"/>
                <a:ea typeface="+mn-ea"/>
                <a:cs typeface="Segoe UI Semilight" panose="020B0402040204020203" pitchFamily="34" charset="0"/>
              </a:rPr>
              <a:t>Databricks</a:t>
            </a:r>
            <a:r>
              <a:rPr kumimoji="0" lang="en-US" sz="2400" b="0" i="0" u="none" strike="noStrike" kern="1200" cap="none" spc="0" normalizeH="0" baseline="0" noProof="0">
                <a:ln>
                  <a:noFill/>
                </a:ln>
                <a:solidFill>
                  <a:srgbClr val="505050"/>
                </a:solidFill>
                <a:effectLst/>
                <a:uLnTx/>
                <a:uFillTx/>
                <a:latin typeface="Segoe UI Light"/>
                <a:ea typeface="+mn-ea"/>
                <a:cs typeface="Segoe UI Semilight" panose="020B0402040204020203" pitchFamily="34" charset="0"/>
              </a:rPr>
              <a:t> against other IDEs</a:t>
            </a:r>
          </a:p>
        </p:txBody>
      </p:sp>
      <p:grpSp>
        <p:nvGrpSpPr>
          <p:cNvPr id="22" name="Group 21">
            <a:extLst>
              <a:ext uri="{FF2B5EF4-FFF2-40B4-BE49-F238E27FC236}">
                <a16:creationId xmlns:a16="http://schemas.microsoft.com/office/drawing/2014/main" id="{ED29FA02-8A75-4B7B-951E-CA6C93E6F381}"/>
              </a:ext>
            </a:extLst>
          </p:cNvPr>
          <p:cNvGrpSpPr/>
          <p:nvPr/>
        </p:nvGrpSpPr>
        <p:grpSpPr>
          <a:xfrm>
            <a:off x="10692384" y="165004"/>
            <a:ext cx="1281469" cy="360458"/>
            <a:chOff x="9944309" y="387377"/>
            <a:chExt cx="1918289" cy="539586"/>
          </a:xfrm>
        </p:grpSpPr>
        <p:sp>
          <p:nvSpPr>
            <p:cNvPr id="23" name="Rectangle: Rounded Corners 22">
              <a:extLst>
                <a:ext uri="{FF2B5EF4-FFF2-40B4-BE49-F238E27FC236}">
                  <a16:creationId xmlns:a16="http://schemas.microsoft.com/office/drawing/2014/main" id="{ACC34EE6-04ED-488D-A983-001E367DEB55}"/>
                </a:ext>
              </a:extLst>
            </p:cNvPr>
            <p:cNvSpPr/>
            <p:nvPr/>
          </p:nvSpPr>
          <p:spPr bwMode="auto">
            <a:xfrm>
              <a:off x="10608813" y="387377"/>
              <a:ext cx="589280" cy="121881"/>
            </a:xfrm>
            <a:prstGeom prst="roundRect">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031DC04D-BE06-484D-A75D-4FC72C528745}"/>
                </a:ext>
              </a:extLst>
            </p:cNvPr>
            <p:cNvSpPr/>
            <p:nvPr/>
          </p:nvSpPr>
          <p:spPr>
            <a:xfrm>
              <a:off x="10478455" y="702196"/>
              <a:ext cx="82878" cy="149182"/>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80BDFE09-6ED8-4146-B192-EBA8FC9123D5}"/>
                </a:ext>
              </a:extLst>
            </p:cNvPr>
            <p:cNvSpPr/>
            <p:nvPr/>
          </p:nvSpPr>
          <p:spPr>
            <a:xfrm>
              <a:off x="11255373" y="702196"/>
              <a:ext cx="82881" cy="149182"/>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Rectangle: Rounded Corners 25">
              <a:extLst>
                <a:ext uri="{FF2B5EF4-FFF2-40B4-BE49-F238E27FC236}">
                  <a16:creationId xmlns:a16="http://schemas.microsoft.com/office/drawing/2014/main" id="{9EFD3681-A24B-44AB-94A9-A944D56C635F}"/>
                </a:ext>
              </a:extLst>
            </p:cNvPr>
            <p:cNvSpPr/>
            <p:nvPr/>
          </p:nvSpPr>
          <p:spPr bwMode="auto">
            <a:xfrm>
              <a:off x="9944309" y="626611"/>
              <a:ext cx="344849" cy="300352"/>
            </a:xfrm>
            <a:prstGeom prst="roundRect">
              <a:avLst/>
            </a:prstGeom>
            <a:solidFill>
              <a:schemeClr val="tx2"/>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19B7FEE8-828B-47D9-949E-23960C483184}"/>
                </a:ext>
              </a:extLst>
            </p:cNvPr>
            <p:cNvSpPr/>
            <p:nvPr/>
          </p:nvSpPr>
          <p:spPr bwMode="auto">
            <a:xfrm>
              <a:off x="10731029" y="626611"/>
              <a:ext cx="344849" cy="300352"/>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3C2B00CE-716F-4E8C-A286-013585A5DB4F}"/>
                </a:ext>
              </a:extLst>
            </p:cNvPr>
            <p:cNvSpPr/>
            <p:nvPr/>
          </p:nvSpPr>
          <p:spPr bwMode="auto">
            <a:xfrm>
              <a:off x="11517749" y="626611"/>
              <a:ext cx="344849" cy="300352"/>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Left Brace 28">
              <a:extLst>
                <a:ext uri="{FF2B5EF4-FFF2-40B4-BE49-F238E27FC236}">
                  <a16:creationId xmlns:a16="http://schemas.microsoft.com/office/drawing/2014/main" id="{A5530DD5-DB87-4212-AF2E-DA5CEC334A0B}"/>
                </a:ext>
              </a:extLst>
            </p:cNvPr>
            <p:cNvSpPr/>
            <p:nvPr/>
          </p:nvSpPr>
          <p:spPr>
            <a:xfrm rot="5400000">
              <a:off x="10873552" y="-390321"/>
              <a:ext cx="59803" cy="191828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34" name="Straight Connector 33">
            <a:extLst>
              <a:ext uri="{FF2B5EF4-FFF2-40B4-BE49-F238E27FC236}">
                <a16:creationId xmlns:a16="http://schemas.microsoft.com/office/drawing/2014/main" id="{D9158E4A-0884-43B7-9F95-42FEC17CF60F}"/>
              </a:ext>
            </a:extLst>
          </p:cNvPr>
          <p:cNvCxnSpPr>
            <a:cxnSpLocks/>
          </p:cNvCxnSpPr>
          <p:nvPr/>
        </p:nvCxnSpPr>
        <p:spPr>
          <a:xfrm>
            <a:off x="3660862" y="2149752"/>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4330C8D-65C2-4BD9-A9D6-3F0B8C98A343}"/>
              </a:ext>
            </a:extLst>
          </p:cNvPr>
          <p:cNvCxnSpPr>
            <a:cxnSpLocks/>
          </p:cNvCxnSpPr>
          <p:nvPr/>
        </p:nvCxnSpPr>
        <p:spPr>
          <a:xfrm>
            <a:off x="3224443" y="2589531"/>
            <a:ext cx="0" cy="3925569"/>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A9BA298A-1841-4287-86DB-0A9FDB6A6845}"/>
              </a:ext>
            </a:extLst>
          </p:cNvPr>
          <p:cNvSpPr/>
          <p:nvPr/>
        </p:nvSpPr>
        <p:spPr bwMode="auto">
          <a:xfrm flipV="1">
            <a:off x="2781304" y="1709973"/>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DFF2512E-88C5-4CA8-8216-41C12B4A82FD}"/>
              </a:ext>
            </a:extLst>
          </p:cNvPr>
          <p:cNvSpPr/>
          <p:nvPr/>
        </p:nvSpPr>
        <p:spPr bwMode="auto">
          <a:xfrm>
            <a:off x="7090830" y="1780745"/>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030B5C9C-DF2F-42E4-8E4F-1785BB570CE5}"/>
              </a:ext>
            </a:extLst>
          </p:cNvPr>
          <p:cNvCxnSpPr>
            <a:cxnSpLocks/>
          </p:cNvCxnSpPr>
          <p:nvPr/>
        </p:nvCxnSpPr>
        <p:spPr>
          <a:xfrm>
            <a:off x="7904759" y="2149752"/>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80D198E-31F2-4518-BB30-73EAD4E1B03C}"/>
              </a:ext>
            </a:extLst>
          </p:cNvPr>
          <p:cNvCxnSpPr>
            <a:cxnSpLocks/>
          </p:cNvCxnSpPr>
          <p:nvPr/>
        </p:nvCxnSpPr>
        <p:spPr>
          <a:xfrm>
            <a:off x="7472154" y="2589531"/>
            <a:ext cx="0" cy="3925569"/>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CB029622-C5D8-4F7E-8AAC-FD8954FFE8D0}"/>
              </a:ext>
            </a:extLst>
          </p:cNvPr>
          <p:cNvSpPr/>
          <p:nvPr/>
        </p:nvSpPr>
        <p:spPr bwMode="auto">
          <a:xfrm flipV="1">
            <a:off x="7025201" y="1709973"/>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9E0DCEDF-945E-4F07-AF37-5EE04A65D2F7}"/>
              </a:ext>
            </a:extLst>
          </p:cNvPr>
          <p:cNvSpPr/>
          <p:nvPr/>
        </p:nvSpPr>
        <p:spPr bwMode="auto">
          <a:xfrm>
            <a:off x="3714754" y="1775602"/>
            <a:ext cx="2815213" cy="3769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Notebooks in </a:t>
            </a:r>
            <a:r>
              <a:rPr kumimoji="0" lang="en-US" sz="14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46" name="Oval 45">
            <a:extLst>
              <a:ext uri="{FF2B5EF4-FFF2-40B4-BE49-F238E27FC236}">
                <a16:creationId xmlns:a16="http://schemas.microsoft.com/office/drawing/2014/main" id="{D6A43F87-8990-4497-85E6-F401819B50C9}"/>
              </a:ext>
            </a:extLst>
          </p:cNvPr>
          <p:cNvSpPr/>
          <p:nvPr/>
        </p:nvSpPr>
        <p:spPr bwMode="auto">
          <a:xfrm>
            <a:off x="2844616" y="1779991"/>
            <a:ext cx="749808" cy="749808"/>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05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7" name="Group 46">
            <a:extLst>
              <a:ext uri="{FF2B5EF4-FFF2-40B4-BE49-F238E27FC236}">
                <a16:creationId xmlns:a16="http://schemas.microsoft.com/office/drawing/2014/main" id="{C8D0E549-154A-49AA-B10D-1E91460453BC}"/>
              </a:ext>
            </a:extLst>
          </p:cNvPr>
          <p:cNvGrpSpPr/>
          <p:nvPr/>
        </p:nvGrpSpPr>
        <p:grpSpPr>
          <a:xfrm>
            <a:off x="2993245" y="1902089"/>
            <a:ext cx="477805" cy="503997"/>
            <a:chOff x="7705923" y="1819834"/>
            <a:chExt cx="649479" cy="685085"/>
          </a:xfrm>
        </p:grpSpPr>
        <p:sp>
          <p:nvSpPr>
            <p:cNvPr id="48" name="TextBox 47">
              <a:extLst>
                <a:ext uri="{FF2B5EF4-FFF2-40B4-BE49-F238E27FC236}">
                  <a16:creationId xmlns:a16="http://schemas.microsoft.com/office/drawing/2014/main" id="{ACD93252-97E6-44BA-AD16-4AD2F549A979}"/>
                </a:ext>
              </a:extLst>
            </p:cNvPr>
            <p:cNvSpPr txBox="1"/>
            <p:nvPr/>
          </p:nvSpPr>
          <p:spPr>
            <a:xfrm>
              <a:off x="7847505" y="2253902"/>
              <a:ext cx="507897" cy="251017"/>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endParaRPr kumimoji="0" lang="en-US" sz="6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49" name="Freeform: Shape 48">
              <a:extLst>
                <a:ext uri="{FF2B5EF4-FFF2-40B4-BE49-F238E27FC236}">
                  <a16:creationId xmlns:a16="http://schemas.microsoft.com/office/drawing/2014/main" id="{F45BE5B3-B612-467C-8A60-8E510FF442CC}"/>
                </a:ext>
              </a:extLst>
            </p:cNvPr>
            <p:cNvSpPr/>
            <p:nvPr/>
          </p:nvSpPr>
          <p:spPr>
            <a:xfrm>
              <a:off x="7706951" y="1819834"/>
              <a:ext cx="614515" cy="346726"/>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E99632B-5194-4E9B-A843-B682160D562A}"/>
                </a:ext>
              </a:extLst>
            </p:cNvPr>
            <p:cNvSpPr/>
            <p:nvPr/>
          </p:nvSpPr>
          <p:spPr>
            <a:xfrm>
              <a:off x="7706265" y="2160262"/>
              <a:ext cx="614515" cy="23343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E0FE8E2A-07B0-43FD-B81F-391690A11F4D}"/>
                </a:ext>
              </a:extLst>
            </p:cNvPr>
            <p:cNvSpPr/>
            <p:nvPr/>
          </p:nvSpPr>
          <p:spPr>
            <a:xfrm>
              <a:off x="8011806" y="2218964"/>
              <a:ext cx="308973" cy="28493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E89CFBE-97E4-47B9-9230-75338B34FAB7}"/>
                </a:ext>
              </a:extLst>
            </p:cNvPr>
            <p:cNvSpPr/>
            <p:nvPr/>
          </p:nvSpPr>
          <p:spPr>
            <a:xfrm>
              <a:off x="8011120" y="1992393"/>
              <a:ext cx="308973" cy="28493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940213EA-5CFA-4D8E-8286-3F518284B8D7}"/>
                </a:ext>
              </a:extLst>
            </p:cNvPr>
            <p:cNvSpPr/>
            <p:nvPr/>
          </p:nvSpPr>
          <p:spPr>
            <a:xfrm>
              <a:off x="7705923" y="2218964"/>
              <a:ext cx="308973" cy="28493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CE28863-43BA-4628-89B2-171AC37BBC89}"/>
                </a:ext>
              </a:extLst>
            </p:cNvPr>
            <p:cNvSpPr/>
            <p:nvPr/>
          </p:nvSpPr>
          <p:spPr>
            <a:xfrm>
              <a:off x="7705923" y="1992737"/>
              <a:ext cx="308973" cy="28493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solidFill>
                  <a:srgbClr val="505050"/>
                </a:solidFill>
                <a:effectLst/>
                <a:uLnTx/>
                <a:uFillTx/>
                <a:latin typeface="Segoe UI"/>
                <a:ea typeface="+mn-ea"/>
                <a:cs typeface="+mn-cs"/>
              </a:endParaRPr>
            </a:p>
          </p:txBody>
        </p:sp>
      </p:grpSp>
      <p:sp>
        <p:nvSpPr>
          <p:cNvPr id="9" name="Rectangle 8">
            <a:extLst>
              <a:ext uri="{FF2B5EF4-FFF2-40B4-BE49-F238E27FC236}">
                <a16:creationId xmlns:a16="http://schemas.microsoft.com/office/drawing/2014/main" id="{8E34C372-BC83-44F4-B636-2F431A702461}"/>
              </a:ext>
            </a:extLst>
          </p:cNvPr>
          <p:cNvSpPr/>
          <p:nvPr/>
        </p:nvSpPr>
        <p:spPr>
          <a:xfrm>
            <a:off x="7970388" y="1811198"/>
            <a:ext cx="1106393" cy="307777"/>
          </a:xfrm>
          <a:prstGeom prst="rect">
            <a:avLst/>
          </a:prstGeom>
        </p:spPr>
        <p:txBody>
          <a:bodyPr wrap="square">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Other IDEs</a:t>
            </a:r>
            <a:endParaRPr kumimoji="0" lang="en-US" sz="900" b="0" i="0" u="none" strike="noStrike" kern="1200" cap="none" spc="0"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endParaRPr>
          </a:p>
        </p:txBody>
      </p:sp>
      <p:grpSp>
        <p:nvGrpSpPr>
          <p:cNvPr id="56" name="Group 55">
            <a:extLst>
              <a:ext uri="{FF2B5EF4-FFF2-40B4-BE49-F238E27FC236}">
                <a16:creationId xmlns:a16="http://schemas.microsoft.com/office/drawing/2014/main" id="{9149C8A0-26B9-4CC6-B460-9026946D494B}"/>
              </a:ext>
            </a:extLst>
          </p:cNvPr>
          <p:cNvGrpSpPr/>
          <p:nvPr/>
        </p:nvGrpSpPr>
        <p:grpSpPr>
          <a:xfrm>
            <a:off x="7242039" y="1984085"/>
            <a:ext cx="445882" cy="369714"/>
            <a:chOff x="71282" y="1903804"/>
            <a:chExt cx="837437" cy="694381"/>
          </a:xfrm>
        </p:grpSpPr>
        <p:sp>
          <p:nvSpPr>
            <p:cNvPr id="57" name="Rectangle 56">
              <a:extLst>
                <a:ext uri="{FF2B5EF4-FFF2-40B4-BE49-F238E27FC236}">
                  <a16:creationId xmlns:a16="http://schemas.microsoft.com/office/drawing/2014/main" id="{5B03DE2D-4459-4C88-86B9-3D9387736373}"/>
                </a:ext>
              </a:extLst>
            </p:cNvPr>
            <p:cNvSpPr/>
            <p:nvPr/>
          </p:nvSpPr>
          <p:spPr bwMode="auto">
            <a:xfrm>
              <a:off x="71282" y="1903804"/>
              <a:ext cx="837437" cy="694381"/>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FE85E083-2983-4DAE-AB2B-451A859F9F9E}"/>
                </a:ext>
              </a:extLst>
            </p:cNvPr>
            <p:cNvCxnSpPr/>
            <p:nvPr/>
          </p:nvCxnSpPr>
          <p:spPr>
            <a:xfrm>
              <a:off x="71282" y="2032601"/>
              <a:ext cx="837437" cy="0"/>
            </a:xfrm>
            <a:prstGeom prst="line">
              <a:avLst/>
            </a:prstGeom>
            <a:noFill/>
            <a:ln w="12700" cap="flat" cmpd="sng" algn="ctr">
              <a:solidFill>
                <a:schemeClr val="tx2"/>
              </a:solidFill>
              <a:prstDash val="solid"/>
              <a:headEnd type="none"/>
              <a:tailEnd type="none"/>
            </a:ln>
            <a:effectLst/>
          </p:spPr>
        </p:cxnSp>
        <p:sp>
          <p:nvSpPr>
            <p:cNvPr id="59" name="Oval 58">
              <a:extLst>
                <a:ext uri="{FF2B5EF4-FFF2-40B4-BE49-F238E27FC236}">
                  <a16:creationId xmlns:a16="http://schemas.microsoft.com/office/drawing/2014/main" id="{A4E16A23-202D-44CC-B670-7A5E185FC8F1}"/>
                </a:ext>
              </a:extLst>
            </p:cNvPr>
            <p:cNvSpPr/>
            <p:nvPr/>
          </p:nvSpPr>
          <p:spPr bwMode="auto">
            <a:xfrm>
              <a:off x="109383" y="1934672"/>
              <a:ext cx="68179" cy="68179"/>
            </a:xfrm>
            <a:prstGeom prst="ellipse">
              <a:avLst/>
            </a:prstGeom>
            <a:noFill/>
            <a:ln w="12700" cap="flat" cmpd="sng" algn="ctr">
              <a:solidFill>
                <a:schemeClr val="tx2"/>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7F5612CF-4EFA-48C2-BF2A-7FC171311A88}"/>
                </a:ext>
              </a:extLst>
            </p:cNvPr>
            <p:cNvSpPr/>
            <p:nvPr/>
          </p:nvSpPr>
          <p:spPr bwMode="auto">
            <a:xfrm>
              <a:off x="214662" y="1934672"/>
              <a:ext cx="68179" cy="68179"/>
            </a:xfrm>
            <a:prstGeom prst="ellipse">
              <a:avLst/>
            </a:prstGeom>
            <a:noFill/>
            <a:ln w="12700" cap="flat" cmpd="sng" algn="ctr">
              <a:solidFill>
                <a:schemeClr val="tx2"/>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B453C9D8-5C44-4541-9DFB-6D6F98C2FB47}"/>
                </a:ext>
              </a:extLst>
            </p:cNvPr>
            <p:cNvSpPr/>
            <p:nvPr/>
          </p:nvSpPr>
          <p:spPr bwMode="auto">
            <a:xfrm>
              <a:off x="319937" y="1934672"/>
              <a:ext cx="68179" cy="68179"/>
            </a:xfrm>
            <a:prstGeom prst="ellipse">
              <a:avLst/>
            </a:prstGeom>
            <a:noFill/>
            <a:ln w="12700" cap="flat" cmpd="sng" algn="ctr">
              <a:solidFill>
                <a:schemeClr val="tx2"/>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BC1B4850-432D-453B-B9FE-2563B3FD5AA7}"/>
                </a:ext>
              </a:extLst>
            </p:cNvPr>
            <p:cNvSpPr/>
            <p:nvPr/>
          </p:nvSpPr>
          <p:spPr bwMode="auto">
            <a:xfrm>
              <a:off x="472178" y="1948407"/>
              <a:ext cx="382625" cy="40711"/>
            </a:xfrm>
            <a:prstGeom prst="roundRect">
              <a:avLst>
                <a:gd name="adj" fmla="val 50000"/>
              </a:avLst>
            </a:prstGeom>
            <a:noFill/>
            <a:ln w="12700" cap="flat" cmpd="sng" algn="ctr">
              <a:solidFill>
                <a:schemeClr val="tx2"/>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8C1D0A97-1E21-47A3-81B8-F32A2594B563}"/>
                </a:ext>
              </a:extLst>
            </p:cNvPr>
            <p:cNvSpPr/>
            <p:nvPr/>
          </p:nvSpPr>
          <p:spPr bwMode="auto">
            <a:xfrm>
              <a:off x="125776" y="2076086"/>
              <a:ext cx="169911" cy="378313"/>
            </a:xfrm>
            <a:prstGeom prst="rect">
              <a:avLst/>
            </a:prstGeom>
            <a:noFill/>
            <a:ln w="12700" cap="flat" cmpd="sng" algn="ctr">
              <a:solidFill>
                <a:schemeClr val="tx2"/>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DCFEC2DC-28CE-4F16-B2B1-F0640CDEC30D}"/>
                </a:ext>
              </a:extLst>
            </p:cNvPr>
            <p:cNvCxnSpPr/>
            <p:nvPr/>
          </p:nvCxnSpPr>
          <p:spPr>
            <a:xfrm>
              <a:off x="354524" y="2032601"/>
              <a:ext cx="0" cy="565584"/>
            </a:xfrm>
            <a:prstGeom prst="line">
              <a:avLst/>
            </a:prstGeom>
            <a:noFill/>
            <a:ln w="12700" cap="flat" cmpd="sng" algn="ctr">
              <a:solidFill>
                <a:schemeClr val="tx2"/>
              </a:solidFill>
              <a:prstDash val="solid"/>
              <a:headEnd type="none"/>
              <a:tailEnd type="none"/>
            </a:ln>
            <a:effectLst/>
          </p:spPr>
        </p:cxnSp>
        <p:cxnSp>
          <p:nvCxnSpPr>
            <p:cNvPr id="65" name="Straight Connector 64">
              <a:extLst>
                <a:ext uri="{FF2B5EF4-FFF2-40B4-BE49-F238E27FC236}">
                  <a16:creationId xmlns:a16="http://schemas.microsoft.com/office/drawing/2014/main" id="{E4943C4D-6C53-41D2-8C34-8EFBEA662CFB}"/>
                </a:ext>
              </a:extLst>
            </p:cNvPr>
            <p:cNvCxnSpPr>
              <a:cxnSpLocks/>
            </p:cNvCxnSpPr>
            <p:nvPr/>
          </p:nvCxnSpPr>
          <p:spPr>
            <a:xfrm>
              <a:off x="117380" y="2500594"/>
              <a:ext cx="186701" cy="0"/>
            </a:xfrm>
            <a:prstGeom prst="line">
              <a:avLst/>
            </a:prstGeom>
            <a:noFill/>
            <a:ln w="12700" cap="flat" cmpd="sng" algn="ctr">
              <a:solidFill>
                <a:schemeClr val="tx2"/>
              </a:solidFill>
              <a:prstDash val="solid"/>
              <a:headEnd type="none"/>
              <a:tailEnd type="none"/>
            </a:ln>
            <a:effectLst/>
          </p:spPr>
        </p:cxnSp>
        <p:cxnSp>
          <p:nvCxnSpPr>
            <p:cNvPr id="68" name="Straight Connector 67">
              <a:extLst>
                <a:ext uri="{FF2B5EF4-FFF2-40B4-BE49-F238E27FC236}">
                  <a16:creationId xmlns:a16="http://schemas.microsoft.com/office/drawing/2014/main" id="{078AB06B-28D2-4979-9B28-9553D897B3BC}"/>
                </a:ext>
              </a:extLst>
            </p:cNvPr>
            <p:cNvCxnSpPr>
              <a:cxnSpLocks/>
            </p:cNvCxnSpPr>
            <p:nvPr/>
          </p:nvCxnSpPr>
          <p:spPr>
            <a:xfrm>
              <a:off x="385906" y="2084310"/>
              <a:ext cx="104956" cy="0"/>
            </a:xfrm>
            <a:prstGeom prst="line">
              <a:avLst/>
            </a:prstGeom>
            <a:noFill/>
            <a:ln w="12700" cap="flat" cmpd="sng" algn="ctr">
              <a:solidFill>
                <a:schemeClr val="tx2"/>
              </a:solidFill>
              <a:prstDash val="solid"/>
              <a:headEnd type="none"/>
              <a:tailEnd type="none"/>
            </a:ln>
            <a:effectLst/>
          </p:spPr>
        </p:cxnSp>
        <p:cxnSp>
          <p:nvCxnSpPr>
            <p:cNvPr id="69" name="Straight Connector 68">
              <a:extLst>
                <a:ext uri="{FF2B5EF4-FFF2-40B4-BE49-F238E27FC236}">
                  <a16:creationId xmlns:a16="http://schemas.microsoft.com/office/drawing/2014/main" id="{19ADC4DE-FF7A-4C8C-BC5B-0EBD292C271E}"/>
                </a:ext>
              </a:extLst>
            </p:cNvPr>
            <p:cNvCxnSpPr>
              <a:cxnSpLocks/>
            </p:cNvCxnSpPr>
            <p:nvPr/>
          </p:nvCxnSpPr>
          <p:spPr>
            <a:xfrm>
              <a:off x="385906" y="2169543"/>
              <a:ext cx="205441" cy="0"/>
            </a:xfrm>
            <a:prstGeom prst="line">
              <a:avLst/>
            </a:prstGeom>
            <a:noFill/>
            <a:ln w="12700" cap="flat" cmpd="sng" algn="ctr">
              <a:solidFill>
                <a:schemeClr val="tx2"/>
              </a:solidFill>
              <a:prstDash val="solid"/>
              <a:headEnd type="none"/>
              <a:tailEnd type="none"/>
            </a:ln>
            <a:effectLst/>
          </p:spPr>
        </p:cxnSp>
        <p:cxnSp>
          <p:nvCxnSpPr>
            <p:cNvPr id="70" name="Straight Connector 69">
              <a:extLst>
                <a:ext uri="{FF2B5EF4-FFF2-40B4-BE49-F238E27FC236}">
                  <a16:creationId xmlns:a16="http://schemas.microsoft.com/office/drawing/2014/main" id="{2FF6632C-E6CD-4888-AF16-AD7566FCD420}"/>
                </a:ext>
              </a:extLst>
            </p:cNvPr>
            <p:cNvCxnSpPr>
              <a:cxnSpLocks/>
            </p:cNvCxnSpPr>
            <p:nvPr/>
          </p:nvCxnSpPr>
          <p:spPr>
            <a:xfrm>
              <a:off x="606064" y="2169543"/>
              <a:ext cx="122945" cy="0"/>
            </a:xfrm>
            <a:prstGeom prst="line">
              <a:avLst/>
            </a:prstGeom>
            <a:noFill/>
            <a:ln w="12700" cap="flat" cmpd="sng" algn="ctr">
              <a:solidFill>
                <a:schemeClr val="tx2"/>
              </a:solidFill>
              <a:prstDash val="solid"/>
              <a:headEnd type="none"/>
              <a:tailEnd type="none"/>
            </a:ln>
            <a:effectLst/>
          </p:spPr>
        </p:cxnSp>
        <p:cxnSp>
          <p:nvCxnSpPr>
            <p:cNvPr id="71" name="Straight Connector 70">
              <a:extLst>
                <a:ext uri="{FF2B5EF4-FFF2-40B4-BE49-F238E27FC236}">
                  <a16:creationId xmlns:a16="http://schemas.microsoft.com/office/drawing/2014/main" id="{78D7C1BE-D0A5-49FE-B5C3-125988207EEA}"/>
                </a:ext>
              </a:extLst>
            </p:cNvPr>
            <p:cNvCxnSpPr>
              <a:cxnSpLocks/>
            </p:cNvCxnSpPr>
            <p:nvPr/>
          </p:nvCxnSpPr>
          <p:spPr>
            <a:xfrm>
              <a:off x="385906" y="2232857"/>
              <a:ext cx="301645" cy="0"/>
            </a:xfrm>
            <a:prstGeom prst="line">
              <a:avLst/>
            </a:prstGeom>
            <a:noFill/>
            <a:ln w="12700" cap="flat" cmpd="sng" algn="ctr">
              <a:solidFill>
                <a:schemeClr val="tx2"/>
              </a:solidFill>
              <a:prstDash val="solid"/>
              <a:headEnd type="none"/>
              <a:tailEnd type="none"/>
            </a:ln>
            <a:effectLst/>
          </p:spPr>
        </p:cxnSp>
        <p:cxnSp>
          <p:nvCxnSpPr>
            <p:cNvPr id="72" name="Straight Connector 71">
              <a:extLst>
                <a:ext uri="{FF2B5EF4-FFF2-40B4-BE49-F238E27FC236}">
                  <a16:creationId xmlns:a16="http://schemas.microsoft.com/office/drawing/2014/main" id="{0588752A-BCF7-45CB-916D-266CF3830A2F}"/>
                </a:ext>
              </a:extLst>
            </p:cNvPr>
            <p:cNvCxnSpPr>
              <a:cxnSpLocks/>
            </p:cNvCxnSpPr>
            <p:nvPr/>
          </p:nvCxnSpPr>
          <p:spPr>
            <a:xfrm>
              <a:off x="754872" y="2232857"/>
              <a:ext cx="122945" cy="0"/>
            </a:xfrm>
            <a:prstGeom prst="line">
              <a:avLst/>
            </a:prstGeom>
            <a:noFill/>
            <a:ln w="12700" cap="flat" cmpd="sng" algn="ctr">
              <a:solidFill>
                <a:schemeClr val="tx2"/>
              </a:solidFill>
              <a:prstDash val="solid"/>
              <a:headEnd type="none"/>
              <a:tailEnd type="none"/>
            </a:ln>
            <a:effectLst/>
          </p:spPr>
        </p:cxnSp>
        <p:cxnSp>
          <p:nvCxnSpPr>
            <p:cNvPr id="73" name="Straight Connector 72">
              <a:extLst>
                <a:ext uri="{FF2B5EF4-FFF2-40B4-BE49-F238E27FC236}">
                  <a16:creationId xmlns:a16="http://schemas.microsoft.com/office/drawing/2014/main" id="{E1257EDE-9B74-4EE5-9594-A3E9BF906796}"/>
                </a:ext>
              </a:extLst>
            </p:cNvPr>
            <p:cNvCxnSpPr>
              <a:cxnSpLocks/>
            </p:cNvCxnSpPr>
            <p:nvPr/>
          </p:nvCxnSpPr>
          <p:spPr>
            <a:xfrm>
              <a:off x="385906" y="2318090"/>
              <a:ext cx="124375" cy="0"/>
            </a:xfrm>
            <a:prstGeom prst="line">
              <a:avLst/>
            </a:prstGeom>
            <a:noFill/>
            <a:ln w="12700" cap="flat" cmpd="sng" algn="ctr">
              <a:solidFill>
                <a:schemeClr val="tx2"/>
              </a:solidFill>
              <a:prstDash val="solid"/>
              <a:headEnd type="none"/>
              <a:tailEnd type="none"/>
            </a:ln>
            <a:effectLst/>
          </p:spPr>
        </p:cxnSp>
        <p:cxnSp>
          <p:nvCxnSpPr>
            <p:cNvPr id="74" name="Straight Connector 73">
              <a:extLst>
                <a:ext uri="{FF2B5EF4-FFF2-40B4-BE49-F238E27FC236}">
                  <a16:creationId xmlns:a16="http://schemas.microsoft.com/office/drawing/2014/main" id="{DA14A58A-EA34-4C58-BADF-C33EE55F4E87}"/>
                </a:ext>
              </a:extLst>
            </p:cNvPr>
            <p:cNvCxnSpPr>
              <a:cxnSpLocks/>
            </p:cNvCxnSpPr>
            <p:nvPr/>
          </p:nvCxnSpPr>
          <p:spPr>
            <a:xfrm>
              <a:off x="524577" y="2318090"/>
              <a:ext cx="294691" cy="0"/>
            </a:xfrm>
            <a:prstGeom prst="line">
              <a:avLst/>
            </a:prstGeom>
            <a:noFill/>
            <a:ln w="12700" cap="flat" cmpd="sng" algn="ctr">
              <a:solidFill>
                <a:schemeClr val="tx2"/>
              </a:solidFill>
              <a:prstDash val="solid"/>
              <a:headEnd type="none"/>
              <a:tailEnd type="none"/>
            </a:ln>
            <a:effectLst/>
          </p:spPr>
        </p:cxnSp>
        <p:cxnSp>
          <p:nvCxnSpPr>
            <p:cNvPr id="75" name="Straight Connector 74">
              <a:extLst>
                <a:ext uri="{FF2B5EF4-FFF2-40B4-BE49-F238E27FC236}">
                  <a16:creationId xmlns:a16="http://schemas.microsoft.com/office/drawing/2014/main" id="{92677514-1716-4924-A927-1691DB00C400}"/>
                </a:ext>
              </a:extLst>
            </p:cNvPr>
            <p:cNvCxnSpPr>
              <a:cxnSpLocks/>
            </p:cNvCxnSpPr>
            <p:nvPr/>
          </p:nvCxnSpPr>
          <p:spPr>
            <a:xfrm flipV="1">
              <a:off x="385906" y="2547003"/>
              <a:ext cx="205441" cy="0"/>
            </a:xfrm>
            <a:prstGeom prst="line">
              <a:avLst/>
            </a:prstGeom>
            <a:noFill/>
            <a:ln w="12700" cap="flat" cmpd="sng" algn="ctr">
              <a:solidFill>
                <a:schemeClr val="tx2"/>
              </a:solidFill>
              <a:prstDash val="solid"/>
              <a:headEnd type="none"/>
              <a:tailEnd type="none"/>
            </a:ln>
            <a:effectLst/>
          </p:spPr>
        </p:cxnSp>
        <p:cxnSp>
          <p:nvCxnSpPr>
            <p:cNvPr id="76" name="Straight Connector 75">
              <a:extLst>
                <a:ext uri="{FF2B5EF4-FFF2-40B4-BE49-F238E27FC236}">
                  <a16:creationId xmlns:a16="http://schemas.microsoft.com/office/drawing/2014/main" id="{4F1B6947-2A90-494E-9A9C-1BAC5EA1DDE0}"/>
                </a:ext>
              </a:extLst>
            </p:cNvPr>
            <p:cNvCxnSpPr>
              <a:cxnSpLocks/>
            </p:cNvCxnSpPr>
            <p:nvPr/>
          </p:nvCxnSpPr>
          <p:spPr>
            <a:xfrm flipV="1">
              <a:off x="606064" y="2547003"/>
              <a:ext cx="122945" cy="0"/>
            </a:xfrm>
            <a:prstGeom prst="line">
              <a:avLst/>
            </a:prstGeom>
            <a:noFill/>
            <a:ln w="12700" cap="flat" cmpd="sng" algn="ctr">
              <a:solidFill>
                <a:schemeClr val="tx2"/>
              </a:solidFill>
              <a:prstDash val="solid"/>
              <a:headEnd type="none"/>
              <a:tailEnd type="none"/>
            </a:ln>
            <a:effectLst/>
          </p:spPr>
        </p:cxnSp>
        <p:cxnSp>
          <p:nvCxnSpPr>
            <p:cNvPr id="77" name="Straight Connector 76">
              <a:extLst>
                <a:ext uri="{FF2B5EF4-FFF2-40B4-BE49-F238E27FC236}">
                  <a16:creationId xmlns:a16="http://schemas.microsoft.com/office/drawing/2014/main" id="{CC8CA3C2-911D-465B-8782-995C8E113A13}"/>
                </a:ext>
              </a:extLst>
            </p:cNvPr>
            <p:cNvCxnSpPr>
              <a:cxnSpLocks/>
            </p:cNvCxnSpPr>
            <p:nvPr/>
          </p:nvCxnSpPr>
          <p:spPr>
            <a:xfrm flipV="1">
              <a:off x="385906" y="2483686"/>
              <a:ext cx="301645" cy="0"/>
            </a:xfrm>
            <a:prstGeom prst="line">
              <a:avLst/>
            </a:prstGeom>
            <a:noFill/>
            <a:ln w="12700" cap="flat" cmpd="sng" algn="ctr">
              <a:solidFill>
                <a:schemeClr val="tx2"/>
              </a:solidFill>
              <a:prstDash val="solid"/>
              <a:headEnd type="none"/>
              <a:tailEnd type="none"/>
            </a:ln>
            <a:effectLst/>
          </p:spPr>
        </p:cxnSp>
        <p:cxnSp>
          <p:nvCxnSpPr>
            <p:cNvPr id="78" name="Straight Connector 77">
              <a:extLst>
                <a:ext uri="{FF2B5EF4-FFF2-40B4-BE49-F238E27FC236}">
                  <a16:creationId xmlns:a16="http://schemas.microsoft.com/office/drawing/2014/main" id="{A464036D-A7D1-48CE-9ADB-74CF1A0DFE16}"/>
                </a:ext>
              </a:extLst>
            </p:cNvPr>
            <p:cNvCxnSpPr>
              <a:cxnSpLocks/>
            </p:cNvCxnSpPr>
            <p:nvPr/>
          </p:nvCxnSpPr>
          <p:spPr>
            <a:xfrm flipV="1">
              <a:off x="732433" y="2483686"/>
              <a:ext cx="122945" cy="0"/>
            </a:xfrm>
            <a:prstGeom prst="line">
              <a:avLst/>
            </a:prstGeom>
            <a:noFill/>
            <a:ln w="12700" cap="flat" cmpd="sng" algn="ctr">
              <a:solidFill>
                <a:schemeClr val="tx2"/>
              </a:solidFill>
              <a:prstDash val="solid"/>
              <a:headEnd type="none"/>
              <a:tailEnd type="none"/>
            </a:ln>
            <a:effectLst/>
          </p:spPr>
        </p:cxnSp>
        <p:cxnSp>
          <p:nvCxnSpPr>
            <p:cNvPr id="79" name="Straight Connector 78">
              <a:extLst>
                <a:ext uri="{FF2B5EF4-FFF2-40B4-BE49-F238E27FC236}">
                  <a16:creationId xmlns:a16="http://schemas.microsoft.com/office/drawing/2014/main" id="{5DEC6F5A-D1D3-4B21-A195-42CB57860117}"/>
                </a:ext>
              </a:extLst>
            </p:cNvPr>
            <p:cNvCxnSpPr>
              <a:cxnSpLocks/>
            </p:cNvCxnSpPr>
            <p:nvPr/>
          </p:nvCxnSpPr>
          <p:spPr>
            <a:xfrm flipV="1">
              <a:off x="385906" y="2398453"/>
              <a:ext cx="124375" cy="0"/>
            </a:xfrm>
            <a:prstGeom prst="line">
              <a:avLst/>
            </a:prstGeom>
            <a:noFill/>
            <a:ln w="12700" cap="flat" cmpd="sng" algn="ctr">
              <a:solidFill>
                <a:schemeClr val="tx2"/>
              </a:solidFill>
              <a:prstDash val="solid"/>
              <a:headEnd type="none"/>
              <a:tailEnd type="none"/>
            </a:ln>
            <a:effectLst/>
          </p:spPr>
        </p:cxnSp>
        <p:cxnSp>
          <p:nvCxnSpPr>
            <p:cNvPr id="80" name="Straight Connector 79">
              <a:extLst>
                <a:ext uri="{FF2B5EF4-FFF2-40B4-BE49-F238E27FC236}">
                  <a16:creationId xmlns:a16="http://schemas.microsoft.com/office/drawing/2014/main" id="{3A9E6B28-4A54-4569-8851-6FB490965A65}"/>
                </a:ext>
              </a:extLst>
            </p:cNvPr>
            <p:cNvCxnSpPr>
              <a:cxnSpLocks/>
            </p:cNvCxnSpPr>
            <p:nvPr/>
          </p:nvCxnSpPr>
          <p:spPr>
            <a:xfrm flipV="1">
              <a:off x="524577" y="2398453"/>
              <a:ext cx="294691" cy="0"/>
            </a:xfrm>
            <a:prstGeom prst="line">
              <a:avLst/>
            </a:prstGeom>
            <a:noFill/>
            <a:ln w="12700" cap="flat" cmpd="sng" algn="ctr">
              <a:solidFill>
                <a:schemeClr val="tx2"/>
              </a:solidFill>
              <a:prstDash val="solid"/>
              <a:headEnd type="none"/>
              <a:tailEnd type="none"/>
            </a:ln>
            <a:effectLst/>
          </p:spPr>
        </p:cxnSp>
        <p:cxnSp>
          <p:nvCxnSpPr>
            <p:cNvPr id="105" name="Straight Connector 104">
              <a:extLst>
                <a:ext uri="{FF2B5EF4-FFF2-40B4-BE49-F238E27FC236}">
                  <a16:creationId xmlns:a16="http://schemas.microsoft.com/office/drawing/2014/main" id="{DF95A418-0CA2-4E94-9F77-E333590B022A}"/>
                </a:ext>
              </a:extLst>
            </p:cNvPr>
            <p:cNvCxnSpPr>
              <a:cxnSpLocks/>
            </p:cNvCxnSpPr>
            <p:nvPr/>
          </p:nvCxnSpPr>
          <p:spPr>
            <a:xfrm>
              <a:off x="117380" y="2547003"/>
              <a:ext cx="186701" cy="0"/>
            </a:xfrm>
            <a:prstGeom prst="line">
              <a:avLst/>
            </a:prstGeom>
            <a:noFill/>
            <a:ln w="12700" cap="flat" cmpd="sng" algn="ctr">
              <a:solidFill>
                <a:schemeClr val="tx2"/>
              </a:solidFill>
              <a:prstDash val="solid"/>
              <a:headEnd type="none"/>
              <a:tailEnd type="none"/>
            </a:ln>
            <a:effectLst/>
          </p:spPr>
        </p:cxnSp>
      </p:grpSp>
      <p:grpSp>
        <p:nvGrpSpPr>
          <p:cNvPr id="20" name="Group 19">
            <a:extLst>
              <a:ext uri="{FF2B5EF4-FFF2-40B4-BE49-F238E27FC236}">
                <a16:creationId xmlns:a16="http://schemas.microsoft.com/office/drawing/2014/main" id="{4EDBC364-ED8B-4E82-ADE3-0E022E1A7C72}"/>
              </a:ext>
            </a:extLst>
          </p:cNvPr>
          <p:cNvGrpSpPr/>
          <p:nvPr/>
        </p:nvGrpSpPr>
        <p:grpSpPr>
          <a:xfrm>
            <a:off x="3176034" y="2677700"/>
            <a:ext cx="4142346" cy="169277"/>
            <a:chOff x="3176034" y="2677700"/>
            <a:chExt cx="4142346" cy="169277"/>
          </a:xfrm>
        </p:grpSpPr>
        <p:sp>
          <p:nvSpPr>
            <p:cNvPr id="82" name="Rectangle 81">
              <a:extLst>
                <a:ext uri="{FF2B5EF4-FFF2-40B4-BE49-F238E27FC236}">
                  <a16:creationId xmlns:a16="http://schemas.microsoft.com/office/drawing/2014/main" id="{94537FD8-3752-44F5-88F7-5C872176FCE1}"/>
                </a:ext>
              </a:extLst>
            </p:cNvPr>
            <p:cNvSpPr/>
            <p:nvPr/>
          </p:nvSpPr>
          <p:spPr bwMode="auto">
            <a:xfrm>
              <a:off x="3462374" y="2677700"/>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No</a:t>
              </a:r>
            </a:p>
          </p:txBody>
        </p:sp>
        <p:sp>
          <p:nvSpPr>
            <p:cNvPr id="83" name="Oval 82">
              <a:extLst>
                <a:ext uri="{FF2B5EF4-FFF2-40B4-BE49-F238E27FC236}">
                  <a16:creationId xmlns:a16="http://schemas.microsoft.com/office/drawing/2014/main" id="{5EBDA96B-7F1C-45FD-82D8-236E33E0B0E3}"/>
                </a:ext>
              </a:extLst>
            </p:cNvPr>
            <p:cNvSpPr/>
            <p:nvPr/>
          </p:nvSpPr>
          <p:spPr bwMode="auto">
            <a:xfrm>
              <a:off x="3176034" y="2713929"/>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981776CF-2F79-4542-AFEC-69BFB30AF5F2}"/>
              </a:ext>
            </a:extLst>
          </p:cNvPr>
          <p:cNvGrpSpPr/>
          <p:nvPr/>
        </p:nvGrpSpPr>
        <p:grpSpPr>
          <a:xfrm>
            <a:off x="3176034" y="3026764"/>
            <a:ext cx="4142346" cy="169277"/>
            <a:chOff x="3176034" y="3030258"/>
            <a:chExt cx="4142346" cy="169277"/>
          </a:xfrm>
        </p:grpSpPr>
        <p:sp>
          <p:nvSpPr>
            <p:cNvPr id="85" name="Rectangle 84">
              <a:extLst>
                <a:ext uri="{FF2B5EF4-FFF2-40B4-BE49-F238E27FC236}">
                  <a16:creationId xmlns:a16="http://schemas.microsoft.com/office/drawing/2014/main" id="{CBCB5201-5D84-4CDE-9656-3882629160F4}"/>
                </a:ext>
              </a:extLst>
            </p:cNvPr>
            <p:cNvSpPr/>
            <p:nvPr/>
          </p:nvSpPr>
          <p:spPr bwMode="auto">
            <a:xfrm>
              <a:off x="3462374" y="3030258"/>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Azure Databricks only </a:t>
              </a:r>
            </a:p>
          </p:txBody>
        </p:sp>
        <p:sp>
          <p:nvSpPr>
            <p:cNvPr id="86" name="Oval 85">
              <a:extLst>
                <a:ext uri="{FF2B5EF4-FFF2-40B4-BE49-F238E27FC236}">
                  <a16:creationId xmlns:a16="http://schemas.microsoft.com/office/drawing/2014/main" id="{47566861-1A34-40C9-A5E1-741D906EB484}"/>
                </a:ext>
              </a:extLst>
            </p:cNvPr>
            <p:cNvSpPr/>
            <p:nvPr/>
          </p:nvSpPr>
          <p:spPr bwMode="auto">
            <a:xfrm>
              <a:off x="3176034" y="3066487"/>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501C0B91-E619-4E2D-80EC-C4FF996E6726}"/>
              </a:ext>
            </a:extLst>
          </p:cNvPr>
          <p:cNvGrpSpPr/>
          <p:nvPr/>
        </p:nvGrpSpPr>
        <p:grpSpPr>
          <a:xfrm>
            <a:off x="3176034" y="3375828"/>
            <a:ext cx="4142346" cy="169277"/>
            <a:chOff x="3176034" y="3382816"/>
            <a:chExt cx="4142346" cy="169277"/>
          </a:xfrm>
        </p:grpSpPr>
        <p:sp>
          <p:nvSpPr>
            <p:cNvPr id="88" name="Oval 87">
              <a:extLst>
                <a:ext uri="{FF2B5EF4-FFF2-40B4-BE49-F238E27FC236}">
                  <a16:creationId xmlns:a16="http://schemas.microsoft.com/office/drawing/2014/main" id="{04B0910A-6C7D-44FA-AEF6-84BA9B55003D}"/>
                </a:ext>
              </a:extLst>
            </p:cNvPr>
            <p:cNvSpPr/>
            <p:nvPr/>
          </p:nvSpPr>
          <p:spPr bwMode="auto">
            <a:xfrm>
              <a:off x="3176034" y="341904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11B8C2F3-8554-46B2-949C-B76AA5441FC8}"/>
                </a:ext>
              </a:extLst>
            </p:cNvPr>
            <p:cNvSpPr/>
            <p:nvPr/>
          </p:nvSpPr>
          <p:spPr bwMode="auto">
            <a:xfrm>
              <a:off x="3462374" y="3382816"/>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Yes</a:t>
              </a:r>
            </a:p>
          </p:txBody>
        </p:sp>
      </p:grpSp>
      <p:grpSp>
        <p:nvGrpSpPr>
          <p:cNvPr id="17" name="Group 16">
            <a:extLst>
              <a:ext uri="{FF2B5EF4-FFF2-40B4-BE49-F238E27FC236}">
                <a16:creationId xmlns:a16="http://schemas.microsoft.com/office/drawing/2014/main" id="{2C361832-CBDD-4E20-B628-24CCBBEFD681}"/>
              </a:ext>
            </a:extLst>
          </p:cNvPr>
          <p:cNvGrpSpPr/>
          <p:nvPr/>
        </p:nvGrpSpPr>
        <p:grpSpPr>
          <a:xfrm>
            <a:off x="3176034" y="3724892"/>
            <a:ext cx="4142346" cy="169277"/>
            <a:chOff x="3176034" y="3735374"/>
            <a:chExt cx="4142346" cy="169277"/>
          </a:xfrm>
        </p:grpSpPr>
        <p:sp>
          <p:nvSpPr>
            <p:cNvPr id="91" name="Oval 90">
              <a:extLst>
                <a:ext uri="{FF2B5EF4-FFF2-40B4-BE49-F238E27FC236}">
                  <a16:creationId xmlns:a16="http://schemas.microsoft.com/office/drawing/2014/main" id="{99111F7B-B5E9-4E21-8FA3-CE03BEF65F84}"/>
                </a:ext>
              </a:extLst>
            </p:cNvPr>
            <p:cNvSpPr/>
            <p:nvPr/>
          </p:nvSpPr>
          <p:spPr bwMode="auto">
            <a:xfrm>
              <a:off x="3176034" y="377160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AC6E4016-36AB-4DA3-8FA3-5A2069F0B693}"/>
                </a:ext>
              </a:extLst>
            </p:cNvPr>
            <p:cNvSpPr/>
            <p:nvPr/>
          </p:nvSpPr>
          <p:spPr bwMode="auto">
            <a:xfrm>
              <a:off x="3462374" y="3735374"/>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Spark</a:t>
              </a:r>
            </a:p>
          </p:txBody>
        </p:sp>
      </p:grpSp>
      <p:grpSp>
        <p:nvGrpSpPr>
          <p:cNvPr id="16" name="Group 15">
            <a:extLst>
              <a:ext uri="{FF2B5EF4-FFF2-40B4-BE49-F238E27FC236}">
                <a16:creationId xmlns:a16="http://schemas.microsoft.com/office/drawing/2014/main" id="{A01408D2-78D6-4AE1-987F-C8B016328FB0}"/>
              </a:ext>
            </a:extLst>
          </p:cNvPr>
          <p:cNvGrpSpPr/>
          <p:nvPr/>
        </p:nvGrpSpPr>
        <p:grpSpPr>
          <a:xfrm>
            <a:off x="3176034" y="4073956"/>
            <a:ext cx="4142346" cy="169277"/>
            <a:chOff x="3176034" y="4087932"/>
            <a:chExt cx="4142346" cy="169277"/>
          </a:xfrm>
        </p:grpSpPr>
        <p:sp>
          <p:nvSpPr>
            <p:cNvPr id="94" name="Oval 93">
              <a:extLst>
                <a:ext uri="{FF2B5EF4-FFF2-40B4-BE49-F238E27FC236}">
                  <a16:creationId xmlns:a16="http://schemas.microsoft.com/office/drawing/2014/main" id="{5200278D-B363-444E-9D8B-6F0E94322E67}"/>
                </a:ext>
              </a:extLst>
            </p:cNvPr>
            <p:cNvSpPr/>
            <p:nvPr/>
          </p:nvSpPr>
          <p:spPr bwMode="auto">
            <a:xfrm>
              <a:off x="3176034" y="4124161"/>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BDAFC0F2-E8A5-4D0F-832F-B7D3119E96D5}"/>
                </a:ext>
              </a:extLst>
            </p:cNvPr>
            <p:cNvSpPr/>
            <p:nvPr/>
          </p:nvSpPr>
          <p:spPr bwMode="auto">
            <a:xfrm>
              <a:off x="3462374" y="4087932"/>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Python, Scala, R, SQL, Bash Shell</a:t>
              </a:r>
            </a:p>
          </p:txBody>
        </p:sp>
      </p:grpSp>
      <p:grpSp>
        <p:nvGrpSpPr>
          <p:cNvPr id="15" name="Group 14">
            <a:extLst>
              <a:ext uri="{FF2B5EF4-FFF2-40B4-BE49-F238E27FC236}">
                <a16:creationId xmlns:a16="http://schemas.microsoft.com/office/drawing/2014/main" id="{B2F5E1DC-BFBB-4F43-AB47-34E3BE1C80D5}"/>
              </a:ext>
            </a:extLst>
          </p:cNvPr>
          <p:cNvGrpSpPr/>
          <p:nvPr/>
        </p:nvGrpSpPr>
        <p:grpSpPr>
          <a:xfrm>
            <a:off x="3176034" y="4423020"/>
            <a:ext cx="4142346" cy="338554"/>
            <a:chOff x="3176034" y="4355852"/>
            <a:chExt cx="4142346" cy="338554"/>
          </a:xfrm>
        </p:grpSpPr>
        <p:sp>
          <p:nvSpPr>
            <p:cNvPr id="100" name="Oval 99">
              <a:extLst>
                <a:ext uri="{FF2B5EF4-FFF2-40B4-BE49-F238E27FC236}">
                  <a16:creationId xmlns:a16="http://schemas.microsoft.com/office/drawing/2014/main" id="{8CE3AA87-A4A9-4F80-90C1-90B6BA38DE81}"/>
                </a:ext>
              </a:extLst>
            </p:cNvPr>
            <p:cNvSpPr/>
            <p:nvPr/>
          </p:nvSpPr>
          <p:spPr bwMode="auto">
            <a:xfrm>
              <a:off x="3176034" y="447672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449A7755-7A8E-4891-A7D2-5428072140F3}"/>
                </a:ext>
              </a:extLst>
            </p:cNvPr>
            <p:cNvSpPr/>
            <p:nvPr/>
          </p:nvSpPr>
          <p:spPr bwMode="auto">
            <a:xfrm>
              <a:off x="3462374" y="4355852"/>
              <a:ext cx="385600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Provides extensive visualizations library, in addition to supporting 3rd party libraries.</a:t>
              </a:r>
            </a:p>
          </p:txBody>
        </p:sp>
      </p:grpSp>
      <p:grpSp>
        <p:nvGrpSpPr>
          <p:cNvPr id="14" name="Group 13">
            <a:extLst>
              <a:ext uri="{FF2B5EF4-FFF2-40B4-BE49-F238E27FC236}">
                <a16:creationId xmlns:a16="http://schemas.microsoft.com/office/drawing/2014/main" id="{198C785B-53D1-48EA-82DB-B97F14A618C7}"/>
              </a:ext>
            </a:extLst>
          </p:cNvPr>
          <p:cNvGrpSpPr/>
          <p:nvPr/>
        </p:nvGrpSpPr>
        <p:grpSpPr>
          <a:xfrm>
            <a:off x="3176034" y="4941361"/>
            <a:ext cx="4142346" cy="169277"/>
            <a:chOff x="3176034" y="4793048"/>
            <a:chExt cx="4142346" cy="169277"/>
          </a:xfrm>
        </p:grpSpPr>
        <p:sp>
          <p:nvSpPr>
            <p:cNvPr id="103" name="Oval 102">
              <a:extLst>
                <a:ext uri="{FF2B5EF4-FFF2-40B4-BE49-F238E27FC236}">
                  <a16:creationId xmlns:a16="http://schemas.microsoft.com/office/drawing/2014/main" id="{28BE556A-7E7A-41AD-B5AE-90FB0785E255}"/>
                </a:ext>
              </a:extLst>
            </p:cNvPr>
            <p:cNvSpPr/>
            <p:nvPr/>
          </p:nvSpPr>
          <p:spPr bwMode="auto">
            <a:xfrm>
              <a:off x="3176034" y="4829277"/>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8FB8CD26-6A02-4CBE-9037-F96CE773FFDF}"/>
                </a:ext>
              </a:extLst>
            </p:cNvPr>
            <p:cNvSpPr/>
            <p:nvPr/>
          </p:nvSpPr>
          <p:spPr bwMode="auto">
            <a:xfrm>
              <a:off x="3462374" y="4793048"/>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Full Azure Active Directory integration</a:t>
              </a:r>
            </a:p>
          </p:txBody>
        </p:sp>
      </p:grpSp>
      <p:grpSp>
        <p:nvGrpSpPr>
          <p:cNvPr id="13" name="Group 12">
            <a:extLst>
              <a:ext uri="{FF2B5EF4-FFF2-40B4-BE49-F238E27FC236}">
                <a16:creationId xmlns:a16="http://schemas.microsoft.com/office/drawing/2014/main" id="{51B78BCF-71F1-4B97-B090-5BB5FF5DB695}"/>
              </a:ext>
            </a:extLst>
          </p:cNvPr>
          <p:cNvGrpSpPr/>
          <p:nvPr/>
        </p:nvGrpSpPr>
        <p:grpSpPr>
          <a:xfrm>
            <a:off x="3176034" y="5375063"/>
            <a:ext cx="4142346" cy="169277"/>
            <a:chOff x="3176034" y="5145606"/>
            <a:chExt cx="4142346" cy="169277"/>
          </a:xfrm>
        </p:grpSpPr>
        <p:sp>
          <p:nvSpPr>
            <p:cNvPr id="107" name="Oval 106">
              <a:extLst>
                <a:ext uri="{FF2B5EF4-FFF2-40B4-BE49-F238E27FC236}">
                  <a16:creationId xmlns:a16="http://schemas.microsoft.com/office/drawing/2014/main" id="{F03BB442-50E2-4BB9-9C9D-C7B15EEC8E2C}"/>
                </a:ext>
              </a:extLst>
            </p:cNvPr>
            <p:cNvSpPr/>
            <p:nvPr/>
          </p:nvSpPr>
          <p:spPr bwMode="auto">
            <a:xfrm>
              <a:off x="3176034" y="518183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9649597D-6F08-46E5-A5DE-28C7D395F27D}"/>
                </a:ext>
              </a:extLst>
            </p:cNvPr>
            <p:cNvSpPr/>
            <p:nvPr/>
          </p:nvSpPr>
          <p:spPr bwMode="auto">
            <a:xfrm>
              <a:off x="3462374" y="5145606"/>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Simultaneous, multi-user collaboration</a:t>
              </a:r>
            </a:p>
          </p:txBody>
        </p:sp>
      </p:grpSp>
      <p:grpSp>
        <p:nvGrpSpPr>
          <p:cNvPr id="10" name="Group 9">
            <a:extLst>
              <a:ext uri="{FF2B5EF4-FFF2-40B4-BE49-F238E27FC236}">
                <a16:creationId xmlns:a16="http://schemas.microsoft.com/office/drawing/2014/main" id="{5674A91C-BB10-4CC9-B34C-45D782151C62}"/>
              </a:ext>
            </a:extLst>
          </p:cNvPr>
          <p:cNvGrpSpPr/>
          <p:nvPr/>
        </p:nvGrpSpPr>
        <p:grpSpPr>
          <a:xfrm>
            <a:off x="3176034" y="5808766"/>
            <a:ext cx="4142346" cy="169277"/>
            <a:chOff x="3176034" y="5498164"/>
            <a:chExt cx="4142346" cy="169277"/>
          </a:xfrm>
        </p:grpSpPr>
        <p:sp>
          <p:nvSpPr>
            <p:cNvPr id="110" name="Oval 109">
              <a:extLst>
                <a:ext uri="{FF2B5EF4-FFF2-40B4-BE49-F238E27FC236}">
                  <a16:creationId xmlns:a16="http://schemas.microsoft.com/office/drawing/2014/main" id="{5AA5A573-4861-42F5-8678-F6B6D11DAAF8}"/>
                </a:ext>
              </a:extLst>
            </p:cNvPr>
            <p:cNvSpPr/>
            <p:nvPr/>
          </p:nvSpPr>
          <p:spPr bwMode="auto">
            <a:xfrm>
              <a:off x="3176034" y="553439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82DEFACD-BDDD-4E41-8AB0-206CF0AF88E2}"/>
                </a:ext>
              </a:extLst>
            </p:cNvPr>
            <p:cNvSpPr/>
            <p:nvPr/>
          </p:nvSpPr>
          <p:spPr bwMode="auto">
            <a:xfrm>
              <a:off x="3462374" y="5498164"/>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Yes</a:t>
              </a:r>
            </a:p>
          </p:txBody>
        </p:sp>
      </p:grpSp>
      <p:grpSp>
        <p:nvGrpSpPr>
          <p:cNvPr id="8" name="Group 7">
            <a:extLst>
              <a:ext uri="{FF2B5EF4-FFF2-40B4-BE49-F238E27FC236}">
                <a16:creationId xmlns:a16="http://schemas.microsoft.com/office/drawing/2014/main" id="{9901E4D3-7BD6-4C48-AABE-E10ABEF9E4C8}"/>
              </a:ext>
            </a:extLst>
          </p:cNvPr>
          <p:cNvGrpSpPr/>
          <p:nvPr/>
        </p:nvGrpSpPr>
        <p:grpSpPr>
          <a:xfrm>
            <a:off x="3176034" y="6157829"/>
            <a:ext cx="4142346" cy="169277"/>
            <a:chOff x="3176034" y="6157829"/>
            <a:chExt cx="4142346" cy="169277"/>
          </a:xfrm>
        </p:grpSpPr>
        <p:sp>
          <p:nvSpPr>
            <p:cNvPr id="113" name="Oval 112">
              <a:extLst>
                <a:ext uri="{FF2B5EF4-FFF2-40B4-BE49-F238E27FC236}">
                  <a16:creationId xmlns:a16="http://schemas.microsoft.com/office/drawing/2014/main" id="{55332DB4-6A81-45E0-AEE2-5A43CBDF79B4}"/>
                </a:ext>
              </a:extLst>
            </p:cNvPr>
            <p:cNvSpPr/>
            <p:nvPr/>
          </p:nvSpPr>
          <p:spPr bwMode="auto">
            <a:xfrm>
              <a:off x="3176034" y="619405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19BD6654-0A56-4CB7-9C00-AE2D2AA65960}"/>
                </a:ext>
              </a:extLst>
            </p:cNvPr>
            <p:cNvSpPr/>
            <p:nvPr/>
          </p:nvSpPr>
          <p:spPr bwMode="auto">
            <a:xfrm>
              <a:off x="3462374" y="6157829"/>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GitHub, Bitbucket</a:t>
              </a:r>
            </a:p>
          </p:txBody>
        </p:sp>
      </p:grpSp>
      <p:sp>
        <p:nvSpPr>
          <p:cNvPr id="138" name="Rectangle 137">
            <a:extLst>
              <a:ext uri="{FF2B5EF4-FFF2-40B4-BE49-F238E27FC236}">
                <a16:creationId xmlns:a16="http://schemas.microsoft.com/office/drawing/2014/main" id="{35CC1F56-A299-49E3-B736-DA1FA4F054B3}"/>
              </a:ext>
            </a:extLst>
          </p:cNvPr>
          <p:cNvSpPr/>
          <p:nvPr/>
        </p:nvSpPr>
        <p:spPr>
          <a:xfrm>
            <a:off x="562953" y="2677700"/>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Requires software installation</a:t>
            </a:r>
          </a:p>
        </p:txBody>
      </p:sp>
      <p:sp>
        <p:nvSpPr>
          <p:cNvPr id="140" name="Rectangle 139">
            <a:extLst>
              <a:ext uri="{FF2B5EF4-FFF2-40B4-BE49-F238E27FC236}">
                <a16:creationId xmlns:a16="http://schemas.microsoft.com/office/drawing/2014/main" id="{7740D975-7BDE-4F59-BA7B-176E1EFD69F2}"/>
              </a:ext>
            </a:extLst>
          </p:cNvPr>
          <p:cNvSpPr/>
          <p:nvPr/>
        </p:nvSpPr>
        <p:spPr bwMode="auto">
          <a:xfrm>
            <a:off x="7710085" y="2677700"/>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Yes</a:t>
            </a:r>
          </a:p>
        </p:txBody>
      </p:sp>
      <p:sp>
        <p:nvSpPr>
          <p:cNvPr id="141" name="Oval 140">
            <a:extLst>
              <a:ext uri="{FF2B5EF4-FFF2-40B4-BE49-F238E27FC236}">
                <a16:creationId xmlns:a16="http://schemas.microsoft.com/office/drawing/2014/main" id="{5816E00A-0E02-4C0C-ACAE-B59CBEFF84A6}"/>
              </a:ext>
            </a:extLst>
          </p:cNvPr>
          <p:cNvSpPr/>
          <p:nvPr/>
        </p:nvSpPr>
        <p:spPr bwMode="auto">
          <a:xfrm>
            <a:off x="7423745" y="2713929"/>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5EDB893C-0F27-4AA7-B1D0-1259C3C63F63}"/>
              </a:ext>
            </a:extLst>
          </p:cNvPr>
          <p:cNvSpPr/>
          <p:nvPr/>
        </p:nvSpPr>
        <p:spPr bwMode="auto">
          <a:xfrm>
            <a:off x="7710085" y="3026764"/>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mn-ea"/>
                <a:cs typeface="Segoe UI" pitchFamily="34" charset="0"/>
              </a:rPr>
              <a:t>Pieced together, disparate solutions </a:t>
            </a:r>
          </a:p>
        </p:txBody>
      </p:sp>
      <p:sp>
        <p:nvSpPr>
          <p:cNvPr id="144" name="Oval 143">
            <a:extLst>
              <a:ext uri="{FF2B5EF4-FFF2-40B4-BE49-F238E27FC236}">
                <a16:creationId xmlns:a16="http://schemas.microsoft.com/office/drawing/2014/main" id="{7B6A8CF6-FC01-479F-A532-A0319EA2715A}"/>
              </a:ext>
            </a:extLst>
          </p:cNvPr>
          <p:cNvSpPr/>
          <p:nvPr/>
        </p:nvSpPr>
        <p:spPr bwMode="auto">
          <a:xfrm>
            <a:off x="7423745" y="306299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46" name="Oval 145">
            <a:extLst>
              <a:ext uri="{FF2B5EF4-FFF2-40B4-BE49-F238E27FC236}">
                <a16:creationId xmlns:a16="http://schemas.microsoft.com/office/drawing/2014/main" id="{F3130DE2-867A-481E-AC06-B599271AF6B9}"/>
              </a:ext>
            </a:extLst>
          </p:cNvPr>
          <p:cNvSpPr/>
          <p:nvPr/>
        </p:nvSpPr>
        <p:spPr bwMode="auto">
          <a:xfrm>
            <a:off x="7423745" y="3412057"/>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CDDE60A1-364C-4790-B67C-FD239EE82729}"/>
              </a:ext>
            </a:extLst>
          </p:cNvPr>
          <p:cNvSpPr/>
          <p:nvPr/>
        </p:nvSpPr>
        <p:spPr bwMode="auto">
          <a:xfrm>
            <a:off x="7710085" y="3375828"/>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No</a:t>
            </a:r>
          </a:p>
        </p:txBody>
      </p:sp>
      <p:sp>
        <p:nvSpPr>
          <p:cNvPr id="149" name="Oval 148">
            <a:extLst>
              <a:ext uri="{FF2B5EF4-FFF2-40B4-BE49-F238E27FC236}">
                <a16:creationId xmlns:a16="http://schemas.microsoft.com/office/drawing/2014/main" id="{5509D25D-3340-41DB-B475-11E4DB5E4A39}"/>
              </a:ext>
            </a:extLst>
          </p:cNvPr>
          <p:cNvSpPr/>
          <p:nvPr/>
        </p:nvSpPr>
        <p:spPr bwMode="auto">
          <a:xfrm>
            <a:off x="7423745" y="3761121"/>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DDAF15DC-B697-4322-B3FA-078A06AB40D7}"/>
              </a:ext>
            </a:extLst>
          </p:cNvPr>
          <p:cNvSpPr/>
          <p:nvPr/>
        </p:nvSpPr>
        <p:spPr bwMode="auto">
          <a:xfrm>
            <a:off x="7710085" y="3724892"/>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Python, </a:t>
            </a:r>
            <a:r>
              <a:rPr kumimoji="0" lang="en-US" sz="1100" b="0" i="0" u="none" strike="noStrike" kern="1200" cap="none" spc="0" normalizeH="0" baseline="0" noProof="0" err="1">
                <a:ln>
                  <a:noFill/>
                </a:ln>
                <a:solidFill>
                  <a:schemeClr val="tx1"/>
                </a:solidFill>
                <a:effectLst/>
                <a:uLnTx/>
                <a:uFillTx/>
                <a:latin typeface="Segoe UI Semilight"/>
                <a:ea typeface="Segoe UI" pitchFamily="34" charset="0"/>
                <a:cs typeface="Segoe UI" pitchFamily="34" charset="0"/>
              </a:rPr>
              <a:t>PySpark</a:t>
            </a: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2" name="Oval 151">
            <a:extLst>
              <a:ext uri="{FF2B5EF4-FFF2-40B4-BE49-F238E27FC236}">
                <a16:creationId xmlns:a16="http://schemas.microsoft.com/office/drawing/2014/main" id="{6E1E43FB-4E18-4BE0-8190-5460DD01919A}"/>
              </a:ext>
            </a:extLst>
          </p:cNvPr>
          <p:cNvSpPr/>
          <p:nvPr/>
        </p:nvSpPr>
        <p:spPr bwMode="auto">
          <a:xfrm>
            <a:off x="7423745" y="411018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CE1F2C27-DD4D-41DB-B742-97B71C8FD6A3}"/>
              </a:ext>
            </a:extLst>
          </p:cNvPr>
          <p:cNvSpPr/>
          <p:nvPr/>
        </p:nvSpPr>
        <p:spPr bwMode="auto">
          <a:xfrm>
            <a:off x="7710085" y="4073956"/>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Python, SQL, Bash Shell</a:t>
            </a:r>
          </a:p>
        </p:txBody>
      </p:sp>
      <p:sp>
        <p:nvSpPr>
          <p:cNvPr id="155" name="Oval 154">
            <a:extLst>
              <a:ext uri="{FF2B5EF4-FFF2-40B4-BE49-F238E27FC236}">
                <a16:creationId xmlns:a16="http://schemas.microsoft.com/office/drawing/2014/main" id="{5DECCC1A-F7AF-4AEB-B0DD-111A82C53BC3}"/>
              </a:ext>
            </a:extLst>
          </p:cNvPr>
          <p:cNvSpPr/>
          <p:nvPr/>
        </p:nvSpPr>
        <p:spPr bwMode="auto">
          <a:xfrm>
            <a:off x="7423745" y="454388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3C5F3922-9B32-49EA-A458-BBED7C362BDA}"/>
              </a:ext>
            </a:extLst>
          </p:cNvPr>
          <p:cNvSpPr/>
          <p:nvPr/>
        </p:nvSpPr>
        <p:spPr bwMode="auto">
          <a:xfrm>
            <a:off x="7710085" y="4423020"/>
            <a:ext cx="385600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mn-ea"/>
                <a:cs typeface="Segoe UI" pitchFamily="34" charset="0"/>
              </a:rPr>
              <a:t>Supports standard </a:t>
            </a:r>
            <a:r>
              <a:rPr kumimoji="0" lang="en-US" sz="1100" b="0" i="0" u="none" strike="noStrike" kern="1200" cap="none" spc="0" normalizeH="0" baseline="0" noProof="0" err="1">
                <a:ln>
                  <a:noFill/>
                </a:ln>
                <a:solidFill>
                  <a:schemeClr val="tx1"/>
                </a:solidFill>
                <a:effectLst/>
                <a:uLnTx/>
                <a:uFillTx/>
                <a:latin typeface="Segoe UI Semilight"/>
                <a:ea typeface="+mn-ea"/>
                <a:cs typeface="Segoe UI" pitchFamily="34" charset="0"/>
              </a:rPr>
              <a:t>Jupyter</a:t>
            </a:r>
            <a:r>
              <a:rPr kumimoji="0" lang="en-US" sz="1100" b="0" i="0" u="none" strike="noStrike" kern="1200" cap="none" spc="0" normalizeH="0" baseline="0" noProof="0">
                <a:ln>
                  <a:noFill/>
                </a:ln>
                <a:solidFill>
                  <a:schemeClr val="tx1"/>
                </a:solidFill>
                <a:effectLst/>
                <a:uLnTx/>
                <a:uFillTx/>
                <a:latin typeface="Segoe UI Semilight"/>
                <a:ea typeface="+mn-ea"/>
                <a:cs typeface="Segoe UI" pitchFamily="34" charset="0"/>
              </a:rPr>
              <a:t> Notebook visualizations and libraries like </a:t>
            </a:r>
            <a:r>
              <a:rPr kumimoji="0" lang="en-US" sz="1100" b="0" i="0" u="none" strike="noStrike" kern="1200" cap="none" spc="0" normalizeH="0" baseline="0" noProof="0" err="1">
                <a:ln>
                  <a:noFill/>
                </a:ln>
                <a:solidFill>
                  <a:schemeClr val="tx1"/>
                </a:solidFill>
                <a:effectLst/>
                <a:uLnTx/>
                <a:uFillTx/>
                <a:latin typeface="Segoe UI Semilight"/>
                <a:ea typeface="+mn-ea"/>
                <a:cs typeface="Segoe UI" pitchFamily="34" charset="0"/>
              </a:rPr>
              <a:t>Matplotlib</a:t>
            </a:r>
            <a:endParaRPr kumimoji="0" lang="en-US" sz="1100" b="0" i="0" u="none" strike="noStrike" kern="1200" cap="none" spc="0" normalizeH="0" baseline="0" noProof="0">
              <a:ln>
                <a:noFill/>
              </a:ln>
              <a:solidFill>
                <a:schemeClr val="tx1"/>
              </a:solidFill>
              <a:effectLst/>
              <a:uLnTx/>
              <a:uFillTx/>
              <a:latin typeface="Segoe UI Semilight"/>
              <a:ea typeface="+mn-ea"/>
              <a:cs typeface="Segoe UI" pitchFamily="34" charset="0"/>
            </a:endParaRPr>
          </a:p>
        </p:txBody>
      </p:sp>
      <p:sp>
        <p:nvSpPr>
          <p:cNvPr id="158" name="Oval 157">
            <a:extLst>
              <a:ext uri="{FF2B5EF4-FFF2-40B4-BE49-F238E27FC236}">
                <a16:creationId xmlns:a16="http://schemas.microsoft.com/office/drawing/2014/main" id="{0243D908-AE08-41A3-A431-6C1788D12079}"/>
              </a:ext>
            </a:extLst>
          </p:cNvPr>
          <p:cNvSpPr/>
          <p:nvPr/>
        </p:nvSpPr>
        <p:spPr bwMode="auto">
          <a:xfrm>
            <a:off x="7423745" y="497759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FEAEE1D0-0A15-4B3D-B0C1-BA7A253AF07B}"/>
              </a:ext>
            </a:extLst>
          </p:cNvPr>
          <p:cNvSpPr/>
          <p:nvPr/>
        </p:nvSpPr>
        <p:spPr bwMode="auto">
          <a:xfrm>
            <a:off x="7710085" y="4952847"/>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No</a:t>
            </a:r>
          </a:p>
        </p:txBody>
      </p:sp>
      <p:sp>
        <p:nvSpPr>
          <p:cNvPr id="161" name="Oval 160">
            <a:extLst>
              <a:ext uri="{FF2B5EF4-FFF2-40B4-BE49-F238E27FC236}">
                <a16:creationId xmlns:a16="http://schemas.microsoft.com/office/drawing/2014/main" id="{A6EE30C2-7397-4745-B4E8-BB0F575FA509}"/>
              </a:ext>
            </a:extLst>
          </p:cNvPr>
          <p:cNvSpPr/>
          <p:nvPr/>
        </p:nvSpPr>
        <p:spPr bwMode="auto">
          <a:xfrm>
            <a:off x="7423745" y="5411292"/>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A77C3F82-5694-4BF5-9D8A-CD787C307A59}"/>
              </a:ext>
            </a:extLst>
          </p:cNvPr>
          <p:cNvSpPr/>
          <p:nvPr/>
        </p:nvSpPr>
        <p:spPr bwMode="auto">
          <a:xfrm>
            <a:off x="7710085" y="5375063"/>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No</a:t>
            </a:r>
          </a:p>
        </p:txBody>
      </p:sp>
      <p:sp>
        <p:nvSpPr>
          <p:cNvPr id="164" name="Oval 163">
            <a:extLst>
              <a:ext uri="{FF2B5EF4-FFF2-40B4-BE49-F238E27FC236}">
                <a16:creationId xmlns:a16="http://schemas.microsoft.com/office/drawing/2014/main" id="{C2D5D77A-5D92-4927-8783-E49BADB565BA}"/>
              </a:ext>
            </a:extLst>
          </p:cNvPr>
          <p:cNvSpPr/>
          <p:nvPr/>
        </p:nvSpPr>
        <p:spPr bwMode="auto">
          <a:xfrm>
            <a:off x="7423745" y="584499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5" name="Rectangle 164">
            <a:extLst>
              <a:ext uri="{FF2B5EF4-FFF2-40B4-BE49-F238E27FC236}">
                <a16:creationId xmlns:a16="http://schemas.microsoft.com/office/drawing/2014/main" id="{1471D640-2BA3-4E33-8375-BAAA85B6A2C0}"/>
              </a:ext>
            </a:extLst>
          </p:cNvPr>
          <p:cNvSpPr/>
          <p:nvPr/>
        </p:nvSpPr>
        <p:spPr bwMode="auto">
          <a:xfrm>
            <a:off x="7710085" y="5808766"/>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No</a:t>
            </a:r>
          </a:p>
        </p:txBody>
      </p:sp>
      <p:sp>
        <p:nvSpPr>
          <p:cNvPr id="167" name="Oval 166">
            <a:extLst>
              <a:ext uri="{FF2B5EF4-FFF2-40B4-BE49-F238E27FC236}">
                <a16:creationId xmlns:a16="http://schemas.microsoft.com/office/drawing/2014/main" id="{60B8459C-A2B2-4E44-BD42-33D544D495BE}"/>
              </a:ext>
            </a:extLst>
          </p:cNvPr>
          <p:cNvSpPr/>
          <p:nvPr/>
        </p:nvSpPr>
        <p:spPr bwMode="auto">
          <a:xfrm>
            <a:off x="7423745" y="619405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6866BF33-A960-44E8-AB64-8B896F8C4E3E}"/>
              </a:ext>
            </a:extLst>
          </p:cNvPr>
          <p:cNvSpPr/>
          <p:nvPr/>
        </p:nvSpPr>
        <p:spPr bwMode="auto">
          <a:xfrm>
            <a:off x="7710085" y="6157829"/>
            <a:ext cx="3856006"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Semilight"/>
                <a:ea typeface="+mn-ea"/>
                <a:cs typeface="Segoe UI" pitchFamily="34" charset="0"/>
              </a:rPr>
              <a:t>Yes, but not optimal</a:t>
            </a:r>
          </a:p>
        </p:txBody>
      </p:sp>
      <p:sp>
        <p:nvSpPr>
          <p:cNvPr id="169" name="Rectangle 168">
            <a:extLst>
              <a:ext uri="{FF2B5EF4-FFF2-40B4-BE49-F238E27FC236}">
                <a16:creationId xmlns:a16="http://schemas.microsoft.com/office/drawing/2014/main" id="{5EC8D575-6B8C-4055-97DD-BD94E584BFF6}"/>
              </a:ext>
            </a:extLst>
          </p:cNvPr>
          <p:cNvSpPr/>
          <p:nvPr/>
        </p:nvSpPr>
        <p:spPr>
          <a:xfrm>
            <a:off x="562953" y="3026764"/>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Execution Environment</a:t>
            </a:r>
          </a:p>
        </p:txBody>
      </p:sp>
      <p:sp>
        <p:nvSpPr>
          <p:cNvPr id="170" name="Rectangle 169">
            <a:extLst>
              <a:ext uri="{FF2B5EF4-FFF2-40B4-BE49-F238E27FC236}">
                <a16:creationId xmlns:a16="http://schemas.microsoft.com/office/drawing/2014/main" id="{B8D3BBD7-1AFF-4D9F-A398-341C9548A3C8}"/>
              </a:ext>
            </a:extLst>
          </p:cNvPr>
          <p:cNvSpPr/>
          <p:nvPr/>
        </p:nvSpPr>
        <p:spPr>
          <a:xfrm>
            <a:off x="562953" y="3375828"/>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Serverless Service</a:t>
            </a:r>
          </a:p>
        </p:txBody>
      </p:sp>
      <p:sp>
        <p:nvSpPr>
          <p:cNvPr id="171" name="Rectangle 170">
            <a:extLst>
              <a:ext uri="{FF2B5EF4-FFF2-40B4-BE49-F238E27FC236}">
                <a16:creationId xmlns:a16="http://schemas.microsoft.com/office/drawing/2014/main" id="{E413D047-8E8A-46B6-80C1-B166B41850ED}"/>
              </a:ext>
            </a:extLst>
          </p:cNvPr>
          <p:cNvSpPr/>
          <p:nvPr/>
        </p:nvSpPr>
        <p:spPr>
          <a:xfrm>
            <a:off x="562953" y="3724892"/>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Kernels Supported</a:t>
            </a:r>
          </a:p>
        </p:txBody>
      </p:sp>
      <p:sp>
        <p:nvSpPr>
          <p:cNvPr id="172" name="Rectangle 171">
            <a:extLst>
              <a:ext uri="{FF2B5EF4-FFF2-40B4-BE49-F238E27FC236}">
                <a16:creationId xmlns:a16="http://schemas.microsoft.com/office/drawing/2014/main" id="{B39837A6-BE2A-443A-82BE-B00D39B5541B}"/>
              </a:ext>
            </a:extLst>
          </p:cNvPr>
          <p:cNvSpPr/>
          <p:nvPr/>
        </p:nvSpPr>
        <p:spPr>
          <a:xfrm>
            <a:off x="562953" y="4073956"/>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Languages Supported</a:t>
            </a:r>
          </a:p>
        </p:txBody>
      </p:sp>
      <p:sp>
        <p:nvSpPr>
          <p:cNvPr id="173" name="Rectangle 172">
            <a:extLst>
              <a:ext uri="{FF2B5EF4-FFF2-40B4-BE49-F238E27FC236}">
                <a16:creationId xmlns:a16="http://schemas.microsoft.com/office/drawing/2014/main" id="{D1E9001C-B0BA-4D02-88F4-9F393E80C8D2}"/>
              </a:ext>
            </a:extLst>
          </p:cNvPr>
          <p:cNvSpPr/>
          <p:nvPr/>
        </p:nvSpPr>
        <p:spPr>
          <a:xfrm>
            <a:off x="562953" y="4505546"/>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Visualizations</a:t>
            </a:r>
          </a:p>
        </p:txBody>
      </p:sp>
      <p:sp>
        <p:nvSpPr>
          <p:cNvPr id="174" name="Rectangle 173">
            <a:extLst>
              <a:ext uri="{FF2B5EF4-FFF2-40B4-BE49-F238E27FC236}">
                <a16:creationId xmlns:a16="http://schemas.microsoft.com/office/drawing/2014/main" id="{0C3014E9-C0AC-42D2-8957-4A822450587E}"/>
              </a:ext>
            </a:extLst>
          </p:cNvPr>
          <p:cNvSpPr/>
          <p:nvPr/>
        </p:nvSpPr>
        <p:spPr>
          <a:xfrm>
            <a:off x="562953" y="4952847"/>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Supports Role-Based Access Control</a:t>
            </a:r>
          </a:p>
        </p:txBody>
      </p:sp>
      <p:sp>
        <p:nvSpPr>
          <p:cNvPr id="175" name="Rectangle 174">
            <a:extLst>
              <a:ext uri="{FF2B5EF4-FFF2-40B4-BE49-F238E27FC236}">
                <a16:creationId xmlns:a16="http://schemas.microsoft.com/office/drawing/2014/main" id="{92DFB8D5-0139-42A2-A5B0-ECBEF9FE8B4C}"/>
              </a:ext>
            </a:extLst>
          </p:cNvPr>
          <p:cNvSpPr/>
          <p:nvPr/>
        </p:nvSpPr>
        <p:spPr>
          <a:xfrm>
            <a:off x="562953" y="5375063"/>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Collaborative Workspaces</a:t>
            </a:r>
          </a:p>
        </p:txBody>
      </p:sp>
      <p:sp>
        <p:nvSpPr>
          <p:cNvPr id="176" name="Rectangle 175">
            <a:extLst>
              <a:ext uri="{FF2B5EF4-FFF2-40B4-BE49-F238E27FC236}">
                <a16:creationId xmlns:a16="http://schemas.microsoft.com/office/drawing/2014/main" id="{9F8F8A6E-2E4D-42E2-B974-E6A43080B47B}"/>
              </a:ext>
            </a:extLst>
          </p:cNvPr>
          <p:cNvSpPr/>
          <p:nvPr/>
        </p:nvSpPr>
        <p:spPr>
          <a:xfrm>
            <a:off x="562953" y="5808766"/>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Run Notebooks as Scheduled Jobs</a:t>
            </a:r>
          </a:p>
        </p:txBody>
      </p:sp>
      <p:sp>
        <p:nvSpPr>
          <p:cNvPr id="177" name="Rectangle 176">
            <a:extLst>
              <a:ext uri="{FF2B5EF4-FFF2-40B4-BE49-F238E27FC236}">
                <a16:creationId xmlns:a16="http://schemas.microsoft.com/office/drawing/2014/main" id="{6AF1EB38-EEF8-4A2A-B159-8BF77D48C22B}"/>
              </a:ext>
            </a:extLst>
          </p:cNvPr>
          <p:cNvSpPr/>
          <p:nvPr/>
        </p:nvSpPr>
        <p:spPr>
          <a:xfrm>
            <a:off x="562953" y="6157829"/>
            <a:ext cx="2423559" cy="169277"/>
          </a:xfrm>
          <a:prstGeom prst="rect">
            <a:avLst/>
          </a:prstGeom>
        </p:spPr>
        <p:txBody>
          <a:bodyPr wrap="square" lIns="0" tIns="0" rIns="0" bIns="0">
            <a:spAutoFit/>
          </a:bodyPr>
          <a:lstStyle/>
          <a:p>
            <a:pPr marL="0" marR="0" lvl="0" indent="0" algn="r" defTabSz="914049" rtl="0" eaLnBrk="1" fontAlgn="auto" latinLnBrk="0" hangingPunct="1">
              <a:spcBef>
                <a:spcPts val="0"/>
              </a:spcBef>
              <a:spcAft>
                <a:spcPts val="240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bold" charset="0"/>
                <a:ea typeface="+mn-ea"/>
                <a:cs typeface="Segoe UI Semibold" charset="0"/>
              </a:rPr>
              <a:t>Source Control</a:t>
            </a:r>
          </a:p>
        </p:txBody>
      </p:sp>
    </p:spTree>
    <p:extLst>
      <p:ext uri="{BB962C8B-B14F-4D97-AF65-F5344CB8AC3E}">
        <p14:creationId xmlns:p14="http://schemas.microsoft.com/office/powerpoint/2010/main" val="3139295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13CD96-B701-45DF-A9AA-66376E655A64}"/>
              </a:ext>
            </a:extLst>
          </p:cNvPr>
          <p:cNvPicPr>
            <a:picLocks noChangeAspect="1"/>
          </p:cNvPicPr>
          <p:nvPr/>
        </p:nvPicPr>
        <p:blipFill>
          <a:blip r:embed="rId3">
            <a:extLst>
              <a:ext uri="{28A0092B-C50C-407E-A947-70E740481C1C}">
                <a14:useLocalDpi xmlns:a14="http://schemas.microsoft.com/office/drawing/2010/main" val="0"/>
              </a:ext>
            </a:extLst>
          </a:blip>
          <a:srcRect l="2457" t="8406" r="7897" b="15933"/>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 name="Rectangle 9">
            <a:extLst>
              <a:ext uri="{FF2B5EF4-FFF2-40B4-BE49-F238E27FC236}">
                <a16:creationId xmlns:a16="http://schemas.microsoft.com/office/drawing/2014/main" id="{E6C1AE69-1A17-46E7-88D2-0CF55D806227}"/>
              </a:ext>
            </a:extLst>
          </p:cNvPr>
          <p:cNvSpPr/>
          <p:nvPr/>
        </p:nvSpPr>
        <p:spPr bwMode="auto">
          <a:xfrm>
            <a:off x="0" y="0"/>
            <a:ext cx="12192000" cy="6858000"/>
          </a:xfrm>
          <a:prstGeom prst="rect">
            <a:avLst/>
          </a:prstGeom>
          <a:gradFill>
            <a:gsLst>
              <a:gs pos="60000">
                <a:schemeClr val="tx1">
                  <a:lumMod val="0"/>
                  <a:alpha val="60000"/>
                </a:schemeClr>
              </a:gs>
              <a:gs pos="0">
                <a:schemeClr val="tx1">
                  <a:lumMod val="0"/>
                </a:schemeClr>
              </a:gs>
              <a:gs pos="100000">
                <a:schemeClr val="accent1">
                  <a:alpha val="73000"/>
                  <a:lumMod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err="1"/>
          </a:p>
        </p:txBody>
      </p:sp>
      <p:pic>
        <p:nvPicPr>
          <p:cNvPr id="9" name="MS logo white - EMF">
            <a:extLst>
              <a:ext uri="{FF2B5EF4-FFF2-40B4-BE49-F238E27FC236}">
                <a16:creationId xmlns:a16="http://schemas.microsoft.com/office/drawing/2014/main" id="{DAAF4907-26F4-457D-98CA-368D8C2BFFAF}"/>
              </a:ext>
            </a:extLst>
          </p:cNvPr>
          <p:cNvPicPr>
            <a:picLocks noChangeAspect="1"/>
          </p:cNvPicPr>
          <p:nvPr/>
        </p:nvPicPr>
        <p:blipFill>
          <a:blip r:embed="rId4"/>
          <a:stretch>
            <a:fillRect/>
          </a:stretch>
        </p:blipFill>
        <p:spPr bwMode="black">
          <a:xfrm>
            <a:off x="451633" y="470067"/>
            <a:ext cx="1423303" cy="304828"/>
          </a:xfrm>
          <a:prstGeom prst="rect">
            <a:avLst/>
          </a:prstGeom>
        </p:spPr>
      </p:pic>
      <p:sp>
        <p:nvSpPr>
          <p:cNvPr id="7" name="Title 3">
            <a:extLst>
              <a:ext uri="{FF2B5EF4-FFF2-40B4-BE49-F238E27FC236}">
                <a16:creationId xmlns:a16="http://schemas.microsoft.com/office/drawing/2014/main" id="{971DE202-7274-4060-B363-7298805DE1E4}"/>
              </a:ext>
            </a:extLst>
          </p:cNvPr>
          <p:cNvSpPr txBox="1">
            <a:spLocks/>
          </p:cNvSpPr>
          <p:nvPr/>
        </p:nvSpPr>
        <p:spPr bwMode="gray">
          <a:xfrm>
            <a:off x="421702" y="2236587"/>
            <a:ext cx="8964185" cy="1793090"/>
          </a:xfrm>
          <a:prstGeom prst="rect">
            <a:avLst/>
          </a:prstGeom>
          <a:noFill/>
        </p:spPr>
        <p:txBody>
          <a:bodyPr vert="horz" wrap="square" lIns="146304" tIns="91440" rIns="146304" bIns="91440" rtlCol="0" anchor="t" anchorCtr="0">
            <a:normAutofit/>
          </a:bodyPr>
          <a:lstStyle>
            <a:lvl1pPr algn="l" defTabSz="914192" rtl="0" eaLnBrk="1" latinLnBrk="0" hangingPunct="1">
              <a:lnSpc>
                <a:spcPct val="90000"/>
              </a:lnSpc>
              <a:spcBef>
                <a:spcPct val="0"/>
              </a:spcBef>
              <a:buNone/>
              <a:defRPr lang="en-US" sz="5293" b="0" kern="1200" cap="none" spc="-98" baseline="0">
                <a:ln w="3175">
                  <a:noFill/>
                </a:ln>
                <a:solidFill>
                  <a:schemeClr val="tx1"/>
                </a:solidFill>
                <a:effectLst/>
                <a:latin typeface="+mj-lt"/>
                <a:ea typeface="+mn-ea"/>
                <a:cs typeface="Segoe UI" pitchFamily="34" charset="0"/>
              </a:defRPr>
            </a:lvl1pPr>
          </a:lstStyle>
          <a:p>
            <a:pPr>
              <a:spcBef>
                <a:spcPts val="2400"/>
              </a:spcBef>
            </a:pPr>
            <a:r>
              <a:rPr lang="en-IN">
                <a:solidFill>
                  <a:schemeClr val="bg1"/>
                </a:solidFill>
              </a:rPr>
              <a:t>Train and evaluate </a:t>
            </a:r>
            <a:endParaRPr lang="en-IN" sz="3500" spc="0">
              <a:solidFill>
                <a:schemeClr val="bg1"/>
              </a:solidFill>
            </a:endParaRPr>
          </a:p>
        </p:txBody>
      </p:sp>
    </p:spTree>
    <p:extLst>
      <p:ext uri="{BB962C8B-B14F-4D97-AF65-F5344CB8AC3E}">
        <p14:creationId xmlns:p14="http://schemas.microsoft.com/office/powerpoint/2010/main" val="29566458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C4C3622-9FFC-4ED2-8C96-4B0C7B7D620F}"/>
              </a:ext>
            </a:extLst>
          </p:cNvPr>
          <p:cNvSpPr>
            <a:spLocks noGrp="1"/>
          </p:cNvSpPr>
          <p:nvPr>
            <p:ph type="title"/>
          </p:nvPr>
        </p:nvSpPr>
        <p:spPr/>
        <p:txBody>
          <a:bodyPr/>
          <a:lstStyle/>
          <a:p>
            <a:r>
              <a:rPr lang="en-US" sz="3600" b="1" spc="-50">
                <a:gradFill>
                  <a:gsLst>
                    <a:gs pos="1250">
                      <a:schemeClr val="tx1"/>
                    </a:gs>
                    <a:gs pos="100000">
                      <a:schemeClr val="tx1"/>
                    </a:gs>
                  </a:gsLst>
                  <a:lin ang="5400000" scaled="0"/>
                </a:gradFill>
              </a:rPr>
              <a:t>Train and evaluate machine learning models</a:t>
            </a:r>
            <a:endParaRPr lang="en-IN" sz="3600" b="1" spc="-50">
              <a:gradFill>
                <a:gsLst>
                  <a:gs pos="1250">
                    <a:schemeClr val="tx1"/>
                  </a:gs>
                  <a:gs pos="100000">
                    <a:schemeClr val="tx1"/>
                  </a:gs>
                </a:gsLst>
                <a:lin ang="5400000" scaled="0"/>
              </a:gradFill>
            </a:endParaRPr>
          </a:p>
        </p:txBody>
      </p:sp>
      <p:sp>
        <p:nvSpPr>
          <p:cNvPr id="416" name="Rectangle 415">
            <a:extLst>
              <a:ext uri="{FF2B5EF4-FFF2-40B4-BE49-F238E27FC236}">
                <a16:creationId xmlns:a16="http://schemas.microsoft.com/office/drawing/2014/main" id="{F539F8AA-A309-47BC-B75E-605F051B9748}"/>
              </a:ext>
            </a:extLst>
          </p:cNvPr>
          <p:cNvSpPr/>
          <p:nvPr/>
        </p:nvSpPr>
        <p:spPr bwMode="auto">
          <a:xfrm>
            <a:off x="4298087"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Easily scale up or scale out</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Autoscale on serverless infrastructure</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Leverage commodity hardware</a:t>
            </a:r>
          </a:p>
        </p:txBody>
      </p:sp>
      <p:sp>
        <p:nvSpPr>
          <p:cNvPr id="417" name="Rectangle 416">
            <a:extLst>
              <a:ext uri="{FF2B5EF4-FFF2-40B4-BE49-F238E27FC236}">
                <a16:creationId xmlns:a16="http://schemas.microsoft.com/office/drawing/2014/main" id="{61BAE520-9E56-4AAE-9025-6A42E06A2DC0}"/>
              </a:ext>
            </a:extLst>
          </p:cNvPr>
          <p:cNvSpPr/>
          <p:nvPr/>
        </p:nvSpPr>
        <p:spPr bwMode="auto">
          <a:xfrm>
            <a:off x="8150035" y="5112525"/>
            <a:ext cx="2976514"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Determine the best algorithm</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Tune hyperparameters to optimize models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Rapidly prototype in agile environments</a:t>
            </a:r>
          </a:p>
        </p:txBody>
      </p:sp>
      <p:sp>
        <p:nvSpPr>
          <p:cNvPr id="418" name="Rectangle 417">
            <a:extLst>
              <a:ext uri="{FF2B5EF4-FFF2-40B4-BE49-F238E27FC236}">
                <a16:creationId xmlns:a16="http://schemas.microsoft.com/office/drawing/2014/main" id="{233657AC-52C6-47A0-A568-E221AB5715D2}"/>
              </a:ext>
            </a:extLst>
          </p:cNvPr>
          <p:cNvSpPr/>
          <p:nvPr/>
        </p:nvSpPr>
        <p:spPr bwMode="auto">
          <a:xfrm>
            <a:off x="445611" y="5112525"/>
            <a:ext cx="2933177"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Collaborate in interactive workspaces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Access a library of battle-tested models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Automate job execution</a:t>
            </a:r>
          </a:p>
        </p:txBody>
      </p:sp>
      <p:sp>
        <p:nvSpPr>
          <p:cNvPr id="419" name="Rectangle 418">
            <a:extLst>
              <a:ext uri="{FF2B5EF4-FFF2-40B4-BE49-F238E27FC236}">
                <a16:creationId xmlns:a16="http://schemas.microsoft.com/office/drawing/2014/main" id="{CF686C02-5DB3-4924-995E-2A32A11B5632}"/>
              </a:ext>
            </a:extLst>
          </p:cNvPr>
          <p:cNvSpPr/>
          <p:nvPr/>
        </p:nvSpPr>
        <p:spPr bwMode="auto">
          <a:xfrm>
            <a:off x="4297823"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27432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Scale compute resources</a:t>
            </a:r>
            <a:b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to meet your needs</a:t>
            </a:r>
          </a:p>
        </p:txBody>
      </p:sp>
      <p:sp>
        <p:nvSpPr>
          <p:cNvPr id="420" name="Rectangle 419">
            <a:extLst>
              <a:ext uri="{FF2B5EF4-FFF2-40B4-BE49-F238E27FC236}">
                <a16:creationId xmlns:a16="http://schemas.microsoft.com/office/drawing/2014/main" id="{CE612322-08EB-41B2-97B5-C6165D127DB5}"/>
              </a:ext>
            </a:extLst>
          </p:cNvPr>
          <p:cNvSpPr/>
          <p:nvPr/>
        </p:nvSpPr>
        <p:spPr bwMode="auto">
          <a:xfrm>
            <a:off x="8150035"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36576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Quickly determine the</a:t>
            </a:r>
            <a:b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right model for your data</a:t>
            </a:r>
          </a:p>
        </p:txBody>
      </p:sp>
      <p:sp>
        <p:nvSpPr>
          <p:cNvPr id="421" name="Rectangle 420">
            <a:extLst>
              <a:ext uri="{FF2B5EF4-FFF2-40B4-BE49-F238E27FC236}">
                <a16:creationId xmlns:a16="http://schemas.microsoft.com/office/drawing/2014/main" id="{D32046ED-4191-4FAB-889E-F384757D1AB5}"/>
              </a:ext>
            </a:extLst>
          </p:cNvPr>
          <p:cNvSpPr/>
          <p:nvPr/>
        </p:nvSpPr>
        <p:spPr bwMode="auto">
          <a:xfrm>
            <a:off x="445612"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64008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Simplify model development</a:t>
            </a:r>
          </a:p>
        </p:txBody>
      </p:sp>
      <p:sp>
        <p:nvSpPr>
          <p:cNvPr id="422" name="Oval 421">
            <a:extLst>
              <a:ext uri="{FF2B5EF4-FFF2-40B4-BE49-F238E27FC236}">
                <a16:creationId xmlns:a16="http://schemas.microsoft.com/office/drawing/2014/main" id="{AEE7534F-86BC-4DEB-BC1A-F2AC479666C5}"/>
              </a:ext>
            </a:extLst>
          </p:cNvPr>
          <p:cNvSpPr/>
          <p:nvPr/>
        </p:nvSpPr>
        <p:spPr bwMode="auto">
          <a:xfrm>
            <a:off x="7068940"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3" name="Oval 422">
            <a:extLst>
              <a:ext uri="{FF2B5EF4-FFF2-40B4-BE49-F238E27FC236}">
                <a16:creationId xmlns:a16="http://schemas.microsoft.com/office/drawing/2014/main" id="{CC531271-3929-46BF-80D5-7FB3A4824545}"/>
              </a:ext>
            </a:extLst>
          </p:cNvPr>
          <p:cNvSpPr/>
          <p:nvPr/>
        </p:nvSpPr>
        <p:spPr bwMode="auto">
          <a:xfrm>
            <a:off x="10920888"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4" name="Oval 423">
            <a:extLst>
              <a:ext uri="{FF2B5EF4-FFF2-40B4-BE49-F238E27FC236}">
                <a16:creationId xmlns:a16="http://schemas.microsoft.com/office/drawing/2014/main" id="{E42B4953-D557-4B3A-BA19-593597A28541}"/>
              </a:ext>
            </a:extLst>
          </p:cNvPr>
          <p:cNvSpPr/>
          <p:nvPr/>
        </p:nvSpPr>
        <p:spPr bwMode="auto">
          <a:xfrm>
            <a:off x="3218909"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4" name="3D" title="Icon of a 3D box with square points on each corner">
            <a:extLst>
              <a:ext uri="{FF2B5EF4-FFF2-40B4-BE49-F238E27FC236}">
                <a16:creationId xmlns:a16="http://schemas.microsoft.com/office/drawing/2014/main" id="{CE09B78C-A779-4F67-9130-69057119C79F}"/>
              </a:ext>
            </a:extLst>
          </p:cNvPr>
          <p:cNvSpPr>
            <a:spLocks noChangeAspect="1" noEditPoints="1"/>
          </p:cNvSpPr>
          <p:nvPr/>
        </p:nvSpPr>
        <p:spPr bwMode="auto">
          <a:xfrm>
            <a:off x="3402518" y="4759533"/>
            <a:ext cx="410022" cy="43843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5" name="Financial_E7BB" title="Icon of a chart made of vertical lines with a line tracing the top of each, turning into an arrow pointing up">
            <a:extLst>
              <a:ext uri="{FF2B5EF4-FFF2-40B4-BE49-F238E27FC236}">
                <a16:creationId xmlns:a16="http://schemas.microsoft.com/office/drawing/2014/main" id="{08A50887-114B-438E-8852-EFD8DFF55D6B}"/>
              </a:ext>
            </a:extLst>
          </p:cNvPr>
          <p:cNvSpPr>
            <a:spLocks noChangeAspect="1" noEditPoints="1"/>
          </p:cNvSpPr>
          <p:nvPr/>
        </p:nvSpPr>
        <p:spPr bwMode="auto">
          <a:xfrm>
            <a:off x="7252545" y="4795868"/>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676" name="Group 675">
            <a:extLst>
              <a:ext uri="{FF2B5EF4-FFF2-40B4-BE49-F238E27FC236}">
                <a16:creationId xmlns:a16="http://schemas.microsoft.com/office/drawing/2014/main" id="{1AEACBF2-A0DC-4947-BAF4-211F0A264C87}"/>
              </a:ext>
            </a:extLst>
          </p:cNvPr>
          <p:cNvGrpSpPr/>
          <p:nvPr/>
        </p:nvGrpSpPr>
        <p:grpSpPr>
          <a:xfrm>
            <a:off x="11060597" y="4758732"/>
            <a:ext cx="497822" cy="440032"/>
            <a:chOff x="11088894" y="3547242"/>
            <a:chExt cx="576757" cy="509803"/>
          </a:xfrm>
        </p:grpSpPr>
        <p:sp>
          <p:nvSpPr>
            <p:cNvPr id="677" name="DevUpdate_ECC5" title="Icon of a clock with an arrow around it pointing clockwise">
              <a:extLst>
                <a:ext uri="{FF2B5EF4-FFF2-40B4-BE49-F238E27FC236}">
                  <a16:creationId xmlns:a16="http://schemas.microsoft.com/office/drawing/2014/main" id="{DAD6E2E7-8BB9-4715-9EAF-1D5078879CDE}"/>
                </a:ext>
              </a:extLst>
            </p:cNvPr>
            <p:cNvSpPr>
              <a:spLocks noChangeAspect="1" noEditPoints="1"/>
            </p:cNvSpPr>
            <p:nvPr/>
          </p:nvSpPr>
          <p:spPr bwMode="auto">
            <a:xfrm>
              <a:off x="11088894" y="3740511"/>
              <a:ext cx="316158" cy="316534"/>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78" name="Group 677">
              <a:extLst>
                <a:ext uri="{FF2B5EF4-FFF2-40B4-BE49-F238E27FC236}">
                  <a16:creationId xmlns:a16="http://schemas.microsoft.com/office/drawing/2014/main" id="{D6959DFD-E6D0-48E4-A8C0-BF2676747206}"/>
                </a:ext>
              </a:extLst>
            </p:cNvPr>
            <p:cNvGrpSpPr/>
            <p:nvPr/>
          </p:nvGrpSpPr>
          <p:grpSpPr>
            <a:xfrm rot="4464561">
              <a:off x="11365990" y="3580987"/>
              <a:ext cx="333405" cy="265916"/>
              <a:chOff x="-156824" y="2791591"/>
              <a:chExt cx="620907" cy="495220"/>
            </a:xfrm>
          </p:grpSpPr>
          <p:sp>
            <p:nvSpPr>
              <p:cNvPr id="679" name="gear_3">
                <a:extLst>
                  <a:ext uri="{FF2B5EF4-FFF2-40B4-BE49-F238E27FC236}">
                    <a16:creationId xmlns:a16="http://schemas.microsoft.com/office/drawing/2014/main" id="{ED3897A5-56A7-437D-964B-DB96D7065EF9}"/>
                  </a:ext>
                </a:extLst>
              </p:cNvPr>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rgbClr val="0079D5"/>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80" name="gear_3">
                <a:extLst>
                  <a:ext uri="{FF2B5EF4-FFF2-40B4-BE49-F238E27FC236}">
                    <a16:creationId xmlns:a16="http://schemas.microsoft.com/office/drawing/2014/main" id="{183708B2-D87E-4D39-8F4A-390FFE84E20E}"/>
                  </a:ext>
                </a:extLst>
              </p:cNvPr>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rgbClr val="0079D5"/>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cxnSp>
        <p:nvCxnSpPr>
          <p:cNvPr id="235" name="Straight Arrow Connector 234">
            <a:extLst>
              <a:ext uri="{FF2B5EF4-FFF2-40B4-BE49-F238E27FC236}">
                <a16:creationId xmlns:a16="http://schemas.microsoft.com/office/drawing/2014/main" id="{FC463140-4549-4AA7-AC21-3C3898379625}"/>
              </a:ext>
            </a:extLst>
          </p:cNvPr>
          <p:cNvCxnSpPr>
            <a:cxnSpLocks/>
            <a:stCxn id="673" idx="0"/>
            <a:endCxn id="237" idx="2"/>
          </p:cNvCxnSpPr>
          <p:nvPr/>
        </p:nvCxnSpPr>
        <p:spPr>
          <a:xfrm flipV="1">
            <a:off x="4395256" y="2537514"/>
            <a:ext cx="0" cy="512064"/>
          </a:xfrm>
          <a:prstGeom prst="straightConnector1">
            <a:avLst/>
          </a:prstGeom>
          <a:noFill/>
          <a:ln w="6350" cap="flat" cmpd="sng" algn="ctr">
            <a:solidFill>
              <a:schemeClr val="bg1">
                <a:lumMod val="75000"/>
              </a:schemeClr>
            </a:solidFill>
            <a:prstDash val="solid"/>
            <a:headEnd type="triangle" w="lg" len="med"/>
            <a:tailEnd type="triangle" w="lg" len="med"/>
          </a:ln>
          <a:effectLst/>
        </p:spPr>
      </p:cxnSp>
      <p:cxnSp>
        <p:nvCxnSpPr>
          <p:cNvPr id="236" name="Straight Arrow Connector 235">
            <a:extLst>
              <a:ext uri="{FF2B5EF4-FFF2-40B4-BE49-F238E27FC236}">
                <a16:creationId xmlns:a16="http://schemas.microsoft.com/office/drawing/2014/main" id="{F67FF207-98C6-4FFF-A612-3AC0A96C393F}"/>
              </a:ext>
            </a:extLst>
          </p:cNvPr>
          <p:cNvCxnSpPr>
            <a:cxnSpLocks/>
            <a:stCxn id="237" idx="3"/>
            <a:endCxn id="280" idx="1"/>
          </p:cNvCxnSpPr>
          <p:nvPr/>
        </p:nvCxnSpPr>
        <p:spPr>
          <a:xfrm>
            <a:off x="5737784" y="2003446"/>
            <a:ext cx="1104260" cy="1260"/>
          </a:xfrm>
          <a:prstGeom prst="straightConnector1">
            <a:avLst/>
          </a:prstGeom>
          <a:noFill/>
          <a:ln w="6350" cap="flat" cmpd="sng" algn="ctr">
            <a:solidFill>
              <a:schemeClr val="bg1">
                <a:lumMod val="75000"/>
              </a:schemeClr>
            </a:solidFill>
            <a:prstDash val="solid"/>
            <a:headEnd type="triangle" w="lg" len="med"/>
            <a:tailEnd type="triangle" w="lg" len="med"/>
          </a:ln>
          <a:effectLst/>
        </p:spPr>
      </p:cxnSp>
      <p:sp>
        <p:nvSpPr>
          <p:cNvPr id="280" name="Rectangle: Rounded Corners 279">
            <a:extLst>
              <a:ext uri="{FF2B5EF4-FFF2-40B4-BE49-F238E27FC236}">
                <a16:creationId xmlns:a16="http://schemas.microsoft.com/office/drawing/2014/main" id="{68172AAA-0CBE-4D7C-87CD-CD32F88FC034}"/>
              </a:ext>
            </a:extLst>
          </p:cNvPr>
          <p:cNvSpPr/>
          <p:nvPr/>
        </p:nvSpPr>
        <p:spPr bwMode="auto">
          <a:xfrm>
            <a:off x="6842044" y="1470636"/>
            <a:ext cx="2685056" cy="106813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Automated ML capabilities</a:t>
            </a:r>
          </a:p>
        </p:txBody>
      </p:sp>
      <p:grpSp>
        <p:nvGrpSpPr>
          <p:cNvPr id="20" name="Group 19">
            <a:extLst>
              <a:ext uri="{FF2B5EF4-FFF2-40B4-BE49-F238E27FC236}">
                <a16:creationId xmlns:a16="http://schemas.microsoft.com/office/drawing/2014/main" id="{863B9677-6B9B-4D52-9EAF-718F5DE6A166}"/>
              </a:ext>
            </a:extLst>
          </p:cNvPr>
          <p:cNvGrpSpPr/>
          <p:nvPr/>
        </p:nvGrpSpPr>
        <p:grpSpPr>
          <a:xfrm>
            <a:off x="6458470" y="1079317"/>
            <a:ext cx="777240" cy="777240"/>
            <a:chOff x="8459300" y="1584018"/>
            <a:chExt cx="777240" cy="777240"/>
          </a:xfrm>
        </p:grpSpPr>
        <p:sp>
          <p:nvSpPr>
            <p:cNvPr id="281" name="Oval 280">
              <a:extLst>
                <a:ext uri="{FF2B5EF4-FFF2-40B4-BE49-F238E27FC236}">
                  <a16:creationId xmlns:a16="http://schemas.microsoft.com/office/drawing/2014/main" id="{BDE08F07-92F8-4EC5-808C-8DCFD211E4EF}"/>
                </a:ext>
              </a:extLst>
            </p:cNvPr>
            <p:cNvSpPr/>
            <p:nvPr/>
          </p:nvSpPr>
          <p:spPr bwMode="auto">
            <a:xfrm>
              <a:off x="8459300" y="1584018"/>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82" name="TextBox 281">
              <a:extLst>
                <a:ext uri="{FF2B5EF4-FFF2-40B4-BE49-F238E27FC236}">
                  <a16:creationId xmlns:a16="http://schemas.microsoft.com/office/drawing/2014/main" id="{A60FCDDD-3094-4116-BDF7-FCA33C96F525}"/>
                </a:ext>
              </a:extLst>
            </p:cNvPr>
            <p:cNvSpPr txBox="1"/>
            <p:nvPr/>
          </p:nvSpPr>
          <p:spPr>
            <a:xfrm>
              <a:off x="8527880" y="2047730"/>
              <a:ext cx="640080"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Services</a:t>
              </a:r>
            </a:p>
          </p:txBody>
        </p:sp>
      </p:grpSp>
      <p:sp>
        <p:nvSpPr>
          <p:cNvPr id="671" name="Rectangle 670">
            <a:extLst>
              <a:ext uri="{FF2B5EF4-FFF2-40B4-BE49-F238E27FC236}">
                <a16:creationId xmlns:a16="http://schemas.microsoft.com/office/drawing/2014/main" id="{7D7FEFFA-4ABA-41D5-8845-5614F026C3A3}"/>
              </a:ext>
            </a:extLst>
          </p:cNvPr>
          <p:cNvSpPr/>
          <p:nvPr/>
        </p:nvSpPr>
        <p:spPr bwMode="auto">
          <a:xfrm>
            <a:off x="7606945" y="1266078"/>
            <a:ext cx="1155254" cy="230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light"/>
                <a:ea typeface="+mn-ea"/>
                <a:cs typeface="Segoe UI" pitchFamily="34" charset="0"/>
              </a:rPr>
              <a:t>Automated ML</a:t>
            </a:r>
          </a:p>
        </p:txBody>
      </p:sp>
      <p:grpSp>
        <p:nvGrpSpPr>
          <p:cNvPr id="2" name="Group 1">
            <a:extLst>
              <a:ext uri="{FF2B5EF4-FFF2-40B4-BE49-F238E27FC236}">
                <a16:creationId xmlns:a16="http://schemas.microsoft.com/office/drawing/2014/main" id="{E9928A15-3ECB-4825-B109-44EB4D5DE97E}"/>
              </a:ext>
            </a:extLst>
          </p:cNvPr>
          <p:cNvGrpSpPr/>
          <p:nvPr/>
        </p:nvGrpSpPr>
        <p:grpSpPr>
          <a:xfrm>
            <a:off x="2664900" y="2839657"/>
            <a:ext cx="3072884" cy="1460544"/>
            <a:chOff x="609765" y="1876334"/>
            <a:chExt cx="3072884" cy="1460544"/>
          </a:xfrm>
        </p:grpSpPr>
        <p:sp>
          <p:nvSpPr>
            <p:cNvPr id="218" name="Rectangle: Rounded Corners 217">
              <a:extLst>
                <a:ext uri="{FF2B5EF4-FFF2-40B4-BE49-F238E27FC236}">
                  <a16:creationId xmlns:a16="http://schemas.microsoft.com/office/drawing/2014/main" id="{3C667C38-8F88-4D75-AADB-B583FE603A6C}"/>
                </a:ext>
              </a:extLst>
            </p:cNvPr>
            <p:cNvSpPr/>
            <p:nvPr/>
          </p:nvSpPr>
          <p:spPr bwMode="auto">
            <a:xfrm>
              <a:off x="997593" y="2268739"/>
              <a:ext cx="2685056" cy="106813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Scale out clusters</a:t>
              </a:r>
            </a:p>
          </p:txBody>
        </p:sp>
        <p:grpSp>
          <p:nvGrpSpPr>
            <p:cNvPr id="603" name="Group 602">
              <a:extLst>
                <a:ext uri="{FF2B5EF4-FFF2-40B4-BE49-F238E27FC236}">
                  <a16:creationId xmlns:a16="http://schemas.microsoft.com/office/drawing/2014/main" id="{C4C9CDD1-A244-4BFA-B674-B1EFF46A0F49}"/>
                </a:ext>
              </a:extLst>
            </p:cNvPr>
            <p:cNvGrpSpPr/>
            <p:nvPr/>
          </p:nvGrpSpPr>
          <p:grpSpPr>
            <a:xfrm>
              <a:off x="1947106" y="2371643"/>
              <a:ext cx="757453" cy="692041"/>
              <a:chOff x="4903652" y="4265116"/>
              <a:chExt cx="1320766" cy="1206708"/>
            </a:xfrm>
          </p:grpSpPr>
          <p:grpSp>
            <p:nvGrpSpPr>
              <p:cNvPr id="604" name="Group 603">
                <a:extLst>
                  <a:ext uri="{FF2B5EF4-FFF2-40B4-BE49-F238E27FC236}">
                    <a16:creationId xmlns:a16="http://schemas.microsoft.com/office/drawing/2014/main" id="{BFEF4E8E-0710-487A-9BB4-5F32D2C4CC38}"/>
                  </a:ext>
                </a:extLst>
              </p:cNvPr>
              <p:cNvGrpSpPr/>
              <p:nvPr/>
            </p:nvGrpSpPr>
            <p:grpSpPr>
              <a:xfrm>
                <a:off x="5391150" y="4603436"/>
                <a:ext cx="833268" cy="868388"/>
                <a:chOff x="4199491" y="3361552"/>
                <a:chExt cx="2024927" cy="2110272"/>
              </a:xfrm>
            </p:grpSpPr>
            <p:grpSp>
              <p:nvGrpSpPr>
                <p:cNvPr id="621" name="Group 620">
                  <a:extLst>
                    <a:ext uri="{FF2B5EF4-FFF2-40B4-BE49-F238E27FC236}">
                      <a16:creationId xmlns:a16="http://schemas.microsoft.com/office/drawing/2014/main" id="{19BB6234-6F15-446E-9E06-A799FDBB2FFB}"/>
                    </a:ext>
                  </a:extLst>
                </p:cNvPr>
                <p:cNvGrpSpPr/>
                <p:nvPr/>
              </p:nvGrpSpPr>
              <p:grpSpPr>
                <a:xfrm>
                  <a:off x="4199491" y="3361552"/>
                  <a:ext cx="2024927" cy="2110272"/>
                  <a:chOff x="2862096" y="5372526"/>
                  <a:chExt cx="556717" cy="580181"/>
                </a:xfrm>
              </p:grpSpPr>
              <p:sp>
                <p:nvSpPr>
                  <p:cNvPr id="629" name="Freeform: Shape 628">
                    <a:extLst>
                      <a:ext uri="{FF2B5EF4-FFF2-40B4-BE49-F238E27FC236}">
                        <a16:creationId xmlns:a16="http://schemas.microsoft.com/office/drawing/2014/main" id="{89E0ACAC-D818-4964-9F14-EBDFAF9CAA7B}"/>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0" name="Freeform: Shape 629">
                    <a:extLst>
                      <a:ext uri="{FF2B5EF4-FFF2-40B4-BE49-F238E27FC236}">
                        <a16:creationId xmlns:a16="http://schemas.microsoft.com/office/drawing/2014/main" id="{6B6F758F-0BA9-44F1-98F1-F5F060289F59}"/>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1" name="Freeform: Shape 630">
                    <a:extLst>
                      <a:ext uri="{FF2B5EF4-FFF2-40B4-BE49-F238E27FC236}">
                        <a16:creationId xmlns:a16="http://schemas.microsoft.com/office/drawing/2014/main" id="{756AE0B0-AD88-4D35-8FCC-C829AD197A86}"/>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2" name="Freeform: Shape 631">
                    <a:extLst>
                      <a:ext uri="{FF2B5EF4-FFF2-40B4-BE49-F238E27FC236}">
                        <a16:creationId xmlns:a16="http://schemas.microsoft.com/office/drawing/2014/main" id="{9B9F2A8F-1EFB-4AA2-9503-CF23F4147ECF}"/>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3" name="Freeform: Shape 632">
                    <a:extLst>
                      <a:ext uri="{FF2B5EF4-FFF2-40B4-BE49-F238E27FC236}">
                        <a16:creationId xmlns:a16="http://schemas.microsoft.com/office/drawing/2014/main" id="{0202FD00-D425-4416-806B-6BD83EA82C8A}"/>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4" name="Freeform: Shape 633">
                    <a:extLst>
                      <a:ext uri="{FF2B5EF4-FFF2-40B4-BE49-F238E27FC236}">
                        <a16:creationId xmlns:a16="http://schemas.microsoft.com/office/drawing/2014/main" id="{EADE2946-E10F-43B2-83B1-BB27EE76664C}"/>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5" name="Freeform: Shape 634">
                    <a:extLst>
                      <a:ext uri="{FF2B5EF4-FFF2-40B4-BE49-F238E27FC236}">
                        <a16:creationId xmlns:a16="http://schemas.microsoft.com/office/drawing/2014/main" id="{B2E722E3-1B73-4081-ABF4-FD43E0DC2734}"/>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22" name="Oval 621">
                  <a:extLst>
                    <a:ext uri="{FF2B5EF4-FFF2-40B4-BE49-F238E27FC236}">
                      <a16:creationId xmlns:a16="http://schemas.microsoft.com/office/drawing/2014/main" id="{00113A1E-633C-4190-B756-081C9B2ED573}"/>
                    </a:ext>
                  </a:extLst>
                </p:cNvPr>
                <p:cNvSpPr/>
                <p:nvPr/>
              </p:nvSpPr>
              <p:spPr bwMode="auto">
                <a:xfrm>
                  <a:off x="5154128" y="436149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23" name="Oval 622">
                  <a:extLst>
                    <a:ext uri="{FF2B5EF4-FFF2-40B4-BE49-F238E27FC236}">
                      <a16:creationId xmlns:a16="http://schemas.microsoft.com/office/drawing/2014/main" id="{283E9AC8-EA5B-437A-90BC-16F4BDFD6512}"/>
                    </a:ext>
                  </a:extLst>
                </p:cNvPr>
                <p:cNvSpPr/>
                <p:nvPr/>
              </p:nvSpPr>
              <p:spPr bwMode="auto">
                <a:xfrm>
                  <a:off x="5782652"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24" name="Oval 623">
                  <a:extLst>
                    <a:ext uri="{FF2B5EF4-FFF2-40B4-BE49-F238E27FC236}">
                      <a16:creationId xmlns:a16="http://schemas.microsoft.com/office/drawing/2014/main" id="{3D11BCB8-6153-4335-BC80-9AA48E064321}"/>
                    </a:ext>
                  </a:extLst>
                </p:cNvPr>
                <p:cNvSpPr/>
                <p:nvPr/>
              </p:nvSpPr>
              <p:spPr bwMode="auto">
                <a:xfrm>
                  <a:off x="5154128" y="3622567"/>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25" name="Oval 624">
                  <a:extLst>
                    <a:ext uri="{FF2B5EF4-FFF2-40B4-BE49-F238E27FC236}">
                      <a16:creationId xmlns:a16="http://schemas.microsoft.com/office/drawing/2014/main" id="{86EB1314-05B3-485B-A766-D64C23AB29CE}"/>
                    </a:ext>
                  </a:extLst>
                </p:cNvPr>
                <p:cNvSpPr/>
                <p:nvPr/>
              </p:nvSpPr>
              <p:spPr bwMode="auto">
                <a:xfrm>
                  <a:off x="5156601" y="5079481"/>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26" name="Oval 625">
                  <a:extLst>
                    <a:ext uri="{FF2B5EF4-FFF2-40B4-BE49-F238E27FC236}">
                      <a16:creationId xmlns:a16="http://schemas.microsoft.com/office/drawing/2014/main" id="{47A15122-8B9B-4884-BB12-124F5BE1B0D2}"/>
                    </a:ext>
                  </a:extLst>
                </p:cNvPr>
                <p:cNvSpPr/>
                <p:nvPr/>
              </p:nvSpPr>
              <p:spPr bwMode="auto">
                <a:xfrm>
                  <a:off x="4509929" y="4715485"/>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27" name="Oval 626">
                  <a:extLst>
                    <a:ext uri="{FF2B5EF4-FFF2-40B4-BE49-F238E27FC236}">
                      <a16:creationId xmlns:a16="http://schemas.microsoft.com/office/drawing/2014/main" id="{14D9944E-B9F8-4D8F-A9BA-39545B843A1F}"/>
                    </a:ext>
                  </a:extLst>
                </p:cNvPr>
                <p:cNvSpPr/>
                <p:nvPr/>
              </p:nvSpPr>
              <p:spPr bwMode="auto">
                <a:xfrm>
                  <a:off x="4509929"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28" name="Oval 627">
                  <a:extLst>
                    <a:ext uri="{FF2B5EF4-FFF2-40B4-BE49-F238E27FC236}">
                      <a16:creationId xmlns:a16="http://schemas.microsoft.com/office/drawing/2014/main" id="{3F8D8E8A-0D55-4490-956B-CC865A82E3E2}"/>
                    </a:ext>
                  </a:extLst>
                </p:cNvPr>
                <p:cNvSpPr/>
                <p:nvPr/>
              </p:nvSpPr>
              <p:spPr bwMode="auto">
                <a:xfrm>
                  <a:off x="5782652" y="471905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605" name="Group 604">
                <a:extLst>
                  <a:ext uri="{FF2B5EF4-FFF2-40B4-BE49-F238E27FC236}">
                    <a16:creationId xmlns:a16="http://schemas.microsoft.com/office/drawing/2014/main" id="{FE744734-5C66-47CD-A8A6-B8C3C9139B5E}"/>
                  </a:ext>
                </a:extLst>
              </p:cNvPr>
              <p:cNvGrpSpPr/>
              <p:nvPr/>
            </p:nvGrpSpPr>
            <p:grpSpPr>
              <a:xfrm>
                <a:off x="4903652" y="4265116"/>
                <a:ext cx="669287" cy="388899"/>
                <a:chOff x="4849610" y="4257156"/>
                <a:chExt cx="335619" cy="171805"/>
              </a:xfrm>
            </p:grpSpPr>
            <p:sp>
              <p:nvSpPr>
                <p:cNvPr id="617" name="Freeform: Shape 616">
                  <a:extLst>
                    <a:ext uri="{FF2B5EF4-FFF2-40B4-BE49-F238E27FC236}">
                      <a16:creationId xmlns:a16="http://schemas.microsoft.com/office/drawing/2014/main" id="{B0BE864E-D757-4D7F-AC6E-B52E2B9A4A4D}"/>
                    </a:ext>
                  </a:extLst>
                </p:cNvPr>
                <p:cNvSpPr/>
                <p:nvPr/>
              </p:nvSpPr>
              <p:spPr>
                <a:xfrm>
                  <a:off x="4849610" y="4257156"/>
                  <a:ext cx="335619" cy="171805"/>
                </a:xfrm>
                <a:custGeom>
                  <a:avLst/>
                  <a:gdLst>
                    <a:gd name="connsiteX0" fmla="*/ 300745 w 326229"/>
                    <a:gd name="connsiteY0" fmla="*/ 167090 h 166998"/>
                    <a:gd name="connsiteX1" fmla="*/ 25558 w 326229"/>
                    <a:gd name="connsiteY1" fmla="*/ 167090 h 166998"/>
                    <a:gd name="connsiteX2" fmla="*/ 36 w 326229"/>
                    <a:gd name="connsiteY2" fmla="*/ 141569 h 166998"/>
                    <a:gd name="connsiteX3" fmla="*/ 36 w 326229"/>
                    <a:gd name="connsiteY3" fmla="*/ 25558 h 166998"/>
                    <a:gd name="connsiteX4" fmla="*/ 25558 w 326229"/>
                    <a:gd name="connsiteY4" fmla="*/ 36 h 166998"/>
                    <a:gd name="connsiteX5" fmla="*/ 300745 w 326229"/>
                    <a:gd name="connsiteY5" fmla="*/ 36 h 166998"/>
                    <a:gd name="connsiteX6" fmla="*/ 326266 w 326229"/>
                    <a:gd name="connsiteY6" fmla="*/ 25558 h 166998"/>
                    <a:gd name="connsiteX7" fmla="*/ 326266 w 326229"/>
                    <a:gd name="connsiteY7" fmla="*/ 141569 h 166998"/>
                    <a:gd name="connsiteX8" fmla="*/ 300745 w 326229"/>
                    <a:gd name="connsiteY8" fmla="*/ 167090 h 1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9" h="166998">
                      <a:moveTo>
                        <a:pt x="300745" y="167090"/>
                      </a:moveTo>
                      <a:lnTo>
                        <a:pt x="25558" y="167090"/>
                      </a:lnTo>
                      <a:cubicBezTo>
                        <a:pt x="11521" y="167090"/>
                        <a:pt x="36" y="155605"/>
                        <a:pt x="36" y="141569"/>
                      </a:cubicBezTo>
                      <a:lnTo>
                        <a:pt x="36" y="25558"/>
                      </a:lnTo>
                      <a:cubicBezTo>
                        <a:pt x="36" y="11521"/>
                        <a:pt x="11521" y="36"/>
                        <a:pt x="25558" y="36"/>
                      </a:cubicBezTo>
                      <a:lnTo>
                        <a:pt x="300745" y="36"/>
                      </a:lnTo>
                      <a:cubicBezTo>
                        <a:pt x="314781" y="36"/>
                        <a:pt x="326266" y="11521"/>
                        <a:pt x="326266" y="25558"/>
                      </a:cubicBezTo>
                      <a:lnTo>
                        <a:pt x="326266" y="141569"/>
                      </a:lnTo>
                      <a:cubicBezTo>
                        <a:pt x="326266" y="155605"/>
                        <a:pt x="314781" y="167090"/>
                        <a:pt x="300745" y="167090"/>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8" name="Freeform: Shape 617">
                  <a:extLst>
                    <a:ext uri="{FF2B5EF4-FFF2-40B4-BE49-F238E27FC236}">
                      <a16:creationId xmlns:a16="http://schemas.microsoft.com/office/drawing/2014/main" id="{FADB5DC5-3884-4979-8B59-9195766E8A70}"/>
                    </a:ext>
                  </a:extLst>
                </p:cNvPr>
                <p:cNvSpPr/>
                <p:nvPr/>
              </p:nvSpPr>
              <p:spPr>
                <a:xfrm>
                  <a:off x="4888389" y="4297076"/>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9" name="Freeform: Shape 618">
                  <a:extLst>
                    <a:ext uri="{FF2B5EF4-FFF2-40B4-BE49-F238E27FC236}">
                      <a16:creationId xmlns:a16="http://schemas.microsoft.com/office/drawing/2014/main" id="{C1576CED-4D48-45ED-ADDA-2DA25D0EFED6}"/>
                    </a:ext>
                  </a:extLst>
                </p:cNvPr>
                <p:cNvSpPr/>
                <p:nvPr/>
              </p:nvSpPr>
              <p:spPr>
                <a:xfrm>
                  <a:off x="4888389" y="4342453"/>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0" name="Freeform: Shape 619">
                  <a:extLst>
                    <a:ext uri="{FF2B5EF4-FFF2-40B4-BE49-F238E27FC236}">
                      <a16:creationId xmlns:a16="http://schemas.microsoft.com/office/drawing/2014/main" id="{C5C751D9-3DD0-403D-B93E-5A0FC8C6F12C}"/>
                    </a:ext>
                  </a:extLst>
                </p:cNvPr>
                <p:cNvSpPr/>
                <p:nvPr/>
              </p:nvSpPr>
              <p:spPr>
                <a:xfrm>
                  <a:off x="4888389" y="4387830"/>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cxnSp>
            <p:nvCxnSpPr>
              <p:cNvPr id="606" name="Connector: Elbow 605">
                <a:extLst>
                  <a:ext uri="{FF2B5EF4-FFF2-40B4-BE49-F238E27FC236}">
                    <a16:creationId xmlns:a16="http://schemas.microsoft.com/office/drawing/2014/main" id="{40A6348B-F19E-46AC-ADF1-5A2B623F621E}"/>
                  </a:ext>
                </a:extLst>
              </p:cNvPr>
              <p:cNvCxnSpPr>
                <a:stCxn id="626" idx="0"/>
                <a:endCxn id="617" idx="1"/>
              </p:cNvCxnSpPr>
              <p:nvPr/>
            </p:nvCxnSpPr>
            <p:spPr>
              <a:xfrm rot="16200000" flipV="1">
                <a:off x="4997823" y="4612492"/>
                <a:ext cx="506358" cy="589832"/>
              </a:xfrm>
              <a:prstGeom prst="bentConnector4">
                <a:avLst>
                  <a:gd name="adj1" fmla="val 10518"/>
                  <a:gd name="adj2" fmla="val 61243"/>
                </a:avLst>
              </a:prstGeom>
              <a:noFill/>
              <a:ln w="9525" cap="flat" cmpd="sng" algn="ctr">
                <a:solidFill>
                  <a:srgbClr val="0078D7"/>
                </a:solidFill>
                <a:prstDash val="solid"/>
                <a:headEnd type="none"/>
                <a:tailEnd type="none"/>
              </a:ln>
              <a:effectLst/>
            </p:spPr>
          </p:cxnSp>
          <p:cxnSp>
            <p:nvCxnSpPr>
              <p:cNvPr id="607" name="Straight Connector 606">
                <a:extLst>
                  <a:ext uri="{FF2B5EF4-FFF2-40B4-BE49-F238E27FC236}">
                    <a16:creationId xmlns:a16="http://schemas.microsoft.com/office/drawing/2014/main" id="{C7055D8F-BFA5-458E-A810-B2A5F7015C7F}"/>
                  </a:ext>
                </a:extLst>
              </p:cNvPr>
              <p:cNvCxnSpPr>
                <a:stCxn id="627" idx="4"/>
                <a:endCxn id="626" idx="0"/>
              </p:cNvCxnSpPr>
              <p:nvPr/>
            </p:nvCxnSpPr>
            <p:spPr>
              <a:xfrm>
                <a:off x="5545918" y="4922875"/>
                <a:ext cx="0" cy="237712"/>
              </a:xfrm>
              <a:prstGeom prst="line">
                <a:avLst/>
              </a:prstGeom>
              <a:noFill/>
              <a:ln w="9525" cap="flat" cmpd="sng" algn="ctr">
                <a:solidFill>
                  <a:srgbClr val="0078D7"/>
                </a:solidFill>
                <a:prstDash val="solid"/>
                <a:headEnd type="none"/>
                <a:tailEnd type="none"/>
              </a:ln>
              <a:effectLst/>
            </p:spPr>
          </p:cxnSp>
          <p:cxnSp>
            <p:nvCxnSpPr>
              <p:cNvPr id="608" name="Straight Connector 607">
                <a:extLst>
                  <a:ext uri="{FF2B5EF4-FFF2-40B4-BE49-F238E27FC236}">
                    <a16:creationId xmlns:a16="http://schemas.microsoft.com/office/drawing/2014/main" id="{93EA85AA-931C-47D0-989B-B33B9B51EC8E}"/>
                  </a:ext>
                </a:extLst>
              </p:cNvPr>
              <p:cNvCxnSpPr>
                <a:stCxn id="626" idx="5"/>
                <a:endCxn id="625" idx="2"/>
              </p:cNvCxnSpPr>
              <p:nvPr/>
            </p:nvCxnSpPr>
            <p:spPr>
              <a:xfrm>
                <a:off x="5565025" y="5206715"/>
                <a:ext cx="219981" cy="130679"/>
              </a:xfrm>
              <a:prstGeom prst="line">
                <a:avLst/>
              </a:prstGeom>
              <a:noFill/>
              <a:ln w="9525" cap="flat" cmpd="sng" algn="ctr">
                <a:solidFill>
                  <a:srgbClr val="0078D7"/>
                </a:solidFill>
                <a:prstDash val="solid"/>
                <a:headEnd type="none"/>
                <a:tailEnd type="none"/>
              </a:ln>
              <a:effectLst/>
            </p:spPr>
          </p:cxnSp>
          <p:cxnSp>
            <p:nvCxnSpPr>
              <p:cNvPr id="609" name="Straight Connector 608">
                <a:extLst>
                  <a:ext uri="{FF2B5EF4-FFF2-40B4-BE49-F238E27FC236}">
                    <a16:creationId xmlns:a16="http://schemas.microsoft.com/office/drawing/2014/main" id="{D1DC6ED6-CA26-4CEC-9323-45A9F4B96152}"/>
                  </a:ext>
                </a:extLst>
              </p:cNvPr>
              <p:cNvCxnSpPr>
                <a:cxnSpLocks/>
                <a:stCxn id="625" idx="6"/>
                <a:endCxn id="628" idx="3"/>
              </p:cNvCxnSpPr>
              <p:nvPr/>
            </p:nvCxnSpPr>
            <p:spPr>
              <a:xfrm flipV="1">
                <a:off x="5839048" y="5208182"/>
                <a:ext cx="211495" cy="129212"/>
              </a:xfrm>
              <a:prstGeom prst="line">
                <a:avLst/>
              </a:prstGeom>
              <a:noFill/>
              <a:ln w="9525" cap="flat" cmpd="sng" algn="ctr">
                <a:solidFill>
                  <a:srgbClr val="0078D7"/>
                </a:solidFill>
                <a:prstDash val="solid"/>
                <a:headEnd type="none"/>
                <a:tailEnd type="none"/>
              </a:ln>
              <a:effectLst/>
            </p:spPr>
          </p:cxnSp>
          <p:cxnSp>
            <p:nvCxnSpPr>
              <p:cNvPr id="610" name="Straight Connector 609">
                <a:extLst>
                  <a:ext uri="{FF2B5EF4-FFF2-40B4-BE49-F238E27FC236}">
                    <a16:creationId xmlns:a16="http://schemas.microsoft.com/office/drawing/2014/main" id="{3890D6ED-8B9A-41C6-B50A-F26B49661338}"/>
                  </a:ext>
                </a:extLst>
              </p:cNvPr>
              <p:cNvCxnSpPr>
                <a:stCxn id="628" idx="0"/>
                <a:endCxn id="623" idx="4"/>
              </p:cNvCxnSpPr>
              <p:nvPr/>
            </p:nvCxnSpPr>
            <p:spPr>
              <a:xfrm flipV="1">
                <a:off x="6069650" y="4922875"/>
                <a:ext cx="0" cy="239179"/>
              </a:xfrm>
              <a:prstGeom prst="line">
                <a:avLst/>
              </a:prstGeom>
              <a:noFill/>
              <a:ln w="9525" cap="flat" cmpd="sng" algn="ctr">
                <a:solidFill>
                  <a:srgbClr val="0078D7"/>
                </a:solidFill>
                <a:prstDash val="solid"/>
                <a:headEnd type="none"/>
                <a:tailEnd type="none"/>
              </a:ln>
              <a:effectLst/>
            </p:spPr>
          </p:cxnSp>
          <p:cxnSp>
            <p:nvCxnSpPr>
              <p:cNvPr id="611" name="Straight Connector 610">
                <a:extLst>
                  <a:ext uri="{FF2B5EF4-FFF2-40B4-BE49-F238E27FC236}">
                    <a16:creationId xmlns:a16="http://schemas.microsoft.com/office/drawing/2014/main" id="{73E771CC-C550-444C-8263-66259C6059C6}"/>
                  </a:ext>
                </a:extLst>
              </p:cNvPr>
              <p:cNvCxnSpPr>
                <a:cxnSpLocks/>
                <a:stCxn id="623" idx="1"/>
                <a:endCxn id="624" idx="5"/>
              </p:cNvCxnSpPr>
              <p:nvPr/>
            </p:nvCxnSpPr>
            <p:spPr>
              <a:xfrm flipH="1" flipV="1">
                <a:off x="5830116" y="4756973"/>
                <a:ext cx="220427" cy="119774"/>
              </a:xfrm>
              <a:prstGeom prst="line">
                <a:avLst/>
              </a:prstGeom>
              <a:noFill/>
              <a:ln w="9525" cap="flat" cmpd="sng" algn="ctr">
                <a:solidFill>
                  <a:srgbClr val="0078D7"/>
                </a:solidFill>
                <a:prstDash val="solid"/>
                <a:headEnd type="none"/>
                <a:tailEnd type="none"/>
              </a:ln>
              <a:effectLst/>
            </p:spPr>
          </p:cxnSp>
          <p:cxnSp>
            <p:nvCxnSpPr>
              <p:cNvPr id="612" name="Straight Connector 611">
                <a:extLst>
                  <a:ext uri="{FF2B5EF4-FFF2-40B4-BE49-F238E27FC236}">
                    <a16:creationId xmlns:a16="http://schemas.microsoft.com/office/drawing/2014/main" id="{9B838BA8-E948-4AFB-ADC8-786FA37F29FD}"/>
                  </a:ext>
                </a:extLst>
              </p:cNvPr>
              <p:cNvCxnSpPr>
                <a:stCxn id="624" idx="3"/>
                <a:endCxn id="627" idx="7"/>
              </p:cNvCxnSpPr>
              <p:nvPr/>
            </p:nvCxnSpPr>
            <p:spPr>
              <a:xfrm flipH="1">
                <a:off x="5565025" y="4756973"/>
                <a:ext cx="226877" cy="119774"/>
              </a:xfrm>
              <a:prstGeom prst="line">
                <a:avLst/>
              </a:prstGeom>
              <a:noFill/>
              <a:ln w="9525" cap="flat" cmpd="sng" algn="ctr">
                <a:solidFill>
                  <a:srgbClr val="0078D7"/>
                </a:solidFill>
                <a:prstDash val="solid"/>
                <a:headEnd type="none"/>
                <a:tailEnd type="none"/>
              </a:ln>
              <a:effectLst/>
            </p:spPr>
          </p:cxnSp>
          <p:cxnSp>
            <p:nvCxnSpPr>
              <p:cNvPr id="613" name="Straight Connector 612">
                <a:extLst>
                  <a:ext uri="{FF2B5EF4-FFF2-40B4-BE49-F238E27FC236}">
                    <a16:creationId xmlns:a16="http://schemas.microsoft.com/office/drawing/2014/main" id="{5B869DBE-D351-4F88-8077-842E49138890}"/>
                  </a:ext>
                </a:extLst>
              </p:cNvPr>
              <p:cNvCxnSpPr>
                <a:cxnSpLocks/>
                <a:stCxn id="622" idx="5"/>
                <a:endCxn id="628" idx="1"/>
              </p:cNvCxnSpPr>
              <p:nvPr/>
            </p:nvCxnSpPr>
            <p:spPr>
              <a:xfrm>
                <a:off x="5830116" y="5061044"/>
                <a:ext cx="220427" cy="108924"/>
              </a:xfrm>
              <a:prstGeom prst="line">
                <a:avLst/>
              </a:prstGeom>
              <a:noFill/>
              <a:ln w="9525" cap="flat" cmpd="sng" algn="ctr">
                <a:solidFill>
                  <a:srgbClr val="0078D7"/>
                </a:solidFill>
                <a:prstDash val="solid"/>
                <a:headEnd type="none"/>
                <a:tailEnd type="none"/>
              </a:ln>
              <a:effectLst/>
            </p:spPr>
          </p:cxnSp>
          <p:cxnSp>
            <p:nvCxnSpPr>
              <p:cNvPr id="614" name="Straight Connector 613">
                <a:extLst>
                  <a:ext uri="{FF2B5EF4-FFF2-40B4-BE49-F238E27FC236}">
                    <a16:creationId xmlns:a16="http://schemas.microsoft.com/office/drawing/2014/main" id="{3F73941E-7729-4638-85A0-F7B0461477BB}"/>
                  </a:ext>
                </a:extLst>
              </p:cNvPr>
              <p:cNvCxnSpPr>
                <a:stCxn id="622" idx="3"/>
                <a:endCxn id="626" idx="6"/>
              </p:cNvCxnSpPr>
              <p:nvPr/>
            </p:nvCxnSpPr>
            <p:spPr>
              <a:xfrm flipH="1">
                <a:off x="5572939" y="5061044"/>
                <a:ext cx="218963" cy="126564"/>
              </a:xfrm>
              <a:prstGeom prst="line">
                <a:avLst/>
              </a:prstGeom>
              <a:noFill/>
              <a:ln w="9525" cap="flat" cmpd="sng" algn="ctr">
                <a:solidFill>
                  <a:srgbClr val="0078D7"/>
                </a:solidFill>
                <a:prstDash val="solid"/>
                <a:headEnd type="none"/>
                <a:tailEnd type="none"/>
              </a:ln>
              <a:effectLst/>
            </p:spPr>
          </p:cxnSp>
          <p:cxnSp>
            <p:nvCxnSpPr>
              <p:cNvPr id="615" name="Straight Connector 614">
                <a:extLst>
                  <a:ext uri="{FF2B5EF4-FFF2-40B4-BE49-F238E27FC236}">
                    <a16:creationId xmlns:a16="http://schemas.microsoft.com/office/drawing/2014/main" id="{9F3F2B11-FB7F-478D-A128-5B7FA9000ECD}"/>
                  </a:ext>
                </a:extLst>
              </p:cNvPr>
              <p:cNvCxnSpPr>
                <a:stCxn id="622" idx="7"/>
                <a:endCxn id="623" idx="3"/>
              </p:cNvCxnSpPr>
              <p:nvPr/>
            </p:nvCxnSpPr>
            <p:spPr>
              <a:xfrm flipV="1">
                <a:off x="5830116" y="4914961"/>
                <a:ext cx="220427" cy="107869"/>
              </a:xfrm>
              <a:prstGeom prst="line">
                <a:avLst/>
              </a:prstGeom>
              <a:noFill/>
              <a:ln w="9525" cap="flat" cmpd="sng" algn="ctr">
                <a:solidFill>
                  <a:srgbClr val="0078D7"/>
                </a:solidFill>
                <a:prstDash val="solid"/>
                <a:headEnd type="none"/>
                <a:tailEnd type="none"/>
              </a:ln>
              <a:effectLst/>
            </p:spPr>
          </p:cxnSp>
          <p:cxnSp>
            <p:nvCxnSpPr>
              <p:cNvPr id="616" name="Straight Connector 615">
                <a:extLst>
                  <a:ext uri="{FF2B5EF4-FFF2-40B4-BE49-F238E27FC236}">
                    <a16:creationId xmlns:a16="http://schemas.microsoft.com/office/drawing/2014/main" id="{68B6091D-9525-461D-8EB1-B6FB7957EC7C}"/>
                  </a:ext>
                </a:extLst>
              </p:cNvPr>
              <p:cNvCxnSpPr>
                <a:stCxn id="622" idx="1"/>
                <a:endCxn id="627" idx="5"/>
              </p:cNvCxnSpPr>
              <p:nvPr/>
            </p:nvCxnSpPr>
            <p:spPr>
              <a:xfrm flipH="1" flipV="1">
                <a:off x="5565025" y="4914961"/>
                <a:ext cx="226877" cy="107869"/>
              </a:xfrm>
              <a:prstGeom prst="line">
                <a:avLst/>
              </a:prstGeom>
              <a:noFill/>
              <a:ln w="9525" cap="flat" cmpd="sng" algn="ctr">
                <a:solidFill>
                  <a:srgbClr val="0078D7"/>
                </a:solidFill>
                <a:prstDash val="solid"/>
                <a:headEnd type="none"/>
                <a:tailEnd type="none"/>
              </a:ln>
              <a:effectLst/>
            </p:spPr>
          </p:cxnSp>
        </p:grpSp>
        <p:sp>
          <p:nvSpPr>
            <p:cNvPr id="673" name="Rectangle 672">
              <a:extLst>
                <a:ext uri="{FF2B5EF4-FFF2-40B4-BE49-F238E27FC236}">
                  <a16:creationId xmlns:a16="http://schemas.microsoft.com/office/drawing/2014/main" id="{E535255B-70ED-4EB3-89D6-F1B29ABDF1C0}"/>
                </a:ext>
              </a:extLst>
            </p:cNvPr>
            <p:cNvSpPr/>
            <p:nvPr/>
          </p:nvSpPr>
          <p:spPr bwMode="auto">
            <a:xfrm>
              <a:off x="1762494" y="2064181"/>
              <a:ext cx="1155254" cy="230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light"/>
                  <a:ea typeface="+mn-ea"/>
                  <a:cs typeface="Segoe UI" pitchFamily="34" charset="0"/>
                </a:rPr>
                <a:t>Infrastructure </a:t>
              </a:r>
            </a:p>
          </p:txBody>
        </p:sp>
        <p:grpSp>
          <p:nvGrpSpPr>
            <p:cNvPr id="252" name="Group 251">
              <a:extLst>
                <a:ext uri="{FF2B5EF4-FFF2-40B4-BE49-F238E27FC236}">
                  <a16:creationId xmlns:a16="http://schemas.microsoft.com/office/drawing/2014/main" id="{DFBDE608-B3D8-4523-90FA-BCCAF19256A5}"/>
                </a:ext>
              </a:extLst>
            </p:cNvPr>
            <p:cNvGrpSpPr/>
            <p:nvPr/>
          </p:nvGrpSpPr>
          <p:grpSpPr>
            <a:xfrm>
              <a:off x="609765" y="1876334"/>
              <a:ext cx="777240" cy="777240"/>
              <a:chOff x="7109561" y="577281"/>
              <a:chExt cx="777240" cy="777240"/>
            </a:xfrm>
          </p:grpSpPr>
          <p:sp>
            <p:nvSpPr>
              <p:cNvPr id="253" name="Oval 252">
                <a:extLst>
                  <a:ext uri="{FF2B5EF4-FFF2-40B4-BE49-F238E27FC236}">
                    <a16:creationId xmlns:a16="http://schemas.microsoft.com/office/drawing/2014/main" id="{350712E3-C9AE-43F7-8E46-4ACB445100A7}"/>
                  </a:ext>
                </a:extLst>
              </p:cNvPr>
              <p:cNvSpPr/>
              <p:nvPr/>
            </p:nvSpPr>
            <p:spPr bwMode="auto">
              <a:xfrm>
                <a:off x="7109561" y="57728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54" name="TextBox 253">
                <a:extLst>
                  <a:ext uri="{FF2B5EF4-FFF2-40B4-BE49-F238E27FC236}">
                    <a16:creationId xmlns:a16="http://schemas.microsoft.com/office/drawing/2014/main" id="{F2CDCC82-74DB-400D-BD17-D21DE9118F72}"/>
                  </a:ext>
                </a:extLst>
              </p:cNvPr>
              <p:cNvSpPr txBox="1"/>
              <p:nvPr/>
            </p:nvSpPr>
            <p:spPr>
              <a:xfrm>
                <a:off x="7252120" y="1009573"/>
                <a:ext cx="492122" cy="246220"/>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55" name="Graphic 942">
                <a:extLst>
                  <a:ext uri="{FF2B5EF4-FFF2-40B4-BE49-F238E27FC236}">
                    <a16:creationId xmlns:a16="http://schemas.microsoft.com/office/drawing/2014/main" id="{CC32439A-529C-478F-841D-5B5962B22A45}"/>
                  </a:ext>
                </a:extLst>
              </p:cNvPr>
              <p:cNvGrpSpPr>
                <a:grpSpLocks noChangeAspect="1"/>
              </p:cNvGrpSpPr>
              <p:nvPr/>
            </p:nvGrpSpPr>
            <p:grpSpPr>
              <a:xfrm>
                <a:off x="7337826" y="635619"/>
                <a:ext cx="320711" cy="358538"/>
                <a:chOff x="4552903" y="4209722"/>
                <a:chExt cx="276911" cy="309580"/>
              </a:xfrm>
              <a:solidFill>
                <a:srgbClr val="0078D7"/>
              </a:solidFill>
            </p:grpSpPr>
            <p:sp>
              <p:nvSpPr>
                <p:cNvPr id="256" name="Freeform: Shape 255">
                  <a:extLst>
                    <a:ext uri="{FF2B5EF4-FFF2-40B4-BE49-F238E27FC236}">
                      <a16:creationId xmlns:a16="http://schemas.microsoft.com/office/drawing/2014/main" id="{59ABBAB8-21FC-45FE-8A3E-74AD81BB5507}"/>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351A1D23-FF1F-4BB5-84F9-943B551EB227}"/>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6CE8D1A1-E210-4C74-BD1F-36605E2DC82F}"/>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35226483-DEE9-4829-B0F0-D2A9AEBFF9E0}"/>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87882A5D-4F46-4595-918A-69EEBBDA2690}"/>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61" name="Freeform: Shape 260">
                  <a:extLst>
                    <a:ext uri="{FF2B5EF4-FFF2-40B4-BE49-F238E27FC236}">
                      <a16:creationId xmlns:a16="http://schemas.microsoft.com/office/drawing/2014/main" id="{44455A68-1CA8-4929-8629-8680C98DB6DC}"/>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636" name="Group 635">
              <a:extLst>
                <a:ext uri="{FF2B5EF4-FFF2-40B4-BE49-F238E27FC236}">
                  <a16:creationId xmlns:a16="http://schemas.microsoft.com/office/drawing/2014/main" id="{2E7A3FA0-84A9-4962-9AA0-9B2D953C099F}"/>
                </a:ext>
              </a:extLst>
            </p:cNvPr>
            <p:cNvGrpSpPr/>
            <p:nvPr/>
          </p:nvGrpSpPr>
          <p:grpSpPr>
            <a:xfrm>
              <a:off x="1189897" y="2061059"/>
              <a:ext cx="407791" cy="407791"/>
              <a:chOff x="8303519" y="1692273"/>
              <a:chExt cx="702207" cy="702207"/>
            </a:xfrm>
          </p:grpSpPr>
          <p:sp>
            <p:nvSpPr>
              <p:cNvPr id="637" name="Oval 636">
                <a:extLst>
                  <a:ext uri="{FF2B5EF4-FFF2-40B4-BE49-F238E27FC236}">
                    <a16:creationId xmlns:a16="http://schemas.microsoft.com/office/drawing/2014/main" id="{33E465A6-91C4-49F5-BC68-3EC05E534B93}"/>
                  </a:ext>
                </a:extLst>
              </p:cNvPr>
              <p:cNvSpPr/>
              <p:nvPr/>
            </p:nvSpPr>
            <p:spPr bwMode="auto">
              <a:xfrm>
                <a:off x="8303519" y="1692273"/>
                <a:ext cx="702207" cy="702207"/>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38" name="Graphic 30">
                <a:extLst>
                  <a:ext uri="{FF2B5EF4-FFF2-40B4-BE49-F238E27FC236}">
                    <a16:creationId xmlns:a16="http://schemas.microsoft.com/office/drawing/2014/main" id="{73EAF329-ABB6-49FB-9692-1A4A3537DD0B}"/>
                  </a:ext>
                </a:extLst>
              </p:cNvPr>
              <p:cNvGrpSpPr/>
              <p:nvPr/>
            </p:nvGrpSpPr>
            <p:grpSpPr>
              <a:xfrm>
                <a:off x="8386379" y="1901962"/>
                <a:ext cx="536488" cy="282829"/>
                <a:chOff x="10530517" y="1546860"/>
                <a:chExt cx="819476" cy="432016"/>
              </a:xfrm>
            </p:grpSpPr>
            <p:sp>
              <p:nvSpPr>
                <p:cNvPr id="639" name="Freeform: Shape 638">
                  <a:extLst>
                    <a:ext uri="{FF2B5EF4-FFF2-40B4-BE49-F238E27FC236}">
                      <a16:creationId xmlns:a16="http://schemas.microsoft.com/office/drawing/2014/main" id="{E85672B2-BCA6-46DA-AFF0-9379CEE1BEAB}"/>
                    </a:ext>
                  </a:extLst>
                </p:cNvPr>
                <p:cNvSpPr/>
                <p:nvPr/>
              </p:nvSpPr>
              <p:spPr>
                <a:xfrm>
                  <a:off x="11047019" y="1546827"/>
                  <a:ext cx="302864" cy="258306"/>
                </a:xfrm>
                <a:custGeom>
                  <a:avLst/>
                  <a:gdLst>
                    <a:gd name="connsiteX0" fmla="*/ 303168 w 302863"/>
                    <a:gd name="connsiteY0" fmla="*/ 70550 h 258305"/>
                    <a:gd name="connsiteX1" fmla="*/ 286637 w 302863"/>
                    <a:gd name="connsiteY1" fmla="*/ 96252 h 258305"/>
                    <a:gd name="connsiteX2" fmla="*/ 270751 w 302863"/>
                    <a:gd name="connsiteY2" fmla="*/ 115043 h 258305"/>
                    <a:gd name="connsiteX3" fmla="*/ 241821 w 302863"/>
                    <a:gd name="connsiteY3" fmla="*/ 149333 h 258305"/>
                    <a:gd name="connsiteX4" fmla="*/ 239496 w 302863"/>
                    <a:gd name="connsiteY4" fmla="*/ 152627 h 258305"/>
                    <a:gd name="connsiteX5" fmla="*/ 239883 w 302863"/>
                    <a:gd name="connsiteY5" fmla="*/ 156889 h 258305"/>
                    <a:gd name="connsiteX6" fmla="*/ 252863 w 302863"/>
                    <a:gd name="connsiteY6" fmla="*/ 181492 h 258305"/>
                    <a:gd name="connsiteX7" fmla="*/ 270686 w 302863"/>
                    <a:gd name="connsiteY7" fmla="*/ 215783 h 258305"/>
                    <a:gd name="connsiteX8" fmla="*/ 275852 w 302863"/>
                    <a:gd name="connsiteY8" fmla="*/ 230312 h 258305"/>
                    <a:gd name="connsiteX9" fmla="*/ 271074 w 302863"/>
                    <a:gd name="connsiteY9" fmla="*/ 248071 h 258305"/>
                    <a:gd name="connsiteX10" fmla="*/ 242466 w 302863"/>
                    <a:gd name="connsiteY10" fmla="*/ 257693 h 258305"/>
                    <a:gd name="connsiteX11" fmla="*/ 219735 w 302863"/>
                    <a:gd name="connsiteY11" fmla="*/ 251041 h 258305"/>
                    <a:gd name="connsiteX12" fmla="*/ 188028 w 302863"/>
                    <a:gd name="connsiteY12" fmla="*/ 241161 h 258305"/>
                    <a:gd name="connsiteX13" fmla="*/ 183766 w 302863"/>
                    <a:gd name="connsiteY13" fmla="*/ 236318 h 258305"/>
                    <a:gd name="connsiteX14" fmla="*/ 178406 w 302863"/>
                    <a:gd name="connsiteY14" fmla="*/ 204417 h 258305"/>
                    <a:gd name="connsiteX15" fmla="*/ 180150 w 302863"/>
                    <a:gd name="connsiteY15" fmla="*/ 202932 h 258305"/>
                    <a:gd name="connsiteX16" fmla="*/ 228647 w 302863"/>
                    <a:gd name="connsiteY16" fmla="*/ 216364 h 258305"/>
                    <a:gd name="connsiteX17" fmla="*/ 232199 w 302863"/>
                    <a:gd name="connsiteY17" fmla="*/ 217720 h 258305"/>
                    <a:gd name="connsiteX18" fmla="*/ 233103 w 302863"/>
                    <a:gd name="connsiteY18" fmla="*/ 216816 h 258305"/>
                    <a:gd name="connsiteX19" fmla="*/ 231747 w 302863"/>
                    <a:gd name="connsiteY19" fmla="*/ 213845 h 258305"/>
                    <a:gd name="connsiteX20" fmla="*/ 217217 w 302863"/>
                    <a:gd name="connsiteY20" fmla="*/ 186142 h 258305"/>
                    <a:gd name="connsiteX21" fmla="*/ 202106 w 302863"/>
                    <a:gd name="connsiteY21" fmla="*/ 157341 h 258305"/>
                    <a:gd name="connsiteX22" fmla="*/ 203010 w 302863"/>
                    <a:gd name="connsiteY22" fmla="*/ 149140 h 258305"/>
                    <a:gd name="connsiteX23" fmla="*/ 225160 w 302863"/>
                    <a:gd name="connsiteY23" fmla="*/ 123051 h 258305"/>
                    <a:gd name="connsiteX24" fmla="*/ 250409 w 302863"/>
                    <a:gd name="connsiteY24" fmla="*/ 92958 h 258305"/>
                    <a:gd name="connsiteX25" fmla="*/ 251701 w 302863"/>
                    <a:gd name="connsiteY25" fmla="*/ 90246 h 258305"/>
                    <a:gd name="connsiteX26" fmla="*/ 236848 w 302863"/>
                    <a:gd name="connsiteY26" fmla="*/ 94056 h 258305"/>
                    <a:gd name="connsiteX27" fmla="*/ 179310 w 302863"/>
                    <a:gd name="connsiteY27" fmla="*/ 109361 h 258305"/>
                    <a:gd name="connsiteX28" fmla="*/ 174467 w 302863"/>
                    <a:gd name="connsiteY28" fmla="*/ 107423 h 258305"/>
                    <a:gd name="connsiteX29" fmla="*/ 161229 w 302863"/>
                    <a:gd name="connsiteY29" fmla="*/ 85274 h 258305"/>
                    <a:gd name="connsiteX30" fmla="*/ 140177 w 302863"/>
                    <a:gd name="connsiteY30" fmla="*/ 49950 h 258305"/>
                    <a:gd name="connsiteX31" fmla="*/ 138886 w 302863"/>
                    <a:gd name="connsiteY31" fmla="*/ 48788 h 258305"/>
                    <a:gd name="connsiteX32" fmla="*/ 138369 w 302863"/>
                    <a:gd name="connsiteY32" fmla="*/ 50338 h 258305"/>
                    <a:gd name="connsiteX33" fmla="*/ 132492 w 302863"/>
                    <a:gd name="connsiteY33" fmla="*/ 82949 h 258305"/>
                    <a:gd name="connsiteX34" fmla="*/ 125583 w 302863"/>
                    <a:gd name="connsiteY34" fmla="*/ 122857 h 258305"/>
                    <a:gd name="connsiteX35" fmla="*/ 122289 w 302863"/>
                    <a:gd name="connsiteY35" fmla="*/ 126280 h 258305"/>
                    <a:gd name="connsiteX36" fmla="*/ 93617 w 302863"/>
                    <a:gd name="connsiteY36" fmla="*/ 135320 h 258305"/>
                    <a:gd name="connsiteX37" fmla="*/ 53063 w 302863"/>
                    <a:gd name="connsiteY37" fmla="*/ 148171 h 258305"/>
                    <a:gd name="connsiteX38" fmla="*/ 50416 w 302863"/>
                    <a:gd name="connsiteY38" fmla="*/ 149785 h 258305"/>
                    <a:gd name="connsiteX39" fmla="*/ 52999 w 302863"/>
                    <a:gd name="connsiteY39" fmla="*/ 151594 h 258305"/>
                    <a:gd name="connsiteX40" fmla="*/ 105112 w 302863"/>
                    <a:gd name="connsiteY40" fmla="*/ 172258 h 258305"/>
                    <a:gd name="connsiteX41" fmla="*/ 107114 w 302863"/>
                    <a:gd name="connsiteY41" fmla="*/ 173162 h 258305"/>
                    <a:gd name="connsiteX42" fmla="*/ 100269 w 302863"/>
                    <a:gd name="connsiteY42" fmla="*/ 177876 h 258305"/>
                    <a:gd name="connsiteX43" fmla="*/ 71016 w 302863"/>
                    <a:gd name="connsiteY43" fmla="*/ 197314 h 258305"/>
                    <a:gd name="connsiteX44" fmla="*/ 64558 w 302863"/>
                    <a:gd name="connsiteY44" fmla="*/ 197830 h 258305"/>
                    <a:gd name="connsiteX45" fmla="*/ 35821 w 302863"/>
                    <a:gd name="connsiteY45" fmla="*/ 184850 h 258305"/>
                    <a:gd name="connsiteX46" fmla="*/ 16965 w 302863"/>
                    <a:gd name="connsiteY46" fmla="*/ 175681 h 258305"/>
                    <a:gd name="connsiteX47" fmla="*/ 3921 w 302863"/>
                    <a:gd name="connsiteY47" fmla="*/ 163217 h 258305"/>
                    <a:gd name="connsiteX48" fmla="*/ 9862 w 302863"/>
                    <a:gd name="connsiteY48" fmla="*/ 132673 h 258305"/>
                    <a:gd name="connsiteX49" fmla="*/ 30074 w 302863"/>
                    <a:gd name="connsiteY49" fmla="*/ 123503 h 258305"/>
                    <a:gd name="connsiteX50" fmla="*/ 47768 w 302863"/>
                    <a:gd name="connsiteY50" fmla="*/ 117756 h 258305"/>
                    <a:gd name="connsiteX51" fmla="*/ 93811 w 302863"/>
                    <a:gd name="connsiteY51" fmla="*/ 102968 h 258305"/>
                    <a:gd name="connsiteX52" fmla="*/ 98202 w 302863"/>
                    <a:gd name="connsiteY52" fmla="*/ 97801 h 258305"/>
                    <a:gd name="connsiteX53" fmla="*/ 106210 w 302863"/>
                    <a:gd name="connsiteY53" fmla="*/ 51823 h 258305"/>
                    <a:gd name="connsiteX54" fmla="*/ 110472 w 302863"/>
                    <a:gd name="connsiteY54" fmla="*/ 28446 h 258305"/>
                    <a:gd name="connsiteX55" fmla="*/ 115573 w 302863"/>
                    <a:gd name="connsiteY55" fmla="*/ 15337 h 258305"/>
                    <a:gd name="connsiteX56" fmla="*/ 134236 w 302863"/>
                    <a:gd name="connsiteY56" fmla="*/ 33 h 258305"/>
                    <a:gd name="connsiteX57" fmla="*/ 139596 w 302863"/>
                    <a:gd name="connsiteY57" fmla="*/ 33 h 258305"/>
                    <a:gd name="connsiteX58" fmla="*/ 156450 w 302863"/>
                    <a:gd name="connsiteY58" fmla="*/ 11786 h 258305"/>
                    <a:gd name="connsiteX59" fmla="*/ 160325 w 302863"/>
                    <a:gd name="connsiteY59" fmla="*/ 17727 h 258305"/>
                    <a:gd name="connsiteX60" fmla="*/ 181119 w 302863"/>
                    <a:gd name="connsiteY60" fmla="*/ 52469 h 258305"/>
                    <a:gd name="connsiteX61" fmla="*/ 191580 w 302863"/>
                    <a:gd name="connsiteY61" fmla="*/ 70034 h 258305"/>
                    <a:gd name="connsiteX62" fmla="*/ 197456 w 302863"/>
                    <a:gd name="connsiteY62" fmla="*/ 72358 h 258305"/>
                    <a:gd name="connsiteX63" fmla="*/ 267199 w 302863"/>
                    <a:gd name="connsiteY63" fmla="*/ 53890 h 258305"/>
                    <a:gd name="connsiteX64" fmla="*/ 284635 w 302863"/>
                    <a:gd name="connsiteY64" fmla="*/ 50919 h 258305"/>
                    <a:gd name="connsiteX65" fmla="*/ 303168 w 302863"/>
                    <a:gd name="connsiteY65" fmla="*/ 63189 h 258305"/>
                    <a:gd name="connsiteX66" fmla="*/ 303168 w 302863"/>
                    <a:gd name="connsiteY66" fmla="*/ 70550 h 2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863" h="258305">
                      <a:moveTo>
                        <a:pt x="303168" y="70550"/>
                      </a:moveTo>
                      <a:cubicBezTo>
                        <a:pt x="300456" y="80882"/>
                        <a:pt x="293288" y="88438"/>
                        <a:pt x="286637" y="96252"/>
                      </a:cubicBezTo>
                      <a:cubicBezTo>
                        <a:pt x="281341" y="102516"/>
                        <a:pt x="275852" y="108650"/>
                        <a:pt x="270751" y="115043"/>
                      </a:cubicBezTo>
                      <a:cubicBezTo>
                        <a:pt x="261387" y="126667"/>
                        <a:pt x="251378" y="137839"/>
                        <a:pt x="241821" y="149333"/>
                      </a:cubicBezTo>
                      <a:cubicBezTo>
                        <a:pt x="240981" y="150367"/>
                        <a:pt x="240206" y="151529"/>
                        <a:pt x="239496" y="152627"/>
                      </a:cubicBezTo>
                      <a:cubicBezTo>
                        <a:pt x="238527" y="154112"/>
                        <a:pt x="239108" y="155468"/>
                        <a:pt x="239883" y="156889"/>
                      </a:cubicBezTo>
                      <a:cubicBezTo>
                        <a:pt x="244210" y="165090"/>
                        <a:pt x="248666" y="173227"/>
                        <a:pt x="252863" y="181492"/>
                      </a:cubicBezTo>
                      <a:cubicBezTo>
                        <a:pt x="258675" y="192987"/>
                        <a:pt x="264939" y="204288"/>
                        <a:pt x="270686" y="215783"/>
                      </a:cubicBezTo>
                      <a:cubicBezTo>
                        <a:pt x="273011" y="220367"/>
                        <a:pt x="275271" y="225082"/>
                        <a:pt x="275852" y="230312"/>
                      </a:cubicBezTo>
                      <a:cubicBezTo>
                        <a:pt x="276563" y="236899"/>
                        <a:pt x="274948" y="242711"/>
                        <a:pt x="271074" y="248071"/>
                      </a:cubicBezTo>
                      <a:cubicBezTo>
                        <a:pt x="263777" y="258080"/>
                        <a:pt x="253703" y="259759"/>
                        <a:pt x="242466" y="257693"/>
                      </a:cubicBezTo>
                      <a:cubicBezTo>
                        <a:pt x="234652" y="256272"/>
                        <a:pt x="227162" y="253689"/>
                        <a:pt x="219735" y="251041"/>
                      </a:cubicBezTo>
                      <a:cubicBezTo>
                        <a:pt x="209274" y="247296"/>
                        <a:pt x="198619" y="244454"/>
                        <a:pt x="188028" y="241161"/>
                      </a:cubicBezTo>
                      <a:cubicBezTo>
                        <a:pt x="185381" y="240322"/>
                        <a:pt x="184218" y="239095"/>
                        <a:pt x="183766" y="236318"/>
                      </a:cubicBezTo>
                      <a:cubicBezTo>
                        <a:pt x="182152" y="225663"/>
                        <a:pt x="180215" y="215072"/>
                        <a:pt x="178406" y="204417"/>
                      </a:cubicBezTo>
                      <a:cubicBezTo>
                        <a:pt x="178083" y="202674"/>
                        <a:pt x="178471" y="202415"/>
                        <a:pt x="180150" y="202932"/>
                      </a:cubicBezTo>
                      <a:cubicBezTo>
                        <a:pt x="196294" y="207452"/>
                        <a:pt x="212503" y="211843"/>
                        <a:pt x="228647" y="216364"/>
                      </a:cubicBezTo>
                      <a:cubicBezTo>
                        <a:pt x="229874" y="216687"/>
                        <a:pt x="230972" y="217332"/>
                        <a:pt x="232199" y="217720"/>
                      </a:cubicBezTo>
                      <a:cubicBezTo>
                        <a:pt x="233038" y="218043"/>
                        <a:pt x="233361" y="217591"/>
                        <a:pt x="233103" y="216816"/>
                      </a:cubicBezTo>
                      <a:cubicBezTo>
                        <a:pt x="232715" y="215783"/>
                        <a:pt x="232263" y="214814"/>
                        <a:pt x="231747" y="213845"/>
                      </a:cubicBezTo>
                      <a:cubicBezTo>
                        <a:pt x="226903" y="204611"/>
                        <a:pt x="221931" y="195441"/>
                        <a:pt x="217217" y="186142"/>
                      </a:cubicBezTo>
                      <a:cubicBezTo>
                        <a:pt x="212309" y="176456"/>
                        <a:pt x="207143" y="166963"/>
                        <a:pt x="202106" y="157341"/>
                      </a:cubicBezTo>
                      <a:cubicBezTo>
                        <a:pt x="200169" y="153595"/>
                        <a:pt x="199652" y="153208"/>
                        <a:pt x="203010" y="149140"/>
                      </a:cubicBezTo>
                      <a:cubicBezTo>
                        <a:pt x="210307" y="140357"/>
                        <a:pt x="217927" y="131833"/>
                        <a:pt x="225160" y="123051"/>
                      </a:cubicBezTo>
                      <a:cubicBezTo>
                        <a:pt x="233490" y="112977"/>
                        <a:pt x="241950" y="102968"/>
                        <a:pt x="250409" y="92958"/>
                      </a:cubicBezTo>
                      <a:cubicBezTo>
                        <a:pt x="251055" y="92248"/>
                        <a:pt x="251701" y="91538"/>
                        <a:pt x="251701" y="90246"/>
                      </a:cubicBezTo>
                      <a:cubicBezTo>
                        <a:pt x="246728" y="91538"/>
                        <a:pt x="241756" y="92765"/>
                        <a:pt x="236848" y="94056"/>
                      </a:cubicBezTo>
                      <a:cubicBezTo>
                        <a:pt x="217669" y="99158"/>
                        <a:pt x="198490" y="104259"/>
                        <a:pt x="179310" y="109361"/>
                      </a:cubicBezTo>
                      <a:cubicBezTo>
                        <a:pt x="176469" y="110136"/>
                        <a:pt x="175952" y="109877"/>
                        <a:pt x="174467" y="107423"/>
                      </a:cubicBezTo>
                      <a:cubicBezTo>
                        <a:pt x="170011" y="100062"/>
                        <a:pt x="165491" y="92765"/>
                        <a:pt x="161229" y="85274"/>
                      </a:cubicBezTo>
                      <a:cubicBezTo>
                        <a:pt x="154448" y="73327"/>
                        <a:pt x="147087" y="61768"/>
                        <a:pt x="140177" y="49950"/>
                      </a:cubicBezTo>
                      <a:cubicBezTo>
                        <a:pt x="139854" y="49369"/>
                        <a:pt x="139467" y="48723"/>
                        <a:pt x="138886" y="48788"/>
                      </a:cubicBezTo>
                      <a:cubicBezTo>
                        <a:pt x="138111" y="48917"/>
                        <a:pt x="138434" y="49821"/>
                        <a:pt x="138369" y="50338"/>
                      </a:cubicBezTo>
                      <a:cubicBezTo>
                        <a:pt x="136432" y="61187"/>
                        <a:pt x="134430" y="72100"/>
                        <a:pt x="132492" y="82949"/>
                      </a:cubicBezTo>
                      <a:cubicBezTo>
                        <a:pt x="130168" y="96252"/>
                        <a:pt x="127843" y="109554"/>
                        <a:pt x="125583" y="122857"/>
                      </a:cubicBezTo>
                      <a:cubicBezTo>
                        <a:pt x="125260" y="124859"/>
                        <a:pt x="124033" y="125698"/>
                        <a:pt x="122289" y="126280"/>
                      </a:cubicBezTo>
                      <a:cubicBezTo>
                        <a:pt x="112732" y="129250"/>
                        <a:pt x="103175" y="132285"/>
                        <a:pt x="93617" y="135320"/>
                      </a:cubicBezTo>
                      <a:cubicBezTo>
                        <a:pt x="80121" y="139582"/>
                        <a:pt x="66560" y="143844"/>
                        <a:pt x="53063" y="148171"/>
                      </a:cubicBezTo>
                      <a:cubicBezTo>
                        <a:pt x="52030" y="148494"/>
                        <a:pt x="50480" y="148817"/>
                        <a:pt x="50416" y="149785"/>
                      </a:cubicBezTo>
                      <a:cubicBezTo>
                        <a:pt x="50416" y="150883"/>
                        <a:pt x="52030" y="151142"/>
                        <a:pt x="52999" y="151594"/>
                      </a:cubicBezTo>
                      <a:cubicBezTo>
                        <a:pt x="70370" y="158503"/>
                        <a:pt x="87741" y="165348"/>
                        <a:pt x="105112" y="172258"/>
                      </a:cubicBezTo>
                      <a:cubicBezTo>
                        <a:pt x="105758" y="172516"/>
                        <a:pt x="106339" y="172775"/>
                        <a:pt x="107114" y="173162"/>
                      </a:cubicBezTo>
                      <a:cubicBezTo>
                        <a:pt x="104983" y="175099"/>
                        <a:pt x="102529" y="176391"/>
                        <a:pt x="100269" y="177876"/>
                      </a:cubicBezTo>
                      <a:cubicBezTo>
                        <a:pt x="90582" y="184398"/>
                        <a:pt x="80831" y="190921"/>
                        <a:pt x="71016" y="197314"/>
                      </a:cubicBezTo>
                      <a:cubicBezTo>
                        <a:pt x="68820" y="198734"/>
                        <a:pt x="66947" y="198928"/>
                        <a:pt x="64558" y="197830"/>
                      </a:cubicBezTo>
                      <a:cubicBezTo>
                        <a:pt x="55001" y="193439"/>
                        <a:pt x="45250" y="189500"/>
                        <a:pt x="35821" y="184850"/>
                      </a:cubicBezTo>
                      <a:cubicBezTo>
                        <a:pt x="29557" y="181751"/>
                        <a:pt x="22971" y="179361"/>
                        <a:pt x="16965" y="175681"/>
                      </a:cubicBezTo>
                      <a:cubicBezTo>
                        <a:pt x="11670" y="172452"/>
                        <a:pt x="7214" y="168448"/>
                        <a:pt x="3921" y="163217"/>
                      </a:cubicBezTo>
                      <a:cubicBezTo>
                        <a:pt x="-2925" y="152175"/>
                        <a:pt x="-600" y="140357"/>
                        <a:pt x="9862" y="132673"/>
                      </a:cubicBezTo>
                      <a:cubicBezTo>
                        <a:pt x="15932" y="128217"/>
                        <a:pt x="22971" y="125763"/>
                        <a:pt x="30074" y="123503"/>
                      </a:cubicBezTo>
                      <a:cubicBezTo>
                        <a:pt x="35951" y="121630"/>
                        <a:pt x="41956" y="119887"/>
                        <a:pt x="47768" y="117756"/>
                      </a:cubicBezTo>
                      <a:cubicBezTo>
                        <a:pt x="62944" y="112202"/>
                        <a:pt x="78442" y="107875"/>
                        <a:pt x="93811" y="102968"/>
                      </a:cubicBezTo>
                      <a:cubicBezTo>
                        <a:pt x="96523" y="102128"/>
                        <a:pt x="97750" y="100578"/>
                        <a:pt x="98202" y="97801"/>
                      </a:cubicBezTo>
                      <a:cubicBezTo>
                        <a:pt x="100785" y="82497"/>
                        <a:pt x="103562" y="67192"/>
                        <a:pt x="106210" y="51823"/>
                      </a:cubicBezTo>
                      <a:cubicBezTo>
                        <a:pt x="107566" y="44009"/>
                        <a:pt x="108599" y="36196"/>
                        <a:pt x="110472" y="28446"/>
                      </a:cubicBezTo>
                      <a:cubicBezTo>
                        <a:pt x="111570" y="23862"/>
                        <a:pt x="113313" y="19470"/>
                        <a:pt x="115573" y="15337"/>
                      </a:cubicBezTo>
                      <a:cubicBezTo>
                        <a:pt x="119771" y="7847"/>
                        <a:pt x="125389" y="1970"/>
                        <a:pt x="134236" y="33"/>
                      </a:cubicBezTo>
                      <a:cubicBezTo>
                        <a:pt x="136044" y="33"/>
                        <a:pt x="137788" y="33"/>
                        <a:pt x="139596" y="33"/>
                      </a:cubicBezTo>
                      <a:cubicBezTo>
                        <a:pt x="146828" y="1647"/>
                        <a:pt x="152124" y="6038"/>
                        <a:pt x="156450" y="11786"/>
                      </a:cubicBezTo>
                      <a:cubicBezTo>
                        <a:pt x="157871" y="13723"/>
                        <a:pt x="159098" y="15725"/>
                        <a:pt x="160325" y="17727"/>
                      </a:cubicBezTo>
                      <a:cubicBezTo>
                        <a:pt x="167235" y="29351"/>
                        <a:pt x="174467" y="40716"/>
                        <a:pt x="181119" y="52469"/>
                      </a:cubicBezTo>
                      <a:cubicBezTo>
                        <a:pt x="184477" y="58410"/>
                        <a:pt x="188093" y="64157"/>
                        <a:pt x="191580" y="70034"/>
                      </a:cubicBezTo>
                      <a:cubicBezTo>
                        <a:pt x="193388" y="73004"/>
                        <a:pt x="194034" y="73262"/>
                        <a:pt x="197456" y="72358"/>
                      </a:cubicBezTo>
                      <a:cubicBezTo>
                        <a:pt x="220704" y="66159"/>
                        <a:pt x="243952" y="60024"/>
                        <a:pt x="267199" y="53890"/>
                      </a:cubicBezTo>
                      <a:cubicBezTo>
                        <a:pt x="272946" y="52404"/>
                        <a:pt x="278629" y="50532"/>
                        <a:pt x="284635" y="50919"/>
                      </a:cubicBezTo>
                      <a:cubicBezTo>
                        <a:pt x="293159" y="51436"/>
                        <a:pt x="300262" y="54083"/>
                        <a:pt x="303168" y="63189"/>
                      </a:cubicBezTo>
                      <a:cubicBezTo>
                        <a:pt x="303168" y="65642"/>
                        <a:pt x="303168" y="68096"/>
                        <a:pt x="303168" y="70550"/>
                      </a:cubicBezTo>
                      <a:close/>
                    </a:path>
                  </a:pathLst>
                </a:custGeom>
                <a:solidFill>
                  <a:srgbClr val="E15A1D"/>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0" name="Freeform: Shape 639">
                  <a:extLst>
                    <a:ext uri="{FF2B5EF4-FFF2-40B4-BE49-F238E27FC236}">
                      <a16:creationId xmlns:a16="http://schemas.microsoft.com/office/drawing/2014/main" id="{CAB61933-5087-4411-9101-0B96E62A2DA4}"/>
                    </a:ext>
                  </a:extLst>
                </p:cNvPr>
                <p:cNvSpPr/>
                <p:nvPr/>
              </p:nvSpPr>
              <p:spPr>
                <a:xfrm>
                  <a:off x="10660613" y="1773633"/>
                  <a:ext cx="175648" cy="204707"/>
                </a:xfrm>
                <a:custGeom>
                  <a:avLst/>
                  <a:gdLst>
                    <a:gd name="connsiteX0" fmla="*/ 32831 w 175648"/>
                    <a:gd name="connsiteY0" fmla="*/ 204985 h 204707"/>
                    <a:gd name="connsiteX1" fmla="*/ 865 w 175648"/>
                    <a:gd name="connsiteY1" fmla="*/ 204985 h 204707"/>
                    <a:gd name="connsiteX2" fmla="*/ 155 w 175648"/>
                    <a:gd name="connsiteY2" fmla="*/ 203177 h 204707"/>
                    <a:gd name="connsiteX3" fmla="*/ 5967 w 175648"/>
                    <a:gd name="connsiteY3" fmla="*/ 158296 h 204707"/>
                    <a:gd name="connsiteX4" fmla="*/ 12489 w 175648"/>
                    <a:gd name="connsiteY4" fmla="*/ 107345 h 204707"/>
                    <a:gd name="connsiteX5" fmla="*/ 18365 w 175648"/>
                    <a:gd name="connsiteY5" fmla="*/ 69762 h 204707"/>
                    <a:gd name="connsiteX6" fmla="*/ 44131 w 175648"/>
                    <a:gd name="connsiteY6" fmla="*/ 26108 h 204707"/>
                    <a:gd name="connsiteX7" fmla="*/ 84233 w 175648"/>
                    <a:gd name="connsiteY7" fmla="*/ 3119 h 204707"/>
                    <a:gd name="connsiteX8" fmla="*/ 130406 w 175648"/>
                    <a:gd name="connsiteY8" fmla="*/ 4023 h 204707"/>
                    <a:gd name="connsiteX9" fmla="*/ 158819 w 175648"/>
                    <a:gd name="connsiteY9" fmla="*/ 22750 h 204707"/>
                    <a:gd name="connsiteX10" fmla="*/ 175286 w 175648"/>
                    <a:gd name="connsiteY10" fmla="*/ 61173 h 204707"/>
                    <a:gd name="connsiteX11" fmla="*/ 157915 w 175648"/>
                    <a:gd name="connsiteY11" fmla="*/ 122650 h 204707"/>
                    <a:gd name="connsiteX12" fmla="*/ 111226 w 175648"/>
                    <a:gd name="connsiteY12" fmla="*/ 156811 h 204707"/>
                    <a:gd name="connsiteX13" fmla="*/ 63504 w 175648"/>
                    <a:gd name="connsiteY13" fmla="*/ 158102 h 204707"/>
                    <a:gd name="connsiteX14" fmla="*/ 45810 w 175648"/>
                    <a:gd name="connsiteY14" fmla="*/ 149578 h 204707"/>
                    <a:gd name="connsiteX15" fmla="*/ 42711 w 175648"/>
                    <a:gd name="connsiteY15" fmla="*/ 147512 h 204707"/>
                    <a:gd name="connsiteX16" fmla="*/ 41032 w 175648"/>
                    <a:gd name="connsiteY16" fmla="*/ 148351 h 204707"/>
                    <a:gd name="connsiteX17" fmla="*/ 34057 w 175648"/>
                    <a:gd name="connsiteY17" fmla="*/ 202789 h 204707"/>
                    <a:gd name="connsiteX18" fmla="*/ 32831 w 175648"/>
                    <a:gd name="connsiteY18" fmla="*/ 204985 h 204707"/>
                    <a:gd name="connsiteX19" fmla="*/ 50137 w 175648"/>
                    <a:gd name="connsiteY19" fmla="*/ 86875 h 204707"/>
                    <a:gd name="connsiteX20" fmla="*/ 79261 w 175648"/>
                    <a:gd name="connsiteY20" fmla="*/ 124910 h 204707"/>
                    <a:gd name="connsiteX21" fmla="*/ 107093 w 175648"/>
                    <a:gd name="connsiteY21" fmla="*/ 122650 h 204707"/>
                    <a:gd name="connsiteX22" fmla="*/ 138478 w 175648"/>
                    <a:gd name="connsiteY22" fmla="*/ 88618 h 204707"/>
                    <a:gd name="connsiteX23" fmla="*/ 136024 w 175648"/>
                    <a:gd name="connsiteY23" fmla="*/ 55490 h 204707"/>
                    <a:gd name="connsiteX24" fmla="*/ 96826 w 175648"/>
                    <a:gd name="connsiteY24" fmla="*/ 35407 h 204707"/>
                    <a:gd name="connsiteX25" fmla="*/ 58597 w 175648"/>
                    <a:gd name="connsiteY25" fmla="*/ 59300 h 204707"/>
                    <a:gd name="connsiteX26" fmla="*/ 50137 w 175648"/>
                    <a:gd name="connsiteY26" fmla="*/ 86875 h 2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648" h="204707">
                      <a:moveTo>
                        <a:pt x="32831" y="204985"/>
                      </a:moveTo>
                      <a:cubicBezTo>
                        <a:pt x="22175" y="204985"/>
                        <a:pt x="11520" y="204985"/>
                        <a:pt x="865" y="204985"/>
                      </a:cubicBezTo>
                      <a:cubicBezTo>
                        <a:pt x="-233" y="204726"/>
                        <a:pt x="26" y="203887"/>
                        <a:pt x="155" y="203177"/>
                      </a:cubicBezTo>
                      <a:cubicBezTo>
                        <a:pt x="2092" y="188195"/>
                        <a:pt x="4029" y="173278"/>
                        <a:pt x="5967" y="158296"/>
                      </a:cubicBezTo>
                      <a:cubicBezTo>
                        <a:pt x="8162" y="141312"/>
                        <a:pt x="10229" y="124329"/>
                        <a:pt x="12489" y="107345"/>
                      </a:cubicBezTo>
                      <a:cubicBezTo>
                        <a:pt x="14168" y="94753"/>
                        <a:pt x="15330" y="82096"/>
                        <a:pt x="18365" y="69762"/>
                      </a:cubicBezTo>
                      <a:cubicBezTo>
                        <a:pt x="22563" y="52714"/>
                        <a:pt x="31604" y="38442"/>
                        <a:pt x="44131" y="26108"/>
                      </a:cubicBezTo>
                      <a:cubicBezTo>
                        <a:pt x="55561" y="14872"/>
                        <a:pt x="68864" y="7187"/>
                        <a:pt x="84233" y="3119"/>
                      </a:cubicBezTo>
                      <a:cubicBezTo>
                        <a:pt x="99667" y="-949"/>
                        <a:pt x="115101" y="-1337"/>
                        <a:pt x="130406" y="4023"/>
                      </a:cubicBezTo>
                      <a:cubicBezTo>
                        <a:pt x="141384" y="7898"/>
                        <a:pt x="151070" y="14032"/>
                        <a:pt x="158819" y="22750"/>
                      </a:cubicBezTo>
                      <a:cubicBezTo>
                        <a:pt x="168441" y="33728"/>
                        <a:pt x="173866" y="46514"/>
                        <a:pt x="175286" y="61173"/>
                      </a:cubicBezTo>
                      <a:cubicBezTo>
                        <a:pt x="177482" y="83969"/>
                        <a:pt x="171735" y="104310"/>
                        <a:pt x="157915" y="122650"/>
                      </a:cubicBezTo>
                      <a:cubicBezTo>
                        <a:pt x="145646" y="138794"/>
                        <a:pt x="130406" y="150353"/>
                        <a:pt x="111226" y="156811"/>
                      </a:cubicBezTo>
                      <a:cubicBezTo>
                        <a:pt x="95341" y="162171"/>
                        <a:pt x="79455" y="162946"/>
                        <a:pt x="63504" y="158102"/>
                      </a:cubicBezTo>
                      <a:cubicBezTo>
                        <a:pt x="57240" y="156230"/>
                        <a:pt x="51299" y="153259"/>
                        <a:pt x="45810" y="149578"/>
                      </a:cubicBezTo>
                      <a:cubicBezTo>
                        <a:pt x="44777" y="148868"/>
                        <a:pt x="43744" y="148287"/>
                        <a:pt x="42711" y="147512"/>
                      </a:cubicBezTo>
                      <a:cubicBezTo>
                        <a:pt x="41484" y="146608"/>
                        <a:pt x="41225" y="146995"/>
                        <a:pt x="41032" y="148351"/>
                      </a:cubicBezTo>
                      <a:cubicBezTo>
                        <a:pt x="38707" y="166497"/>
                        <a:pt x="36382" y="184643"/>
                        <a:pt x="34057" y="202789"/>
                      </a:cubicBezTo>
                      <a:cubicBezTo>
                        <a:pt x="33864" y="203693"/>
                        <a:pt x="33735" y="204533"/>
                        <a:pt x="32831" y="204985"/>
                      </a:cubicBezTo>
                      <a:close/>
                      <a:moveTo>
                        <a:pt x="50137" y="86875"/>
                      </a:moveTo>
                      <a:cubicBezTo>
                        <a:pt x="50460" y="107991"/>
                        <a:pt x="63052" y="120067"/>
                        <a:pt x="79261" y="124910"/>
                      </a:cubicBezTo>
                      <a:cubicBezTo>
                        <a:pt x="88625" y="127687"/>
                        <a:pt x="97988" y="126783"/>
                        <a:pt x="107093" y="122650"/>
                      </a:cubicBezTo>
                      <a:cubicBezTo>
                        <a:pt x="122334" y="115611"/>
                        <a:pt x="133505" y="105150"/>
                        <a:pt x="138478" y="88618"/>
                      </a:cubicBezTo>
                      <a:cubicBezTo>
                        <a:pt x="141965" y="77124"/>
                        <a:pt x="141448" y="66081"/>
                        <a:pt x="136024" y="55490"/>
                      </a:cubicBezTo>
                      <a:cubicBezTo>
                        <a:pt x="128856" y="41413"/>
                        <a:pt x="112647" y="33082"/>
                        <a:pt x="96826" y="35407"/>
                      </a:cubicBezTo>
                      <a:cubicBezTo>
                        <a:pt x="80617" y="37732"/>
                        <a:pt x="67508" y="45223"/>
                        <a:pt x="58597" y="59300"/>
                      </a:cubicBezTo>
                      <a:cubicBezTo>
                        <a:pt x="53237" y="67760"/>
                        <a:pt x="50460" y="76994"/>
                        <a:pt x="50137" y="86875"/>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1" name="Freeform: Shape 640">
                  <a:extLst>
                    <a:ext uri="{FF2B5EF4-FFF2-40B4-BE49-F238E27FC236}">
                      <a16:creationId xmlns:a16="http://schemas.microsoft.com/office/drawing/2014/main" id="{F7DDB4C7-C258-49BE-8076-9990B920BA48}"/>
                    </a:ext>
                  </a:extLst>
                </p:cNvPr>
                <p:cNvSpPr/>
                <p:nvPr/>
              </p:nvSpPr>
              <p:spPr>
                <a:xfrm>
                  <a:off x="10530618" y="1718333"/>
                  <a:ext cx="153692" cy="217622"/>
                </a:xfrm>
                <a:custGeom>
                  <a:avLst/>
                  <a:gdLst>
                    <a:gd name="connsiteX0" fmla="*/ 102899 w 153692"/>
                    <a:gd name="connsiteY0" fmla="*/ 42 h 217622"/>
                    <a:gd name="connsiteX1" fmla="*/ 134412 w 153692"/>
                    <a:gd name="connsiteY1" fmla="*/ 10051 h 217622"/>
                    <a:gd name="connsiteX2" fmla="*/ 145842 w 153692"/>
                    <a:gd name="connsiteY2" fmla="*/ 21675 h 217622"/>
                    <a:gd name="connsiteX3" fmla="*/ 153527 w 153692"/>
                    <a:gd name="connsiteY3" fmla="*/ 31813 h 217622"/>
                    <a:gd name="connsiteX4" fmla="*/ 153204 w 153692"/>
                    <a:gd name="connsiteY4" fmla="*/ 34009 h 217622"/>
                    <a:gd name="connsiteX5" fmla="*/ 141903 w 153692"/>
                    <a:gd name="connsiteY5" fmla="*/ 42468 h 217622"/>
                    <a:gd name="connsiteX6" fmla="*/ 122272 w 153692"/>
                    <a:gd name="connsiteY6" fmla="*/ 57515 h 217622"/>
                    <a:gd name="connsiteX7" fmla="*/ 119043 w 153692"/>
                    <a:gd name="connsiteY7" fmla="*/ 56933 h 217622"/>
                    <a:gd name="connsiteX8" fmla="*/ 110390 w 153692"/>
                    <a:gd name="connsiteY8" fmla="*/ 44793 h 217622"/>
                    <a:gd name="connsiteX9" fmla="*/ 96893 w 153692"/>
                    <a:gd name="connsiteY9" fmla="*/ 37754 h 217622"/>
                    <a:gd name="connsiteX10" fmla="*/ 77714 w 153692"/>
                    <a:gd name="connsiteY10" fmla="*/ 43824 h 217622"/>
                    <a:gd name="connsiteX11" fmla="*/ 76293 w 153692"/>
                    <a:gd name="connsiteY11" fmla="*/ 63262 h 217622"/>
                    <a:gd name="connsiteX12" fmla="*/ 87271 w 153692"/>
                    <a:gd name="connsiteY12" fmla="*/ 76242 h 217622"/>
                    <a:gd name="connsiteX13" fmla="*/ 117558 w 153692"/>
                    <a:gd name="connsiteY13" fmla="*/ 108982 h 217622"/>
                    <a:gd name="connsiteX14" fmla="*/ 131765 w 153692"/>
                    <a:gd name="connsiteY14" fmla="*/ 135523 h 217622"/>
                    <a:gd name="connsiteX15" fmla="*/ 124984 w 153692"/>
                    <a:gd name="connsiteY15" fmla="*/ 177046 h 217622"/>
                    <a:gd name="connsiteX16" fmla="*/ 85786 w 153692"/>
                    <a:gd name="connsiteY16" fmla="*/ 212111 h 217622"/>
                    <a:gd name="connsiteX17" fmla="*/ 33737 w 153692"/>
                    <a:gd name="connsiteY17" fmla="*/ 214048 h 217622"/>
                    <a:gd name="connsiteX18" fmla="*/ 5453 w 153692"/>
                    <a:gd name="connsiteY18" fmla="*/ 187184 h 217622"/>
                    <a:gd name="connsiteX19" fmla="*/ 222 w 153692"/>
                    <a:gd name="connsiteY19" fmla="*/ 174140 h 217622"/>
                    <a:gd name="connsiteX20" fmla="*/ 1062 w 153692"/>
                    <a:gd name="connsiteY20" fmla="*/ 172138 h 217622"/>
                    <a:gd name="connsiteX21" fmla="*/ 35481 w 153692"/>
                    <a:gd name="connsiteY21" fmla="*/ 153733 h 217622"/>
                    <a:gd name="connsiteX22" fmla="*/ 37225 w 153692"/>
                    <a:gd name="connsiteY22" fmla="*/ 154315 h 217622"/>
                    <a:gd name="connsiteX23" fmla="*/ 42003 w 153692"/>
                    <a:gd name="connsiteY23" fmla="*/ 164453 h 217622"/>
                    <a:gd name="connsiteX24" fmla="*/ 56081 w 153692"/>
                    <a:gd name="connsiteY24" fmla="*/ 178466 h 217622"/>
                    <a:gd name="connsiteX25" fmla="*/ 72483 w 153692"/>
                    <a:gd name="connsiteY25" fmla="*/ 179499 h 217622"/>
                    <a:gd name="connsiteX26" fmla="*/ 88434 w 153692"/>
                    <a:gd name="connsiteY26" fmla="*/ 169296 h 217622"/>
                    <a:gd name="connsiteX27" fmla="*/ 91017 w 153692"/>
                    <a:gd name="connsiteY27" fmla="*/ 147211 h 217622"/>
                    <a:gd name="connsiteX28" fmla="*/ 77843 w 153692"/>
                    <a:gd name="connsiteY28" fmla="*/ 130357 h 217622"/>
                    <a:gd name="connsiteX29" fmla="*/ 62926 w 153692"/>
                    <a:gd name="connsiteY29" fmla="*/ 114019 h 217622"/>
                    <a:gd name="connsiteX30" fmla="*/ 45878 w 153692"/>
                    <a:gd name="connsiteY30" fmla="*/ 94452 h 217622"/>
                    <a:gd name="connsiteX31" fmla="*/ 36450 w 153692"/>
                    <a:gd name="connsiteY31" fmla="*/ 46408 h 217622"/>
                    <a:gd name="connsiteX32" fmla="*/ 55371 w 153692"/>
                    <a:gd name="connsiteY32" fmla="*/ 18381 h 217622"/>
                    <a:gd name="connsiteX33" fmla="*/ 102899 w 153692"/>
                    <a:gd name="connsiteY33" fmla="*/ 42 h 2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3692" h="217622">
                      <a:moveTo>
                        <a:pt x="102899" y="42"/>
                      </a:moveTo>
                      <a:cubicBezTo>
                        <a:pt x="114329" y="-152"/>
                        <a:pt x="125049" y="2818"/>
                        <a:pt x="134412" y="10051"/>
                      </a:cubicBezTo>
                      <a:cubicBezTo>
                        <a:pt x="138674" y="13409"/>
                        <a:pt x="142484" y="17413"/>
                        <a:pt x="145842" y="21675"/>
                      </a:cubicBezTo>
                      <a:cubicBezTo>
                        <a:pt x="148425" y="25033"/>
                        <a:pt x="150944" y="28455"/>
                        <a:pt x="153527" y="31813"/>
                      </a:cubicBezTo>
                      <a:cubicBezTo>
                        <a:pt x="154302" y="32782"/>
                        <a:pt x="154302" y="33234"/>
                        <a:pt x="153204" y="34009"/>
                      </a:cubicBezTo>
                      <a:cubicBezTo>
                        <a:pt x="149394" y="36721"/>
                        <a:pt x="145519" y="39498"/>
                        <a:pt x="141903" y="42468"/>
                      </a:cubicBezTo>
                      <a:cubicBezTo>
                        <a:pt x="135510" y="47634"/>
                        <a:pt x="128859" y="52478"/>
                        <a:pt x="122272" y="57515"/>
                      </a:cubicBezTo>
                      <a:cubicBezTo>
                        <a:pt x="120722" y="58677"/>
                        <a:pt x="120012" y="58806"/>
                        <a:pt x="119043" y="56933"/>
                      </a:cubicBezTo>
                      <a:cubicBezTo>
                        <a:pt x="116718" y="52542"/>
                        <a:pt x="113748" y="48474"/>
                        <a:pt x="110390" y="44793"/>
                      </a:cubicBezTo>
                      <a:cubicBezTo>
                        <a:pt x="106838" y="40789"/>
                        <a:pt x="102189" y="38400"/>
                        <a:pt x="96893" y="37754"/>
                      </a:cubicBezTo>
                      <a:cubicBezTo>
                        <a:pt x="89596" y="36786"/>
                        <a:pt x="82945" y="38400"/>
                        <a:pt x="77714" y="43824"/>
                      </a:cubicBezTo>
                      <a:cubicBezTo>
                        <a:pt x="72096" y="49572"/>
                        <a:pt x="70998" y="56740"/>
                        <a:pt x="76293" y="63262"/>
                      </a:cubicBezTo>
                      <a:cubicBezTo>
                        <a:pt x="79845" y="67653"/>
                        <a:pt x="83591" y="71915"/>
                        <a:pt x="87271" y="76242"/>
                      </a:cubicBezTo>
                      <a:cubicBezTo>
                        <a:pt x="96829" y="87607"/>
                        <a:pt x="107871" y="97681"/>
                        <a:pt x="117558" y="108982"/>
                      </a:cubicBezTo>
                      <a:cubicBezTo>
                        <a:pt x="124209" y="116731"/>
                        <a:pt x="129698" y="125255"/>
                        <a:pt x="131765" y="135523"/>
                      </a:cubicBezTo>
                      <a:cubicBezTo>
                        <a:pt x="134671" y="150182"/>
                        <a:pt x="131829" y="163937"/>
                        <a:pt x="124984" y="177046"/>
                      </a:cubicBezTo>
                      <a:cubicBezTo>
                        <a:pt x="116266" y="193706"/>
                        <a:pt x="103222" y="205265"/>
                        <a:pt x="85786" y="212111"/>
                      </a:cubicBezTo>
                      <a:cubicBezTo>
                        <a:pt x="68609" y="218891"/>
                        <a:pt x="51109" y="220247"/>
                        <a:pt x="33737" y="214048"/>
                      </a:cubicBezTo>
                      <a:cubicBezTo>
                        <a:pt x="20628" y="209398"/>
                        <a:pt x="11329" y="199970"/>
                        <a:pt x="5453" y="187184"/>
                      </a:cubicBezTo>
                      <a:cubicBezTo>
                        <a:pt x="3516" y="182922"/>
                        <a:pt x="2030" y="178402"/>
                        <a:pt x="222" y="174140"/>
                      </a:cubicBezTo>
                      <a:cubicBezTo>
                        <a:pt x="-230" y="173042"/>
                        <a:pt x="158" y="172590"/>
                        <a:pt x="1062" y="172138"/>
                      </a:cubicBezTo>
                      <a:cubicBezTo>
                        <a:pt x="12556" y="166003"/>
                        <a:pt x="24051" y="159868"/>
                        <a:pt x="35481" y="153733"/>
                      </a:cubicBezTo>
                      <a:cubicBezTo>
                        <a:pt x="36385" y="153281"/>
                        <a:pt x="36773" y="153217"/>
                        <a:pt x="37225" y="154315"/>
                      </a:cubicBezTo>
                      <a:cubicBezTo>
                        <a:pt x="38710" y="157737"/>
                        <a:pt x="40324" y="161160"/>
                        <a:pt x="42003" y="164453"/>
                      </a:cubicBezTo>
                      <a:cubicBezTo>
                        <a:pt x="45167" y="170652"/>
                        <a:pt x="49752" y="175302"/>
                        <a:pt x="56081" y="178466"/>
                      </a:cubicBezTo>
                      <a:cubicBezTo>
                        <a:pt x="61505" y="181178"/>
                        <a:pt x="67059" y="181372"/>
                        <a:pt x="72483" y="179499"/>
                      </a:cubicBezTo>
                      <a:cubicBezTo>
                        <a:pt x="78554" y="177433"/>
                        <a:pt x="84172" y="174333"/>
                        <a:pt x="88434" y="169296"/>
                      </a:cubicBezTo>
                      <a:cubicBezTo>
                        <a:pt x="94052" y="162774"/>
                        <a:pt x="94891" y="154896"/>
                        <a:pt x="91017" y="147211"/>
                      </a:cubicBezTo>
                      <a:cubicBezTo>
                        <a:pt x="87659" y="140754"/>
                        <a:pt x="82622" y="135652"/>
                        <a:pt x="77843" y="130357"/>
                      </a:cubicBezTo>
                      <a:cubicBezTo>
                        <a:pt x="72935" y="124868"/>
                        <a:pt x="67834" y="119508"/>
                        <a:pt x="62926" y="114019"/>
                      </a:cubicBezTo>
                      <a:cubicBezTo>
                        <a:pt x="57179" y="107561"/>
                        <a:pt x="51238" y="101168"/>
                        <a:pt x="45878" y="94452"/>
                      </a:cubicBezTo>
                      <a:cubicBezTo>
                        <a:pt x="34448" y="80116"/>
                        <a:pt x="31090" y="64037"/>
                        <a:pt x="36450" y="46408"/>
                      </a:cubicBezTo>
                      <a:cubicBezTo>
                        <a:pt x="39872" y="35171"/>
                        <a:pt x="47169" y="26453"/>
                        <a:pt x="55371" y="18381"/>
                      </a:cubicBezTo>
                      <a:cubicBezTo>
                        <a:pt x="68480" y="5595"/>
                        <a:pt x="84495" y="106"/>
                        <a:pt x="102899" y="42"/>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2" name="Freeform: Shape 641">
                  <a:extLst>
                    <a:ext uri="{FF2B5EF4-FFF2-40B4-BE49-F238E27FC236}">
                      <a16:creationId xmlns:a16="http://schemas.microsoft.com/office/drawing/2014/main" id="{8B2FC24C-AFD9-49D2-BA38-979D67A8D08B}"/>
                    </a:ext>
                  </a:extLst>
                </p:cNvPr>
                <p:cNvSpPr/>
                <p:nvPr/>
              </p:nvSpPr>
              <p:spPr>
                <a:xfrm>
                  <a:off x="10849133" y="1773673"/>
                  <a:ext cx="160150" cy="160795"/>
                </a:xfrm>
                <a:custGeom>
                  <a:avLst/>
                  <a:gdLst>
                    <a:gd name="connsiteX0" fmla="*/ 111980 w 160149"/>
                    <a:gd name="connsiteY0" fmla="*/ 109113 h 160795"/>
                    <a:gd name="connsiteX1" fmla="*/ 108557 w 160149"/>
                    <a:gd name="connsiteY1" fmla="*/ 135913 h 160795"/>
                    <a:gd name="connsiteX2" fmla="*/ 106749 w 160149"/>
                    <a:gd name="connsiteY2" fmla="*/ 149926 h 160795"/>
                    <a:gd name="connsiteX3" fmla="*/ 104166 w 160149"/>
                    <a:gd name="connsiteY3" fmla="*/ 153477 h 160795"/>
                    <a:gd name="connsiteX4" fmla="*/ 63095 w 160149"/>
                    <a:gd name="connsiteY4" fmla="*/ 160968 h 160795"/>
                    <a:gd name="connsiteX5" fmla="*/ 47662 w 160149"/>
                    <a:gd name="connsiteY5" fmla="*/ 157998 h 160795"/>
                    <a:gd name="connsiteX6" fmla="*/ 8593 w 160149"/>
                    <a:gd name="connsiteY6" fmla="*/ 125968 h 160795"/>
                    <a:gd name="connsiteX7" fmla="*/ 327 w 160149"/>
                    <a:gd name="connsiteY7" fmla="*/ 85220 h 160795"/>
                    <a:gd name="connsiteX8" fmla="*/ 29838 w 160149"/>
                    <a:gd name="connsiteY8" fmla="*/ 25099 h 160795"/>
                    <a:gd name="connsiteX9" fmla="*/ 76915 w 160149"/>
                    <a:gd name="connsiteY9" fmla="*/ 1400 h 160795"/>
                    <a:gd name="connsiteX10" fmla="*/ 132386 w 160149"/>
                    <a:gd name="connsiteY10" fmla="*/ 12959 h 160795"/>
                    <a:gd name="connsiteX11" fmla="*/ 159379 w 160149"/>
                    <a:gd name="connsiteY11" fmla="*/ 55644 h 160795"/>
                    <a:gd name="connsiteX12" fmla="*/ 159444 w 160149"/>
                    <a:gd name="connsiteY12" fmla="*/ 82379 h 160795"/>
                    <a:gd name="connsiteX13" fmla="*/ 153051 w 160149"/>
                    <a:gd name="connsiteY13" fmla="*/ 133782 h 160795"/>
                    <a:gd name="connsiteX14" fmla="*/ 150209 w 160149"/>
                    <a:gd name="connsiteY14" fmla="*/ 155092 h 160795"/>
                    <a:gd name="connsiteX15" fmla="*/ 148143 w 160149"/>
                    <a:gd name="connsiteY15" fmla="*/ 156900 h 160795"/>
                    <a:gd name="connsiteX16" fmla="*/ 117792 w 160149"/>
                    <a:gd name="connsiteY16" fmla="*/ 156900 h 160795"/>
                    <a:gd name="connsiteX17" fmla="*/ 116371 w 160149"/>
                    <a:gd name="connsiteY17" fmla="*/ 155156 h 160795"/>
                    <a:gd name="connsiteX18" fmla="*/ 124637 w 160149"/>
                    <a:gd name="connsiteY18" fmla="*/ 90386 h 160795"/>
                    <a:gd name="connsiteX19" fmla="*/ 120827 w 160149"/>
                    <a:gd name="connsiteY19" fmla="*/ 56419 h 160795"/>
                    <a:gd name="connsiteX20" fmla="*/ 95771 w 160149"/>
                    <a:gd name="connsiteY20" fmla="*/ 36077 h 160795"/>
                    <a:gd name="connsiteX21" fmla="*/ 45983 w 160149"/>
                    <a:gd name="connsiteY21" fmla="*/ 55579 h 160795"/>
                    <a:gd name="connsiteX22" fmla="*/ 35715 w 160149"/>
                    <a:gd name="connsiteY22" fmla="*/ 94325 h 160795"/>
                    <a:gd name="connsiteX23" fmla="*/ 57929 w 160149"/>
                    <a:gd name="connsiteY23" fmla="*/ 122545 h 160795"/>
                    <a:gd name="connsiteX24" fmla="*/ 87247 w 160149"/>
                    <a:gd name="connsiteY24" fmla="*/ 124289 h 160795"/>
                    <a:gd name="connsiteX25" fmla="*/ 110236 w 160149"/>
                    <a:gd name="connsiteY25" fmla="*/ 110405 h 160795"/>
                    <a:gd name="connsiteX26" fmla="*/ 111399 w 160149"/>
                    <a:gd name="connsiteY26" fmla="*/ 108790 h 160795"/>
                    <a:gd name="connsiteX27" fmla="*/ 111980 w 160149"/>
                    <a:gd name="connsiteY27" fmla="*/ 109113 h 1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149" h="160795">
                      <a:moveTo>
                        <a:pt x="111980" y="109113"/>
                      </a:moveTo>
                      <a:cubicBezTo>
                        <a:pt x="110817" y="118025"/>
                        <a:pt x="109720" y="127001"/>
                        <a:pt x="108557" y="135913"/>
                      </a:cubicBezTo>
                      <a:cubicBezTo>
                        <a:pt x="107976" y="140562"/>
                        <a:pt x="107266" y="145212"/>
                        <a:pt x="106749" y="149926"/>
                      </a:cubicBezTo>
                      <a:cubicBezTo>
                        <a:pt x="106555" y="151669"/>
                        <a:pt x="105781" y="152702"/>
                        <a:pt x="104166" y="153477"/>
                      </a:cubicBezTo>
                      <a:cubicBezTo>
                        <a:pt x="91122" y="159483"/>
                        <a:pt x="77431" y="162131"/>
                        <a:pt x="63095" y="160968"/>
                      </a:cubicBezTo>
                      <a:cubicBezTo>
                        <a:pt x="57865" y="160516"/>
                        <a:pt x="52634" y="159741"/>
                        <a:pt x="47662" y="157998"/>
                      </a:cubicBezTo>
                      <a:cubicBezTo>
                        <a:pt x="30872" y="151927"/>
                        <a:pt x="17246" y="141854"/>
                        <a:pt x="8593" y="125968"/>
                      </a:cubicBezTo>
                      <a:cubicBezTo>
                        <a:pt x="1683" y="113311"/>
                        <a:pt x="-900" y="99621"/>
                        <a:pt x="327" y="85220"/>
                      </a:cubicBezTo>
                      <a:cubicBezTo>
                        <a:pt x="2329" y="61391"/>
                        <a:pt x="12597" y="41566"/>
                        <a:pt x="29838" y="25099"/>
                      </a:cubicBezTo>
                      <a:cubicBezTo>
                        <a:pt x="43206" y="12378"/>
                        <a:pt x="58833" y="4435"/>
                        <a:pt x="76915" y="1400"/>
                      </a:cubicBezTo>
                      <a:cubicBezTo>
                        <a:pt x="96804" y="-1958"/>
                        <a:pt x="115790" y="496"/>
                        <a:pt x="132386" y="12959"/>
                      </a:cubicBezTo>
                      <a:cubicBezTo>
                        <a:pt x="146722" y="23743"/>
                        <a:pt x="156086" y="37821"/>
                        <a:pt x="159379" y="55644"/>
                      </a:cubicBezTo>
                      <a:cubicBezTo>
                        <a:pt x="160993" y="64556"/>
                        <a:pt x="160477" y="73467"/>
                        <a:pt x="159444" y="82379"/>
                      </a:cubicBezTo>
                      <a:cubicBezTo>
                        <a:pt x="157377" y="99491"/>
                        <a:pt x="155182" y="116669"/>
                        <a:pt x="153051" y="133782"/>
                      </a:cubicBezTo>
                      <a:cubicBezTo>
                        <a:pt x="152146" y="140885"/>
                        <a:pt x="151113" y="147988"/>
                        <a:pt x="150209" y="155092"/>
                      </a:cubicBezTo>
                      <a:cubicBezTo>
                        <a:pt x="150015" y="156448"/>
                        <a:pt x="149563" y="156900"/>
                        <a:pt x="148143" y="156900"/>
                      </a:cubicBezTo>
                      <a:cubicBezTo>
                        <a:pt x="138004" y="156835"/>
                        <a:pt x="127930" y="156835"/>
                        <a:pt x="117792" y="156900"/>
                      </a:cubicBezTo>
                      <a:cubicBezTo>
                        <a:pt x="116371" y="156900"/>
                        <a:pt x="116177" y="156512"/>
                        <a:pt x="116371" y="155156"/>
                      </a:cubicBezTo>
                      <a:cubicBezTo>
                        <a:pt x="119148" y="133588"/>
                        <a:pt x="121925" y="111955"/>
                        <a:pt x="124637" y="90386"/>
                      </a:cubicBezTo>
                      <a:cubicBezTo>
                        <a:pt x="126122" y="78762"/>
                        <a:pt x="125476" y="67332"/>
                        <a:pt x="120827" y="56419"/>
                      </a:cubicBezTo>
                      <a:cubicBezTo>
                        <a:pt x="116048" y="45247"/>
                        <a:pt x="107847" y="38015"/>
                        <a:pt x="95771" y="36077"/>
                      </a:cubicBezTo>
                      <a:cubicBezTo>
                        <a:pt x="75430" y="32784"/>
                        <a:pt x="58640" y="39629"/>
                        <a:pt x="45983" y="55579"/>
                      </a:cubicBezTo>
                      <a:cubicBezTo>
                        <a:pt x="37136" y="66816"/>
                        <a:pt x="33132" y="79860"/>
                        <a:pt x="35715" y="94325"/>
                      </a:cubicBezTo>
                      <a:cubicBezTo>
                        <a:pt x="38104" y="107628"/>
                        <a:pt x="45918" y="116604"/>
                        <a:pt x="57929" y="122545"/>
                      </a:cubicBezTo>
                      <a:cubicBezTo>
                        <a:pt x="67616" y="127324"/>
                        <a:pt x="77431" y="127388"/>
                        <a:pt x="87247" y="124289"/>
                      </a:cubicBezTo>
                      <a:cubicBezTo>
                        <a:pt x="95900" y="121577"/>
                        <a:pt x="103843" y="117121"/>
                        <a:pt x="110236" y="110405"/>
                      </a:cubicBezTo>
                      <a:cubicBezTo>
                        <a:pt x="110688" y="109953"/>
                        <a:pt x="111011" y="109307"/>
                        <a:pt x="111399" y="108790"/>
                      </a:cubicBezTo>
                      <a:cubicBezTo>
                        <a:pt x="111592" y="108855"/>
                        <a:pt x="111786" y="108984"/>
                        <a:pt x="111980" y="109113"/>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3" name="Freeform: Shape 642">
                  <a:extLst>
                    <a:ext uri="{FF2B5EF4-FFF2-40B4-BE49-F238E27FC236}">
                      <a16:creationId xmlns:a16="http://schemas.microsoft.com/office/drawing/2014/main" id="{4BA2BBF2-150C-4717-BAB3-DF2AEF785AE2}"/>
                    </a:ext>
                  </a:extLst>
                </p:cNvPr>
                <p:cNvSpPr/>
                <p:nvPr/>
              </p:nvSpPr>
              <p:spPr>
                <a:xfrm>
                  <a:off x="11099993" y="1724471"/>
                  <a:ext cx="149172" cy="205999"/>
                </a:xfrm>
                <a:custGeom>
                  <a:avLst/>
                  <a:gdLst>
                    <a:gd name="connsiteX0" fmla="*/ 149519 w 149171"/>
                    <a:gd name="connsiteY0" fmla="*/ 206231 h 205998"/>
                    <a:gd name="connsiteX1" fmla="*/ 147194 w 149171"/>
                    <a:gd name="connsiteY1" fmla="*/ 206231 h 205998"/>
                    <a:gd name="connsiteX2" fmla="*/ 107027 w 149171"/>
                    <a:gd name="connsiteY2" fmla="*/ 206231 h 205998"/>
                    <a:gd name="connsiteX3" fmla="*/ 101474 w 149171"/>
                    <a:gd name="connsiteY3" fmla="*/ 203261 h 205998"/>
                    <a:gd name="connsiteX4" fmla="*/ 82553 w 149171"/>
                    <a:gd name="connsiteY4" fmla="*/ 174331 h 205998"/>
                    <a:gd name="connsiteX5" fmla="*/ 60791 w 149171"/>
                    <a:gd name="connsiteY5" fmla="*/ 140945 h 205998"/>
                    <a:gd name="connsiteX6" fmla="*/ 48650 w 149171"/>
                    <a:gd name="connsiteY6" fmla="*/ 122347 h 205998"/>
                    <a:gd name="connsiteX7" fmla="*/ 47294 w 149171"/>
                    <a:gd name="connsiteY7" fmla="*/ 131904 h 205998"/>
                    <a:gd name="connsiteX8" fmla="*/ 42063 w 149171"/>
                    <a:gd name="connsiteY8" fmla="*/ 172071 h 205998"/>
                    <a:gd name="connsiteX9" fmla="*/ 37930 w 149171"/>
                    <a:gd name="connsiteY9" fmla="*/ 204359 h 205998"/>
                    <a:gd name="connsiteX10" fmla="*/ 35929 w 149171"/>
                    <a:gd name="connsiteY10" fmla="*/ 206102 h 205998"/>
                    <a:gd name="connsiteX11" fmla="*/ 1703 w 149171"/>
                    <a:gd name="connsiteY11" fmla="*/ 206102 h 205998"/>
                    <a:gd name="connsiteX12" fmla="*/ 89 w 149171"/>
                    <a:gd name="connsiteY12" fmla="*/ 204230 h 205998"/>
                    <a:gd name="connsiteX13" fmla="*/ 3576 w 149171"/>
                    <a:gd name="connsiteY13" fmla="*/ 177237 h 205998"/>
                    <a:gd name="connsiteX14" fmla="*/ 8742 w 149171"/>
                    <a:gd name="connsiteY14" fmla="*/ 137264 h 205998"/>
                    <a:gd name="connsiteX15" fmla="*/ 12681 w 149171"/>
                    <a:gd name="connsiteY15" fmla="*/ 107430 h 205998"/>
                    <a:gd name="connsiteX16" fmla="*/ 17783 w 149171"/>
                    <a:gd name="connsiteY16" fmla="*/ 67844 h 205998"/>
                    <a:gd name="connsiteX17" fmla="*/ 22820 w 149171"/>
                    <a:gd name="connsiteY17" fmla="*/ 29098 h 205998"/>
                    <a:gd name="connsiteX18" fmla="*/ 25403 w 149171"/>
                    <a:gd name="connsiteY18" fmla="*/ 25159 h 205998"/>
                    <a:gd name="connsiteX19" fmla="*/ 52848 w 149171"/>
                    <a:gd name="connsiteY19" fmla="*/ 7336 h 205998"/>
                    <a:gd name="connsiteX20" fmla="*/ 62405 w 149171"/>
                    <a:gd name="connsiteY20" fmla="*/ 814 h 205998"/>
                    <a:gd name="connsiteX21" fmla="*/ 64407 w 149171"/>
                    <a:gd name="connsiteY21" fmla="*/ 39 h 205998"/>
                    <a:gd name="connsiteX22" fmla="*/ 52654 w 149171"/>
                    <a:gd name="connsiteY22" fmla="*/ 90833 h 205998"/>
                    <a:gd name="connsiteX23" fmla="*/ 53171 w 149171"/>
                    <a:gd name="connsiteY23" fmla="*/ 91156 h 205998"/>
                    <a:gd name="connsiteX24" fmla="*/ 114841 w 149171"/>
                    <a:gd name="connsiteY24" fmla="*/ 21866 h 205998"/>
                    <a:gd name="connsiteX25" fmla="*/ 116843 w 149171"/>
                    <a:gd name="connsiteY25" fmla="*/ 33360 h 205998"/>
                    <a:gd name="connsiteX26" fmla="*/ 120847 w 149171"/>
                    <a:gd name="connsiteY26" fmla="*/ 56543 h 205998"/>
                    <a:gd name="connsiteX27" fmla="*/ 119297 w 149171"/>
                    <a:gd name="connsiteY27" fmla="*/ 61774 h 205998"/>
                    <a:gd name="connsiteX28" fmla="*/ 110385 w 149171"/>
                    <a:gd name="connsiteY28" fmla="*/ 71138 h 205998"/>
                    <a:gd name="connsiteX29" fmla="*/ 79776 w 149171"/>
                    <a:gd name="connsiteY29" fmla="*/ 103620 h 205998"/>
                    <a:gd name="connsiteX30" fmla="*/ 79647 w 149171"/>
                    <a:gd name="connsiteY30" fmla="*/ 107946 h 205998"/>
                    <a:gd name="connsiteX31" fmla="*/ 100182 w 149171"/>
                    <a:gd name="connsiteY31" fmla="*/ 136812 h 205998"/>
                    <a:gd name="connsiteX32" fmla="*/ 124786 w 149171"/>
                    <a:gd name="connsiteY32" fmla="*/ 171748 h 205998"/>
                    <a:gd name="connsiteX33" fmla="*/ 146936 w 149171"/>
                    <a:gd name="connsiteY33" fmla="*/ 203196 h 205998"/>
                    <a:gd name="connsiteX34" fmla="*/ 149519 w 149171"/>
                    <a:gd name="connsiteY34" fmla="*/ 206231 h 20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9171" h="205998">
                      <a:moveTo>
                        <a:pt x="149519" y="206231"/>
                      </a:moveTo>
                      <a:cubicBezTo>
                        <a:pt x="148550" y="206231"/>
                        <a:pt x="147904" y="206231"/>
                        <a:pt x="147194" y="206231"/>
                      </a:cubicBezTo>
                      <a:cubicBezTo>
                        <a:pt x="133827" y="206231"/>
                        <a:pt x="120395" y="206167"/>
                        <a:pt x="107027" y="206231"/>
                      </a:cubicBezTo>
                      <a:cubicBezTo>
                        <a:pt x="104509" y="206231"/>
                        <a:pt x="102830" y="205392"/>
                        <a:pt x="101474" y="203261"/>
                      </a:cubicBezTo>
                      <a:cubicBezTo>
                        <a:pt x="95210" y="193574"/>
                        <a:pt x="88688" y="184082"/>
                        <a:pt x="82553" y="174331"/>
                      </a:cubicBezTo>
                      <a:cubicBezTo>
                        <a:pt x="75449" y="163094"/>
                        <a:pt x="67829" y="152181"/>
                        <a:pt x="60791" y="140945"/>
                      </a:cubicBezTo>
                      <a:cubicBezTo>
                        <a:pt x="56981" y="134810"/>
                        <a:pt x="52912" y="128869"/>
                        <a:pt x="48650" y="122347"/>
                      </a:cubicBezTo>
                      <a:cubicBezTo>
                        <a:pt x="48134" y="125834"/>
                        <a:pt x="47746" y="128869"/>
                        <a:pt x="47294" y="131904"/>
                      </a:cubicBezTo>
                      <a:cubicBezTo>
                        <a:pt x="45551" y="145271"/>
                        <a:pt x="43807" y="158703"/>
                        <a:pt x="42063" y="172071"/>
                      </a:cubicBezTo>
                      <a:cubicBezTo>
                        <a:pt x="40643" y="182855"/>
                        <a:pt x="39222" y="193574"/>
                        <a:pt x="37930" y="204359"/>
                      </a:cubicBezTo>
                      <a:cubicBezTo>
                        <a:pt x="37737" y="205779"/>
                        <a:pt x="37349" y="206102"/>
                        <a:pt x="35929" y="206102"/>
                      </a:cubicBezTo>
                      <a:cubicBezTo>
                        <a:pt x="24499" y="206038"/>
                        <a:pt x="13133" y="206038"/>
                        <a:pt x="1703" y="206102"/>
                      </a:cubicBezTo>
                      <a:cubicBezTo>
                        <a:pt x="153" y="206102"/>
                        <a:pt x="-105" y="205650"/>
                        <a:pt x="89" y="204230"/>
                      </a:cubicBezTo>
                      <a:cubicBezTo>
                        <a:pt x="1251" y="195253"/>
                        <a:pt x="2413" y="186213"/>
                        <a:pt x="3576" y="177237"/>
                      </a:cubicBezTo>
                      <a:cubicBezTo>
                        <a:pt x="5319" y="163934"/>
                        <a:pt x="6998" y="150567"/>
                        <a:pt x="8742" y="137264"/>
                      </a:cubicBezTo>
                      <a:cubicBezTo>
                        <a:pt x="10033" y="127319"/>
                        <a:pt x="11390" y="117374"/>
                        <a:pt x="12681" y="107430"/>
                      </a:cubicBezTo>
                      <a:cubicBezTo>
                        <a:pt x="14425" y="94256"/>
                        <a:pt x="16104" y="81018"/>
                        <a:pt x="17783" y="67844"/>
                      </a:cubicBezTo>
                      <a:cubicBezTo>
                        <a:pt x="19462" y="54929"/>
                        <a:pt x="21141" y="42014"/>
                        <a:pt x="22820" y="29098"/>
                      </a:cubicBezTo>
                      <a:cubicBezTo>
                        <a:pt x="23013" y="27355"/>
                        <a:pt x="23853" y="26128"/>
                        <a:pt x="25403" y="25159"/>
                      </a:cubicBezTo>
                      <a:cubicBezTo>
                        <a:pt x="34572" y="19283"/>
                        <a:pt x="43807" y="13406"/>
                        <a:pt x="52848" y="7336"/>
                      </a:cubicBezTo>
                      <a:cubicBezTo>
                        <a:pt x="56076" y="5205"/>
                        <a:pt x="59176" y="2945"/>
                        <a:pt x="62405" y="814"/>
                      </a:cubicBezTo>
                      <a:cubicBezTo>
                        <a:pt x="62986" y="426"/>
                        <a:pt x="63503" y="-26"/>
                        <a:pt x="64407" y="39"/>
                      </a:cubicBezTo>
                      <a:cubicBezTo>
                        <a:pt x="60468" y="30325"/>
                        <a:pt x="56593" y="60547"/>
                        <a:pt x="52654" y="90833"/>
                      </a:cubicBezTo>
                      <a:cubicBezTo>
                        <a:pt x="52848" y="90963"/>
                        <a:pt x="53041" y="91027"/>
                        <a:pt x="53171" y="91156"/>
                      </a:cubicBezTo>
                      <a:cubicBezTo>
                        <a:pt x="73641" y="68167"/>
                        <a:pt x="94112" y="45178"/>
                        <a:pt x="114841" y="21866"/>
                      </a:cubicBezTo>
                      <a:cubicBezTo>
                        <a:pt x="115551" y="25934"/>
                        <a:pt x="116262" y="29680"/>
                        <a:pt x="116843" y="33360"/>
                      </a:cubicBezTo>
                      <a:cubicBezTo>
                        <a:pt x="118199" y="41110"/>
                        <a:pt x="119426" y="48859"/>
                        <a:pt x="120847" y="56543"/>
                      </a:cubicBezTo>
                      <a:cubicBezTo>
                        <a:pt x="121234" y="58610"/>
                        <a:pt x="120782" y="60224"/>
                        <a:pt x="119297" y="61774"/>
                      </a:cubicBezTo>
                      <a:cubicBezTo>
                        <a:pt x="116262" y="64809"/>
                        <a:pt x="113227" y="67909"/>
                        <a:pt x="110385" y="71138"/>
                      </a:cubicBezTo>
                      <a:cubicBezTo>
                        <a:pt x="100505" y="82309"/>
                        <a:pt x="89979" y="92835"/>
                        <a:pt x="79776" y="103620"/>
                      </a:cubicBezTo>
                      <a:cubicBezTo>
                        <a:pt x="78162" y="105299"/>
                        <a:pt x="78549" y="106396"/>
                        <a:pt x="79647" y="107946"/>
                      </a:cubicBezTo>
                      <a:cubicBezTo>
                        <a:pt x="86557" y="117568"/>
                        <a:pt x="93531" y="127061"/>
                        <a:pt x="100182" y="136812"/>
                      </a:cubicBezTo>
                      <a:cubicBezTo>
                        <a:pt x="108254" y="148565"/>
                        <a:pt x="116843" y="159995"/>
                        <a:pt x="124786" y="171748"/>
                      </a:cubicBezTo>
                      <a:cubicBezTo>
                        <a:pt x="132018" y="182338"/>
                        <a:pt x="139638" y="192670"/>
                        <a:pt x="146936" y="203196"/>
                      </a:cubicBezTo>
                      <a:cubicBezTo>
                        <a:pt x="147711" y="204100"/>
                        <a:pt x="148485" y="204940"/>
                        <a:pt x="149519" y="206231"/>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4" name="Freeform: Shape 643">
                  <a:extLst>
                    <a:ext uri="{FF2B5EF4-FFF2-40B4-BE49-F238E27FC236}">
                      <a16:creationId xmlns:a16="http://schemas.microsoft.com/office/drawing/2014/main" id="{A1E27897-7B9C-4B8B-8B97-A89A7A88261A}"/>
                    </a:ext>
                  </a:extLst>
                </p:cNvPr>
                <p:cNvSpPr/>
                <p:nvPr/>
              </p:nvSpPr>
              <p:spPr>
                <a:xfrm>
                  <a:off x="11015401" y="1777550"/>
                  <a:ext cx="87178" cy="153046"/>
                </a:xfrm>
                <a:custGeom>
                  <a:avLst/>
                  <a:gdLst>
                    <a:gd name="connsiteX0" fmla="*/ 72282 w 87178"/>
                    <a:gd name="connsiteY0" fmla="*/ 170 h 153046"/>
                    <a:gd name="connsiteX1" fmla="*/ 86037 w 87178"/>
                    <a:gd name="connsiteY1" fmla="*/ 170 h 153046"/>
                    <a:gd name="connsiteX2" fmla="*/ 87522 w 87178"/>
                    <a:gd name="connsiteY2" fmla="*/ 1591 h 153046"/>
                    <a:gd name="connsiteX3" fmla="*/ 83260 w 87178"/>
                    <a:gd name="connsiteY3" fmla="*/ 33879 h 153046"/>
                    <a:gd name="connsiteX4" fmla="*/ 81258 w 87178"/>
                    <a:gd name="connsiteY4" fmla="*/ 35623 h 153046"/>
                    <a:gd name="connsiteX5" fmla="*/ 63629 w 87178"/>
                    <a:gd name="connsiteY5" fmla="*/ 35558 h 153046"/>
                    <a:gd name="connsiteX6" fmla="*/ 48582 w 87178"/>
                    <a:gd name="connsiteY6" fmla="*/ 48667 h 153046"/>
                    <a:gd name="connsiteX7" fmla="*/ 39283 w 87178"/>
                    <a:gd name="connsiteY7" fmla="*/ 119508 h 153046"/>
                    <a:gd name="connsiteX8" fmla="*/ 35150 w 87178"/>
                    <a:gd name="connsiteY8" fmla="*/ 151602 h 153046"/>
                    <a:gd name="connsiteX9" fmla="*/ 33536 w 87178"/>
                    <a:gd name="connsiteY9" fmla="*/ 153087 h 153046"/>
                    <a:gd name="connsiteX10" fmla="*/ 1377 w 87178"/>
                    <a:gd name="connsiteY10" fmla="*/ 153087 h 153046"/>
                    <a:gd name="connsiteX11" fmla="*/ 85 w 87178"/>
                    <a:gd name="connsiteY11" fmla="*/ 151602 h 153046"/>
                    <a:gd name="connsiteX12" fmla="*/ 6220 w 87178"/>
                    <a:gd name="connsiteY12" fmla="*/ 104332 h 153046"/>
                    <a:gd name="connsiteX13" fmla="*/ 11709 w 87178"/>
                    <a:gd name="connsiteY13" fmla="*/ 62099 h 153046"/>
                    <a:gd name="connsiteX14" fmla="*/ 15390 w 87178"/>
                    <a:gd name="connsiteY14" fmla="*/ 36979 h 153046"/>
                    <a:gd name="connsiteX15" fmla="*/ 17908 w 87178"/>
                    <a:gd name="connsiteY15" fmla="*/ 29423 h 153046"/>
                    <a:gd name="connsiteX16" fmla="*/ 54071 w 87178"/>
                    <a:gd name="connsiteY16" fmla="*/ 816 h 153046"/>
                    <a:gd name="connsiteX17" fmla="*/ 72282 w 87178"/>
                    <a:gd name="connsiteY17" fmla="*/ 170 h 15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78" h="153046">
                      <a:moveTo>
                        <a:pt x="72282" y="170"/>
                      </a:moveTo>
                      <a:cubicBezTo>
                        <a:pt x="76867" y="170"/>
                        <a:pt x="81452" y="170"/>
                        <a:pt x="86037" y="170"/>
                      </a:cubicBezTo>
                      <a:cubicBezTo>
                        <a:pt x="87070" y="170"/>
                        <a:pt x="87716" y="170"/>
                        <a:pt x="87522" y="1591"/>
                      </a:cubicBezTo>
                      <a:cubicBezTo>
                        <a:pt x="86037" y="12311"/>
                        <a:pt x="84616" y="23095"/>
                        <a:pt x="83260" y="33879"/>
                      </a:cubicBezTo>
                      <a:cubicBezTo>
                        <a:pt x="83066" y="35300"/>
                        <a:pt x="82614" y="35623"/>
                        <a:pt x="81258" y="35623"/>
                      </a:cubicBezTo>
                      <a:cubicBezTo>
                        <a:pt x="75382" y="35558"/>
                        <a:pt x="69505" y="35558"/>
                        <a:pt x="63629" y="35558"/>
                      </a:cubicBezTo>
                      <a:cubicBezTo>
                        <a:pt x="54717" y="35558"/>
                        <a:pt x="49809" y="39820"/>
                        <a:pt x="48582" y="48667"/>
                      </a:cubicBezTo>
                      <a:cubicBezTo>
                        <a:pt x="45483" y="72302"/>
                        <a:pt x="42383" y="95873"/>
                        <a:pt x="39283" y="119508"/>
                      </a:cubicBezTo>
                      <a:cubicBezTo>
                        <a:pt x="37863" y="130227"/>
                        <a:pt x="36507" y="140882"/>
                        <a:pt x="35150" y="151602"/>
                      </a:cubicBezTo>
                      <a:cubicBezTo>
                        <a:pt x="35021" y="152700"/>
                        <a:pt x="34698" y="153087"/>
                        <a:pt x="33536" y="153087"/>
                      </a:cubicBezTo>
                      <a:cubicBezTo>
                        <a:pt x="22816" y="153023"/>
                        <a:pt x="12097" y="153023"/>
                        <a:pt x="1377" y="153087"/>
                      </a:cubicBezTo>
                      <a:cubicBezTo>
                        <a:pt x="215" y="153087"/>
                        <a:pt x="-108" y="152829"/>
                        <a:pt x="85" y="151602"/>
                      </a:cubicBezTo>
                      <a:cubicBezTo>
                        <a:pt x="2152" y="135845"/>
                        <a:pt x="4218" y="120089"/>
                        <a:pt x="6220" y="104332"/>
                      </a:cubicBezTo>
                      <a:cubicBezTo>
                        <a:pt x="8028" y="90254"/>
                        <a:pt x="9836" y="76177"/>
                        <a:pt x="11709" y="62099"/>
                      </a:cubicBezTo>
                      <a:cubicBezTo>
                        <a:pt x="12807" y="53704"/>
                        <a:pt x="13711" y="45309"/>
                        <a:pt x="15390" y="36979"/>
                      </a:cubicBezTo>
                      <a:cubicBezTo>
                        <a:pt x="15907" y="34331"/>
                        <a:pt x="16746" y="31813"/>
                        <a:pt x="17908" y="29423"/>
                      </a:cubicBezTo>
                      <a:cubicBezTo>
                        <a:pt x="25270" y="13990"/>
                        <a:pt x="37088" y="3980"/>
                        <a:pt x="54071" y="816"/>
                      </a:cubicBezTo>
                      <a:cubicBezTo>
                        <a:pt x="60077" y="-411"/>
                        <a:pt x="66212" y="170"/>
                        <a:pt x="72282" y="170"/>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5" name="Freeform: Shape 644">
                  <a:extLst>
                    <a:ext uri="{FF2B5EF4-FFF2-40B4-BE49-F238E27FC236}">
                      <a16:creationId xmlns:a16="http://schemas.microsoft.com/office/drawing/2014/main" id="{DB159515-6522-471F-AD21-9EAF7CEF5192}"/>
                    </a:ext>
                  </a:extLst>
                </p:cNvPr>
                <p:cNvSpPr/>
                <p:nvPr/>
              </p:nvSpPr>
              <p:spPr>
                <a:xfrm>
                  <a:off x="10927565" y="1701415"/>
                  <a:ext cx="43266" cy="42620"/>
                </a:xfrm>
                <a:custGeom>
                  <a:avLst/>
                  <a:gdLst>
                    <a:gd name="connsiteX0" fmla="*/ 33 w 43266"/>
                    <a:gd name="connsiteY0" fmla="*/ 42661 h 42620"/>
                    <a:gd name="connsiteX1" fmla="*/ 7265 w 43266"/>
                    <a:gd name="connsiteY1" fmla="*/ 1139 h 42620"/>
                    <a:gd name="connsiteX2" fmla="*/ 8557 w 43266"/>
                    <a:gd name="connsiteY2" fmla="*/ 41 h 42620"/>
                    <a:gd name="connsiteX3" fmla="*/ 16242 w 43266"/>
                    <a:gd name="connsiteY3" fmla="*/ 41 h 42620"/>
                    <a:gd name="connsiteX4" fmla="*/ 13529 w 43266"/>
                    <a:gd name="connsiteY4" fmla="*/ 15087 h 42620"/>
                    <a:gd name="connsiteX5" fmla="*/ 14950 w 43266"/>
                    <a:gd name="connsiteY5" fmla="*/ 16831 h 42620"/>
                    <a:gd name="connsiteX6" fmla="*/ 30125 w 43266"/>
                    <a:gd name="connsiteY6" fmla="*/ 16831 h 42620"/>
                    <a:gd name="connsiteX7" fmla="*/ 31934 w 43266"/>
                    <a:gd name="connsiteY7" fmla="*/ 15281 h 42620"/>
                    <a:gd name="connsiteX8" fmla="*/ 34323 w 43266"/>
                    <a:gd name="connsiteY8" fmla="*/ 1591 h 42620"/>
                    <a:gd name="connsiteX9" fmla="*/ 36196 w 43266"/>
                    <a:gd name="connsiteY9" fmla="*/ 41 h 42620"/>
                    <a:gd name="connsiteX10" fmla="*/ 42137 w 43266"/>
                    <a:gd name="connsiteY10" fmla="*/ 41 h 42620"/>
                    <a:gd name="connsiteX11" fmla="*/ 43299 w 43266"/>
                    <a:gd name="connsiteY11" fmla="*/ 1462 h 42620"/>
                    <a:gd name="connsiteX12" fmla="*/ 36389 w 43266"/>
                    <a:gd name="connsiteY12" fmla="*/ 41176 h 42620"/>
                    <a:gd name="connsiteX13" fmla="*/ 34581 w 43266"/>
                    <a:gd name="connsiteY13" fmla="*/ 42726 h 42620"/>
                    <a:gd name="connsiteX14" fmla="*/ 28834 w 43266"/>
                    <a:gd name="connsiteY14" fmla="*/ 42726 h 42620"/>
                    <a:gd name="connsiteX15" fmla="*/ 27478 w 43266"/>
                    <a:gd name="connsiteY15" fmla="*/ 41111 h 42620"/>
                    <a:gd name="connsiteX16" fmla="*/ 29932 w 43266"/>
                    <a:gd name="connsiteY16" fmla="*/ 27227 h 42620"/>
                    <a:gd name="connsiteX17" fmla="*/ 28253 w 43266"/>
                    <a:gd name="connsiteY17" fmla="*/ 25290 h 42620"/>
                    <a:gd name="connsiteX18" fmla="*/ 13723 w 43266"/>
                    <a:gd name="connsiteY18" fmla="*/ 25290 h 42620"/>
                    <a:gd name="connsiteX19" fmla="*/ 11527 w 43266"/>
                    <a:gd name="connsiteY19" fmla="*/ 27163 h 42620"/>
                    <a:gd name="connsiteX20" fmla="*/ 9203 w 43266"/>
                    <a:gd name="connsiteY20" fmla="*/ 41305 h 42620"/>
                    <a:gd name="connsiteX21" fmla="*/ 7588 w 43266"/>
                    <a:gd name="connsiteY21" fmla="*/ 42726 h 42620"/>
                    <a:gd name="connsiteX22" fmla="*/ 33 w 43266"/>
                    <a:gd name="connsiteY22" fmla="*/ 42661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66" h="42620">
                      <a:moveTo>
                        <a:pt x="33" y="42661"/>
                      </a:moveTo>
                      <a:cubicBezTo>
                        <a:pt x="2487" y="28648"/>
                        <a:pt x="4876" y="14893"/>
                        <a:pt x="7265" y="1139"/>
                      </a:cubicBezTo>
                      <a:cubicBezTo>
                        <a:pt x="7395" y="299"/>
                        <a:pt x="7782" y="-24"/>
                        <a:pt x="8557" y="41"/>
                      </a:cubicBezTo>
                      <a:cubicBezTo>
                        <a:pt x="11075" y="105"/>
                        <a:pt x="13594" y="41"/>
                        <a:pt x="16242" y="41"/>
                      </a:cubicBezTo>
                      <a:cubicBezTo>
                        <a:pt x="15337" y="5142"/>
                        <a:pt x="14498" y="10115"/>
                        <a:pt x="13529" y="15087"/>
                      </a:cubicBezTo>
                      <a:cubicBezTo>
                        <a:pt x="13271" y="16443"/>
                        <a:pt x="13465" y="16895"/>
                        <a:pt x="14950" y="16831"/>
                      </a:cubicBezTo>
                      <a:cubicBezTo>
                        <a:pt x="19987" y="16766"/>
                        <a:pt x="25089" y="16766"/>
                        <a:pt x="30125" y="16831"/>
                      </a:cubicBezTo>
                      <a:cubicBezTo>
                        <a:pt x="31352" y="16831"/>
                        <a:pt x="31740" y="16508"/>
                        <a:pt x="31934" y="15281"/>
                      </a:cubicBezTo>
                      <a:cubicBezTo>
                        <a:pt x="32644" y="10696"/>
                        <a:pt x="33548" y="6176"/>
                        <a:pt x="34323" y="1591"/>
                      </a:cubicBezTo>
                      <a:cubicBezTo>
                        <a:pt x="34517" y="428"/>
                        <a:pt x="34969" y="-24"/>
                        <a:pt x="36196" y="41"/>
                      </a:cubicBezTo>
                      <a:cubicBezTo>
                        <a:pt x="38198" y="170"/>
                        <a:pt x="40135" y="170"/>
                        <a:pt x="42137" y="41"/>
                      </a:cubicBezTo>
                      <a:cubicBezTo>
                        <a:pt x="43364" y="-24"/>
                        <a:pt x="43428" y="493"/>
                        <a:pt x="43299" y="1462"/>
                      </a:cubicBezTo>
                      <a:cubicBezTo>
                        <a:pt x="40974" y="14700"/>
                        <a:pt x="38650" y="27938"/>
                        <a:pt x="36389" y="41176"/>
                      </a:cubicBezTo>
                      <a:cubicBezTo>
                        <a:pt x="36196" y="42274"/>
                        <a:pt x="35808" y="42790"/>
                        <a:pt x="34581" y="42726"/>
                      </a:cubicBezTo>
                      <a:cubicBezTo>
                        <a:pt x="32709" y="42597"/>
                        <a:pt x="30771" y="42597"/>
                        <a:pt x="28834" y="42726"/>
                      </a:cubicBezTo>
                      <a:cubicBezTo>
                        <a:pt x="27413" y="42855"/>
                        <a:pt x="27284" y="42274"/>
                        <a:pt x="27478" y="41111"/>
                      </a:cubicBezTo>
                      <a:cubicBezTo>
                        <a:pt x="28317" y="36462"/>
                        <a:pt x="29028" y="31812"/>
                        <a:pt x="29932" y="27227"/>
                      </a:cubicBezTo>
                      <a:cubicBezTo>
                        <a:pt x="30255" y="25548"/>
                        <a:pt x="29738" y="25290"/>
                        <a:pt x="28253" y="25290"/>
                      </a:cubicBezTo>
                      <a:cubicBezTo>
                        <a:pt x="23409" y="25355"/>
                        <a:pt x="18566" y="25419"/>
                        <a:pt x="13723" y="25290"/>
                      </a:cubicBezTo>
                      <a:cubicBezTo>
                        <a:pt x="12173" y="25226"/>
                        <a:pt x="11721" y="25871"/>
                        <a:pt x="11527" y="27163"/>
                      </a:cubicBezTo>
                      <a:cubicBezTo>
                        <a:pt x="10753" y="31877"/>
                        <a:pt x="9913" y="36591"/>
                        <a:pt x="9203" y="41305"/>
                      </a:cubicBezTo>
                      <a:cubicBezTo>
                        <a:pt x="9009" y="42338"/>
                        <a:pt x="8751" y="42790"/>
                        <a:pt x="7588" y="42726"/>
                      </a:cubicBezTo>
                      <a:cubicBezTo>
                        <a:pt x="5134" y="42597"/>
                        <a:pt x="2745" y="42661"/>
                        <a:pt x="33" y="42661"/>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6" name="Freeform: Shape 645">
                  <a:extLst>
                    <a:ext uri="{FF2B5EF4-FFF2-40B4-BE49-F238E27FC236}">
                      <a16:creationId xmlns:a16="http://schemas.microsoft.com/office/drawing/2014/main" id="{583FEB15-9012-406D-9324-B2BB4E02A9A9}"/>
                    </a:ext>
                  </a:extLst>
                </p:cNvPr>
                <p:cNvSpPr/>
                <p:nvPr/>
              </p:nvSpPr>
              <p:spPr>
                <a:xfrm>
                  <a:off x="10817462" y="1701352"/>
                  <a:ext cx="40037" cy="42620"/>
                </a:xfrm>
                <a:custGeom>
                  <a:avLst/>
                  <a:gdLst>
                    <a:gd name="connsiteX0" fmla="*/ 33 w 40037"/>
                    <a:gd name="connsiteY0" fmla="*/ 42724 h 42620"/>
                    <a:gd name="connsiteX1" fmla="*/ 549 w 40037"/>
                    <a:gd name="connsiteY1" fmla="*/ 41755 h 42620"/>
                    <a:gd name="connsiteX2" fmla="*/ 21860 w 40037"/>
                    <a:gd name="connsiteY2" fmla="*/ 1460 h 42620"/>
                    <a:gd name="connsiteX3" fmla="*/ 24249 w 40037"/>
                    <a:gd name="connsiteY3" fmla="*/ 39 h 42620"/>
                    <a:gd name="connsiteX4" fmla="*/ 31030 w 40037"/>
                    <a:gd name="connsiteY4" fmla="*/ 39 h 42620"/>
                    <a:gd name="connsiteX5" fmla="*/ 32773 w 40037"/>
                    <a:gd name="connsiteY5" fmla="*/ 1330 h 42620"/>
                    <a:gd name="connsiteX6" fmla="*/ 40006 w 40037"/>
                    <a:gd name="connsiteY6" fmla="*/ 41174 h 42620"/>
                    <a:gd name="connsiteX7" fmla="*/ 38714 w 40037"/>
                    <a:gd name="connsiteY7" fmla="*/ 42659 h 42620"/>
                    <a:gd name="connsiteX8" fmla="*/ 32192 w 40037"/>
                    <a:gd name="connsiteY8" fmla="*/ 42659 h 42620"/>
                    <a:gd name="connsiteX9" fmla="*/ 30513 w 40037"/>
                    <a:gd name="connsiteY9" fmla="*/ 41239 h 42620"/>
                    <a:gd name="connsiteX10" fmla="*/ 29673 w 40037"/>
                    <a:gd name="connsiteY10" fmla="*/ 35168 h 42620"/>
                    <a:gd name="connsiteX11" fmla="*/ 27930 w 40037"/>
                    <a:gd name="connsiteY11" fmla="*/ 33554 h 42620"/>
                    <a:gd name="connsiteX12" fmla="*/ 16242 w 40037"/>
                    <a:gd name="connsiteY12" fmla="*/ 33554 h 42620"/>
                    <a:gd name="connsiteX13" fmla="*/ 14369 w 40037"/>
                    <a:gd name="connsiteY13" fmla="*/ 34716 h 42620"/>
                    <a:gd name="connsiteX14" fmla="*/ 10946 w 40037"/>
                    <a:gd name="connsiteY14" fmla="*/ 41497 h 42620"/>
                    <a:gd name="connsiteX15" fmla="*/ 9074 w 40037"/>
                    <a:gd name="connsiteY15" fmla="*/ 42659 h 42620"/>
                    <a:gd name="connsiteX16" fmla="*/ 33 w 40037"/>
                    <a:gd name="connsiteY16" fmla="*/ 42724 h 42620"/>
                    <a:gd name="connsiteX17" fmla="*/ 25928 w 40037"/>
                    <a:gd name="connsiteY17" fmla="*/ 11598 h 42620"/>
                    <a:gd name="connsiteX18" fmla="*/ 19341 w 40037"/>
                    <a:gd name="connsiteY18" fmla="*/ 24707 h 42620"/>
                    <a:gd name="connsiteX19" fmla="*/ 26961 w 40037"/>
                    <a:gd name="connsiteY19" fmla="*/ 24707 h 42620"/>
                    <a:gd name="connsiteX20" fmla="*/ 27801 w 40037"/>
                    <a:gd name="connsiteY20" fmla="*/ 23416 h 42620"/>
                    <a:gd name="connsiteX21" fmla="*/ 25928 w 40037"/>
                    <a:gd name="connsiteY21" fmla="*/ 11598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37" h="42620">
                      <a:moveTo>
                        <a:pt x="33" y="42724"/>
                      </a:moveTo>
                      <a:cubicBezTo>
                        <a:pt x="291" y="42207"/>
                        <a:pt x="420" y="42014"/>
                        <a:pt x="549" y="41755"/>
                      </a:cubicBezTo>
                      <a:cubicBezTo>
                        <a:pt x="7653" y="28323"/>
                        <a:pt x="14756" y="14891"/>
                        <a:pt x="21860" y="1460"/>
                      </a:cubicBezTo>
                      <a:cubicBezTo>
                        <a:pt x="22441" y="426"/>
                        <a:pt x="23022" y="-26"/>
                        <a:pt x="24249" y="39"/>
                      </a:cubicBezTo>
                      <a:cubicBezTo>
                        <a:pt x="26509" y="103"/>
                        <a:pt x="28769" y="103"/>
                        <a:pt x="31030" y="39"/>
                      </a:cubicBezTo>
                      <a:cubicBezTo>
                        <a:pt x="32063" y="39"/>
                        <a:pt x="32579" y="168"/>
                        <a:pt x="32773" y="1330"/>
                      </a:cubicBezTo>
                      <a:cubicBezTo>
                        <a:pt x="35162" y="14633"/>
                        <a:pt x="37552" y="27871"/>
                        <a:pt x="40006" y="41174"/>
                      </a:cubicBezTo>
                      <a:cubicBezTo>
                        <a:pt x="40199" y="42336"/>
                        <a:pt x="40006" y="42724"/>
                        <a:pt x="38714" y="42659"/>
                      </a:cubicBezTo>
                      <a:cubicBezTo>
                        <a:pt x="36519" y="42530"/>
                        <a:pt x="34323" y="42595"/>
                        <a:pt x="32192" y="42659"/>
                      </a:cubicBezTo>
                      <a:cubicBezTo>
                        <a:pt x="31094" y="42724"/>
                        <a:pt x="30642" y="42401"/>
                        <a:pt x="30513" y="41239"/>
                      </a:cubicBezTo>
                      <a:cubicBezTo>
                        <a:pt x="30319" y="39172"/>
                        <a:pt x="29932" y="37170"/>
                        <a:pt x="29673" y="35168"/>
                      </a:cubicBezTo>
                      <a:cubicBezTo>
                        <a:pt x="29544" y="34071"/>
                        <a:pt x="29221" y="33554"/>
                        <a:pt x="27930" y="33554"/>
                      </a:cubicBezTo>
                      <a:cubicBezTo>
                        <a:pt x="24055" y="33683"/>
                        <a:pt x="20116" y="33619"/>
                        <a:pt x="16242" y="33554"/>
                      </a:cubicBezTo>
                      <a:cubicBezTo>
                        <a:pt x="15273" y="33554"/>
                        <a:pt x="14756" y="33877"/>
                        <a:pt x="14369" y="34716"/>
                      </a:cubicBezTo>
                      <a:cubicBezTo>
                        <a:pt x="13271" y="36977"/>
                        <a:pt x="12044" y="39172"/>
                        <a:pt x="10946" y="41497"/>
                      </a:cubicBezTo>
                      <a:cubicBezTo>
                        <a:pt x="10559" y="42336"/>
                        <a:pt x="10042" y="42659"/>
                        <a:pt x="9074" y="42659"/>
                      </a:cubicBezTo>
                      <a:cubicBezTo>
                        <a:pt x="6103" y="42659"/>
                        <a:pt x="3262" y="42724"/>
                        <a:pt x="33" y="42724"/>
                      </a:cubicBezTo>
                      <a:close/>
                      <a:moveTo>
                        <a:pt x="25928" y="11598"/>
                      </a:moveTo>
                      <a:cubicBezTo>
                        <a:pt x="23603" y="16248"/>
                        <a:pt x="21537" y="20380"/>
                        <a:pt x="19341" y="24707"/>
                      </a:cubicBezTo>
                      <a:cubicBezTo>
                        <a:pt x="22053" y="24707"/>
                        <a:pt x="24507" y="24707"/>
                        <a:pt x="26961" y="24707"/>
                      </a:cubicBezTo>
                      <a:cubicBezTo>
                        <a:pt x="28059" y="24707"/>
                        <a:pt x="27930" y="24190"/>
                        <a:pt x="27801" y="23416"/>
                      </a:cubicBezTo>
                      <a:cubicBezTo>
                        <a:pt x="27090" y="19735"/>
                        <a:pt x="26574" y="15925"/>
                        <a:pt x="25928" y="11598"/>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7" name="Freeform: Shape 646">
                  <a:extLst>
                    <a:ext uri="{FF2B5EF4-FFF2-40B4-BE49-F238E27FC236}">
                      <a16:creationId xmlns:a16="http://schemas.microsoft.com/office/drawing/2014/main" id="{843D5664-6368-4385-B0EA-8B0D75A4DE35}"/>
                    </a:ext>
                  </a:extLst>
                </p:cNvPr>
                <p:cNvSpPr/>
                <p:nvPr/>
              </p:nvSpPr>
              <p:spPr>
                <a:xfrm>
                  <a:off x="10712719" y="1701352"/>
                  <a:ext cx="39392" cy="42620"/>
                </a:xfrm>
                <a:custGeom>
                  <a:avLst/>
                  <a:gdLst>
                    <a:gd name="connsiteX0" fmla="*/ 33 w 39391"/>
                    <a:gd name="connsiteY0" fmla="*/ 42725 h 42620"/>
                    <a:gd name="connsiteX1" fmla="*/ 614 w 39391"/>
                    <a:gd name="connsiteY1" fmla="*/ 41433 h 42620"/>
                    <a:gd name="connsiteX2" fmla="*/ 21731 w 39391"/>
                    <a:gd name="connsiteY2" fmla="*/ 1525 h 42620"/>
                    <a:gd name="connsiteX3" fmla="*/ 24055 w 39391"/>
                    <a:gd name="connsiteY3" fmla="*/ 40 h 42620"/>
                    <a:gd name="connsiteX4" fmla="*/ 30836 w 39391"/>
                    <a:gd name="connsiteY4" fmla="*/ 40 h 42620"/>
                    <a:gd name="connsiteX5" fmla="*/ 32709 w 39391"/>
                    <a:gd name="connsiteY5" fmla="*/ 1525 h 42620"/>
                    <a:gd name="connsiteX6" fmla="*/ 39295 w 39391"/>
                    <a:gd name="connsiteY6" fmla="*/ 38398 h 42620"/>
                    <a:gd name="connsiteX7" fmla="*/ 39941 w 39391"/>
                    <a:gd name="connsiteY7" fmla="*/ 42595 h 42620"/>
                    <a:gd name="connsiteX8" fmla="*/ 35679 w 39391"/>
                    <a:gd name="connsiteY8" fmla="*/ 42725 h 42620"/>
                    <a:gd name="connsiteX9" fmla="*/ 29867 w 39391"/>
                    <a:gd name="connsiteY9" fmla="*/ 37559 h 42620"/>
                    <a:gd name="connsiteX10" fmla="*/ 25411 w 39391"/>
                    <a:gd name="connsiteY10" fmla="*/ 33684 h 42620"/>
                    <a:gd name="connsiteX11" fmla="*/ 16177 w 39391"/>
                    <a:gd name="connsiteY11" fmla="*/ 33684 h 42620"/>
                    <a:gd name="connsiteX12" fmla="*/ 14175 w 39391"/>
                    <a:gd name="connsiteY12" fmla="*/ 34911 h 42620"/>
                    <a:gd name="connsiteX13" fmla="*/ 10882 w 39391"/>
                    <a:gd name="connsiteY13" fmla="*/ 41498 h 42620"/>
                    <a:gd name="connsiteX14" fmla="*/ 8880 w 39391"/>
                    <a:gd name="connsiteY14" fmla="*/ 42725 h 42620"/>
                    <a:gd name="connsiteX15" fmla="*/ 33 w 39391"/>
                    <a:gd name="connsiteY15" fmla="*/ 42725 h 42620"/>
                    <a:gd name="connsiteX16" fmla="*/ 25928 w 39391"/>
                    <a:gd name="connsiteY16" fmla="*/ 12374 h 42620"/>
                    <a:gd name="connsiteX17" fmla="*/ 25476 w 39391"/>
                    <a:gd name="connsiteY17" fmla="*/ 12374 h 42620"/>
                    <a:gd name="connsiteX18" fmla="*/ 19277 w 39391"/>
                    <a:gd name="connsiteY18" fmla="*/ 24772 h 42620"/>
                    <a:gd name="connsiteX19" fmla="*/ 26961 w 39391"/>
                    <a:gd name="connsiteY19" fmla="*/ 24772 h 42620"/>
                    <a:gd name="connsiteX20" fmla="*/ 27801 w 39391"/>
                    <a:gd name="connsiteY20" fmla="*/ 23997 h 42620"/>
                    <a:gd name="connsiteX21" fmla="*/ 25928 w 39391"/>
                    <a:gd name="connsiteY21" fmla="*/ 12374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91" h="42620">
                      <a:moveTo>
                        <a:pt x="33" y="42725"/>
                      </a:moveTo>
                      <a:cubicBezTo>
                        <a:pt x="291" y="42143"/>
                        <a:pt x="420" y="41821"/>
                        <a:pt x="614" y="41433"/>
                      </a:cubicBezTo>
                      <a:cubicBezTo>
                        <a:pt x="7653" y="28130"/>
                        <a:pt x="14692" y="14828"/>
                        <a:pt x="21731" y="1525"/>
                      </a:cubicBezTo>
                      <a:cubicBezTo>
                        <a:pt x="22247" y="492"/>
                        <a:pt x="22828" y="-25"/>
                        <a:pt x="24055" y="40"/>
                      </a:cubicBezTo>
                      <a:cubicBezTo>
                        <a:pt x="26315" y="169"/>
                        <a:pt x="28576" y="169"/>
                        <a:pt x="30836" y="40"/>
                      </a:cubicBezTo>
                      <a:cubicBezTo>
                        <a:pt x="31998" y="-25"/>
                        <a:pt x="32515" y="363"/>
                        <a:pt x="32709" y="1525"/>
                      </a:cubicBezTo>
                      <a:cubicBezTo>
                        <a:pt x="34904" y="13794"/>
                        <a:pt x="37100" y="26064"/>
                        <a:pt x="39295" y="38398"/>
                      </a:cubicBezTo>
                      <a:cubicBezTo>
                        <a:pt x="39554" y="39754"/>
                        <a:pt x="39683" y="41175"/>
                        <a:pt x="39941" y="42595"/>
                      </a:cubicBezTo>
                      <a:cubicBezTo>
                        <a:pt x="38520" y="42660"/>
                        <a:pt x="37100" y="42725"/>
                        <a:pt x="35679" y="42725"/>
                      </a:cubicBezTo>
                      <a:cubicBezTo>
                        <a:pt x="30578" y="42725"/>
                        <a:pt x="30578" y="42725"/>
                        <a:pt x="29867" y="37559"/>
                      </a:cubicBezTo>
                      <a:cubicBezTo>
                        <a:pt x="29351" y="33684"/>
                        <a:pt x="29351" y="33684"/>
                        <a:pt x="25411" y="33684"/>
                      </a:cubicBezTo>
                      <a:cubicBezTo>
                        <a:pt x="22312" y="33684"/>
                        <a:pt x="19277" y="33749"/>
                        <a:pt x="16177" y="33684"/>
                      </a:cubicBezTo>
                      <a:cubicBezTo>
                        <a:pt x="15144" y="33684"/>
                        <a:pt x="14627" y="34007"/>
                        <a:pt x="14175" y="34911"/>
                      </a:cubicBezTo>
                      <a:cubicBezTo>
                        <a:pt x="13142" y="37106"/>
                        <a:pt x="11915" y="39237"/>
                        <a:pt x="10882" y="41498"/>
                      </a:cubicBezTo>
                      <a:cubicBezTo>
                        <a:pt x="10430" y="42402"/>
                        <a:pt x="9913" y="42789"/>
                        <a:pt x="8880" y="42725"/>
                      </a:cubicBezTo>
                      <a:cubicBezTo>
                        <a:pt x="5974" y="42660"/>
                        <a:pt x="3132" y="42725"/>
                        <a:pt x="33" y="42725"/>
                      </a:cubicBezTo>
                      <a:close/>
                      <a:moveTo>
                        <a:pt x="25928" y="12374"/>
                      </a:moveTo>
                      <a:cubicBezTo>
                        <a:pt x="25799" y="12374"/>
                        <a:pt x="25605" y="12374"/>
                        <a:pt x="25476" y="12374"/>
                      </a:cubicBezTo>
                      <a:cubicBezTo>
                        <a:pt x="23474" y="16377"/>
                        <a:pt x="21408" y="20446"/>
                        <a:pt x="19277" y="24772"/>
                      </a:cubicBezTo>
                      <a:cubicBezTo>
                        <a:pt x="22118" y="24772"/>
                        <a:pt x="24507" y="24772"/>
                        <a:pt x="26961" y="24772"/>
                      </a:cubicBezTo>
                      <a:cubicBezTo>
                        <a:pt x="27478" y="24772"/>
                        <a:pt x="27930" y="24643"/>
                        <a:pt x="27801" y="23997"/>
                      </a:cubicBezTo>
                      <a:cubicBezTo>
                        <a:pt x="27155" y="20123"/>
                        <a:pt x="26509" y="16248"/>
                        <a:pt x="25928" y="12374"/>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8" name="Freeform: Shape 647">
                  <a:extLst>
                    <a:ext uri="{FF2B5EF4-FFF2-40B4-BE49-F238E27FC236}">
                      <a16:creationId xmlns:a16="http://schemas.microsoft.com/office/drawing/2014/main" id="{135B8BEC-12DF-48D3-8390-227221BB7B9B}"/>
                    </a:ext>
                  </a:extLst>
                </p:cNvPr>
                <p:cNvSpPr/>
                <p:nvPr/>
              </p:nvSpPr>
              <p:spPr>
                <a:xfrm>
                  <a:off x="10990189" y="1701229"/>
                  <a:ext cx="30351" cy="42620"/>
                </a:xfrm>
                <a:custGeom>
                  <a:avLst/>
                  <a:gdLst>
                    <a:gd name="connsiteX0" fmla="*/ 13222 w 30350"/>
                    <a:gd name="connsiteY0" fmla="*/ 16952 h 42620"/>
                    <a:gd name="connsiteX1" fmla="*/ 24975 w 30350"/>
                    <a:gd name="connsiteY1" fmla="*/ 16952 h 42620"/>
                    <a:gd name="connsiteX2" fmla="*/ 26331 w 30350"/>
                    <a:gd name="connsiteY2" fmla="*/ 18566 h 42620"/>
                    <a:gd name="connsiteX3" fmla="*/ 25362 w 30350"/>
                    <a:gd name="connsiteY3" fmla="*/ 24184 h 42620"/>
                    <a:gd name="connsiteX4" fmla="*/ 23748 w 30350"/>
                    <a:gd name="connsiteY4" fmla="*/ 25476 h 42620"/>
                    <a:gd name="connsiteX5" fmla="*/ 13286 w 30350"/>
                    <a:gd name="connsiteY5" fmla="*/ 25411 h 42620"/>
                    <a:gd name="connsiteX6" fmla="*/ 11413 w 30350"/>
                    <a:gd name="connsiteY6" fmla="*/ 26897 h 42620"/>
                    <a:gd name="connsiteX7" fmla="*/ 10445 w 30350"/>
                    <a:gd name="connsiteY7" fmla="*/ 32773 h 42620"/>
                    <a:gd name="connsiteX8" fmla="*/ 11672 w 30350"/>
                    <a:gd name="connsiteY8" fmla="*/ 34323 h 42620"/>
                    <a:gd name="connsiteX9" fmla="*/ 23166 w 30350"/>
                    <a:gd name="connsiteY9" fmla="*/ 34258 h 42620"/>
                    <a:gd name="connsiteX10" fmla="*/ 24587 w 30350"/>
                    <a:gd name="connsiteY10" fmla="*/ 35873 h 42620"/>
                    <a:gd name="connsiteX11" fmla="*/ 23489 w 30350"/>
                    <a:gd name="connsiteY11" fmla="*/ 41685 h 42620"/>
                    <a:gd name="connsiteX12" fmla="*/ 22198 w 30350"/>
                    <a:gd name="connsiteY12" fmla="*/ 42782 h 42620"/>
                    <a:gd name="connsiteX13" fmla="*/ 1081 w 30350"/>
                    <a:gd name="connsiteY13" fmla="*/ 42782 h 42620"/>
                    <a:gd name="connsiteX14" fmla="*/ 113 w 30350"/>
                    <a:gd name="connsiteY14" fmla="*/ 41362 h 42620"/>
                    <a:gd name="connsiteX15" fmla="*/ 4762 w 30350"/>
                    <a:gd name="connsiteY15" fmla="*/ 14756 h 42620"/>
                    <a:gd name="connsiteX16" fmla="*/ 7022 w 30350"/>
                    <a:gd name="connsiteY16" fmla="*/ 1841 h 42620"/>
                    <a:gd name="connsiteX17" fmla="*/ 9089 w 30350"/>
                    <a:gd name="connsiteY17" fmla="*/ 33 h 42620"/>
                    <a:gd name="connsiteX18" fmla="*/ 29172 w 30350"/>
                    <a:gd name="connsiteY18" fmla="*/ 33 h 42620"/>
                    <a:gd name="connsiteX19" fmla="*/ 30528 w 30350"/>
                    <a:gd name="connsiteY19" fmla="*/ 1518 h 42620"/>
                    <a:gd name="connsiteX20" fmla="*/ 29559 w 30350"/>
                    <a:gd name="connsiteY20" fmla="*/ 7136 h 42620"/>
                    <a:gd name="connsiteX21" fmla="*/ 27816 w 30350"/>
                    <a:gd name="connsiteY21" fmla="*/ 8557 h 42620"/>
                    <a:gd name="connsiteX22" fmla="*/ 16128 w 30350"/>
                    <a:gd name="connsiteY22" fmla="*/ 8492 h 42620"/>
                    <a:gd name="connsiteX23" fmla="*/ 14384 w 30350"/>
                    <a:gd name="connsiteY23" fmla="*/ 9719 h 42620"/>
                    <a:gd name="connsiteX24" fmla="*/ 13222 w 30350"/>
                    <a:gd name="connsiteY24" fmla="*/ 16952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50" h="42620">
                      <a:moveTo>
                        <a:pt x="13222" y="16952"/>
                      </a:moveTo>
                      <a:cubicBezTo>
                        <a:pt x="17225" y="16952"/>
                        <a:pt x="21100" y="17016"/>
                        <a:pt x="24975" y="16952"/>
                      </a:cubicBezTo>
                      <a:cubicBezTo>
                        <a:pt x="26266" y="16952"/>
                        <a:pt x="26589" y="17275"/>
                        <a:pt x="26331" y="18566"/>
                      </a:cubicBezTo>
                      <a:cubicBezTo>
                        <a:pt x="25879" y="20439"/>
                        <a:pt x="25620" y="22312"/>
                        <a:pt x="25362" y="24184"/>
                      </a:cubicBezTo>
                      <a:cubicBezTo>
                        <a:pt x="25233" y="25153"/>
                        <a:pt x="24716" y="25540"/>
                        <a:pt x="23748" y="25476"/>
                      </a:cubicBezTo>
                      <a:cubicBezTo>
                        <a:pt x="20260" y="25411"/>
                        <a:pt x="16773" y="25476"/>
                        <a:pt x="13286" y="25411"/>
                      </a:cubicBezTo>
                      <a:cubicBezTo>
                        <a:pt x="12124" y="25411"/>
                        <a:pt x="11543" y="25605"/>
                        <a:pt x="11413" y="26897"/>
                      </a:cubicBezTo>
                      <a:cubicBezTo>
                        <a:pt x="11220" y="28834"/>
                        <a:pt x="10897" y="30836"/>
                        <a:pt x="10445" y="32773"/>
                      </a:cubicBezTo>
                      <a:cubicBezTo>
                        <a:pt x="10186" y="33935"/>
                        <a:pt x="10380" y="34323"/>
                        <a:pt x="11672" y="34323"/>
                      </a:cubicBezTo>
                      <a:cubicBezTo>
                        <a:pt x="15482" y="34258"/>
                        <a:pt x="19356" y="34323"/>
                        <a:pt x="23166" y="34258"/>
                      </a:cubicBezTo>
                      <a:cubicBezTo>
                        <a:pt x="24458" y="34258"/>
                        <a:pt x="24845" y="34581"/>
                        <a:pt x="24587" y="35873"/>
                      </a:cubicBezTo>
                      <a:cubicBezTo>
                        <a:pt x="24135" y="37810"/>
                        <a:pt x="23812" y="39747"/>
                        <a:pt x="23489" y="41685"/>
                      </a:cubicBezTo>
                      <a:cubicBezTo>
                        <a:pt x="23360" y="42524"/>
                        <a:pt x="23037" y="42782"/>
                        <a:pt x="22198" y="42782"/>
                      </a:cubicBezTo>
                      <a:cubicBezTo>
                        <a:pt x="15159" y="42782"/>
                        <a:pt x="8120" y="42718"/>
                        <a:pt x="1081" y="42782"/>
                      </a:cubicBezTo>
                      <a:cubicBezTo>
                        <a:pt x="-146" y="42782"/>
                        <a:pt x="-17" y="42201"/>
                        <a:pt x="113" y="41362"/>
                      </a:cubicBezTo>
                      <a:cubicBezTo>
                        <a:pt x="1662" y="32515"/>
                        <a:pt x="3212" y="23603"/>
                        <a:pt x="4762" y="14756"/>
                      </a:cubicBezTo>
                      <a:cubicBezTo>
                        <a:pt x="5537" y="10430"/>
                        <a:pt x="6312" y="6168"/>
                        <a:pt x="7022" y="1841"/>
                      </a:cubicBezTo>
                      <a:cubicBezTo>
                        <a:pt x="7216" y="485"/>
                        <a:pt x="7668" y="33"/>
                        <a:pt x="9089" y="33"/>
                      </a:cubicBezTo>
                      <a:cubicBezTo>
                        <a:pt x="15805" y="97"/>
                        <a:pt x="22456" y="97"/>
                        <a:pt x="29172" y="33"/>
                      </a:cubicBezTo>
                      <a:cubicBezTo>
                        <a:pt x="30334" y="33"/>
                        <a:pt x="30916" y="33"/>
                        <a:pt x="30528" y="1518"/>
                      </a:cubicBezTo>
                      <a:cubicBezTo>
                        <a:pt x="30011" y="3326"/>
                        <a:pt x="29818" y="5264"/>
                        <a:pt x="29559" y="7136"/>
                      </a:cubicBezTo>
                      <a:cubicBezTo>
                        <a:pt x="29430" y="8234"/>
                        <a:pt x="28914" y="8557"/>
                        <a:pt x="27816" y="8557"/>
                      </a:cubicBezTo>
                      <a:cubicBezTo>
                        <a:pt x="23941" y="8492"/>
                        <a:pt x="20002" y="8557"/>
                        <a:pt x="16128" y="8492"/>
                      </a:cubicBezTo>
                      <a:cubicBezTo>
                        <a:pt x="15223" y="8492"/>
                        <a:pt x="14578" y="8557"/>
                        <a:pt x="14384" y="9719"/>
                      </a:cubicBezTo>
                      <a:cubicBezTo>
                        <a:pt x="14061" y="12238"/>
                        <a:pt x="13609" y="14498"/>
                        <a:pt x="13222" y="16952"/>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49" name="Freeform: Shape 648">
                  <a:extLst>
                    <a:ext uri="{FF2B5EF4-FFF2-40B4-BE49-F238E27FC236}">
                      <a16:creationId xmlns:a16="http://schemas.microsoft.com/office/drawing/2014/main" id="{9FF0D7BB-7880-471E-87F6-E914D61F1826}"/>
                    </a:ext>
                  </a:extLst>
                </p:cNvPr>
                <p:cNvSpPr/>
                <p:nvPr/>
              </p:nvSpPr>
              <p:spPr>
                <a:xfrm>
                  <a:off x="10773871" y="1701353"/>
                  <a:ext cx="32934" cy="42620"/>
                </a:xfrm>
                <a:custGeom>
                  <a:avLst/>
                  <a:gdLst>
                    <a:gd name="connsiteX0" fmla="*/ 15404 w 32934"/>
                    <a:gd name="connsiteY0" fmla="*/ 103 h 42620"/>
                    <a:gd name="connsiteX1" fmla="*/ 20506 w 32934"/>
                    <a:gd name="connsiteY1" fmla="*/ 103 h 42620"/>
                    <a:gd name="connsiteX2" fmla="*/ 32517 w 32934"/>
                    <a:gd name="connsiteY2" fmla="*/ 15343 h 42620"/>
                    <a:gd name="connsiteX3" fmla="*/ 19021 w 32934"/>
                    <a:gd name="connsiteY3" fmla="*/ 26708 h 42620"/>
                    <a:gd name="connsiteX4" fmla="*/ 13273 w 32934"/>
                    <a:gd name="connsiteY4" fmla="*/ 26708 h 42620"/>
                    <a:gd name="connsiteX5" fmla="*/ 11078 w 32934"/>
                    <a:gd name="connsiteY5" fmla="*/ 28581 h 42620"/>
                    <a:gd name="connsiteX6" fmla="*/ 8947 w 32934"/>
                    <a:gd name="connsiteY6" fmla="*/ 41302 h 42620"/>
                    <a:gd name="connsiteX7" fmla="*/ 7461 w 32934"/>
                    <a:gd name="connsiteY7" fmla="*/ 42723 h 42620"/>
                    <a:gd name="connsiteX8" fmla="*/ 1133 w 32934"/>
                    <a:gd name="connsiteY8" fmla="*/ 42723 h 42620"/>
                    <a:gd name="connsiteX9" fmla="*/ 100 w 32934"/>
                    <a:gd name="connsiteY9" fmla="*/ 41432 h 42620"/>
                    <a:gd name="connsiteX10" fmla="*/ 7009 w 32934"/>
                    <a:gd name="connsiteY10" fmla="*/ 1782 h 42620"/>
                    <a:gd name="connsiteX11" fmla="*/ 9076 w 32934"/>
                    <a:gd name="connsiteY11" fmla="*/ 38 h 42620"/>
                    <a:gd name="connsiteX12" fmla="*/ 15404 w 32934"/>
                    <a:gd name="connsiteY12" fmla="*/ 103 h 42620"/>
                    <a:gd name="connsiteX13" fmla="*/ 18116 w 32934"/>
                    <a:gd name="connsiteY13" fmla="*/ 8627 h 42620"/>
                    <a:gd name="connsiteX14" fmla="*/ 16502 w 32934"/>
                    <a:gd name="connsiteY14" fmla="*/ 8627 h 42620"/>
                    <a:gd name="connsiteX15" fmla="*/ 14306 w 32934"/>
                    <a:gd name="connsiteY15" fmla="*/ 10435 h 42620"/>
                    <a:gd name="connsiteX16" fmla="*/ 13144 w 32934"/>
                    <a:gd name="connsiteY16" fmla="*/ 17086 h 42620"/>
                    <a:gd name="connsiteX17" fmla="*/ 13854 w 32934"/>
                    <a:gd name="connsiteY17" fmla="*/ 18378 h 42620"/>
                    <a:gd name="connsiteX18" fmla="*/ 19731 w 32934"/>
                    <a:gd name="connsiteY18" fmla="*/ 18120 h 42620"/>
                    <a:gd name="connsiteX19" fmla="*/ 23605 w 32934"/>
                    <a:gd name="connsiteY19" fmla="*/ 11985 h 42620"/>
                    <a:gd name="connsiteX20" fmla="*/ 18891 w 32934"/>
                    <a:gd name="connsiteY20" fmla="*/ 8691 h 42620"/>
                    <a:gd name="connsiteX21" fmla="*/ 18116 w 32934"/>
                    <a:gd name="connsiteY21" fmla="*/ 8627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934" h="42620">
                      <a:moveTo>
                        <a:pt x="15404" y="103"/>
                      </a:moveTo>
                      <a:cubicBezTo>
                        <a:pt x="17083" y="103"/>
                        <a:pt x="18827" y="103"/>
                        <a:pt x="20506" y="103"/>
                      </a:cubicBezTo>
                      <a:cubicBezTo>
                        <a:pt x="29611" y="167"/>
                        <a:pt x="34583" y="6496"/>
                        <a:pt x="32517" y="15343"/>
                      </a:cubicBezTo>
                      <a:cubicBezTo>
                        <a:pt x="30967" y="21865"/>
                        <a:pt x="25736" y="26385"/>
                        <a:pt x="19021" y="26708"/>
                      </a:cubicBezTo>
                      <a:cubicBezTo>
                        <a:pt x="17083" y="26837"/>
                        <a:pt x="15211" y="26902"/>
                        <a:pt x="13273" y="26708"/>
                      </a:cubicBezTo>
                      <a:cubicBezTo>
                        <a:pt x="11723" y="26579"/>
                        <a:pt x="11336" y="27225"/>
                        <a:pt x="11078" y="28581"/>
                      </a:cubicBezTo>
                      <a:cubicBezTo>
                        <a:pt x="10432" y="32843"/>
                        <a:pt x="9592" y="37040"/>
                        <a:pt x="8947" y="41302"/>
                      </a:cubicBezTo>
                      <a:cubicBezTo>
                        <a:pt x="8817" y="42271"/>
                        <a:pt x="8559" y="42723"/>
                        <a:pt x="7461" y="42723"/>
                      </a:cubicBezTo>
                      <a:cubicBezTo>
                        <a:pt x="5330" y="42659"/>
                        <a:pt x="3199" y="42659"/>
                        <a:pt x="1133" y="42723"/>
                      </a:cubicBezTo>
                      <a:cubicBezTo>
                        <a:pt x="100" y="42723"/>
                        <a:pt x="-94" y="42529"/>
                        <a:pt x="100" y="41432"/>
                      </a:cubicBezTo>
                      <a:cubicBezTo>
                        <a:pt x="2424" y="28193"/>
                        <a:pt x="4749" y="15020"/>
                        <a:pt x="7009" y="1782"/>
                      </a:cubicBezTo>
                      <a:cubicBezTo>
                        <a:pt x="7203" y="490"/>
                        <a:pt x="7655" y="-26"/>
                        <a:pt x="9076" y="38"/>
                      </a:cubicBezTo>
                      <a:cubicBezTo>
                        <a:pt x="11142" y="167"/>
                        <a:pt x="13273" y="103"/>
                        <a:pt x="15404" y="103"/>
                      </a:cubicBezTo>
                      <a:close/>
                      <a:moveTo>
                        <a:pt x="18116" y="8627"/>
                      </a:moveTo>
                      <a:cubicBezTo>
                        <a:pt x="17600" y="8627"/>
                        <a:pt x="17019" y="8691"/>
                        <a:pt x="16502" y="8627"/>
                      </a:cubicBezTo>
                      <a:cubicBezTo>
                        <a:pt x="14952" y="8304"/>
                        <a:pt x="14500" y="9143"/>
                        <a:pt x="14306" y="10435"/>
                      </a:cubicBezTo>
                      <a:cubicBezTo>
                        <a:pt x="13984" y="12631"/>
                        <a:pt x="13532" y="14826"/>
                        <a:pt x="13144" y="17086"/>
                      </a:cubicBezTo>
                      <a:cubicBezTo>
                        <a:pt x="13015" y="17668"/>
                        <a:pt x="12821" y="18378"/>
                        <a:pt x="13854" y="18378"/>
                      </a:cubicBezTo>
                      <a:cubicBezTo>
                        <a:pt x="15856" y="18313"/>
                        <a:pt x="17794" y="18572"/>
                        <a:pt x="19731" y="18120"/>
                      </a:cubicBezTo>
                      <a:cubicBezTo>
                        <a:pt x="22314" y="17474"/>
                        <a:pt x="23928" y="14891"/>
                        <a:pt x="23605" y="11985"/>
                      </a:cubicBezTo>
                      <a:cubicBezTo>
                        <a:pt x="23347" y="9660"/>
                        <a:pt x="21991" y="8691"/>
                        <a:pt x="18891" y="8691"/>
                      </a:cubicBezTo>
                      <a:cubicBezTo>
                        <a:pt x="18633" y="8627"/>
                        <a:pt x="18375" y="8627"/>
                        <a:pt x="18116" y="862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0" name="Freeform: Shape 649">
                  <a:extLst>
                    <a:ext uri="{FF2B5EF4-FFF2-40B4-BE49-F238E27FC236}">
                      <a16:creationId xmlns:a16="http://schemas.microsoft.com/office/drawing/2014/main" id="{BE598B92-EBF7-4ED6-A66E-70AE08A189A1}"/>
                    </a:ext>
                  </a:extLst>
                </p:cNvPr>
                <p:cNvSpPr/>
                <p:nvPr/>
              </p:nvSpPr>
              <p:spPr>
                <a:xfrm>
                  <a:off x="10876059" y="1700754"/>
                  <a:ext cx="33580" cy="43912"/>
                </a:xfrm>
                <a:custGeom>
                  <a:avLst/>
                  <a:gdLst>
                    <a:gd name="connsiteX0" fmla="*/ 32489 w 33579"/>
                    <a:gd name="connsiteY0" fmla="*/ 12067 h 43911"/>
                    <a:gd name="connsiteX1" fmla="*/ 16732 w 33579"/>
                    <a:gd name="connsiteY1" fmla="*/ 10970 h 43911"/>
                    <a:gd name="connsiteX2" fmla="*/ 9564 w 33579"/>
                    <a:gd name="connsiteY2" fmla="*/ 25758 h 43911"/>
                    <a:gd name="connsiteX3" fmla="*/ 23707 w 33579"/>
                    <a:gd name="connsiteY3" fmla="*/ 34475 h 43911"/>
                    <a:gd name="connsiteX4" fmla="*/ 29002 w 33579"/>
                    <a:gd name="connsiteY4" fmla="*/ 31828 h 43911"/>
                    <a:gd name="connsiteX5" fmla="*/ 27904 w 33579"/>
                    <a:gd name="connsiteY5" fmla="*/ 41256 h 43911"/>
                    <a:gd name="connsiteX6" fmla="*/ 27065 w 33579"/>
                    <a:gd name="connsiteY6" fmla="*/ 42095 h 43911"/>
                    <a:gd name="connsiteX7" fmla="*/ 1040 w 33579"/>
                    <a:gd name="connsiteY7" fmla="*/ 31505 h 43911"/>
                    <a:gd name="connsiteX8" fmla="*/ 21705 w 33579"/>
                    <a:gd name="connsiteY8" fmla="*/ 185 h 43911"/>
                    <a:gd name="connsiteX9" fmla="*/ 32360 w 33579"/>
                    <a:gd name="connsiteY9" fmla="*/ 1477 h 43911"/>
                    <a:gd name="connsiteX10" fmla="*/ 33522 w 33579"/>
                    <a:gd name="connsiteY10" fmla="*/ 3479 h 43911"/>
                    <a:gd name="connsiteX11" fmla="*/ 32489 w 33579"/>
                    <a:gd name="connsiteY11" fmla="*/ 12067 h 4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9" h="43911">
                      <a:moveTo>
                        <a:pt x="32489" y="12067"/>
                      </a:moveTo>
                      <a:cubicBezTo>
                        <a:pt x="27323" y="7999"/>
                        <a:pt x="22028" y="7676"/>
                        <a:pt x="16732" y="10970"/>
                      </a:cubicBezTo>
                      <a:cubicBezTo>
                        <a:pt x="11373" y="14328"/>
                        <a:pt x="8854" y="19300"/>
                        <a:pt x="9564" y="25758"/>
                      </a:cubicBezTo>
                      <a:cubicBezTo>
                        <a:pt x="10404" y="33248"/>
                        <a:pt x="16151" y="36736"/>
                        <a:pt x="23707" y="34475"/>
                      </a:cubicBezTo>
                      <a:cubicBezTo>
                        <a:pt x="25450" y="33959"/>
                        <a:pt x="27065" y="33119"/>
                        <a:pt x="29002" y="31828"/>
                      </a:cubicBezTo>
                      <a:cubicBezTo>
                        <a:pt x="28614" y="35250"/>
                        <a:pt x="28292" y="38285"/>
                        <a:pt x="27904" y="41256"/>
                      </a:cubicBezTo>
                      <a:cubicBezTo>
                        <a:pt x="27840" y="41708"/>
                        <a:pt x="27452" y="41902"/>
                        <a:pt x="27065" y="42095"/>
                      </a:cubicBezTo>
                      <a:cubicBezTo>
                        <a:pt x="17636" y="46228"/>
                        <a:pt x="4915" y="43839"/>
                        <a:pt x="1040" y="31505"/>
                      </a:cubicBezTo>
                      <a:cubicBezTo>
                        <a:pt x="-3351" y="17556"/>
                        <a:pt x="7175" y="1735"/>
                        <a:pt x="21705" y="185"/>
                      </a:cubicBezTo>
                      <a:cubicBezTo>
                        <a:pt x="25386" y="-202"/>
                        <a:pt x="28937" y="121"/>
                        <a:pt x="32360" y="1477"/>
                      </a:cubicBezTo>
                      <a:cubicBezTo>
                        <a:pt x="33329" y="1864"/>
                        <a:pt x="33716" y="2316"/>
                        <a:pt x="33522" y="3479"/>
                      </a:cubicBezTo>
                      <a:cubicBezTo>
                        <a:pt x="33135" y="6255"/>
                        <a:pt x="32876" y="9032"/>
                        <a:pt x="32489" y="1206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1" name="Freeform: Shape 650">
                  <a:extLst>
                    <a:ext uri="{FF2B5EF4-FFF2-40B4-BE49-F238E27FC236}">
                      <a16:creationId xmlns:a16="http://schemas.microsoft.com/office/drawing/2014/main" id="{22AAE0B8-BA44-4F9F-85C0-248E8CAB24B4}"/>
                    </a:ext>
                  </a:extLst>
                </p:cNvPr>
                <p:cNvSpPr/>
                <p:nvPr/>
              </p:nvSpPr>
              <p:spPr>
                <a:xfrm>
                  <a:off x="11274018" y="1912637"/>
                  <a:ext cx="19373" cy="17436"/>
                </a:xfrm>
                <a:custGeom>
                  <a:avLst/>
                  <a:gdLst>
                    <a:gd name="connsiteX0" fmla="*/ 16242 w 19372"/>
                    <a:gd name="connsiteY0" fmla="*/ 3923 h 17435"/>
                    <a:gd name="connsiteX1" fmla="*/ 11463 w 19372"/>
                    <a:gd name="connsiteY1" fmla="*/ 16063 h 17435"/>
                    <a:gd name="connsiteX2" fmla="*/ 9784 w 19372"/>
                    <a:gd name="connsiteY2" fmla="*/ 18000 h 17435"/>
                    <a:gd name="connsiteX3" fmla="*/ 8169 w 19372"/>
                    <a:gd name="connsiteY3" fmla="*/ 15999 h 17435"/>
                    <a:gd name="connsiteX4" fmla="*/ 3326 w 19372"/>
                    <a:gd name="connsiteY4" fmla="*/ 3664 h 17435"/>
                    <a:gd name="connsiteX5" fmla="*/ 3068 w 19372"/>
                    <a:gd name="connsiteY5" fmla="*/ 5666 h 17435"/>
                    <a:gd name="connsiteX6" fmla="*/ 3068 w 19372"/>
                    <a:gd name="connsiteY6" fmla="*/ 16709 h 17435"/>
                    <a:gd name="connsiteX7" fmla="*/ 1583 w 19372"/>
                    <a:gd name="connsiteY7" fmla="*/ 18000 h 17435"/>
                    <a:gd name="connsiteX8" fmla="*/ 33 w 19372"/>
                    <a:gd name="connsiteY8" fmla="*/ 16709 h 17435"/>
                    <a:gd name="connsiteX9" fmla="*/ 33 w 19372"/>
                    <a:gd name="connsiteY9" fmla="*/ 1340 h 17435"/>
                    <a:gd name="connsiteX10" fmla="*/ 1066 w 19372"/>
                    <a:gd name="connsiteY10" fmla="*/ 177 h 17435"/>
                    <a:gd name="connsiteX11" fmla="*/ 5651 w 19372"/>
                    <a:gd name="connsiteY11" fmla="*/ 2954 h 17435"/>
                    <a:gd name="connsiteX12" fmla="*/ 9848 w 19372"/>
                    <a:gd name="connsiteY12" fmla="*/ 13609 h 17435"/>
                    <a:gd name="connsiteX13" fmla="*/ 14369 w 19372"/>
                    <a:gd name="connsiteY13" fmla="*/ 1985 h 17435"/>
                    <a:gd name="connsiteX14" fmla="*/ 19212 w 19372"/>
                    <a:gd name="connsiteY14" fmla="*/ 306 h 17435"/>
                    <a:gd name="connsiteX15" fmla="*/ 19535 w 19372"/>
                    <a:gd name="connsiteY15" fmla="*/ 1404 h 17435"/>
                    <a:gd name="connsiteX16" fmla="*/ 19599 w 19372"/>
                    <a:gd name="connsiteY16" fmla="*/ 16773 h 17435"/>
                    <a:gd name="connsiteX17" fmla="*/ 18050 w 19372"/>
                    <a:gd name="connsiteY17" fmla="*/ 18000 h 17435"/>
                    <a:gd name="connsiteX18" fmla="*/ 16629 w 19372"/>
                    <a:gd name="connsiteY18" fmla="*/ 16644 h 17435"/>
                    <a:gd name="connsiteX19" fmla="*/ 16629 w 19372"/>
                    <a:gd name="connsiteY19" fmla="*/ 3987 h 17435"/>
                    <a:gd name="connsiteX20" fmla="*/ 16242 w 19372"/>
                    <a:gd name="connsiteY20" fmla="*/ 3923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72" h="17435">
                      <a:moveTo>
                        <a:pt x="16242" y="3923"/>
                      </a:moveTo>
                      <a:cubicBezTo>
                        <a:pt x="14627" y="7991"/>
                        <a:pt x="13077" y="11995"/>
                        <a:pt x="11463" y="16063"/>
                      </a:cubicBezTo>
                      <a:cubicBezTo>
                        <a:pt x="11140" y="16838"/>
                        <a:pt x="11205" y="18000"/>
                        <a:pt x="9784" y="18000"/>
                      </a:cubicBezTo>
                      <a:cubicBezTo>
                        <a:pt x="8363" y="17936"/>
                        <a:pt x="8492" y="16773"/>
                        <a:pt x="8169" y="15999"/>
                      </a:cubicBezTo>
                      <a:cubicBezTo>
                        <a:pt x="6555" y="12124"/>
                        <a:pt x="5070" y="8185"/>
                        <a:pt x="3326" y="3664"/>
                      </a:cubicBezTo>
                      <a:cubicBezTo>
                        <a:pt x="3197" y="4698"/>
                        <a:pt x="3068" y="5150"/>
                        <a:pt x="3068" y="5666"/>
                      </a:cubicBezTo>
                      <a:cubicBezTo>
                        <a:pt x="3068" y="9347"/>
                        <a:pt x="3003" y="13028"/>
                        <a:pt x="3068" y="16709"/>
                      </a:cubicBezTo>
                      <a:cubicBezTo>
                        <a:pt x="3068" y="17871"/>
                        <a:pt x="2551" y="18000"/>
                        <a:pt x="1583" y="18000"/>
                      </a:cubicBezTo>
                      <a:cubicBezTo>
                        <a:pt x="679" y="18000"/>
                        <a:pt x="33" y="18000"/>
                        <a:pt x="33" y="16709"/>
                      </a:cubicBezTo>
                      <a:cubicBezTo>
                        <a:pt x="97" y="11607"/>
                        <a:pt x="97" y="6441"/>
                        <a:pt x="33" y="1340"/>
                      </a:cubicBezTo>
                      <a:cubicBezTo>
                        <a:pt x="33" y="565"/>
                        <a:pt x="227" y="306"/>
                        <a:pt x="1066" y="177"/>
                      </a:cubicBezTo>
                      <a:cubicBezTo>
                        <a:pt x="4230" y="-146"/>
                        <a:pt x="4489" y="-16"/>
                        <a:pt x="5651" y="2954"/>
                      </a:cubicBezTo>
                      <a:cubicBezTo>
                        <a:pt x="7007" y="6377"/>
                        <a:pt x="8363" y="9735"/>
                        <a:pt x="9848" y="13609"/>
                      </a:cubicBezTo>
                      <a:cubicBezTo>
                        <a:pt x="11463" y="9412"/>
                        <a:pt x="12884" y="5666"/>
                        <a:pt x="14369" y="1985"/>
                      </a:cubicBezTo>
                      <a:cubicBezTo>
                        <a:pt x="14950" y="500"/>
                        <a:pt x="17920" y="-468"/>
                        <a:pt x="19212" y="306"/>
                      </a:cubicBezTo>
                      <a:cubicBezTo>
                        <a:pt x="19664" y="565"/>
                        <a:pt x="19535" y="1017"/>
                        <a:pt x="19535" y="1404"/>
                      </a:cubicBezTo>
                      <a:cubicBezTo>
                        <a:pt x="19535" y="6506"/>
                        <a:pt x="19535" y="11672"/>
                        <a:pt x="19599" y="16773"/>
                      </a:cubicBezTo>
                      <a:cubicBezTo>
                        <a:pt x="19599" y="18065"/>
                        <a:pt x="18954" y="17936"/>
                        <a:pt x="18050" y="18000"/>
                      </a:cubicBezTo>
                      <a:cubicBezTo>
                        <a:pt x="17016" y="18065"/>
                        <a:pt x="16629" y="17807"/>
                        <a:pt x="16629" y="16644"/>
                      </a:cubicBezTo>
                      <a:cubicBezTo>
                        <a:pt x="16694" y="12447"/>
                        <a:pt x="16629" y="8249"/>
                        <a:pt x="16629" y="3987"/>
                      </a:cubicBezTo>
                      <a:cubicBezTo>
                        <a:pt x="16500" y="3923"/>
                        <a:pt x="16371" y="3923"/>
                        <a:pt x="16242" y="3923"/>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2" name="Freeform: Shape 651">
                  <a:extLst>
                    <a:ext uri="{FF2B5EF4-FFF2-40B4-BE49-F238E27FC236}">
                      <a16:creationId xmlns:a16="http://schemas.microsoft.com/office/drawing/2014/main" id="{A9DE900B-BE6A-4D0B-BD03-DCA38EBD1804}"/>
                    </a:ext>
                  </a:extLst>
                </p:cNvPr>
                <p:cNvSpPr/>
                <p:nvPr/>
              </p:nvSpPr>
              <p:spPr>
                <a:xfrm>
                  <a:off x="11256324" y="1912782"/>
                  <a:ext cx="14207" cy="17436"/>
                </a:xfrm>
                <a:custGeom>
                  <a:avLst/>
                  <a:gdLst>
                    <a:gd name="connsiteX0" fmla="*/ 5651 w 14206"/>
                    <a:gd name="connsiteY0" fmla="*/ 10107 h 17435"/>
                    <a:gd name="connsiteX1" fmla="*/ 5716 w 14206"/>
                    <a:gd name="connsiteY1" fmla="*/ 4359 h 17435"/>
                    <a:gd name="connsiteX2" fmla="*/ 3649 w 14206"/>
                    <a:gd name="connsiteY2" fmla="*/ 2422 h 17435"/>
                    <a:gd name="connsiteX3" fmla="*/ 1389 w 14206"/>
                    <a:gd name="connsiteY3" fmla="*/ 2422 h 17435"/>
                    <a:gd name="connsiteX4" fmla="*/ 33 w 14206"/>
                    <a:gd name="connsiteY4" fmla="*/ 1131 h 17435"/>
                    <a:gd name="connsiteX5" fmla="*/ 1324 w 14206"/>
                    <a:gd name="connsiteY5" fmla="*/ 33 h 17435"/>
                    <a:gd name="connsiteX6" fmla="*/ 12819 w 14206"/>
                    <a:gd name="connsiteY6" fmla="*/ 33 h 17435"/>
                    <a:gd name="connsiteX7" fmla="*/ 14175 w 14206"/>
                    <a:gd name="connsiteY7" fmla="*/ 1260 h 17435"/>
                    <a:gd name="connsiteX8" fmla="*/ 12948 w 14206"/>
                    <a:gd name="connsiteY8" fmla="*/ 2422 h 17435"/>
                    <a:gd name="connsiteX9" fmla="*/ 8880 w 14206"/>
                    <a:gd name="connsiteY9" fmla="*/ 2745 h 17435"/>
                    <a:gd name="connsiteX10" fmla="*/ 8622 w 14206"/>
                    <a:gd name="connsiteY10" fmla="*/ 7136 h 17435"/>
                    <a:gd name="connsiteX11" fmla="*/ 8622 w 14206"/>
                    <a:gd name="connsiteY11" fmla="*/ 16177 h 17435"/>
                    <a:gd name="connsiteX12" fmla="*/ 7072 w 14206"/>
                    <a:gd name="connsiteY12" fmla="*/ 17856 h 17435"/>
                    <a:gd name="connsiteX13" fmla="*/ 5651 w 14206"/>
                    <a:gd name="connsiteY13" fmla="*/ 16306 h 17435"/>
                    <a:gd name="connsiteX14" fmla="*/ 5651 w 14206"/>
                    <a:gd name="connsiteY14" fmla="*/ 10107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6" h="17435">
                      <a:moveTo>
                        <a:pt x="5651" y="10107"/>
                      </a:moveTo>
                      <a:cubicBezTo>
                        <a:pt x="5651" y="8169"/>
                        <a:pt x="5522" y="6297"/>
                        <a:pt x="5716" y="4359"/>
                      </a:cubicBezTo>
                      <a:cubicBezTo>
                        <a:pt x="5845" y="2616"/>
                        <a:pt x="5134" y="2228"/>
                        <a:pt x="3649" y="2422"/>
                      </a:cubicBezTo>
                      <a:cubicBezTo>
                        <a:pt x="2939" y="2487"/>
                        <a:pt x="2164" y="2422"/>
                        <a:pt x="1389" y="2422"/>
                      </a:cubicBezTo>
                      <a:cubicBezTo>
                        <a:pt x="420" y="2487"/>
                        <a:pt x="33" y="2164"/>
                        <a:pt x="33" y="1131"/>
                      </a:cubicBezTo>
                      <a:cubicBezTo>
                        <a:pt x="33" y="162"/>
                        <a:pt x="549" y="33"/>
                        <a:pt x="1324" y="33"/>
                      </a:cubicBezTo>
                      <a:cubicBezTo>
                        <a:pt x="5134" y="33"/>
                        <a:pt x="8944" y="33"/>
                        <a:pt x="12819" y="33"/>
                      </a:cubicBezTo>
                      <a:cubicBezTo>
                        <a:pt x="13723" y="33"/>
                        <a:pt x="14240" y="162"/>
                        <a:pt x="14175" y="1260"/>
                      </a:cubicBezTo>
                      <a:cubicBezTo>
                        <a:pt x="14175" y="2164"/>
                        <a:pt x="13723" y="2358"/>
                        <a:pt x="12948" y="2422"/>
                      </a:cubicBezTo>
                      <a:cubicBezTo>
                        <a:pt x="11527" y="2487"/>
                        <a:pt x="9590" y="1776"/>
                        <a:pt x="8880" y="2745"/>
                      </a:cubicBezTo>
                      <a:cubicBezTo>
                        <a:pt x="8169" y="3778"/>
                        <a:pt x="8622" y="5651"/>
                        <a:pt x="8622" y="7136"/>
                      </a:cubicBezTo>
                      <a:cubicBezTo>
                        <a:pt x="8622" y="10171"/>
                        <a:pt x="8557" y="13142"/>
                        <a:pt x="8622" y="16177"/>
                      </a:cubicBezTo>
                      <a:cubicBezTo>
                        <a:pt x="8622" y="17339"/>
                        <a:pt x="8428" y="17856"/>
                        <a:pt x="7072" y="17856"/>
                      </a:cubicBezTo>
                      <a:cubicBezTo>
                        <a:pt x="5845" y="17856"/>
                        <a:pt x="5651" y="17339"/>
                        <a:pt x="5651" y="16306"/>
                      </a:cubicBezTo>
                      <a:cubicBezTo>
                        <a:pt x="5716" y="14175"/>
                        <a:pt x="5651" y="12173"/>
                        <a:pt x="5651" y="1010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3" name="Group 2">
            <a:extLst>
              <a:ext uri="{FF2B5EF4-FFF2-40B4-BE49-F238E27FC236}">
                <a16:creationId xmlns:a16="http://schemas.microsoft.com/office/drawing/2014/main" id="{70AFE730-D5D3-4AB9-AA30-8BD01F47258F}"/>
              </a:ext>
            </a:extLst>
          </p:cNvPr>
          <p:cNvGrpSpPr/>
          <p:nvPr/>
        </p:nvGrpSpPr>
        <p:grpSpPr>
          <a:xfrm>
            <a:off x="2670322" y="1076971"/>
            <a:ext cx="3067462" cy="1460544"/>
            <a:chOff x="4641484" y="1876334"/>
            <a:chExt cx="3067462" cy="1460544"/>
          </a:xfrm>
        </p:grpSpPr>
        <p:sp>
          <p:nvSpPr>
            <p:cNvPr id="237" name="Rectangle: Rounded Corners 236">
              <a:extLst>
                <a:ext uri="{FF2B5EF4-FFF2-40B4-BE49-F238E27FC236}">
                  <a16:creationId xmlns:a16="http://schemas.microsoft.com/office/drawing/2014/main" id="{4E863E14-0A7D-4EDB-8C71-304A632D001A}"/>
                </a:ext>
              </a:extLst>
            </p:cNvPr>
            <p:cNvSpPr/>
            <p:nvPr/>
          </p:nvSpPr>
          <p:spPr bwMode="auto">
            <a:xfrm>
              <a:off x="5023890" y="2268739"/>
              <a:ext cx="2685056" cy="106813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Machine learning </a:t>
              </a:r>
            </a:p>
          </p:txBody>
        </p:sp>
        <p:grpSp>
          <p:nvGrpSpPr>
            <p:cNvPr id="444" name="Group 443">
              <a:extLst>
                <a:ext uri="{FF2B5EF4-FFF2-40B4-BE49-F238E27FC236}">
                  <a16:creationId xmlns:a16="http://schemas.microsoft.com/office/drawing/2014/main" id="{229B91EF-9893-4FD7-9E2D-627548A4FE35}"/>
                </a:ext>
              </a:extLst>
            </p:cNvPr>
            <p:cNvGrpSpPr/>
            <p:nvPr/>
          </p:nvGrpSpPr>
          <p:grpSpPr>
            <a:xfrm>
              <a:off x="6001142" y="2346375"/>
              <a:ext cx="879879" cy="742993"/>
              <a:chOff x="5257824" y="4552652"/>
              <a:chExt cx="1697695" cy="1433578"/>
            </a:xfrm>
          </p:grpSpPr>
          <p:sp>
            <p:nvSpPr>
              <p:cNvPr id="445" name="Freeform: Shape 444">
                <a:extLst>
                  <a:ext uri="{FF2B5EF4-FFF2-40B4-BE49-F238E27FC236}">
                    <a16:creationId xmlns:a16="http://schemas.microsoft.com/office/drawing/2014/main" id="{C5375096-F8CA-42A0-B197-E6D07F50BDBF}"/>
                  </a:ext>
                </a:extLst>
              </p:cNvPr>
              <p:cNvSpPr/>
              <p:nvPr/>
            </p:nvSpPr>
            <p:spPr bwMode="auto">
              <a:xfrm>
                <a:off x="5596838" y="4552652"/>
                <a:ext cx="852058" cy="262656"/>
              </a:xfrm>
              <a:custGeom>
                <a:avLst/>
                <a:gdLst>
                  <a:gd name="connsiteX0" fmla="*/ 51003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84153 w 992711"/>
                  <a:gd name="connsiteY5" fmla="*/ 306014 h 306014"/>
                  <a:gd name="connsiteX6" fmla="*/ 84153 w 992711"/>
                  <a:gd name="connsiteY6" fmla="*/ 306013 h 306014"/>
                  <a:gd name="connsiteX7" fmla="*/ 32756 w 992711"/>
                  <a:gd name="connsiteY7" fmla="*/ 228472 h 306014"/>
                  <a:gd name="connsiteX8" fmla="*/ 0 w 992711"/>
                  <a:gd name="connsiteY8" fmla="*/ 221859 h 306014"/>
                  <a:gd name="connsiteX9" fmla="*/ 0 w 992711"/>
                  <a:gd name="connsiteY9" fmla="*/ 51003 h 306014"/>
                  <a:gd name="connsiteX10" fmla="*/ 51003 w 992711"/>
                  <a:gd name="connsiteY10" fmla="*/ 0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2711" h="306014">
                    <a:moveTo>
                      <a:pt x="51003" y="0"/>
                    </a:moveTo>
                    <a:lnTo>
                      <a:pt x="941708" y="0"/>
                    </a:lnTo>
                    <a:cubicBezTo>
                      <a:pt x="969876" y="0"/>
                      <a:pt x="992711" y="22835"/>
                      <a:pt x="992711" y="51003"/>
                    </a:cubicBezTo>
                    <a:lnTo>
                      <a:pt x="992711" y="255011"/>
                    </a:lnTo>
                    <a:cubicBezTo>
                      <a:pt x="992711" y="283179"/>
                      <a:pt x="969876" y="306014"/>
                      <a:pt x="941708" y="306014"/>
                    </a:cubicBezTo>
                    <a:lnTo>
                      <a:pt x="84153" y="306014"/>
                    </a:lnTo>
                    <a:lnTo>
                      <a:pt x="84153" y="306013"/>
                    </a:lnTo>
                    <a:cubicBezTo>
                      <a:pt x="84153" y="271155"/>
                      <a:pt x="62960" y="241248"/>
                      <a:pt x="32756" y="228472"/>
                    </a:cubicBezTo>
                    <a:lnTo>
                      <a:pt x="0" y="221859"/>
                    </a:lnTo>
                    <a:lnTo>
                      <a:pt x="0" y="51003"/>
                    </a:lnTo>
                    <a:cubicBezTo>
                      <a:pt x="0" y="22835"/>
                      <a:pt x="22835" y="0"/>
                      <a:pt x="51003" y="0"/>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6" name="Freeform: Shape 445">
                <a:extLst>
                  <a:ext uri="{FF2B5EF4-FFF2-40B4-BE49-F238E27FC236}">
                    <a16:creationId xmlns:a16="http://schemas.microsoft.com/office/drawing/2014/main" id="{85321D26-A9BC-486C-B169-70151064475D}"/>
                  </a:ext>
                </a:extLst>
              </p:cNvPr>
              <p:cNvSpPr/>
              <p:nvPr/>
            </p:nvSpPr>
            <p:spPr bwMode="auto">
              <a:xfrm>
                <a:off x="5596838" y="4817314"/>
                <a:ext cx="852058" cy="262656"/>
              </a:xfrm>
              <a:custGeom>
                <a:avLst/>
                <a:gdLst>
                  <a:gd name="connsiteX0" fmla="*/ 83682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51003 w 992711"/>
                  <a:gd name="connsiteY5" fmla="*/ 306014 h 306014"/>
                  <a:gd name="connsiteX6" fmla="*/ 0 w 992711"/>
                  <a:gd name="connsiteY6" fmla="*/ 255011 h 306014"/>
                  <a:gd name="connsiteX7" fmla="*/ 0 w 992711"/>
                  <a:gd name="connsiteY7" fmla="*/ 81815 h 306014"/>
                  <a:gd name="connsiteX8" fmla="*/ 77541 w 992711"/>
                  <a:gd name="connsiteY8" fmla="*/ 30418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711" h="306014">
                    <a:moveTo>
                      <a:pt x="83682" y="0"/>
                    </a:moveTo>
                    <a:lnTo>
                      <a:pt x="941708" y="0"/>
                    </a:lnTo>
                    <a:cubicBezTo>
                      <a:pt x="969876" y="0"/>
                      <a:pt x="992711" y="22835"/>
                      <a:pt x="992711" y="51003"/>
                    </a:cubicBezTo>
                    <a:lnTo>
                      <a:pt x="992711" y="255011"/>
                    </a:lnTo>
                    <a:cubicBezTo>
                      <a:pt x="992711" y="283179"/>
                      <a:pt x="969876" y="306014"/>
                      <a:pt x="941708" y="306014"/>
                    </a:cubicBezTo>
                    <a:lnTo>
                      <a:pt x="51003" y="306014"/>
                    </a:lnTo>
                    <a:cubicBezTo>
                      <a:pt x="22835" y="306014"/>
                      <a:pt x="0" y="283179"/>
                      <a:pt x="0" y="255011"/>
                    </a:cubicBezTo>
                    <a:lnTo>
                      <a:pt x="0" y="81815"/>
                    </a:lnTo>
                    <a:cubicBezTo>
                      <a:pt x="34858" y="81815"/>
                      <a:pt x="64766" y="60622"/>
                      <a:pt x="77541" y="30418"/>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9" name="Oval 448">
                <a:extLst>
                  <a:ext uri="{FF2B5EF4-FFF2-40B4-BE49-F238E27FC236}">
                    <a16:creationId xmlns:a16="http://schemas.microsoft.com/office/drawing/2014/main" id="{34C9F46E-DB9B-461C-993A-A94380C28D5F}"/>
                  </a:ext>
                </a:extLst>
              </p:cNvPr>
              <p:cNvSpPr/>
              <p:nvPr/>
            </p:nvSpPr>
            <p:spPr bwMode="auto">
              <a:xfrm>
                <a:off x="5524607" y="4743076"/>
                <a:ext cx="144461" cy="144460"/>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1" name="Rectangle: Rounded Corners 450">
                <a:extLst>
                  <a:ext uri="{FF2B5EF4-FFF2-40B4-BE49-F238E27FC236}">
                    <a16:creationId xmlns:a16="http://schemas.microsoft.com/office/drawing/2014/main" id="{02EEE482-A828-4D1A-83CC-5D37F32FC4FE}"/>
                  </a:ext>
                </a:extLst>
              </p:cNvPr>
              <p:cNvSpPr/>
              <p:nvPr/>
            </p:nvSpPr>
            <p:spPr bwMode="auto">
              <a:xfrm>
                <a:off x="6138135" y="4884148"/>
                <a:ext cx="240421" cy="126736"/>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3" name="Rectangle 452">
                <a:extLst>
                  <a:ext uri="{FF2B5EF4-FFF2-40B4-BE49-F238E27FC236}">
                    <a16:creationId xmlns:a16="http://schemas.microsoft.com/office/drawing/2014/main" id="{85AC49CC-DE06-4482-B971-68AAFB7E85B9}"/>
                  </a:ext>
                </a:extLst>
              </p:cNvPr>
              <p:cNvSpPr/>
              <p:nvPr/>
            </p:nvSpPr>
            <p:spPr bwMode="auto">
              <a:xfrm>
                <a:off x="5672483"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54" name="Rectangle 453">
                <a:extLst>
                  <a:ext uri="{FF2B5EF4-FFF2-40B4-BE49-F238E27FC236}">
                    <a16:creationId xmlns:a16="http://schemas.microsoft.com/office/drawing/2014/main" id="{9D699440-7417-496F-8B03-9D5A696F23B5}"/>
                  </a:ext>
                </a:extLst>
              </p:cNvPr>
              <p:cNvSpPr/>
              <p:nvPr/>
            </p:nvSpPr>
            <p:spPr bwMode="auto">
              <a:xfrm>
                <a:off x="5764714"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55" name="Rectangle 454">
                <a:extLst>
                  <a:ext uri="{FF2B5EF4-FFF2-40B4-BE49-F238E27FC236}">
                    <a16:creationId xmlns:a16="http://schemas.microsoft.com/office/drawing/2014/main" id="{C7CB9F76-5B31-47C1-9F81-28C188941E41}"/>
                  </a:ext>
                </a:extLst>
              </p:cNvPr>
              <p:cNvSpPr/>
              <p:nvPr/>
            </p:nvSpPr>
            <p:spPr bwMode="auto">
              <a:xfrm>
                <a:off x="5856946"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56" name="Rectangle 455">
                <a:extLst>
                  <a:ext uri="{FF2B5EF4-FFF2-40B4-BE49-F238E27FC236}">
                    <a16:creationId xmlns:a16="http://schemas.microsoft.com/office/drawing/2014/main" id="{37F7929A-521A-41CD-BB47-A0EE5C14944E}"/>
                  </a:ext>
                </a:extLst>
              </p:cNvPr>
              <p:cNvSpPr/>
              <p:nvPr/>
            </p:nvSpPr>
            <p:spPr bwMode="auto">
              <a:xfrm>
                <a:off x="5949178"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57" name="Rectangle 456">
                <a:extLst>
                  <a:ext uri="{FF2B5EF4-FFF2-40B4-BE49-F238E27FC236}">
                    <a16:creationId xmlns:a16="http://schemas.microsoft.com/office/drawing/2014/main" id="{58602AFF-102C-4371-A04A-3E39FC5E7418}"/>
                  </a:ext>
                </a:extLst>
              </p:cNvPr>
              <p:cNvSpPr/>
              <p:nvPr/>
            </p:nvSpPr>
            <p:spPr bwMode="auto">
              <a:xfrm>
                <a:off x="6041409"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58" name="Isosceles Triangle 457">
                <a:extLst>
                  <a:ext uri="{FF2B5EF4-FFF2-40B4-BE49-F238E27FC236}">
                    <a16:creationId xmlns:a16="http://schemas.microsoft.com/office/drawing/2014/main" id="{E56C266E-0CFD-447A-B495-69C3CD7F83A5}"/>
                  </a:ext>
                </a:extLst>
              </p:cNvPr>
              <p:cNvSpPr/>
              <p:nvPr/>
            </p:nvSpPr>
            <p:spPr bwMode="auto">
              <a:xfrm rot="5400000">
                <a:off x="5247774" y="5356823"/>
                <a:ext cx="145733"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9" name="Isosceles Triangle 458">
                <a:extLst>
                  <a:ext uri="{FF2B5EF4-FFF2-40B4-BE49-F238E27FC236}">
                    <a16:creationId xmlns:a16="http://schemas.microsoft.com/office/drawing/2014/main" id="{A1478829-D49A-4653-AB37-1958DCD20CF6}"/>
                  </a:ext>
                </a:extLst>
              </p:cNvPr>
              <p:cNvSpPr/>
              <p:nvPr/>
            </p:nvSpPr>
            <p:spPr bwMode="auto">
              <a:xfrm rot="5400000">
                <a:off x="6277453" y="5355571"/>
                <a:ext cx="145733"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461" name="Group 460">
                <a:extLst>
                  <a:ext uri="{FF2B5EF4-FFF2-40B4-BE49-F238E27FC236}">
                    <a16:creationId xmlns:a16="http://schemas.microsoft.com/office/drawing/2014/main" id="{D2145264-6267-4E2E-BE2C-7B477644E677}"/>
                  </a:ext>
                </a:extLst>
              </p:cNvPr>
              <p:cNvGrpSpPr/>
              <p:nvPr/>
            </p:nvGrpSpPr>
            <p:grpSpPr>
              <a:xfrm>
                <a:off x="6494510" y="5058895"/>
                <a:ext cx="461009" cy="688846"/>
                <a:chOff x="16928640" y="5794182"/>
                <a:chExt cx="333504" cy="498326"/>
              </a:xfrm>
            </p:grpSpPr>
            <p:sp>
              <p:nvSpPr>
                <p:cNvPr id="597" name="Freeform: Shape 596">
                  <a:extLst>
                    <a:ext uri="{FF2B5EF4-FFF2-40B4-BE49-F238E27FC236}">
                      <a16:creationId xmlns:a16="http://schemas.microsoft.com/office/drawing/2014/main" id="{3A9617FB-A51C-43D4-A5BC-DFE817EAA26A}"/>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598" name="Straight Connector 597">
                  <a:extLst>
                    <a:ext uri="{FF2B5EF4-FFF2-40B4-BE49-F238E27FC236}">
                      <a16:creationId xmlns:a16="http://schemas.microsoft.com/office/drawing/2014/main" id="{8408CBF3-2712-4666-B189-85789563201F}"/>
                    </a:ext>
                  </a:extLst>
                </p:cNvPr>
                <p:cNvCxnSpPr/>
                <p:nvPr/>
              </p:nvCxnSpPr>
              <p:spPr>
                <a:xfrm>
                  <a:off x="17027338" y="6179152"/>
                  <a:ext cx="142110" cy="0"/>
                </a:xfrm>
                <a:prstGeom prst="line">
                  <a:avLst/>
                </a:prstGeom>
                <a:noFill/>
                <a:ln w="12700" cap="rnd" cmpd="sng" algn="ctr">
                  <a:solidFill>
                    <a:srgbClr val="0078D7"/>
                  </a:solidFill>
                  <a:prstDash val="solid"/>
                  <a:headEnd type="none" w="med" len="med"/>
                  <a:tailEnd type="none" w="med" len="med"/>
                </a:ln>
                <a:effectLst/>
              </p:spPr>
            </p:cxnSp>
            <p:cxnSp>
              <p:nvCxnSpPr>
                <p:cNvPr id="599" name="Straight Connector 598">
                  <a:extLst>
                    <a:ext uri="{FF2B5EF4-FFF2-40B4-BE49-F238E27FC236}">
                      <a16:creationId xmlns:a16="http://schemas.microsoft.com/office/drawing/2014/main" id="{4C3F2BDC-B38C-4134-A28D-561E6A4422EC}"/>
                    </a:ext>
                  </a:extLst>
                </p:cNvPr>
                <p:cNvCxnSpPr/>
                <p:nvPr/>
              </p:nvCxnSpPr>
              <p:spPr>
                <a:xfrm>
                  <a:off x="17027338" y="6218937"/>
                  <a:ext cx="142110" cy="0"/>
                </a:xfrm>
                <a:prstGeom prst="line">
                  <a:avLst/>
                </a:prstGeom>
                <a:noFill/>
                <a:ln w="12700" cap="rnd" cmpd="sng" algn="ctr">
                  <a:solidFill>
                    <a:srgbClr val="0078D7"/>
                  </a:solidFill>
                  <a:prstDash val="solid"/>
                  <a:headEnd type="none" w="med" len="med"/>
                  <a:tailEnd type="none" w="med" len="med"/>
                </a:ln>
                <a:effectLst/>
              </p:spPr>
            </p:cxnSp>
            <p:cxnSp>
              <p:nvCxnSpPr>
                <p:cNvPr id="600" name="Straight Connector 599">
                  <a:extLst>
                    <a:ext uri="{FF2B5EF4-FFF2-40B4-BE49-F238E27FC236}">
                      <a16:creationId xmlns:a16="http://schemas.microsoft.com/office/drawing/2014/main" id="{735F7B41-2F27-490D-B87B-9D4461F18147}"/>
                    </a:ext>
                  </a:extLst>
                </p:cNvPr>
                <p:cNvCxnSpPr/>
                <p:nvPr/>
              </p:nvCxnSpPr>
              <p:spPr>
                <a:xfrm>
                  <a:off x="17027338" y="6255640"/>
                  <a:ext cx="142110" cy="0"/>
                </a:xfrm>
                <a:prstGeom prst="line">
                  <a:avLst/>
                </a:prstGeom>
                <a:noFill/>
                <a:ln w="12700" cap="rnd" cmpd="sng" algn="ctr">
                  <a:solidFill>
                    <a:srgbClr val="0078D7"/>
                  </a:solidFill>
                  <a:prstDash val="solid"/>
                  <a:headEnd type="none" w="med" len="med"/>
                  <a:tailEnd type="none" w="med" len="med"/>
                </a:ln>
                <a:effectLst/>
              </p:spPr>
            </p:cxnSp>
            <p:cxnSp>
              <p:nvCxnSpPr>
                <p:cNvPr id="601" name="Straight Connector 600">
                  <a:extLst>
                    <a:ext uri="{FF2B5EF4-FFF2-40B4-BE49-F238E27FC236}">
                      <a16:creationId xmlns:a16="http://schemas.microsoft.com/office/drawing/2014/main" id="{6038203B-920D-49E8-BF3E-F9AC18B470AA}"/>
                    </a:ext>
                  </a:extLst>
                </p:cNvPr>
                <p:cNvCxnSpPr/>
                <p:nvPr/>
              </p:nvCxnSpPr>
              <p:spPr>
                <a:xfrm>
                  <a:off x="17070997" y="6292508"/>
                  <a:ext cx="54790" cy="0"/>
                </a:xfrm>
                <a:prstGeom prst="line">
                  <a:avLst/>
                </a:prstGeom>
                <a:noFill/>
                <a:ln w="12700" cap="rnd" cmpd="sng" algn="ctr">
                  <a:solidFill>
                    <a:srgbClr val="0078D7"/>
                  </a:solidFill>
                  <a:prstDash val="solid"/>
                  <a:headEnd type="none" w="med" len="med"/>
                  <a:tailEnd type="none" w="med" len="med"/>
                </a:ln>
                <a:effectLst/>
              </p:spPr>
            </p:cxnSp>
            <p:sp>
              <p:nvSpPr>
                <p:cNvPr id="602" name="Freeform: Shape 601">
                  <a:extLst>
                    <a:ext uri="{FF2B5EF4-FFF2-40B4-BE49-F238E27FC236}">
                      <a16:creationId xmlns:a16="http://schemas.microsoft.com/office/drawing/2014/main" id="{C017898B-42F1-45D7-95CB-4F444839987B}"/>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462" name="Connector: Elbow 461">
                <a:extLst>
                  <a:ext uri="{FF2B5EF4-FFF2-40B4-BE49-F238E27FC236}">
                    <a16:creationId xmlns:a16="http://schemas.microsoft.com/office/drawing/2014/main" id="{5C3A1D21-A5D4-4377-8F68-385DFEF31612}"/>
                  </a:ext>
                </a:extLst>
              </p:cNvPr>
              <p:cNvCxnSpPr>
                <a:cxnSpLocks/>
                <a:stCxn id="449" idx="2"/>
                <a:endCxn id="458" idx="3"/>
              </p:cNvCxnSpPr>
              <p:nvPr/>
            </p:nvCxnSpPr>
            <p:spPr>
              <a:xfrm rot="10800000" flipV="1">
                <a:off x="5257825" y="4815306"/>
                <a:ext cx="266783" cy="604334"/>
              </a:xfrm>
              <a:prstGeom prst="bentConnector3">
                <a:avLst>
                  <a:gd name="adj1" fmla="val 175174"/>
                </a:avLst>
              </a:prstGeom>
              <a:noFill/>
              <a:ln w="12700" cap="flat">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cxnSp>
          <p:sp>
            <p:nvSpPr>
              <p:cNvPr id="463" name="Rectangle: Rounded Corners 462">
                <a:extLst>
                  <a:ext uri="{FF2B5EF4-FFF2-40B4-BE49-F238E27FC236}">
                    <a16:creationId xmlns:a16="http://schemas.microsoft.com/office/drawing/2014/main" id="{97FEB7D0-8C32-4C98-83D8-2CF6D508F822}"/>
                  </a:ext>
                </a:extLst>
              </p:cNvPr>
              <p:cNvSpPr/>
              <p:nvPr/>
            </p:nvSpPr>
            <p:spPr bwMode="auto">
              <a:xfrm>
                <a:off x="6138135" y="4614756"/>
                <a:ext cx="240421" cy="126736"/>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4" name="Rectangle 463">
                <a:extLst>
                  <a:ext uri="{FF2B5EF4-FFF2-40B4-BE49-F238E27FC236}">
                    <a16:creationId xmlns:a16="http://schemas.microsoft.com/office/drawing/2014/main" id="{7A7C1FE2-DD10-45C0-9552-2B8BD40F9500}"/>
                  </a:ext>
                </a:extLst>
              </p:cNvPr>
              <p:cNvSpPr/>
              <p:nvPr/>
            </p:nvSpPr>
            <p:spPr bwMode="auto">
              <a:xfrm>
                <a:off x="5672483"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42" name="Rectangle 541">
                <a:extLst>
                  <a:ext uri="{FF2B5EF4-FFF2-40B4-BE49-F238E27FC236}">
                    <a16:creationId xmlns:a16="http://schemas.microsoft.com/office/drawing/2014/main" id="{76EC7FB9-15A2-478C-8CDA-090A2EDB95BB}"/>
                  </a:ext>
                </a:extLst>
              </p:cNvPr>
              <p:cNvSpPr/>
              <p:nvPr/>
            </p:nvSpPr>
            <p:spPr bwMode="auto">
              <a:xfrm>
                <a:off x="5764714"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43" name="Rectangle 542">
                <a:extLst>
                  <a:ext uri="{FF2B5EF4-FFF2-40B4-BE49-F238E27FC236}">
                    <a16:creationId xmlns:a16="http://schemas.microsoft.com/office/drawing/2014/main" id="{1BEBA022-9FF5-497B-BC1D-E748764E31BF}"/>
                  </a:ext>
                </a:extLst>
              </p:cNvPr>
              <p:cNvSpPr/>
              <p:nvPr/>
            </p:nvSpPr>
            <p:spPr bwMode="auto">
              <a:xfrm>
                <a:off x="5856946"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44" name="Rectangle 543">
                <a:extLst>
                  <a:ext uri="{FF2B5EF4-FFF2-40B4-BE49-F238E27FC236}">
                    <a16:creationId xmlns:a16="http://schemas.microsoft.com/office/drawing/2014/main" id="{05D220DF-DCA9-4CB6-A4B3-36EF67BEAD7C}"/>
                  </a:ext>
                </a:extLst>
              </p:cNvPr>
              <p:cNvSpPr/>
              <p:nvPr/>
            </p:nvSpPr>
            <p:spPr bwMode="auto">
              <a:xfrm>
                <a:off x="5949178"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45" name="Rectangle 544">
                <a:extLst>
                  <a:ext uri="{FF2B5EF4-FFF2-40B4-BE49-F238E27FC236}">
                    <a16:creationId xmlns:a16="http://schemas.microsoft.com/office/drawing/2014/main" id="{A986A801-8DA9-420D-9A7E-E1CF9FEA79D4}"/>
                  </a:ext>
                </a:extLst>
              </p:cNvPr>
              <p:cNvSpPr/>
              <p:nvPr/>
            </p:nvSpPr>
            <p:spPr bwMode="auto">
              <a:xfrm>
                <a:off x="6041409"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46" name="Isosceles Triangle 545">
                <a:extLst>
                  <a:ext uri="{FF2B5EF4-FFF2-40B4-BE49-F238E27FC236}">
                    <a16:creationId xmlns:a16="http://schemas.microsoft.com/office/drawing/2014/main" id="{E5A4C6DF-552F-4A3B-ACA1-9DC3B1FFF5F5}"/>
                  </a:ext>
                </a:extLst>
              </p:cNvPr>
              <p:cNvSpPr/>
              <p:nvPr/>
            </p:nvSpPr>
            <p:spPr bwMode="auto">
              <a:xfrm rot="16200000">
                <a:off x="6487886" y="4752958"/>
                <a:ext cx="145733"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547" name="Connector: Elbow 546">
                <a:extLst>
                  <a:ext uri="{FF2B5EF4-FFF2-40B4-BE49-F238E27FC236}">
                    <a16:creationId xmlns:a16="http://schemas.microsoft.com/office/drawing/2014/main" id="{9A6A16A0-4A26-4904-8F0F-22EBC806A14A}"/>
                  </a:ext>
                </a:extLst>
              </p:cNvPr>
              <p:cNvCxnSpPr>
                <a:cxnSpLocks/>
                <a:stCxn id="546" idx="3"/>
              </p:cNvCxnSpPr>
              <p:nvPr/>
            </p:nvCxnSpPr>
            <p:spPr>
              <a:xfrm>
                <a:off x="6623569" y="4815774"/>
                <a:ext cx="101446" cy="174105"/>
              </a:xfrm>
              <a:prstGeom prst="bentConnector2">
                <a:avLst/>
              </a:prstGeom>
              <a:noFill/>
              <a:ln w="12700" cap="flat" cmpd="sng" algn="ctr">
                <a:solidFill>
                  <a:srgbClr val="0078D7"/>
                </a:solidFill>
                <a:prstDash val="solid"/>
                <a:headEnd type="none"/>
                <a:tailEnd type="none"/>
              </a:ln>
              <a:effectLst/>
            </p:spPr>
          </p:cxnSp>
          <p:grpSp>
            <p:nvGrpSpPr>
              <p:cNvPr id="548" name="Group 547">
                <a:extLst>
                  <a:ext uri="{FF2B5EF4-FFF2-40B4-BE49-F238E27FC236}">
                    <a16:creationId xmlns:a16="http://schemas.microsoft.com/office/drawing/2014/main" id="{040F2A96-23F9-4200-8789-A4CEA7774E11}"/>
                  </a:ext>
                </a:extLst>
              </p:cNvPr>
              <p:cNvGrpSpPr/>
              <p:nvPr/>
            </p:nvGrpSpPr>
            <p:grpSpPr>
              <a:xfrm>
                <a:off x="5452169" y="5144822"/>
                <a:ext cx="766621" cy="841408"/>
                <a:chOff x="3321657" y="1073160"/>
                <a:chExt cx="1372605" cy="1506509"/>
              </a:xfrm>
            </p:grpSpPr>
            <p:sp>
              <p:nvSpPr>
                <p:cNvPr id="549" name="Freeform: Shape 548">
                  <a:extLst>
                    <a:ext uri="{FF2B5EF4-FFF2-40B4-BE49-F238E27FC236}">
                      <a16:creationId xmlns:a16="http://schemas.microsoft.com/office/drawing/2014/main" id="{3013FE2B-5E69-4531-9636-6B5162E2ED5B}"/>
                    </a:ext>
                  </a:extLst>
                </p:cNvPr>
                <p:cNvSpPr/>
                <p:nvPr/>
              </p:nvSpPr>
              <p:spPr>
                <a:xfrm>
                  <a:off x="3321657" y="1073160"/>
                  <a:ext cx="1372605" cy="1506509"/>
                </a:xfrm>
                <a:custGeom>
                  <a:avLst/>
                  <a:gdLst>
                    <a:gd name="connsiteX0" fmla="*/ 7348 w 390525"/>
                    <a:gd name="connsiteY0" fmla="*/ 7348 h 428625"/>
                    <a:gd name="connsiteX1" fmla="*/ 387396 w 390525"/>
                    <a:gd name="connsiteY1" fmla="*/ 7348 h 428625"/>
                    <a:gd name="connsiteX2" fmla="*/ 387396 w 390525"/>
                    <a:gd name="connsiteY2" fmla="*/ 422638 h 428625"/>
                    <a:gd name="connsiteX3" fmla="*/ 7348 w 390525"/>
                    <a:gd name="connsiteY3" fmla="*/ 422638 h 428625"/>
                  </a:gdLst>
                  <a:ahLst/>
                  <a:cxnLst>
                    <a:cxn ang="0">
                      <a:pos x="connsiteX0" y="connsiteY0"/>
                    </a:cxn>
                    <a:cxn ang="0">
                      <a:pos x="connsiteX1" y="connsiteY1"/>
                    </a:cxn>
                    <a:cxn ang="0">
                      <a:pos x="connsiteX2" y="connsiteY2"/>
                    </a:cxn>
                    <a:cxn ang="0">
                      <a:pos x="connsiteX3" y="connsiteY3"/>
                    </a:cxn>
                  </a:cxnLst>
                  <a:rect l="l" t="t" r="r" b="b"/>
                  <a:pathLst>
                    <a:path w="390525" h="428625">
                      <a:moveTo>
                        <a:pt x="7348" y="7348"/>
                      </a:moveTo>
                      <a:lnTo>
                        <a:pt x="387396" y="7348"/>
                      </a:lnTo>
                      <a:lnTo>
                        <a:pt x="387396" y="422638"/>
                      </a:lnTo>
                      <a:lnTo>
                        <a:pt x="7348" y="422638"/>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0" name="Freeform: Shape 549">
                  <a:extLst>
                    <a:ext uri="{FF2B5EF4-FFF2-40B4-BE49-F238E27FC236}">
                      <a16:creationId xmlns:a16="http://schemas.microsoft.com/office/drawing/2014/main" id="{A2D553E7-0899-4EB8-B015-B43D96743B1F}"/>
                    </a:ext>
                  </a:extLst>
                </p:cNvPr>
                <p:cNvSpPr/>
                <p:nvPr/>
              </p:nvSpPr>
              <p:spPr>
                <a:xfrm>
                  <a:off x="3321657" y="1197030"/>
                  <a:ext cx="1372605" cy="33478"/>
                </a:xfrm>
                <a:custGeom>
                  <a:avLst/>
                  <a:gdLst>
                    <a:gd name="connsiteX0" fmla="*/ 7348 w 390525"/>
                    <a:gd name="connsiteY0" fmla="*/ 7348 h 9525"/>
                    <a:gd name="connsiteX1" fmla="*/ 387396 w 390525"/>
                    <a:gd name="connsiteY1" fmla="*/ 7348 h 9525"/>
                  </a:gdLst>
                  <a:ahLst/>
                  <a:cxnLst>
                    <a:cxn ang="0">
                      <a:pos x="connsiteX0" y="connsiteY0"/>
                    </a:cxn>
                    <a:cxn ang="0">
                      <a:pos x="connsiteX1" y="connsiteY1"/>
                    </a:cxn>
                  </a:cxnLst>
                  <a:rect l="l" t="t" r="r" b="b"/>
                  <a:pathLst>
                    <a:path w="390525" h="9525">
                      <a:moveTo>
                        <a:pt x="7348" y="7348"/>
                      </a:moveTo>
                      <a:lnTo>
                        <a:pt x="38739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1" name="Freeform: Shape 550">
                  <a:extLst>
                    <a:ext uri="{FF2B5EF4-FFF2-40B4-BE49-F238E27FC236}">
                      <a16:creationId xmlns:a16="http://schemas.microsoft.com/office/drawing/2014/main" id="{8B11708B-2C84-44AB-9AF4-0A29865E8214}"/>
                    </a:ext>
                  </a:extLst>
                </p:cNvPr>
                <p:cNvSpPr/>
                <p:nvPr/>
              </p:nvSpPr>
              <p:spPr>
                <a:xfrm>
                  <a:off x="4449875" y="1130074"/>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2" name="Freeform: Shape 551">
                  <a:extLst>
                    <a:ext uri="{FF2B5EF4-FFF2-40B4-BE49-F238E27FC236}">
                      <a16:creationId xmlns:a16="http://schemas.microsoft.com/office/drawing/2014/main" id="{9B69706E-2FB3-4E69-84B0-283B42A8050B}"/>
                    </a:ext>
                  </a:extLst>
                </p:cNvPr>
                <p:cNvSpPr/>
                <p:nvPr/>
              </p:nvSpPr>
              <p:spPr>
                <a:xfrm>
                  <a:off x="4516832" y="1130074"/>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3" name="Freeform: Shape 552">
                  <a:extLst>
                    <a:ext uri="{FF2B5EF4-FFF2-40B4-BE49-F238E27FC236}">
                      <a16:creationId xmlns:a16="http://schemas.microsoft.com/office/drawing/2014/main" id="{68818E94-3266-4ECD-A5F0-C1EEE0BFDC10}"/>
                    </a:ext>
                  </a:extLst>
                </p:cNvPr>
                <p:cNvSpPr/>
                <p:nvPr/>
              </p:nvSpPr>
              <p:spPr>
                <a:xfrm>
                  <a:off x="4583817" y="1130071"/>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4" name="Freeform: Shape 553">
                  <a:extLst>
                    <a:ext uri="{FF2B5EF4-FFF2-40B4-BE49-F238E27FC236}">
                      <a16:creationId xmlns:a16="http://schemas.microsoft.com/office/drawing/2014/main" id="{92764494-C872-48F0-9D31-9F32675C5932}"/>
                    </a:ext>
                  </a:extLst>
                </p:cNvPr>
                <p:cNvSpPr/>
                <p:nvPr/>
              </p:nvSpPr>
              <p:spPr>
                <a:xfrm>
                  <a:off x="3415421" y="1742848"/>
                  <a:ext cx="1171738" cy="722996"/>
                </a:xfrm>
                <a:custGeom>
                  <a:avLst/>
                  <a:gdLst>
                    <a:gd name="connsiteX0" fmla="*/ 7348 w 333375"/>
                    <a:gd name="connsiteY0" fmla="*/ 7348 h 219075"/>
                    <a:gd name="connsiteX1" fmla="*/ 335008 w 333375"/>
                    <a:gd name="connsiteY1" fmla="*/ 7348 h 219075"/>
                    <a:gd name="connsiteX2" fmla="*/ 335008 w 333375"/>
                    <a:gd name="connsiteY2" fmla="*/ 217851 h 219075"/>
                    <a:gd name="connsiteX3" fmla="*/ 7348 w 333375"/>
                    <a:gd name="connsiteY3" fmla="*/ 217851 h 219075"/>
                  </a:gdLst>
                  <a:ahLst/>
                  <a:cxnLst>
                    <a:cxn ang="0">
                      <a:pos x="connsiteX0" y="connsiteY0"/>
                    </a:cxn>
                    <a:cxn ang="0">
                      <a:pos x="connsiteX1" y="connsiteY1"/>
                    </a:cxn>
                    <a:cxn ang="0">
                      <a:pos x="connsiteX2" y="connsiteY2"/>
                    </a:cxn>
                    <a:cxn ang="0">
                      <a:pos x="connsiteX3" y="connsiteY3"/>
                    </a:cxn>
                  </a:cxnLst>
                  <a:rect l="l" t="t" r="r" b="b"/>
                  <a:pathLst>
                    <a:path w="333375" h="219075">
                      <a:moveTo>
                        <a:pt x="7348" y="7348"/>
                      </a:moveTo>
                      <a:lnTo>
                        <a:pt x="335008" y="7348"/>
                      </a:lnTo>
                      <a:lnTo>
                        <a:pt x="335008" y="217851"/>
                      </a:lnTo>
                      <a:lnTo>
                        <a:pt x="7348" y="217851"/>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5" name="Freeform: Shape 554">
                  <a:extLst>
                    <a:ext uri="{FF2B5EF4-FFF2-40B4-BE49-F238E27FC236}">
                      <a16:creationId xmlns:a16="http://schemas.microsoft.com/office/drawing/2014/main" id="{EC548124-FD8E-4C24-BC31-B83974820A2F}"/>
                    </a:ext>
                  </a:extLst>
                </p:cNvPr>
                <p:cNvSpPr/>
                <p:nvPr/>
              </p:nvSpPr>
              <p:spPr>
                <a:xfrm>
                  <a:off x="3445550" y="1260675"/>
                  <a:ext cx="1171735" cy="368260"/>
                </a:xfrm>
                <a:custGeom>
                  <a:avLst/>
                  <a:gdLst>
                    <a:gd name="connsiteX0" fmla="*/ 335008 w 333375"/>
                    <a:gd name="connsiteY0" fmla="*/ 98788 h 104775"/>
                    <a:gd name="connsiteX1" fmla="*/ 7348 w 333375"/>
                    <a:gd name="connsiteY1" fmla="*/ 98788 h 104775"/>
                    <a:gd name="connsiteX2" fmla="*/ 7348 w 333375"/>
                    <a:gd name="connsiteY2" fmla="*/ 7348 h 104775"/>
                  </a:gdLst>
                  <a:ahLst/>
                  <a:cxnLst>
                    <a:cxn ang="0">
                      <a:pos x="connsiteX0" y="connsiteY0"/>
                    </a:cxn>
                    <a:cxn ang="0">
                      <a:pos x="connsiteX1" y="connsiteY1"/>
                    </a:cxn>
                    <a:cxn ang="0">
                      <a:pos x="connsiteX2" y="connsiteY2"/>
                    </a:cxn>
                  </a:cxnLst>
                  <a:rect l="l" t="t" r="r" b="b"/>
                  <a:pathLst>
                    <a:path w="333375" h="104775">
                      <a:moveTo>
                        <a:pt x="335008" y="98788"/>
                      </a:moveTo>
                      <a:lnTo>
                        <a:pt x="7348" y="98788"/>
                      </a:lnTo>
                      <a:lnTo>
                        <a:pt x="7348" y="7348"/>
                      </a:lnTo>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6" name="Freeform: Shape 555">
                  <a:extLst>
                    <a:ext uri="{FF2B5EF4-FFF2-40B4-BE49-F238E27FC236}">
                      <a16:creationId xmlns:a16="http://schemas.microsoft.com/office/drawing/2014/main" id="{C1097218-F4F3-4C9E-87DA-5B4A622494B4}"/>
                    </a:ext>
                  </a:extLst>
                </p:cNvPr>
                <p:cNvSpPr/>
                <p:nvPr/>
              </p:nvSpPr>
              <p:spPr>
                <a:xfrm>
                  <a:off x="3408746" y="1521803"/>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7" name="Freeform: Shape 556">
                  <a:extLst>
                    <a:ext uri="{FF2B5EF4-FFF2-40B4-BE49-F238E27FC236}">
                      <a16:creationId xmlns:a16="http://schemas.microsoft.com/office/drawing/2014/main" id="{B1502EEF-2AA1-4BE5-9EFE-5C3187F13143}"/>
                    </a:ext>
                  </a:extLst>
                </p:cNvPr>
                <p:cNvSpPr/>
                <p:nvPr/>
              </p:nvSpPr>
              <p:spPr>
                <a:xfrm>
                  <a:off x="3495790"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8" name="Freeform: Shape 557">
                  <a:extLst>
                    <a:ext uri="{FF2B5EF4-FFF2-40B4-BE49-F238E27FC236}">
                      <a16:creationId xmlns:a16="http://schemas.microsoft.com/office/drawing/2014/main" id="{86022910-1AF9-4B58-9853-E4B1031E2CCE}"/>
                    </a:ext>
                  </a:extLst>
                </p:cNvPr>
                <p:cNvSpPr/>
                <p:nvPr/>
              </p:nvSpPr>
              <p:spPr>
                <a:xfrm>
                  <a:off x="3606267"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9" name="Freeform: Shape 558">
                  <a:extLst>
                    <a:ext uri="{FF2B5EF4-FFF2-40B4-BE49-F238E27FC236}">
                      <a16:creationId xmlns:a16="http://schemas.microsoft.com/office/drawing/2014/main" id="{50DF0D7C-0286-4163-B188-118A937796B5}"/>
                    </a:ext>
                  </a:extLst>
                </p:cNvPr>
                <p:cNvSpPr/>
                <p:nvPr/>
              </p:nvSpPr>
              <p:spPr>
                <a:xfrm>
                  <a:off x="3716744"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0" name="Freeform: Shape 559">
                  <a:extLst>
                    <a:ext uri="{FF2B5EF4-FFF2-40B4-BE49-F238E27FC236}">
                      <a16:creationId xmlns:a16="http://schemas.microsoft.com/office/drawing/2014/main" id="{B3AA7DD8-F790-4695-8E47-E164940F03A8}"/>
                    </a:ext>
                  </a:extLst>
                </p:cNvPr>
                <p:cNvSpPr/>
                <p:nvPr/>
              </p:nvSpPr>
              <p:spPr>
                <a:xfrm>
                  <a:off x="3827227"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1" name="Freeform: Shape 560">
                  <a:extLst>
                    <a:ext uri="{FF2B5EF4-FFF2-40B4-BE49-F238E27FC236}">
                      <a16:creationId xmlns:a16="http://schemas.microsoft.com/office/drawing/2014/main" id="{856F5644-12F2-46AB-9E97-1B03C7A1B14E}"/>
                    </a:ext>
                  </a:extLst>
                </p:cNvPr>
                <p:cNvSpPr/>
                <p:nvPr/>
              </p:nvSpPr>
              <p:spPr>
                <a:xfrm>
                  <a:off x="3937704"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2" name="Freeform: Shape 561">
                  <a:extLst>
                    <a:ext uri="{FF2B5EF4-FFF2-40B4-BE49-F238E27FC236}">
                      <a16:creationId xmlns:a16="http://schemas.microsoft.com/office/drawing/2014/main" id="{F94FEF82-8B2C-4C97-9294-9A2B48B36E07}"/>
                    </a:ext>
                  </a:extLst>
                </p:cNvPr>
                <p:cNvSpPr/>
                <p:nvPr/>
              </p:nvSpPr>
              <p:spPr>
                <a:xfrm>
                  <a:off x="4044835"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3" name="Freeform: Shape 562">
                  <a:extLst>
                    <a:ext uri="{FF2B5EF4-FFF2-40B4-BE49-F238E27FC236}">
                      <a16:creationId xmlns:a16="http://schemas.microsoft.com/office/drawing/2014/main" id="{1E853DC3-0767-47D9-9BD1-8A63B77F366C}"/>
                    </a:ext>
                  </a:extLst>
                </p:cNvPr>
                <p:cNvSpPr/>
                <p:nvPr/>
              </p:nvSpPr>
              <p:spPr>
                <a:xfrm>
                  <a:off x="4155312"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4" name="Freeform: Shape 563">
                  <a:extLst>
                    <a:ext uri="{FF2B5EF4-FFF2-40B4-BE49-F238E27FC236}">
                      <a16:creationId xmlns:a16="http://schemas.microsoft.com/office/drawing/2014/main" id="{C4103862-9238-4D30-9EB8-8829C92BAC3D}"/>
                    </a:ext>
                  </a:extLst>
                </p:cNvPr>
                <p:cNvSpPr/>
                <p:nvPr/>
              </p:nvSpPr>
              <p:spPr>
                <a:xfrm>
                  <a:off x="4265788"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5" name="Freeform: Shape 564">
                  <a:extLst>
                    <a:ext uri="{FF2B5EF4-FFF2-40B4-BE49-F238E27FC236}">
                      <a16:creationId xmlns:a16="http://schemas.microsoft.com/office/drawing/2014/main" id="{336EBF3B-0104-426B-B8F1-65FCAC74E416}"/>
                    </a:ext>
                  </a:extLst>
                </p:cNvPr>
                <p:cNvSpPr/>
                <p:nvPr/>
              </p:nvSpPr>
              <p:spPr>
                <a:xfrm>
                  <a:off x="4376269" y="1588825"/>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6" name="Freeform: Shape 565">
                  <a:extLst>
                    <a:ext uri="{FF2B5EF4-FFF2-40B4-BE49-F238E27FC236}">
                      <a16:creationId xmlns:a16="http://schemas.microsoft.com/office/drawing/2014/main" id="{1E47C280-AF28-4A30-A55C-B9FDD5820655}"/>
                    </a:ext>
                  </a:extLst>
                </p:cNvPr>
                <p:cNvSpPr/>
                <p:nvPr/>
              </p:nvSpPr>
              <p:spPr>
                <a:xfrm>
                  <a:off x="4486763" y="158882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7" name="Freeform: Shape 566">
                  <a:extLst>
                    <a:ext uri="{FF2B5EF4-FFF2-40B4-BE49-F238E27FC236}">
                      <a16:creationId xmlns:a16="http://schemas.microsoft.com/office/drawing/2014/main" id="{947A92B1-194B-49F7-B20C-7C4F7207267A}"/>
                    </a:ext>
                  </a:extLst>
                </p:cNvPr>
                <p:cNvSpPr/>
                <p:nvPr/>
              </p:nvSpPr>
              <p:spPr>
                <a:xfrm>
                  <a:off x="3408827" y="1451599"/>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8" name="Freeform: Shape 567">
                  <a:extLst>
                    <a:ext uri="{FF2B5EF4-FFF2-40B4-BE49-F238E27FC236}">
                      <a16:creationId xmlns:a16="http://schemas.microsoft.com/office/drawing/2014/main" id="{7CB94420-53BA-4092-BCB8-3A478276ECA5}"/>
                    </a:ext>
                  </a:extLst>
                </p:cNvPr>
                <p:cNvSpPr/>
                <p:nvPr/>
              </p:nvSpPr>
              <p:spPr>
                <a:xfrm>
                  <a:off x="3408869" y="1381273"/>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9" name="Freeform: Shape 568">
                  <a:extLst>
                    <a:ext uri="{FF2B5EF4-FFF2-40B4-BE49-F238E27FC236}">
                      <a16:creationId xmlns:a16="http://schemas.microsoft.com/office/drawing/2014/main" id="{E56F08FC-913F-4D22-8151-B6241329643E}"/>
                    </a:ext>
                  </a:extLst>
                </p:cNvPr>
                <p:cNvSpPr/>
                <p:nvPr/>
              </p:nvSpPr>
              <p:spPr>
                <a:xfrm>
                  <a:off x="3408785" y="1310799"/>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570" name="Straight Connector 569">
                  <a:extLst>
                    <a:ext uri="{FF2B5EF4-FFF2-40B4-BE49-F238E27FC236}">
                      <a16:creationId xmlns:a16="http://schemas.microsoft.com/office/drawing/2014/main" id="{1FE20E39-F008-45C2-B136-A1B5E8BFE045}"/>
                    </a:ext>
                  </a:extLst>
                </p:cNvPr>
                <p:cNvCxnSpPr/>
                <p:nvPr/>
              </p:nvCxnSpPr>
              <p:spPr>
                <a:xfrm flipV="1">
                  <a:off x="3515614" y="1379285"/>
                  <a:ext cx="180015" cy="142518"/>
                </a:xfrm>
                <a:prstGeom prst="line">
                  <a:avLst/>
                </a:prstGeom>
                <a:noFill/>
                <a:ln w="12700" cap="flat" cmpd="sng" algn="ctr">
                  <a:solidFill>
                    <a:srgbClr val="0078D7"/>
                  </a:solidFill>
                  <a:prstDash val="solid"/>
                  <a:headEnd type="none"/>
                  <a:tailEnd type="none"/>
                </a:ln>
                <a:effectLst/>
              </p:spPr>
            </p:cxnSp>
            <p:cxnSp>
              <p:nvCxnSpPr>
                <p:cNvPr id="571" name="Straight Connector 570">
                  <a:extLst>
                    <a:ext uri="{FF2B5EF4-FFF2-40B4-BE49-F238E27FC236}">
                      <a16:creationId xmlns:a16="http://schemas.microsoft.com/office/drawing/2014/main" id="{4B0AA233-BFEC-4FE1-9808-E7DEB6790971}"/>
                    </a:ext>
                  </a:extLst>
                </p:cNvPr>
                <p:cNvCxnSpPr>
                  <a:cxnSpLocks/>
                </p:cNvCxnSpPr>
                <p:nvPr/>
              </p:nvCxnSpPr>
              <p:spPr>
                <a:xfrm>
                  <a:off x="3684607" y="1377405"/>
                  <a:ext cx="109103" cy="126835"/>
                </a:xfrm>
                <a:prstGeom prst="line">
                  <a:avLst/>
                </a:prstGeom>
                <a:noFill/>
                <a:ln w="12700" cap="flat" cmpd="sng" algn="ctr">
                  <a:solidFill>
                    <a:srgbClr val="0078D7"/>
                  </a:solidFill>
                  <a:prstDash val="solid"/>
                  <a:headEnd type="none"/>
                  <a:tailEnd type="none"/>
                </a:ln>
                <a:effectLst/>
              </p:spPr>
            </p:cxnSp>
            <p:cxnSp>
              <p:nvCxnSpPr>
                <p:cNvPr id="572" name="Straight Connector 571">
                  <a:extLst>
                    <a:ext uri="{FF2B5EF4-FFF2-40B4-BE49-F238E27FC236}">
                      <a16:creationId xmlns:a16="http://schemas.microsoft.com/office/drawing/2014/main" id="{25F33426-F2E3-49DD-ABCB-F3BA3FF55F5C}"/>
                    </a:ext>
                  </a:extLst>
                </p:cNvPr>
                <p:cNvCxnSpPr>
                  <a:cxnSpLocks/>
                </p:cNvCxnSpPr>
                <p:nvPr/>
              </p:nvCxnSpPr>
              <p:spPr>
                <a:xfrm flipV="1">
                  <a:off x="3786606" y="1460673"/>
                  <a:ext cx="50798" cy="36218"/>
                </a:xfrm>
                <a:prstGeom prst="line">
                  <a:avLst/>
                </a:prstGeom>
                <a:noFill/>
                <a:ln w="12700" cap="flat" cmpd="sng" algn="ctr">
                  <a:solidFill>
                    <a:srgbClr val="0078D7"/>
                  </a:solidFill>
                  <a:prstDash val="solid"/>
                  <a:headEnd type="none"/>
                  <a:tailEnd type="none"/>
                </a:ln>
                <a:effectLst/>
              </p:spPr>
            </p:cxnSp>
            <p:cxnSp>
              <p:nvCxnSpPr>
                <p:cNvPr id="573" name="Straight Connector 572">
                  <a:extLst>
                    <a:ext uri="{FF2B5EF4-FFF2-40B4-BE49-F238E27FC236}">
                      <a16:creationId xmlns:a16="http://schemas.microsoft.com/office/drawing/2014/main" id="{10002A34-4EF1-40FD-B5BA-7FA7C9F610E0}"/>
                    </a:ext>
                  </a:extLst>
                </p:cNvPr>
                <p:cNvCxnSpPr>
                  <a:cxnSpLocks/>
                </p:cNvCxnSpPr>
                <p:nvPr/>
              </p:nvCxnSpPr>
              <p:spPr>
                <a:xfrm flipH="1" flipV="1">
                  <a:off x="3827228" y="1460548"/>
                  <a:ext cx="65638" cy="80007"/>
                </a:xfrm>
                <a:prstGeom prst="line">
                  <a:avLst/>
                </a:prstGeom>
                <a:noFill/>
                <a:ln w="12700" cap="flat" cmpd="sng" algn="ctr">
                  <a:solidFill>
                    <a:srgbClr val="0078D7"/>
                  </a:solidFill>
                  <a:prstDash val="solid"/>
                  <a:headEnd type="none"/>
                  <a:tailEnd type="none"/>
                </a:ln>
                <a:effectLst/>
              </p:spPr>
            </p:cxnSp>
            <p:cxnSp>
              <p:nvCxnSpPr>
                <p:cNvPr id="574" name="Straight Connector 573">
                  <a:extLst>
                    <a:ext uri="{FF2B5EF4-FFF2-40B4-BE49-F238E27FC236}">
                      <a16:creationId xmlns:a16="http://schemas.microsoft.com/office/drawing/2014/main" id="{D3DFFBF8-AF80-4674-B913-F110E427038B}"/>
                    </a:ext>
                  </a:extLst>
                </p:cNvPr>
                <p:cNvCxnSpPr/>
                <p:nvPr/>
              </p:nvCxnSpPr>
              <p:spPr>
                <a:xfrm flipV="1">
                  <a:off x="3882788" y="1392749"/>
                  <a:ext cx="180015" cy="142518"/>
                </a:xfrm>
                <a:prstGeom prst="line">
                  <a:avLst/>
                </a:prstGeom>
                <a:noFill/>
                <a:ln w="12700" cap="flat" cmpd="sng" algn="ctr">
                  <a:solidFill>
                    <a:srgbClr val="0078D7"/>
                  </a:solidFill>
                  <a:prstDash val="solid"/>
                  <a:headEnd type="none"/>
                  <a:tailEnd type="none"/>
                </a:ln>
                <a:effectLst/>
              </p:spPr>
            </p:cxnSp>
            <p:cxnSp>
              <p:nvCxnSpPr>
                <p:cNvPr id="575" name="Straight Connector 574">
                  <a:extLst>
                    <a:ext uri="{FF2B5EF4-FFF2-40B4-BE49-F238E27FC236}">
                      <a16:creationId xmlns:a16="http://schemas.microsoft.com/office/drawing/2014/main" id="{B526162F-CEC6-41C3-93F7-9CC7C56D3906}"/>
                    </a:ext>
                  </a:extLst>
                </p:cNvPr>
                <p:cNvCxnSpPr>
                  <a:cxnSpLocks/>
                </p:cNvCxnSpPr>
                <p:nvPr/>
              </p:nvCxnSpPr>
              <p:spPr>
                <a:xfrm flipH="1" flipV="1">
                  <a:off x="4056050" y="1392461"/>
                  <a:ext cx="65638" cy="80007"/>
                </a:xfrm>
                <a:prstGeom prst="line">
                  <a:avLst/>
                </a:prstGeom>
                <a:noFill/>
                <a:ln w="12700" cap="flat" cmpd="sng" algn="ctr">
                  <a:solidFill>
                    <a:srgbClr val="0078D7"/>
                  </a:solidFill>
                  <a:prstDash val="solid"/>
                  <a:headEnd type="none"/>
                  <a:tailEnd type="none"/>
                </a:ln>
                <a:effectLst/>
              </p:spPr>
            </p:cxnSp>
            <p:cxnSp>
              <p:nvCxnSpPr>
                <p:cNvPr id="576" name="Straight Connector 575">
                  <a:extLst>
                    <a:ext uri="{FF2B5EF4-FFF2-40B4-BE49-F238E27FC236}">
                      <a16:creationId xmlns:a16="http://schemas.microsoft.com/office/drawing/2014/main" id="{1EAAA307-9D3B-4D7A-ACD4-E9EE5B3252C1}"/>
                    </a:ext>
                  </a:extLst>
                </p:cNvPr>
                <p:cNvCxnSpPr>
                  <a:cxnSpLocks/>
                </p:cNvCxnSpPr>
                <p:nvPr/>
              </p:nvCxnSpPr>
              <p:spPr>
                <a:xfrm flipV="1">
                  <a:off x="4111109" y="1432435"/>
                  <a:ext cx="50798" cy="36218"/>
                </a:xfrm>
                <a:prstGeom prst="line">
                  <a:avLst/>
                </a:prstGeom>
                <a:noFill/>
                <a:ln w="12700" cap="flat" cmpd="sng" algn="ctr">
                  <a:solidFill>
                    <a:srgbClr val="0078D7"/>
                  </a:solidFill>
                  <a:prstDash val="solid"/>
                  <a:headEnd type="none"/>
                  <a:tailEnd type="none"/>
                </a:ln>
                <a:effectLst/>
              </p:spPr>
            </p:cxnSp>
            <p:cxnSp>
              <p:nvCxnSpPr>
                <p:cNvPr id="577" name="Straight Connector 576">
                  <a:extLst>
                    <a:ext uri="{FF2B5EF4-FFF2-40B4-BE49-F238E27FC236}">
                      <a16:creationId xmlns:a16="http://schemas.microsoft.com/office/drawing/2014/main" id="{EA27CD16-0391-4089-ADA2-9B78A6837C14}"/>
                    </a:ext>
                  </a:extLst>
                </p:cNvPr>
                <p:cNvCxnSpPr>
                  <a:cxnSpLocks/>
                </p:cNvCxnSpPr>
                <p:nvPr/>
              </p:nvCxnSpPr>
              <p:spPr>
                <a:xfrm>
                  <a:off x="4150946" y="1432865"/>
                  <a:ext cx="109103" cy="126835"/>
                </a:xfrm>
                <a:prstGeom prst="line">
                  <a:avLst/>
                </a:prstGeom>
                <a:noFill/>
                <a:ln w="12700" cap="flat" cmpd="sng" algn="ctr">
                  <a:solidFill>
                    <a:srgbClr val="0078D7"/>
                  </a:solidFill>
                  <a:prstDash val="solid"/>
                  <a:headEnd type="none"/>
                  <a:tailEnd type="none"/>
                </a:ln>
                <a:effectLst/>
              </p:spPr>
            </p:cxnSp>
            <p:cxnSp>
              <p:nvCxnSpPr>
                <p:cNvPr id="578" name="Straight Connector 577">
                  <a:extLst>
                    <a:ext uri="{FF2B5EF4-FFF2-40B4-BE49-F238E27FC236}">
                      <a16:creationId xmlns:a16="http://schemas.microsoft.com/office/drawing/2014/main" id="{2AE7D2AF-9C8C-4CD8-AE62-51ADBF633F77}"/>
                    </a:ext>
                  </a:extLst>
                </p:cNvPr>
                <p:cNvCxnSpPr>
                  <a:cxnSpLocks/>
                </p:cNvCxnSpPr>
                <p:nvPr/>
              </p:nvCxnSpPr>
              <p:spPr>
                <a:xfrm flipV="1">
                  <a:off x="4252782" y="1370963"/>
                  <a:ext cx="302954" cy="185996"/>
                </a:xfrm>
                <a:prstGeom prst="line">
                  <a:avLst/>
                </a:prstGeom>
                <a:noFill/>
                <a:ln w="12700" cap="flat" cmpd="sng" algn="ctr">
                  <a:solidFill>
                    <a:srgbClr val="0078D7"/>
                  </a:solidFill>
                  <a:prstDash val="solid"/>
                  <a:headEnd type="none"/>
                  <a:tailEnd type="none"/>
                </a:ln>
                <a:effectLst/>
              </p:spPr>
            </p:cxnSp>
            <p:cxnSp>
              <p:nvCxnSpPr>
                <p:cNvPr id="579" name="Straight Connector 578">
                  <a:extLst>
                    <a:ext uri="{FF2B5EF4-FFF2-40B4-BE49-F238E27FC236}">
                      <a16:creationId xmlns:a16="http://schemas.microsoft.com/office/drawing/2014/main" id="{4F81EB7B-1984-418C-BBD5-3C336C2B1324}"/>
                    </a:ext>
                  </a:extLst>
                </p:cNvPr>
                <p:cNvCxnSpPr>
                  <a:cxnSpLocks/>
                </p:cNvCxnSpPr>
                <p:nvPr/>
              </p:nvCxnSpPr>
              <p:spPr>
                <a:xfrm>
                  <a:off x="3529268" y="1832272"/>
                  <a:ext cx="124669" cy="0"/>
                </a:xfrm>
                <a:prstGeom prst="line">
                  <a:avLst/>
                </a:prstGeom>
                <a:noFill/>
                <a:ln w="12700" cap="flat" cmpd="sng" algn="ctr">
                  <a:solidFill>
                    <a:srgbClr val="0078D7"/>
                  </a:solidFill>
                  <a:prstDash val="solid"/>
                  <a:headEnd type="none"/>
                  <a:tailEnd type="none"/>
                </a:ln>
                <a:effectLst/>
              </p:spPr>
            </p:cxnSp>
            <p:cxnSp>
              <p:nvCxnSpPr>
                <p:cNvPr id="580" name="Straight Connector 579">
                  <a:extLst>
                    <a:ext uri="{FF2B5EF4-FFF2-40B4-BE49-F238E27FC236}">
                      <a16:creationId xmlns:a16="http://schemas.microsoft.com/office/drawing/2014/main" id="{CC9DAF03-E0C5-4CA7-818C-CE6E2FBAC0C9}"/>
                    </a:ext>
                  </a:extLst>
                </p:cNvPr>
                <p:cNvCxnSpPr>
                  <a:cxnSpLocks/>
                </p:cNvCxnSpPr>
                <p:nvPr/>
              </p:nvCxnSpPr>
              <p:spPr>
                <a:xfrm>
                  <a:off x="3529268" y="1933514"/>
                  <a:ext cx="244028" cy="0"/>
                </a:xfrm>
                <a:prstGeom prst="line">
                  <a:avLst/>
                </a:prstGeom>
                <a:noFill/>
                <a:ln w="12700" cap="flat" cmpd="sng" algn="ctr">
                  <a:solidFill>
                    <a:srgbClr val="0078D7"/>
                  </a:solidFill>
                  <a:prstDash val="solid"/>
                  <a:headEnd type="none"/>
                  <a:tailEnd type="none"/>
                </a:ln>
                <a:effectLst/>
              </p:spPr>
            </p:cxnSp>
            <p:cxnSp>
              <p:nvCxnSpPr>
                <p:cNvPr id="581" name="Straight Connector 580">
                  <a:extLst>
                    <a:ext uri="{FF2B5EF4-FFF2-40B4-BE49-F238E27FC236}">
                      <a16:creationId xmlns:a16="http://schemas.microsoft.com/office/drawing/2014/main" id="{2C027F49-05CB-4F17-8BAF-751A25B8CA5E}"/>
                    </a:ext>
                  </a:extLst>
                </p:cNvPr>
                <p:cNvCxnSpPr>
                  <a:cxnSpLocks/>
                </p:cNvCxnSpPr>
                <p:nvPr/>
              </p:nvCxnSpPr>
              <p:spPr>
                <a:xfrm>
                  <a:off x="3790777" y="1933514"/>
                  <a:ext cx="146037" cy="0"/>
                </a:xfrm>
                <a:prstGeom prst="line">
                  <a:avLst/>
                </a:prstGeom>
                <a:noFill/>
                <a:ln w="12700" cap="flat" cmpd="sng" algn="ctr">
                  <a:solidFill>
                    <a:srgbClr val="0078D7"/>
                  </a:solidFill>
                  <a:prstDash val="solid"/>
                  <a:headEnd type="none"/>
                  <a:tailEnd type="none"/>
                </a:ln>
                <a:effectLst/>
              </p:spPr>
            </p:cxnSp>
            <p:cxnSp>
              <p:nvCxnSpPr>
                <p:cNvPr id="582" name="Straight Connector 581">
                  <a:extLst>
                    <a:ext uri="{FF2B5EF4-FFF2-40B4-BE49-F238E27FC236}">
                      <a16:creationId xmlns:a16="http://schemas.microsoft.com/office/drawing/2014/main" id="{E75454E2-1597-4D9C-936E-FBC06BEC32DD}"/>
                    </a:ext>
                  </a:extLst>
                </p:cNvPr>
                <p:cNvCxnSpPr>
                  <a:cxnSpLocks/>
                </p:cNvCxnSpPr>
                <p:nvPr/>
              </p:nvCxnSpPr>
              <p:spPr>
                <a:xfrm>
                  <a:off x="3529268" y="2008720"/>
                  <a:ext cx="358301" cy="0"/>
                </a:xfrm>
                <a:prstGeom prst="line">
                  <a:avLst/>
                </a:prstGeom>
                <a:noFill/>
                <a:ln w="12700" cap="flat" cmpd="sng" algn="ctr">
                  <a:solidFill>
                    <a:srgbClr val="0078D7"/>
                  </a:solidFill>
                  <a:prstDash val="solid"/>
                  <a:headEnd type="none"/>
                  <a:tailEnd type="none"/>
                </a:ln>
                <a:effectLst/>
              </p:spPr>
            </p:cxnSp>
            <p:cxnSp>
              <p:nvCxnSpPr>
                <p:cNvPr id="583" name="Straight Connector 582">
                  <a:extLst>
                    <a:ext uri="{FF2B5EF4-FFF2-40B4-BE49-F238E27FC236}">
                      <a16:creationId xmlns:a16="http://schemas.microsoft.com/office/drawing/2014/main" id="{C1BB458B-26AA-4212-A2BE-53E1DDD7B7EA}"/>
                    </a:ext>
                  </a:extLst>
                </p:cNvPr>
                <p:cNvCxnSpPr>
                  <a:cxnSpLocks/>
                </p:cNvCxnSpPr>
                <p:nvPr/>
              </p:nvCxnSpPr>
              <p:spPr>
                <a:xfrm>
                  <a:off x="3967535" y="2008720"/>
                  <a:ext cx="146037" cy="0"/>
                </a:xfrm>
                <a:prstGeom prst="line">
                  <a:avLst/>
                </a:prstGeom>
                <a:noFill/>
                <a:ln w="12700" cap="flat" cmpd="sng" algn="ctr">
                  <a:solidFill>
                    <a:srgbClr val="0078D7"/>
                  </a:solidFill>
                  <a:prstDash val="solid"/>
                  <a:headEnd type="none"/>
                  <a:tailEnd type="none"/>
                </a:ln>
                <a:effectLst/>
              </p:spPr>
            </p:cxnSp>
            <p:cxnSp>
              <p:nvCxnSpPr>
                <p:cNvPr id="584" name="Straight Connector 583">
                  <a:extLst>
                    <a:ext uri="{FF2B5EF4-FFF2-40B4-BE49-F238E27FC236}">
                      <a16:creationId xmlns:a16="http://schemas.microsoft.com/office/drawing/2014/main" id="{C50AEF94-A26A-4F4D-8042-44EEDF914655}"/>
                    </a:ext>
                  </a:extLst>
                </p:cNvPr>
                <p:cNvCxnSpPr>
                  <a:cxnSpLocks/>
                </p:cNvCxnSpPr>
                <p:nvPr/>
              </p:nvCxnSpPr>
              <p:spPr>
                <a:xfrm>
                  <a:off x="3529268" y="2109962"/>
                  <a:ext cx="147736" cy="0"/>
                </a:xfrm>
                <a:prstGeom prst="line">
                  <a:avLst/>
                </a:prstGeom>
                <a:noFill/>
                <a:ln w="12700" cap="flat" cmpd="sng" algn="ctr">
                  <a:solidFill>
                    <a:srgbClr val="0078D7"/>
                  </a:solidFill>
                  <a:prstDash val="solid"/>
                  <a:headEnd type="none"/>
                  <a:tailEnd type="none"/>
                </a:ln>
                <a:effectLst/>
              </p:spPr>
            </p:cxnSp>
            <p:cxnSp>
              <p:nvCxnSpPr>
                <p:cNvPr id="585" name="Straight Connector 584">
                  <a:extLst>
                    <a:ext uri="{FF2B5EF4-FFF2-40B4-BE49-F238E27FC236}">
                      <a16:creationId xmlns:a16="http://schemas.microsoft.com/office/drawing/2014/main" id="{0DF155B0-F908-46ED-A948-57AA8D1E6D18}"/>
                    </a:ext>
                  </a:extLst>
                </p:cNvPr>
                <p:cNvCxnSpPr>
                  <a:cxnSpLocks/>
                </p:cNvCxnSpPr>
                <p:nvPr/>
              </p:nvCxnSpPr>
              <p:spPr>
                <a:xfrm>
                  <a:off x="3693985" y="2109962"/>
                  <a:ext cx="350041" cy="0"/>
                </a:xfrm>
                <a:prstGeom prst="line">
                  <a:avLst/>
                </a:prstGeom>
                <a:noFill/>
                <a:ln w="12700" cap="flat" cmpd="sng" algn="ctr">
                  <a:solidFill>
                    <a:srgbClr val="0078D7"/>
                  </a:solidFill>
                  <a:prstDash val="solid"/>
                  <a:headEnd type="none"/>
                  <a:tailEnd type="none"/>
                </a:ln>
                <a:effectLst/>
              </p:spPr>
            </p:cxnSp>
            <p:cxnSp>
              <p:nvCxnSpPr>
                <p:cNvPr id="586" name="Straight Connector 585">
                  <a:extLst>
                    <a:ext uri="{FF2B5EF4-FFF2-40B4-BE49-F238E27FC236}">
                      <a16:creationId xmlns:a16="http://schemas.microsoft.com/office/drawing/2014/main" id="{2C1D5330-0EDB-4E03-B375-249AE3F867E5}"/>
                    </a:ext>
                  </a:extLst>
                </p:cNvPr>
                <p:cNvCxnSpPr>
                  <a:cxnSpLocks/>
                </p:cNvCxnSpPr>
                <p:nvPr/>
              </p:nvCxnSpPr>
              <p:spPr>
                <a:xfrm flipV="1">
                  <a:off x="3529268" y="2381870"/>
                  <a:ext cx="244028" cy="0"/>
                </a:xfrm>
                <a:prstGeom prst="line">
                  <a:avLst/>
                </a:prstGeom>
                <a:noFill/>
                <a:ln w="12700" cap="flat" cmpd="sng" algn="ctr">
                  <a:solidFill>
                    <a:srgbClr val="0078D7"/>
                  </a:solidFill>
                  <a:prstDash val="solid"/>
                  <a:headEnd type="none"/>
                  <a:tailEnd type="none"/>
                </a:ln>
                <a:effectLst/>
              </p:spPr>
            </p:cxnSp>
            <p:cxnSp>
              <p:nvCxnSpPr>
                <p:cNvPr id="587" name="Straight Connector 586">
                  <a:extLst>
                    <a:ext uri="{FF2B5EF4-FFF2-40B4-BE49-F238E27FC236}">
                      <a16:creationId xmlns:a16="http://schemas.microsoft.com/office/drawing/2014/main" id="{ED04B819-5482-4193-883B-00ABA22F886C}"/>
                    </a:ext>
                  </a:extLst>
                </p:cNvPr>
                <p:cNvCxnSpPr>
                  <a:cxnSpLocks/>
                </p:cNvCxnSpPr>
                <p:nvPr/>
              </p:nvCxnSpPr>
              <p:spPr>
                <a:xfrm flipV="1">
                  <a:off x="3790777" y="2381870"/>
                  <a:ext cx="146037" cy="0"/>
                </a:xfrm>
                <a:prstGeom prst="line">
                  <a:avLst/>
                </a:prstGeom>
                <a:noFill/>
                <a:ln w="12700" cap="flat" cmpd="sng" algn="ctr">
                  <a:solidFill>
                    <a:srgbClr val="0078D7"/>
                  </a:solidFill>
                  <a:prstDash val="solid"/>
                  <a:headEnd type="none"/>
                  <a:tailEnd type="none"/>
                </a:ln>
                <a:effectLst/>
              </p:spPr>
            </p:cxnSp>
            <p:cxnSp>
              <p:nvCxnSpPr>
                <p:cNvPr id="588" name="Straight Connector 587">
                  <a:extLst>
                    <a:ext uri="{FF2B5EF4-FFF2-40B4-BE49-F238E27FC236}">
                      <a16:creationId xmlns:a16="http://schemas.microsoft.com/office/drawing/2014/main" id="{4BB0D15A-8D29-48D2-87B8-3E44AD4A59D9}"/>
                    </a:ext>
                  </a:extLst>
                </p:cNvPr>
                <p:cNvCxnSpPr>
                  <a:cxnSpLocks/>
                </p:cNvCxnSpPr>
                <p:nvPr/>
              </p:nvCxnSpPr>
              <p:spPr>
                <a:xfrm flipV="1">
                  <a:off x="3529268" y="2306661"/>
                  <a:ext cx="358301" cy="0"/>
                </a:xfrm>
                <a:prstGeom prst="line">
                  <a:avLst/>
                </a:prstGeom>
                <a:noFill/>
                <a:ln w="12700" cap="flat" cmpd="sng" algn="ctr">
                  <a:solidFill>
                    <a:srgbClr val="0078D7"/>
                  </a:solidFill>
                  <a:prstDash val="solid"/>
                  <a:headEnd type="none"/>
                  <a:tailEnd type="none"/>
                </a:ln>
                <a:effectLst/>
              </p:spPr>
            </p:cxnSp>
            <p:cxnSp>
              <p:nvCxnSpPr>
                <p:cNvPr id="589" name="Straight Connector 588">
                  <a:extLst>
                    <a:ext uri="{FF2B5EF4-FFF2-40B4-BE49-F238E27FC236}">
                      <a16:creationId xmlns:a16="http://schemas.microsoft.com/office/drawing/2014/main" id="{2CEF4680-4C76-4E82-80C1-7ED42A0C0374}"/>
                    </a:ext>
                  </a:extLst>
                </p:cNvPr>
                <p:cNvCxnSpPr>
                  <a:cxnSpLocks/>
                </p:cNvCxnSpPr>
                <p:nvPr/>
              </p:nvCxnSpPr>
              <p:spPr>
                <a:xfrm flipV="1">
                  <a:off x="3940881" y="2306661"/>
                  <a:ext cx="146037" cy="0"/>
                </a:xfrm>
                <a:prstGeom prst="line">
                  <a:avLst/>
                </a:prstGeom>
                <a:noFill/>
                <a:ln w="12700" cap="flat" cmpd="sng" algn="ctr">
                  <a:solidFill>
                    <a:srgbClr val="0078D7"/>
                  </a:solidFill>
                  <a:prstDash val="solid"/>
                  <a:headEnd type="none"/>
                  <a:tailEnd type="none"/>
                </a:ln>
                <a:effectLst/>
              </p:spPr>
            </p:cxnSp>
            <p:cxnSp>
              <p:nvCxnSpPr>
                <p:cNvPr id="590" name="Straight Connector 589">
                  <a:extLst>
                    <a:ext uri="{FF2B5EF4-FFF2-40B4-BE49-F238E27FC236}">
                      <a16:creationId xmlns:a16="http://schemas.microsoft.com/office/drawing/2014/main" id="{2B1EAB3D-7A64-4D49-B489-B4DF6EB31203}"/>
                    </a:ext>
                  </a:extLst>
                </p:cNvPr>
                <p:cNvCxnSpPr>
                  <a:cxnSpLocks/>
                </p:cNvCxnSpPr>
                <p:nvPr/>
              </p:nvCxnSpPr>
              <p:spPr>
                <a:xfrm flipV="1">
                  <a:off x="3626549" y="2205419"/>
                  <a:ext cx="147736" cy="0"/>
                </a:xfrm>
                <a:prstGeom prst="line">
                  <a:avLst/>
                </a:prstGeom>
                <a:noFill/>
                <a:ln w="12700" cap="flat" cmpd="sng" algn="ctr">
                  <a:solidFill>
                    <a:srgbClr val="0078D7"/>
                  </a:solidFill>
                  <a:prstDash val="solid"/>
                  <a:headEnd type="none"/>
                  <a:tailEnd type="none"/>
                </a:ln>
                <a:effectLst/>
              </p:spPr>
            </p:cxnSp>
            <p:cxnSp>
              <p:nvCxnSpPr>
                <p:cNvPr id="591" name="Straight Connector 590">
                  <a:extLst>
                    <a:ext uri="{FF2B5EF4-FFF2-40B4-BE49-F238E27FC236}">
                      <a16:creationId xmlns:a16="http://schemas.microsoft.com/office/drawing/2014/main" id="{B3F54E04-10A7-481A-BF58-E33E283BE221}"/>
                    </a:ext>
                  </a:extLst>
                </p:cNvPr>
                <p:cNvCxnSpPr>
                  <a:cxnSpLocks/>
                </p:cNvCxnSpPr>
                <p:nvPr/>
              </p:nvCxnSpPr>
              <p:spPr>
                <a:xfrm flipV="1">
                  <a:off x="3811590" y="2205419"/>
                  <a:ext cx="350041" cy="0"/>
                </a:xfrm>
                <a:prstGeom prst="line">
                  <a:avLst/>
                </a:prstGeom>
                <a:noFill/>
                <a:ln w="12700" cap="flat" cmpd="sng" algn="ctr">
                  <a:solidFill>
                    <a:srgbClr val="0078D7"/>
                  </a:solidFill>
                  <a:prstDash val="solid"/>
                  <a:headEnd type="none"/>
                  <a:tailEnd type="none"/>
                </a:ln>
                <a:effectLst/>
              </p:spPr>
            </p:cxnSp>
            <p:cxnSp>
              <p:nvCxnSpPr>
                <p:cNvPr id="592" name="Straight Connector 591">
                  <a:extLst>
                    <a:ext uri="{FF2B5EF4-FFF2-40B4-BE49-F238E27FC236}">
                      <a16:creationId xmlns:a16="http://schemas.microsoft.com/office/drawing/2014/main" id="{94E580D6-D97F-40C1-A0A7-686D756107CB}"/>
                    </a:ext>
                  </a:extLst>
                </p:cNvPr>
                <p:cNvCxnSpPr>
                  <a:cxnSpLocks/>
                </p:cNvCxnSpPr>
                <p:nvPr/>
              </p:nvCxnSpPr>
              <p:spPr>
                <a:xfrm>
                  <a:off x="4101001" y="2109962"/>
                  <a:ext cx="350041" cy="0"/>
                </a:xfrm>
                <a:prstGeom prst="line">
                  <a:avLst/>
                </a:prstGeom>
                <a:noFill/>
                <a:ln w="12700" cap="flat" cmpd="sng" algn="ctr">
                  <a:solidFill>
                    <a:srgbClr val="0078D7"/>
                  </a:solidFill>
                  <a:prstDash val="solid"/>
                  <a:headEnd type="none"/>
                  <a:tailEnd type="none"/>
                </a:ln>
                <a:effectLst/>
              </p:spPr>
            </p:cxnSp>
            <p:cxnSp>
              <p:nvCxnSpPr>
                <p:cNvPr id="593" name="Straight Connector 592">
                  <a:extLst>
                    <a:ext uri="{FF2B5EF4-FFF2-40B4-BE49-F238E27FC236}">
                      <a16:creationId xmlns:a16="http://schemas.microsoft.com/office/drawing/2014/main" id="{99426509-8F8C-4E7C-91AE-108539540951}"/>
                    </a:ext>
                  </a:extLst>
                </p:cNvPr>
                <p:cNvCxnSpPr>
                  <a:cxnSpLocks/>
                </p:cNvCxnSpPr>
                <p:nvPr/>
              </p:nvCxnSpPr>
              <p:spPr>
                <a:xfrm flipV="1">
                  <a:off x="4132010" y="2306661"/>
                  <a:ext cx="146037" cy="0"/>
                </a:xfrm>
                <a:prstGeom prst="line">
                  <a:avLst/>
                </a:prstGeom>
                <a:noFill/>
                <a:ln w="12700" cap="flat" cmpd="sng" algn="ctr">
                  <a:solidFill>
                    <a:srgbClr val="0078D7"/>
                  </a:solidFill>
                  <a:prstDash val="solid"/>
                  <a:headEnd type="none"/>
                  <a:tailEnd type="none"/>
                </a:ln>
                <a:effectLst/>
              </p:spPr>
            </p:cxnSp>
            <p:cxnSp>
              <p:nvCxnSpPr>
                <p:cNvPr id="594" name="Straight Connector 593">
                  <a:extLst>
                    <a:ext uri="{FF2B5EF4-FFF2-40B4-BE49-F238E27FC236}">
                      <a16:creationId xmlns:a16="http://schemas.microsoft.com/office/drawing/2014/main" id="{DFFE9853-5B5B-44F2-887D-04534CEA7BBE}"/>
                    </a:ext>
                  </a:extLst>
                </p:cNvPr>
                <p:cNvCxnSpPr>
                  <a:cxnSpLocks/>
                </p:cNvCxnSpPr>
                <p:nvPr/>
              </p:nvCxnSpPr>
              <p:spPr>
                <a:xfrm flipV="1">
                  <a:off x="4320577" y="2306661"/>
                  <a:ext cx="146037" cy="0"/>
                </a:xfrm>
                <a:prstGeom prst="line">
                  <a:avLst/>
                </a:prstGeom>
                <a:noFill/>
                <a:ln w="12700" cap="flat" cmpd="sng" algn="ctr">
                  <a:solidFill>
                    <a:srgbClr val="0078D7"/>
                  </a:solidFill>
                  <a:prstDash val="solid"/>
                  <a:headEnd type="none"/>
                  <a:tailEnd type="none"/>
                </a:ln>
                <a:effectLst/>
              </p:spPr>
            </p:cxnSp>
            <p:cxnSp>
              <p:nvCxnSpPr>
                <p:cNvPr id="595" name="Straight Connector 594">
                  <a:extLst>
                    <a:ext uri="{FF2B5EF4-FFF2-40B4-BE49-F238E27FC236}">
                      <a16:creationId xmlns:a16="http://schemas.microsoft.com/office/drawing/2014/main" id="{B1EB52A5-2A10-4722-8D00-C39A6F930049}"/>
                    </a:ext>
                  </a:extLst>
                </p:cNvPr>
                <p:cNvCxnSpPr>
                  <a:cxnSpLocks/>
                </p:cNvCxnSpPr>
                <p:nvPr/>
              </p:nvCxnSpPr>
              <p:spPr>
                <a:xfrm>
                  <a:off x="4179763" y="1933514"/>
                  <a:ext cx="146037" cy="0"/>
                </a:xfrm>
                <a:prstGeom prst="line">
                  <a:avLst/>
                </a:prstGeom>
                <a:noFill/>
                <a:ln w="12700" cap="flat" cmpd="sng" algn="ctr">
                  <a:solidFill>
                    <a:srgbClr val="0078D7"/>
                  </a:solidFill>
                  <a:prstDash val="solid"/>
                  <a:headEnd type="none"/>
                  <a:tailEnd type="none"/>
                </a:ln>
                <a:effectLst/>
              </p:spPr>
            </p:cxnSp>
            <p:cxnSp>
              <p:nvCxnSpPr>
                <p:cNvPr id="596" name="Straight Connector 595">
                  <a:extLst>
                    <a:ext uri="{FF2B5EF4-FFF2-40B4-BE49-F238E27FC236}">
                      <a16:creationId xmlns:a16="http://schemas.microsoft.com/office/drawing/2014/main" id="{5C2A3C38-3306-4B97-94E1-30056C930C04}"/>
                    </a:ext>
                  </a:extLst>
                </p:cNvPr>
                <p:cNvCxnSpPr>
                  <a:cxnSpLocks/>
                </p:cNvCxnSpPr>
                <p:nvPr/>
              </p:nvCxnSpPr>
              <p:spPr>
                <a:xfrm>
                  <a:off x="4199235" y="2008720"/>
                  <a:ext cx="267379" cy="0"/>
                </a:xfrm>
                <a:prstGeom prst="line">
                  <a:avLst/>
                </a:prstGeom>
                <a:noFill/>
                <a:ln w="12700" cap="flat" cmpd="sng" algn="ctr">
                  <a:solidFill>
                    <a:srgbClr val="0078D7"/>
                  </a:solidFill>
                  <a:prstDash val="solid"/>
                  <a:headEnd type="none"/>
                  <a:tailEnd type="none"/>
                </a:ln>
                <a:effectLst/>
              </p:spPr>
            </p:cxnSp>
          </p:grpSp>
        </p:grpSp>
        <p:sp>
          <p:nvSpPr>
            <p:cNvPr id="672" name="Rectangle 671">
              <a:extLst>
                <a:ext uri="{FF2B5EF4-FFF2-40B4-BE49-F238E27FC236}">
                  <a16:creationId xmlns:a16="http://schemas.microsoft.com/office/drawing/2014/main" id="{456E41D3-6329-4F27-96C2-91E0BC522672}"/>
                </a:ext>
              </a:extLst>
            </p:cNvPr>
            <p:cNvSpPr/>
            <p:nvPr/>
          </p:nvSpPr>
          <p:spPr bwMode="auto">
            <a:xfrm>
              <a:off x="5788791" y="2065375"/>
              <a:ext cx="1155254" cy="230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505050"/>
                  </a:solidFill>
                  <a:effectLst/>
                  <a:uLnTx/>
                  <a:uFillTx/>
                  <a:latin typeface="Segoe UI Semilight"/>
                  <a:ea typeface="+mn-ea"/>
                  <a:cs typeface="Segoe UI" pitchFamily="34" charset="0"/>
                </a:rPr>
                <a:t>Tools</a:t>
              </a:r>
            </a:p>
          </p:txBody>
        </p:sp>
        <p:grpSp>
          <p:nvGrpSpPr>
            <p:cNvPr id="262" name="Group 261">
              <a:extLst>
                <a:ext uri="{FF2B5EF4-FFF2-40B4-BE49-F238E27FC236}">
                  <a16:creationId xmlns:a16="http://schemas.microsoft.com/office/drawing/2014/main" id="{998A73F3-7A07-4A8A-87EF-A8D9CA1AFB14}"/>
                </a:ext>
              </a:extLst>
            </p:cNvPr>
            <p:cNvGrpSpPr/>
            <p:nvPr/>
          </p:nvGrpSpPr>
          <p:grpSpPr>
            <a:xfrm>
              <a:off x="4641484" y="1876334"/>
              <a:ext cx="777240" cy="777240"/>
              <a:chOff x="7109561" y="577281"/>
              <a:chExt cx="777240" cy="777240"/>
            </a:xfrm>
          </p:grpSpPr>
          <p:sp>
            <p:nvSpPr>
              <p:cNvPr id="263" name="Oval 262">
                <a:extLst>
                  <a:ext uri="{FF2B5EF4-FFF2-40B4-BE49-F238E27FC236}">
                    <a16:creationId xmlns:a16="http://schemas.microsoft.com/office/drawing/2014/main" id="{A7BE1EA2-4D42-4165-BF15-DFED38A84BE2}"/>
                  </a:ext>
                </a:extLst>
              </p:cNvPr>
              <p:cNvSpPr/>
              <p:nvPr/>
            </p:nvSpPr>
            <p:spPr bwMode="auto">
              <a:xfrm>
                <a:off x="7109561" y="57728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64" name="TextBox 263">
                <a:extLst>
                  <a:ext uri="{FF2B5EF4-FFF2-40B4-BE49-F238E27FC236}">
                    <a16:creationId xmlns:a16="http://schemas.microsoft.com/office/drawing/2014/main" id="{15F6243C-BAAB-4F4A-B887-FE0192A6D599}"/>
                  </a:ext>
                </a:extLst>
              </p:cNvPr>
              <p:cNvSpPr txBox="1"/>
              <p:nvPr/>
            </p:nvSpPr>
            <p:spPr>
              <a:xfrm>
                <a:off x="7252120" y="1009573"/>
                <a:ext cx="492122" cy="246220"/>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265" name="Graphic 942">
                <a:extLst>
                  <a:ext uri="{FF2B5EF4-FFF2-40B4-BE49-F238E27FC236}">
                    <a16:creationId xmlns:a16="http://schemas.microsoft.com/office/drawing/2014/main" id="{379740E2-F941-40A0-AF72-940C1127914E}"/>
                  </a:ext>
                </a:extLst>
              </p:cNvPr>
              <p:cNvGrpSpPr>
                <a:grpSpLocks noChangeAspect="1"/>
              </p:cNvGrpSpPr>
              <p:nvPr/>
            </p:nvGrpSpPr>
            <p:grpSpPr>
              <a:xfrm>
                <a:off x="7337826" y="635619"/>
                <a:ext cx="320711" cy="358538"/>
                <a:chOff x="4552903" y="4209722"/>
                <a:chExt cx="276911" cy="309580"/>
              </a:xfrm>
              <a:solidFill>
                <a:srgbClr val="0078D7"/>
              </a:solidFill>
            </p:grpSpPr>
            <p:sp>
              <p:nvSpPr>
                <p:cNvPr id="266" name="Freeform: Shape 265">
                  <a:extLst>
                    <a:ext uri="{FF2B5EF4-FFF2-40B4-BE49-F238E27FC236}">
                      <a16:creationId xmlns:a16="http://schemas.microsoft.com/office/drawing/2014/main" id="{5FE40778-660B-4327-83F5-4E0F9D5ED23C}"/>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04B38A35-82A9-426A-A29D-94872D64CE0F}"/>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80B62D2A-2097-43B6-A834-7AD65F18F19B}"/>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2E5EF8BE-6B94-4F1B-BA72-6325432F9D83}"/>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2D6C9F6-6662-4AFC-9770-269F6E8036F7}"/>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58B87A6F-32D0-4E10-B60C-848F0773951D}"/>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72" name="Group 271">
              <a:extLst>
                <a:ext uri="{FF2B5EF4-FFF2-40B4-BE49-F238E27FC236}">
                  <a16:creationId xmlns:a16="http://schemas.microsoft.com/office/drawing/2014/main" id="{6B0D2104-A29B-4761-A98D-999603AD761C}"/>
                </a:ext>
              </a:extLst>
            </p:cNvPr>
            <p:cNvGrpSpPr/>
            <p:nvPr/>
          </p:nvGrpSpPr>
          <p:grpSpPr>
            <a:xfrm>
              <a:off x="5221616" y="2061059"/>
              <a:ext cx="407791" cy="407791"/>
              <a:chOff x="8303519" y="1692273"/>
              <a:chExt cx="702207" cy="702207"/>
            </a:xfrm>
          </p:grpSpPr>
          <p:sp>
            <p:nvSpPr>
              <p:cNvPr id="273" name="Oval 272">
                <a:extLst>
                  <a:ext uri="{FF2B5EF4-FFF2-40B4-BE49-F238E27FC236}">
                    <a16:creationId xmlns:a16="http://schemas.microsoft.com/office/drawing/2014/main" id="{352E8938-8A1D-49AB-94A4-0E8A58B258A1}"/>
                  </a:ext>
                </a:extLst>
              </p:cNvPr>
              <p:cNvSpPr/>
              <p:nvPr/>
            </p:nvSpPr>
            <p:spPr bwMode="auto">
              <a:xfrm>
                <a:off x="8303519" y="1692273"/>
                <a:ext cx="702207" cy="702207"/>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74" name="Graphic 30">
                <a:extLst>
                  <a:ext uri="{FF2B5EF4-FFF2-40B4-BE49-F238E27FC236}">
                    <a16:creationId xmlns:a16="http://schemas.microsoft.com/office/drawing/2014/main" id="{38FB88EB-5A88-4F96-95A0-80122AD3BE84}"/>
                  </a:ext>
                </a:extLst>
              </p:cNvPr>
              <p:cNvGrpSpPr/>
              <p:nvPr/>
            </p:nvGrpSpPr>
            <p:grpSpPr>
              <a:xfrm>
                <a:off x="8386379" y="1901962"/>
                <a:ext cx="536488" cy="282829"/>
                <a:chOff x="10530517" y="1546860"/>
                <a:chExt cx="819476" cy="432016"/>
              </a:xfrm>
            </p:grpSpPr>
            <p:sp>
              <p:nvSpPr>
                <p:cNvPr id="275" name="Freeform: Shape 274">
                  <a:extLst>
                    <a:ext uri="{FF2B5EF4-FFF2-40B4-BE49-F238E27FC236}">
                      <a16:creationId xmlns:a16="http://schemas.microsoft.com/office/drawing/2014/main" id="{6D4C5CFF-2091-415F-89F1-4E876FF9885C}"/>
                    </a:ext>
                  </a:extLst>
                </p:cNvPr>
                <p:cNvSpPr/>
                <p:nvPr/>
              </p:nvSpPr>
              <p:spPr>
                <a:xfrm>
                  <a:off x="11047019" y="1546827"/>
                  <a:ext cx="302864" cy="258306"/>
                </a:xfrm>
                <a:custGeom>
                  <a:avLst/>
                  <a:gdLst>
                    <a:gd name="connsiteX0" fmla="*/ 303168 w 302863"/>
                    <a:gd name="connsiteY0" fmla="*/ 70550 h 258305"/>
                    <a:gd name="connsiteX1" fmla="*/ 286637 w 302863"/>
                    <a:gd name="connsiteY1" fmla="*/ 96252 h 258305"/>
                    <a:gd name="connsiteX2" fmla="*/ 270751 w 302863"/>
                    <a:gd name="connsiteY2" fmla="*/ 115043 h 258305"/>
                    <a:gd name="connsiteX3" fmla="*/ 241821 w 302863"/>
                    <a:gd name="connsiteY3" fmla="*/ 149333 h 258305"/>
                    <a:gd name="connsiteX4" fmla="*/ 239496 w 302863"/>
                    <a:gd name="connsiteY4" fmla="*/ 152627 h 258305"/>
                    <a:gd name="connsiteX5" fmla="*/ 239883 w 302863"/>
                    <a:gd name="connsiteY5" fmla="*/ 156889 h 258305"/>
                    <a:gd name="connsiteX6" fmla="*/ 252863 w 302863"/>
                    <a:gd name="connsiteY6" fmla="*/ 181492 h 258305"/>
                    <a:gd name="connsiteX7" fmla="*/ 270686 w 302863"/>
                    <a:gd name="connsiteY7" fmla="*/ 215783 h 258305"/>
                    <a:gd name="connsiteX8" fmla="*/ 275852 w 302863"/>
                    <a:gd name="connsiteY8" fmla="*/ 230312 h 258305"/>
                    <a:gd name="connsiteX9" fmla="*/ 271074 w 302863"/>
                    <a:gd name="connsiteY9" fmla="*/ 248071 h 258305"/>
                    <a:gd name="connsiteX10" fmla="*/ 242466 w 302863"/>
                    <a:gd name="connsiteY10" fmla="*/ 257693 h 258305"/>
                    <a:gd name="connsiteX11" fmla="*/ 219735 w 302863"/>
                    <a:gd name="connsiteY11" fmla="*/ 251041 h 258305"/>
                    <a:gd name="connsiteX12" fmla="*/ 188028 w 302863"/>
                    <a:gd name="connsiteY12" fmla="*/ 241161 h 258305"/>
                    <a:gd name="connsiteX13" fmla="*/ 183766 w 302863"/>
                    <a:gd name="connsiteY13" fmla="*/ 236318 h 258305"/>
                    <a:gd name="connsiteX14" fmla="*/ 178406 w 302863"/>
                    <a:gd name="connsiteY14" fmla="*/ 204417 h 258305"/>
                    <a:gd name="connsiteX15" fmla="*/ 180150 w 302863"/>
                    <a:gd name="connsiteY15" fmla="*/ 202932 h 258305"/>
                    <a:gd name="connsiteX16" fmla="*/ 228647 w 302863"/>
                    <a:gd name="connsiteY16" fmla="*/ 216364 h 258305"/>
                    <a:gd name="connsiteX17" fmla="*/ 232199 w 302863"/>
                    <a:gd name="connsiteY17" fmla="*/ 217720 h 258305"/>
                    <a:gd name="connsiteX18" fmla="*/ 233103 w 302863"/>
                    <a:gd name="connsiteY18" fmla="*/ 216816 h 258305"/>
                    <a:gd name="connsiteX19" fmla="*/ 231747 w 302863"/>
                    <a:gd name="connsiteY19" fmla="*/ 213845 h 258305"/>
                    <a:gd name="connsiteX20" fmla="*/ 217217 w 302863"/>
                    <a:gd name="connsiteY20" fmla="*/ 186142 h 258305"/>
                    <a:gd name="connsiteX21" fmla="*/ 202106 w 302863"/>
                    <a:gd name="connsiteY21" fmla="*/ 157341 h 258305"/>
                    <a:gd name="connsiteX22" fmla="*/ 203010 w 302863"/>
                    <a:gd name="connsiteY22" fmla="*/ 149140 h 258305"/>
                    <a:gd name="connsiteX23" fmla="*/ 225160 w 302863"/>
                    <a:gd name="connsiteY23" fmla="*/ 123051 h 258305"/>
                    <a:gd name="connsiteX24" fmla="*/ 250409 w 302863"/>
                    <a:gd name="connsiteY24" fmla="*/ 92958 h 258305"/>
                    <a:gd name="connsiteX25" fmla="*/ 251701 w 302863"/>
                    <a:gd name="connsiteY25" fmla="*/ 90246 h 258305"/>
                    <a:gd name="connsiteX26" fmla="*/ 236848 w 302863"/>
                    <a:gd name="connsiteY26" fmla="*/ 94056 h 258305"/>
                    <a:gd name="connsiteX27" fmla="*/ 179310 w 302863"/>
                    <a:gd name="connsiteY27" fmla="*/ 109361 h 258305"/>
                    <a:gd name="connsiteX28" fmla="*/ 174467 w 302863"/>
                    <a:gd name="connsiteY28" fmla="*/ 107423 h 258305"/>
                    <a:gd name="connsiteX29" fmla="*/ 161229 w 302863"/>
                    <a:gd name="connsiteY29" fmla="*/ 85274 h 258305"/>
                    <a:gd name="connsiteX30" fmla="*/ 140177 w 302863"/>
                    <a:gd name="connsiteY30" fmla="*/ 49950 h 258305"/>
                    <a:gd name="connsiteX31" fmla="*/ 138886 w 302863"/>
                    <a:gd name="connsiteY31" fmla="*/ 48788 h 258305"/>
                    <a:gd name="connsiteX32" fmla="*/ 138369 w 302863"/>
                    <a:gd name="connsiteY32" fmla="*/ 50338 h 258305"/>
                    <a:gd name="connsiteX33" fmla="*/ 132492 w 302863"/>
                    <a:gd name="connsiteY33" fmla="*/ 82949 h 258305"/>
                    <a:gd name="connsiteX34" fmla="*/ 125583 w 302863"/>
                    <a:gd name="connsiteY34" fmla="*/ 122857 h 258305"/>
                    <a:gd name="connsiteX35" fmla="*/ 122289 w 302863"/>
                    <a:gd name="connsiteY35" fmla="*/ 126280 h 258305"/>
                    <a:gd name="connsiteX36" fmla="*/ 93617 w 302863"/>
                    <a:gd name="connsiteY36" fmla="*/ 135320 h 258305"/>
                    <a:gd name="connsiteX37" fmla="*/ 53063 w 302863"/>
                    <a:gd name="connsiteY37" fmla="*/ 148171 h 258305"/>
                    <a:gd name="connsiteX38" fmla="*/ 50416 w 302863"/>
                    <a:gd name="connsiteY38" fmla="*/ 149785 h 258305"/>
                    <a:gd name="connsiteX39" fmla="*/ 52999 w 302863"/>
                    <a:gd name="connsiteY39" fmla="*/ 151594 h 258305"/>
                    <a:gd name="connsiteX40" fmla="*/ 105112 w 302863"/>
                    <a:gd name="connsiteY40" fmla="*/ 172258 h 258305"/>
                    <a:gd name="connsiteX41" fmla="*/ 107114 w 302863"/>
                    <a:gd name="connsiteY41" fmla="*/ 173162 h 258305"/>
                    <a:gd name="connsiteX42" fmla="*/ 100269 w 302863"/>
                    <a:gd name="connsiteY42" fmla="*/ 177876 h 258305"/>
                    <a:gd name="connsiteX43" fmla="*/ 71016 w 302863"/>
                    <a:gd name="connsiteY43" fmla="*/ 197314 h 258305"/>
                    <a:gd name="connsiteX44" fmla="*/ 64558 w 302863"/>
                    <a:gd name="connsiteY44" fmla="*/ 197830 h 258305"/>
                    <a:gd name="connsiteX45" fmla="*/ 35821 w 302863"/>
                    <a:gd name="connsiteY45" fmla="*/ 184850 h 258305"/>
                    <a:gd name="connsiteX46" fmla="*/ 16965 w 302863"/>
                    <a:gd name="connsiteY46" fmla="*/ 175681 h 258305"/>
                    <a:gd name="connsiteX47" fmla="*/ 3921 w 302863"/>
                    <a:gd name="connsiteY47" fmla="*/ 163217 h 258305"/>
                    <a:gd name="connsiteX48" fmla="*/ 9862 w 302863"/>
                    <a:gd name="connsiteY48" fmla="*/ 132673 h 258305"/>
                    <a:gd name="connsiteX49" fmla="*/ 30074 w 302863"/>
                    <a:gd name="connsiteY49" fmla="*/ 123503 h 258305"/>
                    <a:gd name="connsiteX50" fmla="*/ 47768 w 302863"/>
                    <a:gd name="connsiteY50" fmla="*/ 117756 h 258305"/>
                    <a:gd name="connsiteX51" fmla="*/ 93811 w 302863"/>
                    <a:gd name="connsiteY51" fmla="*/ 102968 h 258305"/>
                    <a:gd name="connsiteX52" fmla="*/ 98202 w 302863"/>
                    <a:gd name="connsiteY52" fmla="*/ 97801 h 258305"/>
                    <a:gd name="connsiteX53" fmla="*/ 106210 w 302863"/>
                    <a:gd name="connsiteY53" fmla="*/ 51823 h 258305"/>
                    <a:gd name="connsiteX54" fmla="*/ 110472 w 302863"/>
                    <a:gd name="connsiteY54" fmla="*/ 28446 h 258305"/>
                    <a:gd name="connsiteX55" fmla="*/ 115573 w 302863"/>
                    <a:gd name="connsiteY55" fmla="*/ 15337 h 258305"/>
                    <a:gd name="connsiteX56" fmla="*/ 134236 w 302863"/>
                    <a:gd name="connsiteY56" fmla="*/ 33 h 258305"/>
                    <a:gd name="connsiteX57" fmla="*/ 139596 w 302863"/>
                    <a:gd name="connsiteY57" fmla="*/ 33 h 258305"/>
                    <a:gd name="connsiteX58" fmla="*/ 156450 w 302863"/>
                    <a:gd name="connsiteY58" fmla="*/ 11786 h 258305"/>
                    <a:gd name="connsiteX59" fmla="*/ 160325 w 302863"/>
                    <a:gd name="connsiteY59" fmla="*/ 17727 h 258305"/>
                    <a:gd name="connsiteX60" fmla="*/ 181119 w 302863"/>
                    <a:gd name="connsiteY60" fmla="*/ 52469 h 258305"/>
                    <a:gd name="connsiteX61" fmla="*/ 191580 w 302863"/>
                    <a:gd name="connsiteY61" fmla="*/ 70034 h 258305"/>
                    <a:gd name="connsiteX62" fmla="*/ 197456 w 302863"/>
                    <a:gd name="connsiteY62" fmla="*/ 72358 h 258305"/>
                    <a:gd name="connsiteX63" fmla="*/ 267199 w 302863"/>
                    <a:gd name="connsiteY63" fmla="*/ 53890 h 258305"/>
                    <a:gd name="connsiteX64" fmla="*/ 284635 w 302863"/>
                    <a:gd name="connsiteY64" fmla="*/ 50919 h 258305"/>
                    <a:gd name="connsiteX65" fmla="*/ 303168 w 302863"/>
                    <a:gd name="connsiteY65" fmla="*/ 63189 h 258305"/>
                    <a:gd name="connsiteX66" fmla="*/ 303168 w 302863"/>
                    <a:gd name="connsiteY66" fmla="*/ 70550 h 2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863" h="258305">
                      <a:moveTo>
                        <a:pt x="303168" y="70550"/>
                      </a:moveTo>
                      <a:cubicBezTo>
                        <a:pt x="300456" y="80882"/>
                        <a:pt x="293288" y="88438"/>
                        <a:pt x="286637" y="96252"/>
                      </a:cubicBezTo>
                      <a:cubicBezTo>
                        <a:pt x="281341" y="102516"/>
                        <a:pt x="275852" y="108650"/>
                        <a:pt x="270751" y="115043"/>
                      </a:cubicBezTo>
                      <a:cubicBezTo>
                        <a:pt x="261387" y="126667"/>
                        <a:pt x="251378" y="137839"/>
                        <a:pt x="241821" y="149333"/>
                      </a:cubicBezTo>
                      <a:cubicBezTo>
                        <a:pt x="240981" y="150367"/>
                        <a:pt x="240206" y="151529"/>
                        <a:pt x="239496" y="152627"/>
                      </a:cubicBezTo>
                      <a:cubicBezTo>
                        <a:pt x="238527" y="154112"/>
                        <a:pt x="239108" y="155468"/>
                        <a:pt x="239883" y="156889"/>
                      </a:cubicBezTo>
                      <a:cubicBezTo>
                        <a:pt x="244210" y="165090"/>
                        <a:pt x="248666" y="173227"/>
                        <a:pt x="252863" y="181492"/>
                      </a:cubicBezTo>
                      <a:cubicBezTo>
                        <a:pt x="258675" y="192987"/>
                        <a:pt x="264939" y="204288"/>
                        <a:pt x="270686" y="215783"/>
                      </a:cubicBezTo>
                      <a:cubicBezTo>
                        <a:pt x="273011" y="220367"/>
                        <a:pt x="275271" y="225082"/>
                        <a:pt x="275852" y="230312"/>
                      </a:cubicBezTo>
                      <a:cubicBezTo>
                        <a:pt x="276563" y="236899"/>
                        <a:pt x="274948" y="242711"/>
                        <a:pt x="271074" y="248071"/>
                      </a:cubicBezTo>
                      <a:cubicBezTo>
                        <a:pt x="263777" y="258080"/>
                        <a:pt x="253703" y="259759"/>
                        <a:pt x="242466" y="257693"/>
                      </a:cubicBezTo>
                      <a:cubicBezTo>
                        <a:pt x="234652" y="256272"/>
                        <a:pt x="227162" y="253689"/>
                        <a:pt x="219735" y="251041"/>
                      </a:cubicBezTo>
                      <a:cubicBezTo>
                        <a:pt x="209274" y="247296"/>
                        <a:pt x="198619" y="244454"/>
                        <a:pt x="188028" y="241161"/>
                      </a:cubicBezTo>
                      <a:cubicBezTo>
                        <a:pt x="185381" y="240322"/>
                        <a:pt x="184218" y="239095"/>
                        <a:pt x="183766" y="236318"/>
                      </a:cubicBezTo>
                      <a:cubicBezTo>
                        <a:pt x="182152" y="225663"/>
                        <a:pt x="180215" y="215072"/>
                        <a:pt x="178406" y="204417"/>
                      </a:cubicBezTo>
                      <a:cubicBezTo>
                        <a:pt x="178083" y="202674"/>
                        <a:pt x="178471" y="202415"/>
                        <a:pt x="180150" y="202932"/>
                      </a:cubicBezTo>
                      <a:cubicBezTo>
                        <a:pt x="196294" y="207452"/>
                        <a:pt x="212503" y="211843"/>
                        <a:pt x="228647" y="216364"/>
                      </a:cubicBezTo>
                      <a:cubicBezTo>
                        <a:pt x="229874" y="216687"/>
                        <a:pt x="230972" y="217332"/>
                        <a:pt x="232199" y="217720"/>
                      </a:cubicBezTo>
                      <a:cubicBezTo>
                        <a:pt x="233038" y="218043"/>
                        <a:pt x="233361" y="217591"/>
                        <a:pt x="233103" y="216816"/>
                      </a:cubicBezTo>
                      <a:cubicBezTo>
                        <a:pt x="232715" y="215783"/>
                        <a:pt x="232263" y="214814"/>
                        <a:pt x="231747" y="213845"/>
                      </a:cubicBezTo>
                      <a:cubicBezTo>
                        <a:pt x="226903" y="204611"/>
                        <a:pt x="221931" y="195441"/>
                        <a:pt x="217217" y="186142"/>
                      </a:cubicBezTo>
                      <a:cubicBezTo>
                        <a:pt x="212309" y="176456"/>
                        <a:pt x="207143" y="166963"/>
                        <a:pt x="202106" y="157341"/>
                      </a:cubicBezTo>
                      <a:cubicBezTo>
                        <a:pt x="200169" y="153595"/>
                        <a:pt x="199652" y="153208"/>
                        <a:pt x="203010" y="149140"/>
                      </a:cubicBezTo>
                      <a:cubicBezTo>
                        <a:pt x="210307" y="140357"/>
                        <a:pt x="217927" y="131833"/>
                        <a:pt x="225160" y="123051"/>
                      </a:cubicBezTo>
                      <a:cubicBezTo>
                        <a:pt x="233490" y="112977"/>
                        <a:pt x="241950" y="102968"/>
                        <a:pt x="250409" y="92958"/>
                      </a:cubicBezTo>
                      <a:cubicBezTo>
                        <a:pt x="251055" y="92248"/>
                        <a:pt x="251701" y="91538"/>
                        <a:pt x="251701" y="90246"/>
                      </a:cubicBezTo>
                      <a:cubicBezTo>
                        <a:pt x="246728" y="91538"/>
                        <a:pt x="241756" y="92765"/>
                        <a:pt x="236848" y="94056"/>
                      </a:cubicBezTo>
                      <a:cubicBezTo>
                        <a:pt x="217669" y="99158"/>
                        <a:pt x="198490" y="104259"/>
                        <a:pt x="179310" y="109361"/>
                      </a:cubicBezTo>
                      <a:cubicBezTo>
                        <a:pt x="176469" y="110136"/>
                        <a:pt x="175952" y="109877"/>
                        <a:pt x="174467" y="107423"/>
                      </a:cubicBezTo>
                      <a:cubicBezTo>
                        <a:pt x="170011" y="100062"/>
                        <a:pt x="165491" y="92765"/>
                        <a:pt x="161229" y="85274"/>
                      </a:cubicBezTo>
                      <a:cubicBezTo>
                        <a:pt x="154448" y="73327"/>
                        <a:pt x="147087" y="61768"/>
                        <a:pt x="140177" y="49950"/>
                      </a:cubicBezTo>
                      <a:cubicBezTo>
                        <a:pt x="139854" y="49369"/>
                        <a:pt x="139467" y="48723"/>
                        <a:pt x="138886" y="48788"/>
                      </a:cubicBezTo>
                      <a:cubicBezTo>
                        <a:pt x="138111" y="48917"/>
                        <a:pt x="138434" y="49821"/>
                        <a:pt x="138369" y="50338"/>
                      </a:cubicBezTo>
                      <a:cubicBezTo>
                        <a:pt x="136432" y="61187"/>
                        <a:pt x="134430" y="72100"/>
                        <a:pt x="132492" y="82949"/>
                      </a:cubicBezTo>
                      <a:cubicBezTo>
                        <a:pt x="130168" y="96252"/>
                        <a:pt x="127843" y="109554"/>
                        <a:pt x="125583" y="122857"/>
                      </a:cubicBezTo>
                      <a:cubicBezTo>
                        <a:pt x="125260" y="124859"/>
                        <a:pt x="124033" y="125698"/>
                        <a:pt x="122289" y="126280"/>
                      </a:cubicBezTo>
                      <a:cubicBezTo>
                        <a:pt x="112732" y="129250"/>
                        <a:pt x="103175" y="132285"/>
                        <a:pt x="93617" y="135320"/>
                      </a:cubicBezTo>
                      <a:cubicBezTo>
                        <a:pt x="80121" y="139582"/>
                        <a:pt x="66560" y="143844"/>
                        <a:pt x="53063" y="148171"/>
                      </a:cubicBezTo>
                      <a:cubicBezTo>
                        <a:pt x="52030" y="148494"/>
                        <a:pt x="50480" y="148817"/>
                        <a:pt x="50416" y="149785"/>
                      </a:cubicBezTo>
                      <a:cubicBezTo>
                        <a:pt x="50416" y="150883"/>
                        <a:pt x="52030" y="151142"/>
                        <a:pt x="52999" y="151594"/>
                      </a:cubicBezTo>
                      <a:cubicBezTo>
                        <a:pt x="70370" y="158503"/>
                        <a:pt x="87741" y="165348"/>
                        <a:pt x="105112" y="172258"/>
                      </a:cubicBezTo>
                      <a:cubicBezTo>
                        <a:pt x="105758" y="172516"/>
                        <a:pt x="106339" y="172775"/>
                        <a:pt x="107114" y="173162"/>
                      </a:cubicBezTo>
                      <a:cubicBezTo>
                        <a:pt x="104983" y="175099"/>
                        <a:pt x="102529" y="176391"/>
                        <a:pt x="100269" y="177876"/>
                      </a:cubicBezTo>
                      <a:cubicBezTo>
                        <a:pt x="90582" y="184398"/>
                        <a:pt x="80831" y="190921"/>
                        <a:pt x="71016" y="197314"/>
                      </a:cubicBezTo>
                      <a:cubicBezTo>
                        <a:pt x="68820" y="198734"/>
                        <a:pt x="66947" y="198928"/>
                        <a:pt x="64558" y="197830"/>
                      </a:cubicBezTo>
                      <a:cubicBezTo>
                        <a:pt x="55001" y="193439"/>
                        <a:pt x="45250" y="189500"/>
                        <a:pt x="35821" y="184850"/>
                      </a:cubicBezTo>
                      <a:cubicBezTo>
                        <a:pt x="29557" y="181751"/>
                        <a:pt x="22971" y="179361"/>
                        <a:pt x="16965" y="175681"/>
                      </a:cubicBezTo>
                      <a:cubicBezTo>
                        <a:pt x="11670" y="172452"/>
                        <a:pt x="7214" y="168448"/>
                        <a:pt x="3921" y="163217"/>
                      </a:cubicBezTo>
                      <a:cubicBezTo>
                        <a:pt x="-2925" y="152175"/>
                        <a:pt x="-600" y="140357"/>
                        <a:pt x="9862" y="132673"/>
                      </a:cubicBezTo>
                      <a:cubicBezTo>
                        <a:pt x="15932" y="128217"/>
                        <a:pt x="22971" y="125763"/>
                        <a:pt x="30074" y="123503"/>
                      </a:cubicBezTo>
                      <a:cubicBezTo>
                        <a:pt x="35951" y="121630"/>
                        <a:pt x="41956" y="119887"/>
                        <a:pt x="47768" y="117756"/>
                      </a:cubicBezTo>
                      <a:cubicBezTo>
                        <a:pt x="62944" y="112202"/>
                        <a:pt x="78442" y="107875"/>
                        <a:pt x="93811" y="102968"/>
                      </a:cubicBezTo>
                      <a:cubicBezTo>
                        <a:pt x="96523" y="102128"/>
                        <a:pt x="97750" y="100578"/>
                        <a:pt x="98202" y="97801"/>
                      </a:cubicBezTo>
                      <a:cubicBezTo>
                        <a:pt x="100785" y="82497"/>
                        <a:pt x="103562" y="67192"/>
                        <a:pt x="106210" y="51823"/>
                      </a:cubicBezTo>
                      <a:cubicBezTo>
                        <a:pt x="107566" y="44009"/>
                        <a:pt x="108599" y="36196"/>
                        <a:pt x="110472" y="28446"/>
                      </a:cubicBezTo>
                      <a:cubicBezTo>
                        <a:pt x="111570" y="23862"/>
                        <a:pt x="113313" y="19470"/>
                        <a:pt x="115573" y="15337"/>
                      </a:cubicBezTo>
                      <a:cubicBezTo>
                        <a:pt x="119771" y="7847"/>
                        <a:pt x="125389" y="1970"/>
                        <a:pt x="134236" y="33"/>
                      </a:cubicBezTo>
                      <a:cubicBezTo>
                        <a:pt x="136044" y="33"/>
                        <a:pt x="137788" y="33"/>
                        <a:pt x="139596" y="33"/>
                      </a:cubicBezTo>
                      <a:cubicBezTo>
                        <a:pt x="146828" y="1647"/>
                        <a:pt x="152124" y="6038"/>
                        <a:pt x="156450" y="11786"/>
                      </a:cubicBezTo>
                      <a:cubicBezTo>
                        <a:pt x="157871" y="13723"/>
                        <a:pt x="159098" y="15725"/>
                        <a:pt x="160325" y="17727"/>
                      </a:cubicBezTo>
                      <a:cubicBezTo>
                        <a:pt x="167235" y="29351"/>
                        <a:pt x="174467" y="40716"/>
                        <a:pt x="181119" y="52469"/>
                      </a:cubicBezTo>
                      <a:cubicBezTo>
                        <a:pt x="184477" y="58410"/>
                        <a:pt x="188093" y="64157"/>
                        <a:pt x="191580" y="70034"/>
                      </a:cubicBezTo>
                      <a:cubicBezTo>
                        <a:pt x="193388" y="73004"/>
                        <a:pt x="194034" y="73262"/>
                        <a:pt x="197456" y="72358"/>
                      </a:cubicBezTo>
                      <a:cubicBezTo>
                        <a:pt x="220704" y="66159"/>
                        <a:pt x="243952" y="60024"/>
                        <a:pt x="267199" y="53890"/>
                      </a:cubicBezTo>
                      <a:cubicBezTo>
                        <a:pt x="272946" y="52404"/>
                        <a:pt x="278629" y="50532"/>
                        <a:pt x="284635" y="50919"/>
                      </a:cubicBezTo>
                      <a:cubicBezTo>
                        <a:pt x="293159" y="51436"/>
                        <a:pt x="300262" y="54083"/>
                        <a:pt x="303168" y="63189"/>
                      </a:cubicBezTo>
                      <a:cubicBezTo>
                        <a:pt x="303168" y="65642"/>
                        <a:pt x="303168" y="68096"/>
                        <a:pt x="303168" y="70550"/>
                      </a:cubicBezTo>
                      <a:close/>
                    </a:path>
                  </a:pathLst>
                </a:custGeom>
                <a:solidFill>
                  <a:srgbClr val="E15A1D"/>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71FBEDA7-83B2-4FD6-AD1A-38D0C0E9EF62}"/>
                    </a:ext>
                  </a:extLst>
                </p:cNvPr>
                <p:cNvSpPr/>
                <p:nvPr/>
              </p:nvSpPr>
              <p:spPr>
                <a:xfrm>
                  <a:off x="10660613" y="1773633"/>
                  <a:ext cx="175648" cy="204707"/>
                </a:xfrm>
                <a:custGeom>
                  <a:avLst/>
                  <a:gdLst>
                    <a:gd name="connsiteX0" fmla="*/ 32831 w 175648"/>
                    <a:gd name="connsiteY0" fmla="*/ 204985 h 204707"/>
                    <a:gd name="connsiteX1" fmla="*/ 865 w 175648"/>
                    <a:gd name="connsiteY1" fmla="*/ 204985 h 204707"/>
                    <a:gd name="connsiteX2" fmla="*/ 155 w 175648"/>
                    <a:gd name="connsiteY2" fmla="*/ 203177 h 204707"/>
                    <a:gd name="connsiteX3" fmla="*/ 5967 w 175648"/>
                    <a:gd name="connsiteY3" fmla="*/ 158296 h 204707"/>
                    <a:gd name="connsiteX4" fmla="*/ 12489 w 175648"/>
                    <a:gd name="connsiteY4" fmla="*/ 107345 h 204707"/>
                    <a:gd name="connsiteX5" fmla="*/ 18365 w 175648"/>
                    <a:gd name="connsiteY5" fmla="*/ 69762 h 204707"/>
                    <a:gd name="connsiteX6" fmla="*/ 44131 w 175648"/>
                    <a:gd name="connsiteY6" fmla="*/ 26108 h 204707"/>
                    <a:gd name="connsiteX7" fmla="*/ 84233 w 175648"/>
                    <a:gd name="connsiteY7" fmla="*/ 3119 h 204707"/>
                    <a:gd name="connsiteX8" fmla="*/ 130406 w 175648"/>
                    <a:gd name="connsiteY8" fmla="*/ 4023 h 204707"/>
                    <a:gd name="connsiteX9" fmla="*/ 158819 w 175648"/>
                    <a:gd name="connsiteY9" fmla="*/ 22750 h 204707"/>
                    <a:gd name="connsiteX10" fmla="*/ 175286 w 175648"/>
                    <a:gd name="connsiteY10" fmla="*/ 61173 h 204707"/>
                    <a:gd name="connsiteX11" fmla="*/ 157915 w 175648"/>
                    <a:gd name="connsiteY11" fmla="*/ 122650 h 204707"/>
                    <a:gd name="connsiteX12" fmla="*/ 111226 w 175648"/>
                    <a:gd name="connsiteY12" fmla="*/ 156811 h 204707"/>
                    <a:gd name="connsiteX13" fmla="*/ 63504 w 175648"/>
                    <a:gd name="connsiteY13" fmla="*/ 158102 h 204707"/>
                    <a:gd name="connsiteX14" fmla="*/ 45810 w 175648"/>
                    <a:gd name="connsiteY14" fmla="*/ 149578 h 204707"/>
                    <a:gd name="connsiteX15" fmla="*/ 42711 w 175648"/>
                    <a:gd name="connsiteY15" fmla="*/ 147512 h 204707"/>
                    <a:gd name="connsiteX16" fmla="*/ 41032 w 175648"/>
                    <a:gd name="connsiteY16" fmla="*/ 148351 h 204707"/>
                    <a:gd name="connsiteX17" fmla="*/ 34057 w 175648"/>
                    <a:gd name="connsiteY17" fmla="*/ 202789 h 204707"/>
                    <a:gd name="connsiteX18" fmla="*/ 32831 w 175648"/>
                    <a:gd name="connsiteY18" fmla="*/ 204985 h 204707"/>
                    <a:gd name="connsiteX19" fmla="*/ 50137 w 175648"/>
                    <a:gd name="connsiteY19" fmla="*/ 86875 h 204707"/>
                    <a:gd name="connsiteX20" fmla="*/ 79261 w 175648"/>
                    <a:gd name="connsiteY20" fmla="*/ 124910 h 204707"/>
                    <a:gd name="connsiteX21" fmla="*/ 107093 w 175648"/>
                    <a:gd name="connsiteY21" fmla="*/ 122650 h 204707"/>
                    <a:gd name="connsiteX22" fmla="*/ 138478 w 175648"/>
                    <a:gd name="connsiteY22" fmla="*/ 88618 h 204707"/>
                    <a:gd name="connsiteX23" fmla="*/ 136024 w 175648"/>
                    <a:gd name="connsiteY23" fmla="*/ 55490 h 204707"/>
                    <a:gd name="connsiteX24" fmla="*/ 96826 w 175648"/>
                    <a:gd name="connsiteY24" fmla="*/ 35407 h 204707"/>
                    <a:gd name="connsiteX25" fmla="*/ 58597 w 175648"/>
                    <a:gd name="connsiteY25" fmla="*/ 59300 h 204707"/>
                    <a:gd name="connsiteX26" fmla="*/ 50137 w 175648"/>
                    <a:gd name="connsiteY26" fmla="*/ 86875 h 2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648" h="204707">
                      <a:moveTo>
                        <a:pt x="32831" y="204985"/>
                      </a:moveTo>
                      <a:cubicBezTo>
                        <a:pt x="22175" y="204985"/>
                        <a:pt x="11520" y="204985"/>
                        <a:pt x="865" y="204985"/>
                      </a:cubicBezTo>
                      <a:cubicBezTo>
                        <a:pt x="-233" y="204726"/>
                        <a:pt x="26" y="203887"/>
                        <a:pt x="155" y="203177"/>
                      </a:cubicBezTo>
                      <a:cubicBezTo>
                        <a:pt x="2092" y="188195"/>
                        <a:pt x="4029" y="173278"/>
                        <a:pt x="5967" y="158296"/>
                      </a:cubicBezTo>
                      <a:cubicBezTo>
                        <a:pt x="8162" y="141312"/>
                        <a:pt x="10229" y="124329"/>
                        <a:pt x="12489" y="107345"/>
                      </a:cubicBezTo>
                      <a:cubicBezTo>
                        <a:pt x="14168" y="94753"/>
                        <a:pt x="15330" y="82096"/>
                        <a:pt x="18365" y="69762"/>
                      </a:cubicBezTo>
                      <a:cubicBezTo>
                        <a:pt x="22563" y="52714"/>
                        <a:pt x="31604" y="38442"/>
                        <a:pt x="44131" y="26108"/>
                      </a:cubicBezTo>
                      <a:cubicBezTo>
                        <a:pt x="55561" y="14872"/>
                        <a:pt x="68864" y="7187"/>
                        <a:pt x="84233" y="3119"/>
                      </a:cubicBezTo>
                      <a:cubicBezTo>
                        <a:pt x="99667" y="-949"/>
                        <a:pt x="115101" y="-1337"/>
                        <a:pt x="130406" y="4023"/>
                      </a:cubicBezTo>
                      <a:cubicBezTo>
                        <a:pt x="141384" y="7898"/>
                        <a:pt x="151070" y="14032"/>
                        <a:pt x="158819" y="22750"/>
                      </a:cubicBezTo>
                      <a:cubicBezTo>
                        <a:pt x="168441" y="33728"/>
                        <a:pt x="173866" y="46514"/>
                        <a:pt x="175286" y="61173"/>
                      </a:cubicBezTo>
                      <a:cubicBezTo>
                        <a:pt x="177482" y="83969"/>
                        <a:pt x="171735" y="104310"/>
                        <a:pt x="157915" y="122650"/>
                      </a:cubicBezTo>
                      <a:cubicBezTo>
                        <a:pt x="145646" y="138794"/>
                        <a:pt x="130406" y="150353"/>
                        <a:pt x="111226" y="156811"/>
                      </a:cubicBezTo>
                      <a:cubicBezTo>
                        <a:pt x="95341" y="162171"/>
                        <a:pt x="79455" y="162946"/>
                        <a:pt x="63504" y="158102"/>
                      </a:cubicBezTo>
                      <a:cubicBezTo>
                        <a:pt x="57240" y="156230"/>
                        <a:pt x="51299" y="153259"/>
                        <a:pt x="45810" y="149578"/>
                      </a:cubicBezTo>
                      <a:cubicBezTo>
                        <a:pt x="44777" y="148868"/>
                        <a:pt x="43744" y="148287"/>
                        <a:pt x="42711" y="147512"/>
                      </a:cubicBezTo>
                      <a:cubicBezTo>
                        <a:pt x="41484" y="146608"/>
                        <a:pt x="41225" y="146995"/>
                        <a:pt x="41032" y="148351"/>
                      </a:cubicBezTo>
                      <a:cubicBezTo>
                        <a:pt x="38707" y="166497"/>
                        <a:pt x="36382" y="184643"/>
                        <a:pt x="34057" y="202789"/>
                      </a:cubicBezTo>
                      <a:cubicBezTo>
                        <a:pt x="33864" y="203693"/>
                        <a:pt x="33735" y="204533"/>
                        <a:pt x="32831" y="204985"/>
                      </a:cubicBezTo>
                      <a:close/>
                      <a:moveTo>
                        <a:pt x="50137" y="86875"/>
                      </a:moveTo>
                      <a:cubicBezTo>
                        <a:pt x="50460" y="107991"/>
                        <a:pt x="63052" y="120067"/>
                        <a:pt x="79261" y="124910"/>
                      </a:cubicBezTo>
                      <a:cubicBezTo>
                        <a:pt x="88625" y="127687"/>
                        <a:pt x="97988" y="126783"/>
                        <a:pt x="107093" y="122650"/>
                      </a:cubicBezTo>
                      <a:cubicBezTo>
                        <a:pt x="122334" y="115611"/>
                        <a:pt x="133505" y="105150"/>
                        <a:pt x="138478" y="88618"/>
                      </a:cubicBezTo>
                      <a:cubicBezTo>
                        <a:pt x="141965" y="77124"/>
                        <a:pt x="141448" y="66081"/>
                        <a:pt x="136024" y="55490"/>
                      </a:cubicBezTo>
                      <a:cubicBezTo>
                        <a:pt x="128856" y="41413"/>
                        <a:pt x="112647" y="33082"/>
                        <a:pt x="96826" y="35407"/>
                      </a:cubicBezTo>
                      <a:cubicBezTo>
                        <a:pt x="80617" y="37732"/>
                        <a:pt x="67508" y="45223"/>
                        <a:pt x="58597" y="59300"/>
                      </a:cubicBezTo>
                      <a:cubicBezTo>
                        <a:pt x="53237" y="67760"/>
                        <a:pt x="50460" y="76994"/>
                        <a:pt x="50137" y="86875"/>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82B64698-D45C-4A93-B49B-FB01D65A9D94}"/>
                    </a:ext>
                  </a:extLst>
                </p:cNvPr>
                <p:cNvSpPr/>
                <p:nvPr/>
              </p:nvSpPr>
              <p:spPr>
                <a:xfrm>
                  <a:off x="10530618" y="1718333"/>
                  <a:ext cx="153692" cy="217622"/>
                </a:xfrm>
                <a:custGeom>
                  <a:avLst/>
                  <a:gdLst>
                    <a:gd name="connsiteX0" fmla="*/ 102899 w 153692"/>
                    <a:gd name="connsiteY0" fmla="*/ 42 h 217622"/>
                    <a:gd name="connsiteX1" fmla="*/ 134412 w 153692"/>
                    <a:gd name="connsiteY1" fmla="*/ 10051 h 217622"/>
                    <a:gd name="connsiteX2" fmla="*/ 145842 w 153692"/>
                    <a:gd name="connsiteY2" fmla="*/ 21675 h 217622"/>
                    <a:gd name="connsiteX3" fmla="*/ 153527 w 153692"/>
                    <a:gd name="connsiteY3" fmla="*/ 31813 h 217622"/>
                    <a:gd name="connsiteX4" fmla="*/ 153204 w 153692"/>
                    <a:gd name="connsiteY4" fmla="*/ 34009 h 217622"/>
                    <a:gd name="connsiteX5" fmla="*/ 141903 w 153692"/>
                    <a:gd name="connsiteY5" fmla="*/ 42468 h 217622"/>
                    <a:gd name="connsiteX6" fmla="*/ 122272 w 153692"/>
                    <a:gd name="connsiteY6" fmla="*/ 57515 h 217622"/>
                    <a:gd name="connsiteX7" fmla="*/ 119043 w 153692"/>
                    <a:gd name="connsiteY7" fmla="*/ 56933 h 217622"/>
                    <a:gd name="connsiteX8" fmla="*/ 110390 w 153692"/>
                    <a:gd name="connsiteY8" fmla="*/ 44793 h 217622"/>
                    <a:gd name="connsiteX9" fmla="*/ 96893 w 153692"/>
                    <a:gd name="connsiteY9" fmla="*/ 37754 h 217622"/>
                    <a:gd name="connsiteX10" fmla="*/ 77714 w 153692"/>
                    <a:gd name="connsiteY10" fmla="*/ 43824 h 217622"/>
                    <a:gd name="connsiteX11" fmla="*/ 76293 w 153692"/>
                    <a:gd name="connsiteY11" fmla="*/ 63262 h 217622"/>
                    <a:gd name="connsiteX12" fmla="*/ 87271 w 153692"/>
                    <a:gd name="connsiteY12" fmla="*/ 76242 h 217622"/>
                    <a:gd name="connsiteX13" fmla="*/ 117558 w 153692"/>
                    <a:gd name="connsiteY13" fmla="*/ 108982 h 217622"/>
                    <a:gd name="connsiteX14" fmla="*/ 131765 w 153692"/>
                    <a:gd name="connsiteY14" fmla="*/ 135523 h 217622"/>
                    <a:gd name="connsiteX15" fmla="*/ 124984 w 153692"/>
                    <a:gd name="connsiteY15" fmla="*/ 177046 h 217622"/>
                    <a:gd name="connsiteX16" fmla="*/ 85786 w 153692"/>
                    <a:gd name="connsiteY16" fmla="*/ 212111 h 217622"/>
                    <a:gd name="connsiteX17" fmla="*/ 33737 w 153692"/>
                    <a:gd name="connsiteY17" fmla="*/ 214048 h 217622"/>
                    <a:gd name="connsiteX18" fmla="*/ 5453 w 153692"/>
                    <a:gd name="connsiteY18" fmla="*/ 187184 h 217622"/>
                    <a:gd name="connsiteX19" fmla="*/ 222 w 153692"/>
                    <a:gd name="connsiteY19" fmla="*/ 174140 h 217622"/>
                    <a:gd name="connsiteX20" fmla="*/ 1062 w 153692"/>
                    <a:gd name="connsiteY20" fmla="*/ 172138 h 217622"/>
                    <a:gd name="connsiteX21" fmla="*/ 35481 w 153692"/>
                    <a:gd name="connsiteY21" fmla="*/ 153733 h 217622"/>
                    <a:gd name="connsiteX22" fmla="*/ 37225 w 153692"/>
                    <a:gd name="connsiteY22" fmla="*/ 154315 h 217622"/>
                    <a:gd name="connsiteX23" fmla="*/ 42003 w 153692"/>
                    <a:gd name="connsiteY23" fmla="*/ 164453 h 217622"/>
                    <a:gd name="connsiteX24" fmla="*/ 56081 w 153692"/>
                    <a:gd name="connsiteY24" fmla="*/ 178466 h 217622"/>
                    <a:gd name="connsiteX25" fmla="*/ 72483 w 153692"/>
                    <a:gd name="connsiteY25" fmla="*/ 179499 h 217622"/>
                    <a:gd name="connsiteX26" fmla="*/ 88434 w 153692"/>
                    <a:gd name="connsiteY26" fmla="*/ 169296 h 217622"/>
                    <a:gd name="connsiteX27" fmla="*/ 91017 w 153692"/>
                    <a:gd name="connsiteY27" fmla="*/ 147211 h 217622"/>
                    <a:gd name="connsiteX28" fmla="*/ 77843 w 153692"/>
                    <a:gd name="connsiteY28" fmla="*/ 130357 h 217622"/>
                    <a:gd name="connsiteX29" fmla="*/ 62926 w 153692"/>
                    <a:gd name="connsiteY29" fmla="*/ 114019 h 217622"/>
                    <a:gd name="connsiteX30" fmla="*/ 45878 w 153692"/>
                    <a:gd name="connsiteY30" fmla="*/ 94452 h 217622"/>
                    <a:gd name="connsiteX31" fmla="*/ 36450 w 153692"/>
                    <a:gd name="connsiteY31" fmla="*/ 46408 h 217622"/>
                    <a:gd name="connsiteX32" fmla="*/ 55371 w 153692"/>
                    <a:gd name="connsiteY32" fmla="*/ 18381 h 217622"/>
                    <a:gd name="connsiteX33" fmla="*/ 102899 w 153692"/>
                    <a:gd name="connsiteY33" fmla="*/ 42 h 2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3692" h="217622">
                      <a:moveTo>
                        <a:pt x="102899" y="42"/>
                      </a:moveTo>
                      <a:cubicBezTo>
                        <a:pt x="114329" y="-152"/>
                        <a:pt x="125049" y="2818"/>
                        <a:pt x="134412" y="10051"/>
                      </a:cubicBezTo>
                      <a:cubicBezTo>
                        <a:pt x="138674" y="13409"/>
                        <a:pt x="142484" y="17413"/>
                        <a:pt x="145842" y="21675"/>
                      </a:cubicBezTo>
                      <a:cubicBezTo>
                        <a:pt x="148425" y="25033"/>
                        <a:pt x="150944" y="28455"/>
                        <a:pt x="153527" y="31813"/>
                      </a:cubicBezTo>
                      <a:cubicBezTo>
                        <a:pt x="154302" y="32782"/>
                        <a:pt x="154302" y="33234"/>
                        <a:pt x="153204" y="34009"/>
                      </a:cubicBezTo>
                      <a:cubicBezTo>
                        <a:pt x="149394" y="36721"/>
                        <a:pt x="145519" y="39498"/>
                        <a:pt x="141903" y="42468"/>
                      </a:cubicBezTo>
                      <a:cubicBezTo>
                        <a:pt x="135510" y="47634"/>
                        <a:pt x="128859" y="52478"/>
                        <a:pt x="122272" y="57515"/>
                      </a:cubicBezTo>
                      <a:cubicBezTo>
                        <a:pt x="120722" y="58677"/>
                        <a:pt x="120012" y="58806"/>
                        <a:pt x="119043" y="56933"/>
                      </a:cubicBezTo>
                      <a:cubicBezTo>
                        <a:pt x="116718" y="52542"/>
                        <a:pt x="113748" y="48474"/>
                        <a:pt x="110390" y="44793"/>
                      </a:cubicBezTo>
                      <a:cubicBezTo>
                        <a:pt x="106838" y="40789"/>
                        <a:pt x="102189" y="38400"/>
                        <a:pt x="96893" y="37754"/>
                      </a:cubicBezTo>
                      <a:cubicBezTo>
                        <a:pt x="89596" y="36786"/>
                        <a:pt x="82945" y="38400"/>
                        <a:pt x="77714" y="43824"/>
                      </a:cubicBezTo>
                      <a:cubicBezTo>
                        <a:pt x="72096" y="49572"/>
                        <a:pt x="70998" y="56740"/>
                        <a:pt x="76293" y="63262"/>
                      </a:cubicBezTo>
                      <a:cubicBezTo>
                        <a:pt x="79845" y="67653"/>
                        <a:pt x="83591" y="71915"/>
                        <a:pt x="87271" y="76242"/>
                      </a:cubicBezTo>
                      <a:cubicBezTo>
                        <a:pt x="96829" y="87607"/>
                        <a:pt x="107871" y="97681"/>
                        <a:pt x="117558" y="108982"/>
                      </a:cubicBezTo>
                      <a:cubicBezTo>
                        <a:pt x="124209" y="116731"/>
                        <a:pt x="129698" y="125255"/>
                        <a:pt x="131765" y="135523"/>
                      </a:cubicBezTo>
                      <a:cubicBezTo>
                        <a:pt x="134671" y="150182"/>
                        <a:pt x="131829" y="163937"/>
                        <a:pt x="124984" y="177046"/>
                      </a:cubicBezTo>
                      <a:cubicBezTo>
                        <a:pt x="116266" y="193706"/>
                        <a:pt x="103222" y="205265"/>
                        <a:pt x="85786" y="212111"/>
                      </a:cubicBezTo>
                      <a:cubicBezTo>
                        <a:pt x="68609" y="218891"/>
                        <a:pt x="51109" y="220247"/>
                        <a:pt x="33737" y="214048"/>
                      </a:cubicBezTo>
                      <a:cubicBezTo>
                        <a:pt x="20628" y="209398"/>
                        <a:pt x="11329" y="199970"/>
                        <a:pt x="5453" y="187184"/>
                      </a:cubicBezTo>
                      <a:cubicBezTo>
                        <a:pt x="3516" y="182922"/>
                        <a:pt x="2030" y="178402"/>
                        <a:pt x="222" y="174140"/>
                      </a:cubicBezTo>
                      <a:cubicBezTo>
                        <a:pt x="-230" y="173042"/>
                        <a:pt x="158" y="172590"/>
                        <a:pt x="1062" y="172138"/>
                      </a:cubicBezTo>
                      <a:cubicBezTo>
                        <a:pt x="12556" y="166003"/>
                        <a:pt x="24051" y="159868"/>
                        <a:pt x="35481" y="153733"/>
                      </a:cubicBezTo>
                      <a:cubicBezTo>
                        <a:pt x="36385" y="153281"/>
                        <a:pt x="36773" y="153217"/>
                        <a:pt x="37225" y="154315"/>
                      </a:cubicBezTo>
                      <a:cubicBezTo>
                        <a:pt x="38710" y="157737"/>
                        <a:pt x="40324" y="161160"/>
                        <a:pt x="42003" y="164453"/>
                      </a:cubicBezTo>
                      <a:cubicBezTo>
                        <a:pt x="45167" y="170652"/>
                        <a:pt x="49752" y="175302"/>
                        <a:pt x="56081" y="178466"/>
                      </a:cubicBezTo>
                      <a:cubicBezTo>
                        <a:pt x="61505" y="181178"/>
                        <a:pt x="67059" y="181372"/>
                        <a:pt x="72483" y="179499"/>
                      </a:cubicBezTo>
                      <a:cubicBezTo>
                        <a:pt x="78554" y="177433"/>
                        <a:pt x="84172" y="174333"/>
                        <a:pt x="88434" y="169296"/>
                      </a:cubicBezTo>
                      <a:cubicBezTo>
                        <a:pt x="94052" y="162774"/>
                        <a:pt x="94891" y="154896"/>
                        <a:pt x="91017" y="147211"/>
                      </a:cubicBezTo>
                      <a:cubicBezTo>
                        <a:pt x="87659" y="140754"/>
                        <a:pt x="82622" y="135652"/>
                        <a:pt x="77843" y="130357"/>
                      </a:cubicBezTo>
                      <a:cubicBezTo>
                        <a:pt x="72935" y="124868"/>
                        <a:pt x="67834" y="119508"/>
                        <a:pt x="62926" y="114019"/>
                      </a:cubicBezTo>
                      <a:cubicBezTo>
                        <a:pt x="57179" y="107561"/>
                        <a:pt x="51238" y="101168"/>
                        <a:pt x="45878" y="94452"/>
                      </a:cubicBezTo>
                      <a:cubicBezTo>
                        <a:pt x="34448" y="80116"/>
                        <a:pt x="31090" y="64037"/>
                        <a:pt x="36450" y="46408"/>
                      </a:cubicBezTo>
                      <a:cubicBezTo>
                        <a:pt x="39872" y="35171"/>
                        <a:pt x="47169" y="26453"/>
                        <a:pt x="55371" y="18381"/>
                      </a:cubicBezTo>
                      <a:cubicBezTo>
                        <a:pt x="68480" y="5595"/>
                        <a:pt x="84495" y="106"/>
                        <a:pt x="102899" y="42"/>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D68869E7-4EE7-4FE0-97F6-3623012E01E3}"/>
                    </a:ext>
                  </a:extLst>
                </p:cNvPr>
                <p:cNvSpPr/>
                <p:nvPr/>
              </p:nvSpPr>
              <p:spPr>
                <a:xfrm>
                  <a:off x="10849133" y="1773673"/>
                  <a:ext cx="160150" cy="160795"/>
                </a:xfrm>
                <a:custGeom>
                  <a:avLst/>
                  <a:gdLst>
                    <a:gd name="connsiteX0" fmla="*/ 111980 w 160149"/>
                    <a:gd name="connsiteY0" fmla="*/ 109113 h 160795"/>
                    <a:gd name="connsiteX1" fmla="*/ 108557 w 160149"/>
                    <a:gd name="connsiteY1" fmla="*/ 135913 h 160795"/>
                    <a:gd name="connsiteX2" fmla="*/ 106749 w 160149"/>
                    <a:gd name="connsiteY2" fmla="*/ 149926 h 160795"/>
                    <a:gd name="connsiteX3" fmla="*/ 104166 w 160149"/>
                    <a:gd name="connsiteY3" fmla="*/ 153477 h 160795"/>
                    <a:gd name="connsiteX4" fmla="*/ 63095 w 160149"/>
                    <a:gd name="connsiteY4" fmla="*/ 160968 h 160795"/>
                    <a:gd name="connsiteX5" fmla="*/ 47662 w 160149"/>
                    <a:gd name="connsiteY5" fmla="*/ 157998 h 160795"/>
                    <a:gd name="connsiteX6" fmla="*/ 8593 w 160149"/>
                    <a:gd name="connsiteY6" fmla="*/ 125968 h 160795"/>
                    <a:gd name="connsiteX7" fmla="*/ 327 w 160149"/>
                    <a:gd name="connsiteY7" fmla="*/ 85220 h 160795"/>
                    <a:gd name="connsiteX8" fmla="*/ 29838 w 160149"/>
                    <a:gd name="connsiteY8" fmla="*/ 25099 h 160795"/>
                    <a:gd name="connsiteX9" fmla="*/ 76915 w 160149"/>
                    <a:gd name="connsiteY9" fmla="*/ 1400 h 160795"/>
                    <a:gd name="connsiteX10" fmla="*/ 132386 w 160149"/>
                    <a:gd name="connsiteY10" fmla="*/ 12959 h 160795"/>
                    <a:gd name="connsiteX11" fmla="*/ 159379 w 160149"/>
                    <a:gd name="connsiteY11" fmla="*/ 55644 h 160795"/>
                    <a:gd name="connsiteX12" fmla="*/ 159444 w 160149"/>
                    <a:gd name="connsiteY12" fmla="*/ 82379 h 160795"/>
                    <a:gd name="connsiteX13" fmla="*/ 153051 w 160149"/>
                    <a:gd name="connsiteY13" fmla="*/ 133782 h 160795"/>
                    <a:gd name="connsiteX14" fmla="*/ 150209 w 160149"/>
                    <a:gd name="connsiteY14" fmla="*/ 155092 h 160795"/>
                    <a:gd name="connsiteX15" fmla="*/ 148143 w 160149"/>
                    <a:gd name="connsiteY15" fmla="*/ 156900 h 160795"/>
                    <a:gd name="connsiteX16" fmla="*/ 117792 w 160149"/>
                    <a:gd name="connsiteY16" fmla="*/ 156900 h 160795"/>
                    <a:gd name="connsiteX17" fmla="*/ 116371 w 160149"/>
                    <a:gd name="connsiteY17" fmla="*/ 155156 h 160795"/>
                    <a:gd name="connsiteX18" fmla="*/ 124637 w 160149"/>
                    <a:gd name="connsiteY18" fmla="*/ 90386 h 160795"/>
                    <a:gd name="connsiteX19" fmla="*/ 120827 w 160149"/>
                    <a:gd name="connsiteY19" fmla="*/ 56419 h 160795"/>
                    <a:gd name="connsiteX20" fmla="*/ 95771 w 160149"/>
                    <a:gd name="connsiteY20" fmla="*/ 36077 h 160795"/>
                    <a:gd name="connsiteX21" fmla="*/ 45983 w 160149"/>
                    <a:gd name="connsiteY21" fmla="*/ 55579 h 160795"/>
                    <a:gd name="connsiteX22" fmla="*/ 35715 w 160149"/>
                    <a:gd name="connsiteY22" fmla="*/ 94325 h 160795"/>
                    <a:gd name="connsiteX23" fmla="*/ 57929 w 160149"/>
                    <a:gd name="connsiteY23" fmla="*/ 122545 h 160795"/>
                    <a:gd name="connsiteX24" fmla="*/ 87247 w 160149"/>
                    <a:gd name="connsiteY24" fmla="*/ 124289 h 160795"/>
                    <a:gd name="connsiteX25" fmla="*/ 110236 w 160149"/>
                    <a:gd name="connsiteY25" fmla="*/ 110405 h 160795"/>
                    <a:gd name="connsiteX26" fmla="*/ 111399 w 160149"/>
                    <a:gd name="connsiteY26" fmla="*/ 108790 h 160795"/>
                    <a:gd name="connsiteX27" fmla="*/ 111980 w 160149"/>
                    <a:gd name="connsiteY27" fmla="*/ 109113 h 1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149" h="160795">
                      <a:moveTo>
                        <a:pt x="111980" y="109113"/>
                      </a:moveTo>
                      <a:cubicBezTo>
                        <a:pt x="110817" y="118025"/>
                        <a:pt x="109720" y="127001"/>
                        <a:pt x="108557" y="135913"/>
                      </a:cubicBezTo>
                      <a:cubicBezTo>
                        <a:pt x="107976" y="140562"/>
                        <a:pt x="107266" y="145212"/>
                        <a:pt x="106749" y="149926"/>
                      </a:cubicBezTo>
                      <a:cubicBezTo>
                        <a:pt x="106555" y="151669"/>
                        <a:pt x="105781" y="152702"/>
                        <a:pt x="104166" y="153477"/>
                      </a:cubicBezTo>
                      <a:cubicBezTo>
                        <a:pt x="91122" y="159483"/>
                        <a:pt x="77431" y="162131"/>
                        <a:pt x="63095" y="160968"/>
                      </a:cubicBezTo>
                      <a:cubicBezTo>
                        <a:pt x="57865" y="160516"/>
                        <a:pt x="52634" y="159741"/>
                        <a:pt x="47662" y="157998"/>
                      </a:cubicBezTo>
                      <a:cubicBezTo>
                        <a:pt x="30872" y="151927"/>
                        <a:pt x="17246" y="141854"/>
                        <a:pt x="8593" y="125968"/>
                      </a:cubicBezTo>
                      <a:cubicBezTo>
                        <a:pt x="1683" y="113311"/>
                        <a:pt x="-900" y="99621"/>
                        <a:pt x="327" y="85220"/>
                      </a:cubicBezTo>
                      <a:cubicBezTo>
                        <a:pt x="2329" y="61391"/>
                        <a:pt x="12597" y="41566"/>
                        <a:pt x="29838" y="25099"/>
                      </a:cubicBezTo>
                      <a:cubicBezTo>
                        <a:pt x="43206" y="12378"/>
                        <a:pt x="58833" y="4435"/>
                        <a:pt x="76915" y="1400"/>
                      </a:cubicBezTo>
                      <a:cubicBezTo>
                        <a:pt x="96804" y="-1958"/>
                        <a:pt x="115790" y="496"/>
                        <a:pt x="132386" y="12959"/>
                      </a:cubicBezTo>
                      <a:cubicBezTo>
                        <a:pt x="146722" y="23743"/>
                        <a:pt x="156086" y="37821"/>
                        <a:pt x="159379" y="55644"/>
                      </a:cubicBezTo>
                      <a:cubicBezTo>
                        <a:pt x="160993" y="64556"/>
                        <a:pt x="160477" y="73467"/>
                        <a:pt x="159444" y="82379"/>
                      </a:cubicBezTo>
                      <a:cubicBezTo>
                        <a:pt x="157377" y="99491"/>
                        <a:pt x="155182" y="116669"/>
                        <a:pt x="153051" y="133782"/>
                      </a:cubicBezTo>
                      <a:cubicBezTo>
                        <a:pt x="152146" y="140885"/>
                        <a:pt x="151113" y="147988"/>
                        <a:pt x="150209" y="155092"/>
                      </a:cubicBezTo>
                      <a:cubicBezTo>
                        <a:pt x="150015" y="156448"/>
                        <a:pt x="149563" y="156900"/>
                        <a:pt x="148143" y="156900"/>
                      </a:cubicBezTo>
                      <a:cubicBezTo>
                        <a:pt x="138004" y="156835"/>
                        <a:pt x="127930" y="156835"/>
                        <a:pt x="117792" y="156900"/>
                      </a:cubicBezTo>
                      <a:cubicBezTo>
                        <a:pt x="116371" y="156900"/>
                        <a:pt x="116177" y="156512"/>
                        <a:pt x="116371" y="155156"/>
                      </a:cubicBezTo>
                      <a:cubicBezTo>
                        <a:pt x="119148" y="133588"/>
                        <a:pt x="121925" y="111955"/>
                        <a:pt x="124637" y="90386"/>
                      </a:cubicBezTo>
                      <a:cubicBezTo>
                        <a:pt x="126122" y="78762"/>
                        <a:pt x="125476" y="67332"/>
                        <a:pt x="120827" y="56419"/>
                      </a:cubicBezTo>
                      <a:cubicBezTo>
                        <a:pt x="116048" y="45247"/>
                        <a:pt x="107847" y="38015"/>
                        <a:pt x="95771" y="36077"/>
                      </a:cubicBezTo>
                      <a:cubicBezTo>
                        <a:pt x="75430" y="32784"/>
                        <a:pt x="58640" y="39629"/>
                        <a:pt x="45983" y="55579"/>
                      </a:cubicBezTo>
                      <a:cubicBezTo>
                        <a:pt x="37136" y="66816"/>
                        <a:pt x="33132" y="79860"/>
                        <a:pt x="35715" y="94325"/>
                      </a:cubicBezTo>
                      <a:cubicBezTo>
                        <a:pt x="38104" y="107628"/>
                        <a:pt x="45918" y="116604"/>
                        <a:pt x="57929" y="122545"/>
                      </a:cubicBezTo>
                      <a:cubicBezTo>
                        <a:pt x="67616" y="127324"/>
                        <a:pt x="77431" y="127388"/>
                        <a:pt x="87247" y="124289"/>
                      </a:cubicBezTo>
                      <a:cubicBezTo>
                        <a:pt x="95900" y="121577"/>
                        <a:pt x="103843" y="117121"/>
                        <a:pt x="110236" y="110405"/>
                      </a:cubicBezTo>
                      <a:cubicBezTo>
                        <a:pt x="110688" y="109953"/>
                        <a:pt x="111011" y="109307"/>
                        <a:pt x="111399" y="108790"/>
                      </a:cubicBezTo>
                      <a:cubicBezTo>
                        <a:pt x="111592" y="108855"/>
                        <a:pt x="111786" y="108984"/>
                        <a:pt x="111980" y="109113"/>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9" name="Freeform: Shape 278">
                  <a:extLst>
                    <a:ext uri="{FF2B5EF4-FFF2-40B4-BE49-F238E27FC236}">
                      <a16:creationId xmlns:a16="http://schemas.microsoft.com/office/drawing/2014/main" id="{10C193B3-2C75-417D-ACED-FBC123BECBA0}"/>
                    </a:ext>
                  </a:extLst>
                </p:cNvPr>
                <p:cNvSpPr/>
                <p:nvPr/>
              </p:nvSpPr>
              <p:spPr>
                <a:xfrm>
                  <a:off x="11099993" y="1724471"/>
                  <a:ext cx="149172" cy="205999"/>
                </a:xfrm>
                <a:custGeom>
                  <a:avLst/>
                  <a:gdLst>
                    <a:gd name="connsiteX0" fmla="*/ 149519 w 149171"/>
                    <a:gd name="connsiteY0" fmla="*/ 206231 h 205998"/>
                    <a:gd name="connsiteX1" fmla="*/ 147194 w 149171"/>
                    <a:gd name="connsiteY1" fmla="*/ 206231 h 205998"/>
                    <a:gd name="connsiteX2" fmla="*/ 107027 w 149171"/>
                    <a:gd name="connsiteY2" fmla="*/ 206231 h 205998"/>
                    <a:gd name="connsiteX3" fmla="*/ 101474 w 149171"/>
                    <a:gd name="connsiteY3" fmla="*/ 203261 h 205998"/>
                    <a:gd name="connsiteX4" fmla="*/ 82553 w 149171"/>
                    <a:gd name="connsiteY4" fmla="*/ 174331 h 205998"/>
                    <a:gd name="connsiteX5" fmla="*/ 60791 w 149171"/>
                    <a:gd name="connsiteY5" fmla="*/ 140945 h 205998"/>
                    <a:gd name="connsiteX6" fmla="*/ 48650 w 149171"/>
                    <a:gd name="connsiteY6" fmla="*/ 122347 h 205998"/>
                    <a:gd name="connsiteX7" fmla="*/ 47294 w 149171"/>
                    <a:gd name="connsiteY7" fmla="*/ 131904 h 205998"/>
                    <a:gd name="connsiteX8" fmla="*/ 42063 w 149171"/>
                    <a:gd name="connsiteY8" fmla="*/ 172071 h 205998"/>
                    <a:gd name="connsiteX9" fmla="*/ 37930 w 149171"/>
                    <a:gd name="connsiteY9" fmla="*/ 204359 h 205998"/>
                    <a:gd name="connsiteX10" fmla="*/ 35929 w 149171"/>
                    <a:gd name="connsiteY10" fmla="*/ 206102 h 205998"/>
                    <a:gd name="connsiteX11" fmla="*/ 1703 w 149171"/>
                    <a:gd name="connsiteY11" fmla="*/ 206102 h 205998"/>
                    <a:gd name="connsiteX12" fmla="*/ 89 w 149171"/>
                    <a:gd name="connsiteY12" fmla="*/ 204230 h 205998"/>
                    <a:gd name="connsiteX13" fmla="*/ 3576 w 149171"/>
                    <a:gd name="connsiteY13" fmla="*/ 177237 h 205998"/>
                    <a:gd name="connsiteX14" fmla="*/ 8742 w 149171"/>
                    <a:gd name="connsiteY14" fmla="*/ 137264 h 205998"/>
                    <a:gd name="connsiteX15" fmla="*/ 12681 w 149171"/>
                    <a:gd name="connsiteY15" fmla="*/ 107430 h 205998"/>
                    <a:gd name="connsiteX16" fmla="*/ 17783 w 149171"/>
                    <a:gd name="connsiteY16" fmla="*/ 67844 h 205998"/>
                    <a:gd name="connsiteX17" fmla="*/ 22820 w 149171"/>
                    <a:gd name="connsiteY17" fmla="*/ 29098 h 205998"/>
                    <a:gd name="connsiteX18" fmla="*/ 25403 w 149171"/>
                    <a:gd name="connsiteY18" fmla="*/ 25159 h 205998"/>
                    <a:gd name="connsiteX19" fmla="*/ 52848 w 149171"/>
                    <a:gd name="connsiteY19" fmla="*/ 7336 h 205998"/>
                    <a:gd name="connsiteX20" fmla="*/ 62405 w 149171"/>
                    <a:gd name="connsiteY20" fmla="*/ 814 h 205998"/>
                    <a:gd name="connsiteX21" fmla="*/ 64407 w 149171"/>
                    <a:gd name="connsiteY21" fmla="*/ 39 h 205998"/>
                    <a:gd name="connsiteX22" fmla="*/ 52654 w 149171"/>
                    <a:gd name="connsiteY22" fmla="*/ 90833 h 205998"/>
                    <a:gd name="connsiteX23" fmla="*/ 53171 w 149171"/>
                    <a:gd name="connsiteY23" fmla="*/ 91156 h 205998"/>
                    <a:gd name="connsiteX24" fmla="*/ 114841 w 149171"/>
                    <a:gd name="connsiteY24" fmla="*/ 21866 h 205998"/>
                    <a:gd name="connsiteX25" fmla="*/ 116843 w 149171"/>
                    <a:gd name="connsiteY25" fmla="*/ 33360 h 205998"/>
                    <a:gd name="connsiteX26" fmla="*/ 120847 w 149171"/>
                    <a:gd name="connsiteY26" fmla="*/ 56543 h 205998"/>
                    <a:gd name="connsiteX27" fmla="*/ 119297 w 149171"/>
                    <a:gd name="connsiteY27" fmla="*/ 61774 h 205998"/>
                    <a:gd name="connsiteX28" fmla="*/ 110385 w 149171"/>
                    <a:gd name="connsiteY28" fmla="*/ 71138 h 205998"/>
                    <a:gd name="connsiteX29" fmla="*/ 79776 w 149171"/>
                    <a:gd name="connsiteY29" fmla="*/ 103620 h 205998"/>
                    <a:gd name="connsiteX30" fmla="*/ 79647 w 149171"/>
                    <a:gd name="connsiteY30" fmla="*/ 107946 h 205998"/>
                    <a:gd name="connsiteX31" fmla="*/ 100182 w 149171"/>
                    <a:gd name="connsiteY31" fmla="*/ 136812 h 205998"/>
                    <a:gd name="connsiteX32" fmla="*/ 124786 w 149171"/>
                    <a:gd name="connsiteY32" fmla="*/ 171748 h 205998"/>
                    <a:gd name="connsiteX33" fmla="*/ 146936 w 149171"/>
                    <a:gd name="connsiteY33" fmla="*/ 203196 h 205998"/>
                    <a:gd name="connsiteX34" fmla="*/ 149519 w 149171"/>
                    <a:gd name="connsiteY34" fmla="*/ 206231 h 20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9171" h="205998">
                      <a:moveTo>
                        <a:pt x="149519" y="206231"/>
                      </a:moveTo>
                      <a:cubicBezTo>
                        <a:pt x="148550" y="206231"/>
                        <a:pt x="147904" y="206231"/>
                        <a:pt x="147194" y="206231"/>
                      </a:cubicBezTo>
                      <a:cubicBezTo>
                        <a:pt x="133827" y="206231"/>
                        <a:pt x="120395" y="206167"/>
                        <a:pt x="107027" y="206231"/>
                      </a:cubicBezTo>
                      <a:cubicBezTo>
                        <a:pt x="104509" y="206231"/>
                        <a:pt x="102830" y="205392"/>
                        <a:pt x="101474" y="203261"/>
                      </a:cubicBezTo>
                      <a:cubicBezTo>
                        <a:pt x="95210" y="193574"/>
                        <a:pt x="88688" y="184082"/>
                        <a:pt x="82553" y="174331"/>
                      </a:cubicBezTo>
                      <a:cubicBezTo>
                        <a:pt x="75449" y="163094"/>
                        <a:pt x="67829" y="152181"/>
                        <a:pt x="60791" y="140945"/>
                      </a:cubicBezTo>
                      <a:cubicBezTo>
                        <a:pt x="56981" y="134810"/>
                        <a:pt x="52912" y="128869"/>
                        <a:pt x="48650" y="122347"/>
                      </a:cubicBezTo>
                      <a:cubicBezTo>
                        <a:pt x="48134" y="125834"/>
                        <a:pt x="47746" y="128869"/>
                        <a:pt x="47294" y="131904"/>
                      </a:cubicBezTo>
                      <a:cubicBezTo>
                        <a:pt x="45551" y="145271"/>
                        <a:pt x="43807" y="158703"/>
                        <a:pt x="42063" y="172071"/>
                      </a:cubicBezTo>
                      <a:cubicBezTo>
                        <a:pt x="40643" y="182855"/>
                        <a:pt x="39222" y="193574"/>
                        <a:pt x="37930" y="204359"/>
                      </a:cubicBezTo>
                      <a:cubicBezTo>
                        <a:pt x="37737" y="205779"/>
                        <a:pt x="37349" y="206102"/>
                        <a:pt x="35929" y="206102"/>
                      </a:cubicBezTo>
                      <a:cubicBezTo>
                        <a:pt x="24499" y="206038"/>
                        <a:pt x="13133" y="206038"/>
                        <a:pt x="1703" y="206102"/>
                      </a:cubicBezTo>
                      <a:cubicBezTo>
                        <a:pt x="153" y="206102"/>
                        <a:pt x="-105" y="205650"/>
                        <a:pt x="89" y="204230"/>
                      </a:cubicBezTo>
                      <a:cubicBezTo>
                        <a:pt x="1251" y="195253"/>
                        <a:pt x="2413" y="186213"/>
                        <a:pt x="3576" y="177237"/>
                      </a:cubicBezTo>
                      <a:cubicBezTo>
                        <a:pt x="5319" y="163934"/>
                        <a:pt x="6998" y="150567"/>
                        <a:pt x="8742" y="137264"/>
                      </a:cubicBezTo>
                      <a:cubicBezTo>
                        <a:pt x="10033" y="127319"/>
                        <a:pt x="11390" y="117374"/>
                        <a:pt x="12681" y="107430"/>
                      </a:cubicBezTo>
                      <a:cubicBezTo>
                        <a:pt x="14425" y="94256"/>
                        <a:pt x="16104" y="81018"/>
                        <a:pt x="17783" y="67844"/>
                      </a:cubicBezTo>
                      <a:cubicBezTo>
                        <a:pt x="19462" y="54929"/>
                        <a:pt x="21141" y="42014"/>
                        <a:pt x="22820" y="29098"/>
                      </a:cubicBezTo>
                      <a:cubicBezTo>
                        <a:pt x="23013" y="27355"/>
                        <a:pt x="23853" y="26128"/>
                        <a:pt x="25403" y="25159"/>
                      </a:cubicBezTo>
                      <a:cubicBezTo>
                        <a:pt x="34572" y="19283"/>
                        <a:pt x="43807" y="13406"/>
                        <a:pt x="52848" y="7336"/>
                      </a:cubicBezTo>
                      <a:cubicBezTo>
                        <a:pt x="56076" y="5205"/>
                        <a:pt x="59176" y="2945"/>
                        <a:pt x="62405" y="814"/>
                      </a:cubicBezTo>
                      <a:cubicBezTo>
                        <a:pt x="62986" y="426"/>
                        <a:pt x="63503" y="-26"/>
                        <a:pt x="64407" y="39"/>
                      </a:cubicBezTo>
                      <a:cubicBezTo>
                        <a:pt x="60468" y="30325"/>
                        <a:pt x="56593" y="60547"/>
                        <a:pt x="52654" y="90833"/>
                      </a:cubicBezTo>
                      <a:cubicBezTo>
                        <a:pt x="52848" y="90963"/>
                        <a:pt x="53041" y="91027"/>
                        <a:pt x="53171" y="91156"/>
                      </a:cubicBezTo>
                      <a:cubicBezTo>
                        <a:pt x="73641" y="68167"/>
                        <a:pt x="94112" y="45178"/>
                        <a:pt x="114841" y="21866"/>
                      </a:cubicBezTo>
                      <a:cubicBezTo>
                        <a:pt x="115551" y="25934"/>
                        <a:pt x="116262" y="29680"/>
                        <a:pt x="116843" y="33360"/>
                      </a:cubicBezTo>
                      <a:cubicBezTo>
                        <a:pt x="118199" y="41110"/>
                        <a:pt x="119426" y="48859"/>
                        <a:pt x="120847" y="56543"/>
                      </a:cubicBezTo>
                      <a:cubicBezTo>
                        <a:pt x="121234" y="58610"/>
                        <a:pt x="120782" y="60224"/>
                        <a:pt x="119297" y="61774"/>
                      </a:cubicBezTo>
                      <a:cubicBezTo>
                        <a:pt x="116262" y="64809"/>
                        <a:pt x="113227" y="67909"/>
                        <a:pt x="110385" y="71138"/>
                      </a:cubicBezTo>
                      <a:cubicBezTo>
                        <a:pt x="100505" y="82309"/>
                        <a:pt x="89979" y="92835"/>
                        <a:pt x="79776" y="103620"/>
                      </a:cubicBezTo>
                      <a:cubicBezTo>
                        <a:pt x="78162" y="105299"/>
                        <a:pt x="78549" y="106396"/>
                        <a:pt x="79647" y="107946"/>
                      </a:cubicBezTo>
                      <a:cubicBezTo>
                        <a:pt x="86557" y="117568"/>
                        <a:pt x="93531" y="127061"/>
                        <a:pt x="100182" y="136812"/>
                      </a:cubicBezTo>
                      <a:cubicBezTo>
                        <a:pt x="108254" y="148565"/>
                        <a:pt x="116843" y="159995"/>
                        <a:pt x="124786" y="171748"/>
                      </a:cubicBezTo>
                      <a:cubicBezTo>
                        <a:pt x="132018" y="182338"/>
                        <a:pt x="139638" y="192670"/>
                        <a:pt x="146936" y="203196"/>
                      </a:cubicBezTo>
                      <a:cubicBezTo>
                        <a:pt x="147711" y="204100"/>
                        <a:pt x="148485" y="204940"/>
                        <a:pt x="149519" y="206231"/>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3" name="Freeform: Shape 282">
                  <a:extLst>
                    <a:ext uri="{FF2B5EF4-FFF2-40B4-BE49-F238E27FC236}">
                      <a16:creationId xmlns:a16="http://schemas.microsoft.com/office/drawing/2014/main" id="{8FE0D744-2270-4445-90FF-843868146E9D}"/>
                    </a:ext>
                  </a:extLst>
                </p:cNvPr>
                <p:cNvSpPr/>
                <p:nvPr/>
              </p:nvSpPr>
              <p:spPr>
                <a:xfrm>
                  <a:off x="11015401" y="1777550"/>
                  <a:ext cx="87178" cy="153046"/>
                </a:xfrm>
                <a:custGeom>
                  <a:avLst/>
                  <a:gdLst>
                    <a:gd name="connsiteX0" fmla="*/ 72282 w 87178"/>
                    <a:gd name="connsiteY0" fmla="*/ 170 h 153046"/>
                    <a:gd name="connsiteX1" fmla="*/ 86037 w 87178"/>
                    <a:gd name="connsiteY1" fmla="*/ 170 h 153046"/>
                    <a:gd name="connsiteX2" fmla="*/ 87522 w 87178"/>
                    <a:gd name="connsiteY2" fmla="*/ 1591 h 153046"/>
                    <a:gd name="connsiteX3" fmla="*/ 83260 w 87178"/>
                    <a:gd name="connsiteY3" fmla="*/ 33879 h 153046"/>
                    <a:gd name="connsiteX4" fmla="*/ 81258 w 87178"/>
                    <a:gd name="connsiteY4" fmla="*/ 35623 h 153046"/>
                    <a:gd name="connsiteX5" fmla="*/ 63629 w 87178"/>
                    <a:gd name="connsiteY5" fmla="*/ 35558 h 153046"/>
                    <a:gd name="connsiteX6" fmla="*/ 48582 w 87178"/>
                    <a:gd name="connsiteY6" fmla="*/ 48667 h 153046"/>
                    <a:gd name="connsiteX7" fmla="*/ 39283 w 87178"/>
                    <a:gd name="connsiteY7" fmla="*/ 119508 h 153046"/>
                    <a:gd name="connsiteX8" fmla="*/ 35150 w 87178"/>
                    <a:gd name="connsiteY8" fmla="*/ 151602 h 153046"/>
                    <a:gd name="connsiteX9" fmla="*/ 33536 w 87178"/>
                    <a:gd name="connsiteY9" fmla="*/ 153087 h 153046"/>
                    <a:gd name="connsiteX10" fmla="*/ 1377 w 87178"/>
                    <a:gd name="connsiteY10" fmla="*/ 153087 h 153046"/>
                    <a:gd name="connsiteX11" fmla="*/ 85 w 87178"/>
                    <a:gd name="connsiteY11" fmla="*/ 151602 h 153046"/>
                    <a:gd name="connsiteX12" fmla="*/ 6220 w 87178"/>
                    <a:gd name="connsiteY12" fmla="*/ 104332 h 153046"/>
                    <a:gd name="connsiteX13" fmla="*/ 11709 w 87178"/>
                    <a:gd name="connsiteY13" fmla="*/ 62099 h 153046"/>
                    <a:gd name="connsiteX14" fmla="*/ 15390 w 87178"/>
                    <a:gd name="connsiteY14" fmla="*/ 36979 h 153046"/>
                    <a:gd name="connsiteX15" fmla="*/ 17908 w 87178"/>
                    <a:gd name="connsiteY15" fmla="*/ 29423 h 153046"/>
                    <a:gd name="connsiteX16" fmla="*/ 54071 w 87178"/>
                    <a:gd name="connsiteY16" fmla="*/ 816 h 153046"/>
                    <a:gd name="connsiteX17" fmla="*/ 72282 w 87178"/>
                    <a:gd name="connsiteY17" fmla="*/ 170 h 15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78" h="153046">
                      <a:moveTo>
                        <a:pt x="72282" y="170"/>
                      </a:moveTo>
                      <a:cubicBezTo>
                        <a:pt x="76867" y="170"/>
                        <a:pt x="81452" y="170"/>
                        <a:pt x="86037" y="170"/>
                      </a:cubicBezTo>
                      <a:cubicBezTo>
                        <a:pt x="87070" y="170"/>
                        <a:pt x="87716" y="170"/>
                        <a:pt x="87522" y="1591"/>
                      </a:cubicBezTo>
                      <a:cubicBezTo>
                        <a:pt x="86037" y="12311"/>
                        <a:pt x="84616" y="23095"/>
                        <a:pt x="83260" y="33879"/>
                      </a:cubicBezTo>
                      <a:cubicBezTo>
                        <a:pt x="83066" y="35300"/>
                        <a:pt x="82614" y="35623"/>
                        <a:pt x="81258" y="35623"/>
                      </a:cubicBezTo>
                      <a:cubicBezTo>
                        <a:pt x="75382" y="35558"/>
                        <a:pt x="69505" y="35558"/>
                        <a:pt x="63629" y="35558"/>
                      </a:cubicBezTo>
                      <a:cubicBezTo>
                        <a:pt x="54717" y="35558"/>
                        <a:pt x="49809" y="39820"/>
                        <a:pt x="48582" y="48667"/>
                      </a:cubicBezTo>
                      <a:cubicBezTo>
                        <a:pt x="45483" y="72302"/>
                        <a:pt x="42383" y="95873"/>
                        <a:pt x="39283" y="119508"/>
                      </a:cubicBezTo>
                      <a:cubicBezTo>
                        <a:pt x="37863" y="130227"/>
                        <a:pt x="36507" y="140882"/>
                        <a:pt x="35150" y="151602"/>
                      </a:cubicBezTo>
                      <a:cubicBezTo>
                        <a:pt x="35021" y="152700"/>
                        <a:pt x="34698" y="153087"/>
                        <a:pt x="33536" y="153087"/>
                      </a:cubicBezTo>
                      <a:cubicBezTo>
                        <a:pt x="22816" y="153023"/>
                        <a:pt x="12097" y="153023"/>
                        <a:pt x="1377" y="153087"/>
                      </a:cubicBezTo>
                      <a:cubicBezTo>
                        <a:pt x="215" y="153087"/>
                        <a:pt x="-108" y="152829"/>
                        <a:pt x="85" y="151602"/>
                      </a:cubicBezTo>
                      <a:cubicBezTo>
                        <a:pt x="2152" y="135845"/>
                        <a:pt x="4218" y="120089"/>
                        <a:pt x="6220" y="104332"/>
                      </a:cubicBezTo>
                      <a:cubicBezTo>
                        <a:pt x="8028" y="90254"/>
                        <a:pt x="9836" y="76177"/>
                        <a:pt x="11709" y="62099"/>
                      </a:cubicBezTo>
                      <a:cubicBezTo>
                        <a:pt x="12807" y="53704"/>
                        <a:pt x="13711" y="45309"/>
                        <a:pt x="15390" y="36979"/>
                      </a:cubicBezTo>
                      <a:cubicBezTo>
                        <a:pt x="15907" y="34331"/>
                        <a:pt x="16746" y="31813"/>
                        <a:pt x="17908" y="29423"/>
                      </a:cubicBezTo>
                      <a:cubicBezTo>
                        <a:pt x="25270" y="13990"/>
                        <a:pt x="37088" y="3980"/>
                        <a:pt x="54071" y="816"/>
                      </a:cubicBezTo>
                      <a:cubicBezTo>
                        <a:pt x="60077" y="-411"/>
                        <a:pt x="66212" y="170"/>
                        <a:pt x="72282" y="170"/>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4" name="Freeform: Shape 283">
                  <a:extLst>
                    <a:ext uri="{FF2B5EF4-FFF2-40B4-BE49-F238E27FC236}">
                      <a16:creationId xmlns:a16="http://schemas.microsoft.com/office/drawing/2014/main" id="{E4370324-6E89-4266-BB6B-AC026B93C628}"/>
                    </a:ext>
                  </a:extLst>
                </p:cNvPr>
                <p:cNvSpPr/>
                <p:nvPr/>
              </p:nvSpPr>
              <p:spPr>
                <a:xfrm>
                  <a:off x="10927565" y="1701415"/>
                  <a:ext cx="43266" cy="42620"/>
                </a:xfrm>
                <a:custGeom>
                  <a:avLst/>
                  <a:gdLst>
                    <a:gd name="connsiteX0" fmla="*/ 33 w 43266"/>
                    <a:gd name="connsiteY0" fmla="*/ 42661 h 42620"/>
                    <a:gd name="connsiteX1" fmla="*/ 7265 w 43266"/>
                    <a:gd name="connsiteY1" fmla="*/ 1139 h 42620"/>
                    <a:gd name="connsiteX2" fmla="*/ 8557 w 43266"/>
                    <a:gd name="connsiteY2" fmla="*/ 41 h 42620"/>
                    <a:gd name="connsiteX3" fmla="*/ 16242 w 43266"/>
                    <a:gd name="connsiteY3" fmla="*/ 41 h 42620"/>
                    <a:gd name="connsiteX4" fmla="*/ 13529 w 43266"/>
                    <a:gd name="connsiteY4" fmla="*/ 15087 h 42620"/>
                    <a:gd name="connsiteX5" fmla="*/ 14950 w 43266"/>
                    <a:gd name="connsiteY5" fmla="*/ 16831 h 42620"/>
                    <a:gd name="connsiteX6" fmla="*/ 30125 w 43266"/>
                    <a:gd name="connsiteY6" fmla="*/ 16831 h 42620"/>
                    <a:gd name="connsiteX7" fmla="*/ 31934 w 43266"/>
                    <a:gd name="connsiteY7" fmla="*/ 15281 h 42620"/>
                    <a:gd name="connsiteX8" fmla="*/ 34323 w 43266"/>
                    <a:gd name="connsiteY8" fmla="*/ 1591 h 42620"/>
                    <a:gd name="connsiteX9" fmla="*/ 36196 w 43266"/>
                    <a:gd name="connsiteY9" fmla="*/ 41 h 42620"/>
                    <a:gd name="connsiteX10" fmla="*/ 42137 w 43266"/>
                    <a:gd name="connsiteY10" fmla="*/ 41 h 42620"/>
                    <a:gd name="connsiteX11" fmla="*/ 43299 w 43266"/>
                    <a:gd name="connsiteY11" fmla="*/ 1462 h 42620"/>
                    <a:gd name="connsiteX12" fmla="*/ 36389 w 43266"/>
                    <a:gd name="connsiteY12" fmla="*/ 41176 h 42620"/>
                    <a:gd name="connsiteX13" fmla="*/ 34581 w 43266"/>
                    <a:gd name="connsiteY13" fmla="*/ 42726 h 42620"/>
                    <a:gd name="connsiteX14" fmla="*/ 28834 w 43266"/>
                    <a:gd name="connsiteY14" fmla="*/ 42726 h 42620"/>
                    <a:gd name="connsiteX15" fmla="*/ 27478 w 43266"/>
                    <a:gd name="connsiteY15" fmla="*/ 41111 h 42620"/>
                    <a:gd name="connsiteX16" fmla="*/ 29932 w 43266"/>
                    <a:gd name="connsiteY16" fmla="*/ 27227 h 42620"/>
                    <a:gd name="connsiteX17" fmla="*/ 28253 w 43266"/>
                    <a:gd name="connsiteY17" fmla="*/ 25290 h 42620"/>
                    <a:gd name="connsiteX18" fmla="*/ 13723 w 43266"/>
                    <a:gd name="connsiteY18" fmla="*/ 25290 h 42620"/>
                    <a:gd name="connsiteX19" fmla="*/ 11527 w 43266"/>
                    <a:gd name="connsiteY19" fmla="*/ 27163 h 42620"/>
                    <a:gd name="connsiteX20" fmla="*/ 9203 w 43266"/>
                    <a:gd name="connsiteY20" fmla="*/ 41305 h 42620"/>
                    <a:gd name="connsiteX21" fmla="*/ 7588 w 43266"/>
                    <a:gd name="connsiteY21" fmla="*/ 42726 h 42620"/>
                    <a:gd name="connsiteX22" fmla="*/ 33 w 43266"/>
                    <a:gd name="connsiteY22" fmla="*/ 42661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66" h="42620">
                      <a:moveTo>
                        <a:pt x="33" y="42661"/>
                      </a:moveTo>
                      <a:cubicBezTo>
                        <a:pt x="2487" y="28648"/>
                        <a:pt x="4876" y="14893"/>
                        <a:pt x="7265" y="1139"/>
                      </a:cubicBezTo>
                      <a:cubicBezTo>
                        <a:pt x="7395" y="299"/>
                        <a:pt x="7782" y="-24"/>
                        <a:pt x="8557" y="41"/>
                      </a:cubicBezTo>
                      <a:cubicBezTo>
                        <a:pt x="11075" y="105"/>
                        <a:pt x="13594" y="41"/>
                        <a:pt x="16242" y="41"/>
                      </a:cubicBezTo>
                      <a:cubicBezTo>
                        <a:pt x="15337" y="5142"/>
                        <a:pt x="14498" y="10115"/>
                        <a:pt x="13529" y="15087"/>
                      </a:cubicBezTo>
                      <a:cubicBezTo>
                        <a:pt x="13271" y="16443"/>
                        <a:pt x="13465" y="16895"/>
                        <a:pt x="14950" y="16831"/>
                      </a:cubicBezTo>
                      <a:cubicBezTo>
                        <a:pt x="19987" y="16766"/>
                        <a:pt x="25089" y="16766"/>
                        <a:pt x="30125" y="16831"/>
                      </a:cubicBezTo>
                      <a:cubicBezTo>
                        <a:pt x="31352" y="16831"/>
                        <a:pt x="31740" y="16508"/>
                        <a:pt x="31934" y="15281"/>
                      </a:cubicBezTo>
                      <a:cubicBezTo>
                        <a:pt x="32644" y="10696"/>
                        <a:pt x="33548" y="6176"/>
                        <a:pt x="34323" y="1591"/>
                      </a:cubicBezTo>
                      <a:cubicBezTo>
                        <a:pt x="34517" y="428"/>
                        <a:pt x="34969" y="-24"/>
                        <a:pt x="36196" y="41"/>
                      </a:cubicBezTo>
                      <a:cubicBezTo>
                        <a:pt x="38198" y="170"/>
                        <a:pt x="40135" y="170"/>
                        <a:pt x="42137" y="41"/>
                      </a:cubicBezTo>
                      <a:cubicBezTo>
                        <a:pt x="43364" y="-24"/>
                        <a:pt x="43428" y="493"/>
                        <a:pt x="43299" y="1462"/>
                      </a:cubicBezTo>
                      <a:cubicBezTo>
                        <a:pt x="40974" y="14700"/>
                        <a:pt x="38650" y="27938"/>
                        <a:pt x="36389" y="41176"/>
                      </a:cubicBezTo>
                      <a:cubicBezTo>
                        <a:pt x="36196" y="42274"/>
                        <a:pt x="35808" y="42790"/>
                        <a:pt x="34581" y="42726"/>
                      </a:cubicBezTo>
                      <a:cubicBezTo>
                        <a:pt x="32709" y="42597"/>
                        <a:pt x="30771" y="42597"/>
                        <a:pt x="28834" y="42726"/>
                      </a:cubicBezTo>
                      <a:cubicBezTo>
                        <a:pt x="27413" y="42855"/>
                        <a:pt x="27284" y="42274"/>
                        <a:pt x="27478" y="41111"/>
                      </a:cubicBezTo>
                      <a:cubicBezTo>
                        <a:pt x="28317" y="36462"/>
                        <a:pt x="29028" y="31812"/>
                        <a:pt x="29932" y="27227"/>
                      </a:cubicBezTo>
                      <a:cubicBezTo>
                        <a:pt x="30255" y="25548"/>
                        <a:pt x="29738" y="25290"/>
                        <a:pt x="28253" y="25290"/>
                      </a:cubicBezTo>
                      <a:cubicBezTo>
                        <a:pt x="23409" y="25355"/>
                        <a:pt x="18566" y="25419"/>
                        <a:pt x="13723" y="25290"/>
                      </a:cubicBezTo>
                      <a:cubicBezTo>
                        <a:pt x="12173" y="25226"/>
                        <a:pt x="11721" y="25871"/>
                        <a:pt x="11527" y="27163"/>
                      </a:cubicBezTo>
                      <a:cubicBezTo>
                        <a:pt x="10753" y="31877"/>
                        <a:pt x="9913" y="36591"/>
                        <a:pt x="9203" y="41305"/>
                      </a:cubicBezTo>
                      <a:cubicBezTo>
                        <a:pt x="9009" y="42338"/>
                        <a:pt x="8751" y="42790"/>
                        <a:pt x="7588" y="42726"/>
                      </a:cubicBezTo>
                      <a:cubicBezTo>
                        <a:pt x="5134" y="42597"/>
                        <a:pt x="2745" y="42661"/>
                        <a:pt x="33" y="42661"/>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5" name="Freeform: Shape 284">
                  <a:extLst>
                    <a:ext uri="{FF2B5EF4-FFF2-40B4-BE49-F238E27FC236}">
                      <a16:creationId xmlns:a16="http://schemas.microsoft.com/office/drawing/2014/main" id="{BFCD487A-190F-41A5-8C22-68BE57A9C5C3}"/>
                    </a:ext>
                  </a:extLst>
                </p:cNvPr>
                <p:cNvSpPr/>
                <p:nvPr/>
              </p:nvSpPr>
              <p:spPr>
                <a:xfrm>
                  <a:off x="10817462" y="1701352"/>
                  <a:ext cx="40037" cy="42620"/>
                </a:xfrm>
                <a:custGeom>
                  <a:avLst/>
                  <a:gdLst>
                    <a:gd name="connsiteX0" fmla="*/ 33 w 40037"/>
                    <a:gd name="connsiteY0" fmla="*/ 42724 h 42620"/>
                    <a:gd name="connsiteX1" fmla="*/ 549 w 40037"/>
                    <a:gd name="connsiteY1" fmla="*/ 41755 h 42620"/>
                    <a:gd name="connsiteX2" fmla="*/ 21860 w 40037"/>
                    <a:gd name="connsiteY2" fmla="*/ 1460 h 42620"/>
                    <a:gd name="connsiteX3" fmla="*/ 24249 w 40037"/>
                    <a:gd name="connsiteY3" fmla="*/ 39 h 42620"/>
                    <a:gd name="connsiteX4" fmla="*/ 31030 w 40037"/>
                    <a:gd name="connsiteY4" fmla="*/ 39 h 42620"/>
                    <a:gd name="connsiteX5" fmla="*/ 32773 w 40037"/>
                    <a:gd name="connsiteY5" fmla="*/ 1330 h 42620"/>
                    <a:gd name="connsiteX6" fmla="*/ 40006 w 40037"/>
                    <a:gd name="connsiteY6" fmla="*/ 41174 h 42620"/>
                    <a:gd name="connsiteX7" fmla="*/ 38714 w 40037"/>
                    <a:gd name="connsiteY7" fmla="*/ 42659 h 42620"/>
                    <a:gd name="connsiteX8" fmla="*/ 32192 w 40037"/>
                    <a:gd name="connsiteY8" fmla="*/ 42659 h 42620"/>
                    <a:gd name="connsiteX9" fmla="*/ 30513 w 40037"/>
                    <a:gd name="connsiteY9" fmla="*/ 41239 h 42620"/>
                    <a:gd name="connsiteX10" fmla="*/ 29673 w 40037"/>
                    <a:gd name="connsiteY10" fmla="*/ 35168 h 42620"/>
                    <a:gd name="connsiteX11" fmla="*/ 27930 w 40037"/>
                    <a:gd name="connsiteY11" fmla="*/ 33554 h 42620"/>
                    <a:gd name="connsiteX12" fmla="*/ 16242 w 40037"/>
                    <a:gd name="connsiteY12" fmla="*/ 33554 h 42620"/>
                    <a:gd name="connsiteX13" fmla="*/ 14369 w 40037"/>
                    <a:gd name="connsiteY13" fmla="*/ 34716 h 42620"/>
                    <a:gd name="connsiteX14" fmla="*/ 10946 w 40037"/>
                    <a:gd name="connsiteY14" fmla="*/ 41497 h 42620"/>
                    <a:gd name="connsiteX15" fmla="*/ 9074 w 40037"/>
                    <a:gd name="connsiteY15" fmla="*/ 42659 h 42620"/>
                    <a:gd name="connsiteX16" fmla="*/ 33 w 40037"/>
                    <a:gd name="connsiteY16" fmla="*/ 42724 h 42620"/>
                    <a:gd name="connsiteX17" fmla="*/ 25928 w 40037"/>
                    <a:gd name="connsiteY17" fmla="*/ 11598 h 42620"/>
                    <a:gd name="connsiteX18" fmla="*/ 19341 w 40037"/>
                    <a:gd name="connsiteY18" fmla="*/ 24707 h 42620"/>
                    <a:gd name="connsiteX19" fmla="*/ 26961 w 40037"/>
                    <a:gd name="connsiteY19" fmla="*/ 24707 h 42620"/>
                    <a:gd name="connsiteX20" fmla="*/ 27801 w 40037"/>
                    <a:gd name="connsiteY20" fmla="*/ 23416 h 42620"/>
                    <a:gd name="connsiteX21" fmla="*/ 25928 w 40037"/>
                    <a:gd name="connsiteY21" fmla="*/ 11598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37" h="42620">
                      <a:moveTo>
                        <a:pt x="33" y="42724"/>
                      </a:moveTo>
                      <a:cubicBezTo>
                        <a:pt x="291" y="42207"/>
                        <a:pt x="420" y="42014"/>
                        <a:pt x="549" y="41755"/>
                      </a:cubicBezTo>
                      <a:cubicBezTo>
                        <a:pt x="7653" y="28323"/>
                        <a:pt x="14756" y="14891"/>
                        <a:pt x="21860" y="1460"/>
                      </a:cubicBezTo>
                      <a:cubicBezTo>
                        <a:pt x="22441" y="426"/>
                        <a:pt x="23022" y="-26"/>
                        <a:pt x="24249" y="39"/>
                      </a:cubicBezTo>
                      <a:cubicBezTo>
                        <a:pt x="26509" y="103"/>
                        <a:pt x="28769" y="103"/>
                        <a:pt x="31030" y="39"/>
                      </a:cubicBezTo>
                      <a:cubicBezTo>
                        <a:pt x="32063" y="39"/>
                        <a:pt x="32579" y="168"/>
                        <a:pt x="32773" y="1330"/>
                      </a:cubicBezTo>
                      <a:cubicBezTo>
                        <a:pt x="35162" y="14633"/>
                        <a:pt x="37552" y="27871"/>
                        <a:pt x="40006" y="41174"/>
                      </a:cubicBezTo>
                      <a:cubicBezTo>
                        <a:pt x="40199" y="42336"/>
                        <a:pt x="40006" y="42724"/>
                        <a:pt x="38714" y="42659"/>
                      </a:cubicBezTo>
                      <a:cubicBezTo>
                        <a:pt x="36519" y="42530"/>
                        <a:pt x="34323" y="42595"/>
                        <a:pt x="32192" y="42659"/>
                      </a:cubicBezTo>
                      <a:cubicBezTo>
                        <a:pt x="31094" y="42724"/>
                        <a:pt x="30642" y="42401"/>
                        <a:pt x="30513" y="41239"/>
                      </a:cubicBezTo>
                      <a:cubicBezTo>
                        <a:pt x="30319" y="39172"/>
                        <a:pt x="29932" y="37170"/>
                        <a:pt x="29673" y="35168"/>
                      </a:cubicBezTo>
                      <a:cubicBezTo>
                        <a:pt x="29544" y="34071"/>
                        <a:pt x="29221" y="33554"/>
                        <a:pt x="27930" y="33554"/>
                      </a:cubicBezTo>
                      <a:cubicBezTo>
                        <a:pt x="24055" y="33683"/>
                        <a:pt x="20116" y="33619"/>
                        <a:pt x="16242" y="33554"/>
                      </a:cubicBezTo>
                      <a:cubicBezTo>
                        <a:pt x="15273" y="33554"/>
                        <a:pt x="14756" y="33877"/>
                        <a:pt x="14369" y="34716"/>
                      </a:cubicBezTo>
                      <a:cubicBezTo>
                        <a:pt x="13271" y="36977"/>
                        <a:pt x="12044" y="39172"/>
                        <a:pt x="10946" y="41497"/>
                      </a:cubicBezTo>
                      <a:cubicBezTo>
                        <a:pt x="10559" y="42336"/>
                        <a:pt x="10042" y="42659"/>
                        <a:pt x="9074" y="42659"/>
                      </a:cubicBezTo>
                      <a:cubicBezTo>
                        <a:pt x="6103" y="42659"/>
                        <a:pt x="3262" y="42724"/>
                        <a:pt x="33" y="42724"/>
                      </a:cubicBezTo>
                      <a:close/>
                      <a:moveTo>
                        <a:pt x="25928" y="11598"/>
                      </a:moveTo>
                      <a:cubicBezTo>
                        <a:pt x="23603" y="16248"/>
                        <a:pt x="21537" y="20380"/>
                        <a:pt x="19341" y="24707"/>
                      </a:cubicBezTo>
                      <a:cubicBezTo>
                        <a:pt x="22053" y="24707"/>
                        <a:pt x="24507" y="24707"/>
                        <a:pt x="26961" y="24707"/>
                      </a:cubicBezTo>
                      <a:cubicBezTo>
                        <a:pt x="28059" y="24707"/>
                        <a:pt x="27930" y="24190"/>
                        <a:pt x="27801" y="23416"/>
                      </a:cubicBezTo>
                      <a:cubicBezTo>
                        <a:pt x="27090" y="19735"/>
                        <a:pt x="26574" y="15925"/>
                        <a:pt x="25928" y="11598"/>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6" name="Freeform: Shape 285">
                  <a:extLst>
                    <a:ext uri="{FF2B5EF4-FFF2-40B4-BE49-F238E27FC236}">
                      <a16:creationId xmlns:a16="http://schemas.microsoft.com/office/drawing/2014/main" id="{3D496085-C946-41C1-BD4B-F5B9BAB99740}"/>
                    </a:ext>
                  </a:extLst>
                </p:cNvPr>
                <p:cNvSpPr/>
                <p:nvPr/>
              </p:nvSpPr>
              <p:spPr>
                <a:xfrm>
                  <a:off x="10712719" y="1701352"/>
                  <a:ext cx="39392" cy="42620"/>
                </a:xfrm>
                <a:custGeom>
                  <a:avLst/>
                  <a:gdLst>
                    <a:gd name="connsiteX0" fmla="*/ 33 w 39391"/>
                    <a:gd name="connsiteY0" fmla="*/ 42725 h 42620"/>
                    <a:gd name="connsiteX1" fmla="*/ 614 w 39391"/>
                    <a:gd name="connsiteY1" fmla="*/ 41433 h 42620"/>
                    <a:gd name="connsiteX2" fmla="*/ 21731 w 39391"/>
                    <a:gd name="connsiteY2" fmla="*/ 1525 h 42620"/>
                    <a:gd name="connsiteX3" fmla="*/ 24055 w 39391"/>
                    <a:gd name="connsiteY3" fmla="*/ 40 h 42620"/>
                    <a:gd name="connsiteX4" fmla="*/ 30836 w 39391"/>
                    <a:gd name="connsiteY4" fmla="*/ 40 h 42620"/>
                    <a:gd name="connsiteX5" fmla="*/ 32709 w 39391"/>
                    <a:gd name="connsiteY5" fmla="*/ 1525 h 42620"/>
                    <a:gd name="connsiteX6" fmla="*/ 39295 w 39391"/>
                    <a:gd name="connsiteY6" fmla="*/ 38398 h 42620"/>
                    <a:gd name="connsiteX7" fmla="*/ 39941 w 39391"/>
                    <a:gd name="connsiteY7" fmla="*/ 42595 h 42620"/>
                    <a:gd name="connsiteX8" fmla="*/ 35679 w 39391"/>
                    <a:gd name="connsiteY8" fmla="*/ 42725 h 42620"/>
                    <a:gd name="connsiteX9" fmla="*/ 29867 w 39391"/>
                    <a:gd name="connsiteY9" fmla="*/ 37559 h 42620"/>
                    <a:gd name="connsiteX10" fmla="*/ 25411 w 39391"/>
                    <a:gd name="connsiteY10" fmla="*/ 33684 h 42620"/>
                    <a:gd name="connsiteX11" fmla="*/ 16177 w 39391"/>
                    <a:gd name="connsiteY11" fmla="*/ 33684 h 42620"/>
                    <a:gd name="connsiteX12" fmla="*/ 14175 w 39391"/>
                    <a:gd name="connsiteY12" fmla="*/ 34911 h 42620"/>
                    <a:gd name="connsiteX13" fmla="*/ 10882 w 39391"/>
                    <a:gd name="connsiteY13" fmla="*/ 41498 h 42620"/>
                    <a:gd name="connsiteX14" fmla="*/ 8880 w 39391"/>
                    <a:gd name="connsiteY14" fmla="*/ 42725 h 42620"/>
                    <a:gd name="connsiteX15" fmla="*/ 33 w 39391"/>
                    <a:gd name="connsiteY15" fmla="*/ 42725 h 42620"/>
                    <a:gd name="connsiteX16" fmla="*/ 25928 w 39391"/>
                    <a:gd name="connsiteY16" fmla="*/ 12374 h 42620"/>
                    <a:gd name="connsiteX17" fmla="*/ 25476 w 39391"/>
                    <a:gd name="connsiteY17" fmla="*/ 12374 h 42620"/>
                    <a:gd name="connsiteX18" fmla="*/ 19277 w 39391"/>
                    <a:gd name="connsiteY18" fmla="*/ 24772 h 42620"/>
                    <a:gd name="connsiteX19" fmla="*/ 26961 w 39391"/>
                    <a:gd name="connsiteY19" fmla="*/ 24772 h 42620"/>
                    <a:gd name="connsiteX20" fmla="*/ 27801 w 39391"/>
                    <a:gd name="connsiteY20" fmla="*/ 23997 h 42620"/>
                    <a:gd name="connsiteX21" fmla="*/ 25928 w 39391"/>
                    <a:gd name="connsiteY21" fmla="*/ 12374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91" h="42620">
                      <a:moveTo>
                        <a:pt x="33" y="42725"/>
                      </a:moveTo>
                      <a:cubicBezTo>
                        <a:pt x="291" y="42143"/>
                        <a:pt x="420" y="41821"/>
                        <a:pt x="614" y="41433"/>
                      </a:cubicBezTo>
                      <a:cubicBezTo>
                        <a:pt x="7653" y="28130"/>
                        <a:pt x="14692" y="14828"/>
                        <a:pt x="21731" y="1525"/>
                      </a:cubicBezTo>
                      <a:cubicBezTo>
                        <a:pt x="22247" y="492"/>
                        <a:pt x="22828" y="-25"/>
                        <a:pt x="24055" y="40"/>
                      </a:cubicBezTo>
                      <a:cubicBezTo>
                        <a:pt x="26315" y="169"/>
                        <a:pt x="28576" y="169"/>
                        <a:pt x="30836" y="40"/>
                      </a:cubicBezTo>
                      <a:cubicBezTo>
                        <a:pt x="31998" y="-25"/>
                        <a:pt x="32515" y="363"/>
                        <a:pt x="32709" y="1525"/>
                      </a:cubicBezTo>
                      <a:cubicBezTo>
                        <a:pt x="34904" y="13794"/>
                        <a:pt x="37100" y="26064"/>
                        <a:pt x="39295" y="38398"/>
                      </a:cubicBezTo>
                      <a:cubicBezTo>
                        <a:pt x="39554" y="39754"/>
                        <a:pt x="39683" y="41175"/>
                        <a:pt x="39941" y="42595"/>
                      </a:cubicBezTo>
                      <a:cubicBezTo>
                        <a:pt x="38520" y="42660"/>
                        <a:pt x="37100" y="42725"/>
                        <a:pt x="35679" y="42725"/>
                      </a:cubicBezTo>
                      <a:cubicBezTo>
                        <a:pt x="30578" y="42725"/>
                        <a:pt x="30578" y="42725"/>
                        <a:pt x="29867" y="37559"/>
                      </a:cubicBezTo>
                      <a:cubicBezTo>
                        <a:pt x="29351" y="33684"/>
                        <a:pt x="29351" y="33684"/>
                        <a:pt x="25411" y="33684"/>
                      </a:cubicBezTo>
                      <a:cubicBezTo>
                        <a:pt x="22312" y="33684"/>
                        <a:pt x="19277" y="33749"/>
                        <a:pt x="16177" y="33684"/>
                      </a:cubicBezTo>
                      <a:cubicBezTo>
                        <a:pt x="15144" y="33684"/>
                        <a:pt x="14627" y="34007"/>
                        <a:pt x="14175" y="34911"/>
                      </a:cubicBezTo>
                      <a:cubicBezTo>
                        <a:pt x="13142" y="37106"/>
                        <a:pt x="11915" y="39237"/>
                        <a:pt x="10882" y="41498"/>
                      </a:cubicBezTo>
                      <a:cubicBezTo>
                        <a:pt x="10430" y="42402"/>
                        <a:pt x="9913" y="42789"/>
                        <a:pt x="8880" y="42725"/>
                      </a:cubicBezTo>
                      <a:cubicBezTo>
                        <a:pt x="5974" y="42660"/>
                        <a:pt x="3132" y="42725"/>
                        <a:pt x="33" y="42725"/>
                      </a:cubicBezTo>
                      <a:close/>
                      <a:moveTo>
                        <a:pt x="25928" y="12374"/>
                      </a:moveTo>
                      <a:cubicBezTo>
                        <a:pt x="25799" y="12374"/>
                        <a:pt x="25605" y="12374"/>
                        <a:pt x="25476" y="12374"/>
                      </a:cubicBezTo>
                      <a:cubicBezTo>
                        <a:pt x="23474" y="16377"/>
                        <a:pt x="21408" y="20446"/>
                        <a:pt x="19277" y="24772"/>
                      </a:cubicBezTo>
                      <a:cubicBezTo>
                        <a:pt x="22118" y="24772"/>
                        <a:pt x="24507" y="24772"/>
                        <a:pt x="26961" y="24772"/>
                      </a:cubicBezTo>
                      <a:cubicBezTo>
                        <a:pt x="27478" y="24772"/>
                        <a:pt x="27930" y="24643"/>
                        <a:pt x="27801" y="23997"/>
                      </a:cubicBezTo>
                      <a:cubicBezTo>
                        <a:pt x="27155" y="20123"/>
                        <a:pt x="26509" y="16248"/>
                        <a:pt x="25928" y="12374"/>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7" name="Freeform: Shape 286">
                  <a:extLst>
                    <a:ext uri="{FF2B5EF4-FFF2-40B4-BE49-F238E27FC236}">
                      <a16:creationId xmlns:a16="http://schemas.microsoft.com/office/drawing/2014/main" id="{DEDA98F1-68FC-41B9-B9EA-36204F3EE00F}"/>
                    </a:ext>
                  </a:extLst>
                </p:cNvPr>
                <p:cNvSpPr/>
                <p:nvPr/>
              </p:nvSpPr>
              <p:spPr>
                <a:xfrm>
                  <a:off x="10990189" y="1701229"/>
                  <a:ext cx="30351" cy="42620"/>
                </a:xfrm>
                <a:custGeom>
                  <a:avLst/>
                  <a:gdLst>
                    <a:gd name="connsiteX0" fmla="*/ 13222 w 30350"/>
                    <a:gd name="connsiteY0" fmla="*/ 16952 h 42620"/>
                    <a:gd name="connsiteX1" fmla="*/ 24975 w 30350"/>
                    <a:gd name="connsiteY1" fmla="*/ 16952 h 42620"/>
                    <a:gd name="connsiteX2" fmla="*/ 26331 w 30350"/>
                    <a:gd name="connsiteY2" fmla="*/ 18566 h 42620"/>
                    <a:gd name="connsiteX3" fmla="*/ 25362 w 30350"/>
                    <a:gd name="connsiteY3" fmla="*/ 24184 h 42620"/>
                    <a:gd name="connsiteX4" fmla="*/ 23748 w 30350"/>
                    <a:gd name="connsiteY4" fmla="*/ 25476 h 42620"/>
                    <a:gd name="connsiteX5" fmla="*/ 13286 w 30350"/>
                    <a:gd name="connsiteY5" fmla="*/ 25411 h 42620"/>
                    <a:gd name="connsiteX6" fmla="*/ 11413 w 30350"/>
                    <a:gd name="connsiteY6" fmla="*/ 26897 h 42620"/>
                    <a:gd name="connsiteX7" fmla="*/ 10445 w 30350"/>
                    <a:gd name="connsiteY7" fmla="*/ 32773 h 42620"/>
                    <a:gd name="connsiteX8" fmla="*/ 11672 w 30350"/>
                    <a:gd name="connsiteY8" fmla="*/ 34323 h 42620"/>
                    <a:gd name="connsiteX9" fmla="*/ 23166 w 30350"/>
                    <a:gd name="connsiteY9" fmla="*/ 34258 h 42620"/>
                    <a:gd name="connsiteX10" fmla="*/ 24587 w 30350"/>
                    <a:gd name="connsiteY10" fmla="*/ 35873 h 42620"/>
                    <a:gd name="connsiteX11" fmla="*/ 23489 w 30350"/>
                    <a:gd name="connsiteY11" fmla="*/ 41685 h 42620"/>
                    <a:gd name="connsiteX12" fmla="*/ 22198 w 30350"/>
                    <a:gd name="connsiteY12" fmla="*/ 42782 h 42620"/>
                    <a:gd name="connsiteX13" fmla="*/ 1081 w 30350"/>
                    <a:gd name="connsiteY13" fmla="*/ 42782 h 42620"/>
                    <a:gd name="connsiteX14" fmla="*/ 113 w 30350"/>
                    <a:gd name="connsiteY14" fmla="*/ 41362 h 42620"/>
                    <a:gd name="connsiteX15" fmla="*/ 4762 w 30350"/>
                    <a:gd name="connsiteY15" fmla="*/ 14756 h 42620"/>
                    <a:gd name="connsiteX16" fmla="*/ 7022 w 30350"/>
                    <a:gd name="connsiteY16" fmla="*/ 1841 h 42620"/>
                    <a:gd name="connsiteX17" fmla="*/ 9089 w 30350"/>
                    <a:gd name="connsiteY17" fmla="*/ 33 h 42620"/>
                    <a:gd name="connsiteX18" fmla="*/ 29172 w 30350"/>
                    <a:gd name="connsiteY18" fmla="*/ 33 h 42620"/>
                    <a:gd name="connsiteX19" fmla="*/ 30528 w 30350"/>
                    <a:gd name="connsiteY19" fmla="*/ 1518 h 42620"/>
                    <a:gd name="connsiteX20" fmla="*/ 29559 w 30350"/>
                    <a:gd name="connsiteY20" fmla="*/ 7136 h 42620"/>
                    <a:gd name="connsiteX21" fmla="*/ 27816 w 30350"/>
                    <a:gd name="connsiteY21" fmla="*/ 8557 h 42620"/>
                    <a:gd name="connsiteX22" fmla="*/ 16128 w 30350"/>
                    <a:gd name="connsiteY22" fmla="*/ 8492 h 42620"/>
                    <a:gd name="connsiteX23" fmla="*/ 14384 w 30350"/>
                    <a:gd name="connsiteY23" fmla="*/ 9719 h 42620"/>
                    <a:gd name="connsiteX24" fmla="*/ 13222 w 30350"/>
                    <a:gd name="connsiteY24" fmla="*/ 16952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50" h="42620">
                      <a:moveTo>
                        <a:pt x="13222" y="16952"/>
                      </a:moveTo>
                      <a:cubicBezTo>
                        <a:pt x="17225" y="16952"/>
                        <a:pt x="21100" y="17016"/>
                        <a:pt x="24975" y="16952"/>
                      </a:cubicBezTo>
                      <a:cubicBezTo>
                        <a:pt x="26266" y="16952"/>
                        <a:pt x="26589" y="17275"/>
                        <a:pt x="26331" y="18566"/>
                      </a:cubicBezTo>
                      <a:cubicBezTo>
                        <a:pt x="25879" y="20439"/>
                        <a:pt x="25620" y="22312"/>
                        <a:pt x="25362" y="24184"/>
                      </a:cubicBezTo>
                      <a:cubicBezTo>
                        <a:pt x="25233" y="25153"/>
                        <a:pt x="24716" y="25540"/>
                        <a:pt x="23748" y="25476"/>
                      </a:cubicBezTo>
                      <a:cubicBezTo>
                        <a:pt x="20260" y="25411"/>
                        <a:pt x="16773" y="25476"/>
                        <a:pt x="13286" y="25411"/>
                      </a:cubicBezTo>
                      <a:cubicBezTo>
                        <a:pt x="12124" y="25411"/>
                        <a:pt x="11543" y="25605"/>
                        <a:pt x="11413" y="26897"/>
                      </a:cubicBezTo>
                      <a:cubicBezTo>
                        <a:pt x="11220" y="28834"/>
                        <a:pt x="10897" y="30836"/>
                        <a:pt x="10445" y="32773"/>
                      </a:cubicBezTo>
                      <a:cubicBezTo>
                        <a:pt x="10186" y="33935"/>
                        <a:pt x="10380" y="34323"/>
                        <a:pt x="11672" y="34323"/>
                      </a:cubicBezTo>
                      <a:cubicBezTo>
                        <a:pt x="15482" y="34258"/>
                        <a:pt x="19356" y="34323"/>
                        <a:pt x="23166" y="34258"/>
                      </a:cubicBezTo>
                      <a:cubicBezTo>
                        <a:pt x="24458" y="34258"/>
                        <a:pt x="24845" y="34581"/>
                        <a:pt x="24587" y="35873"/>
                      </a:cubicBezTo>
                      <a:cubicBezTo>
                        <a:pt x="24135" y="37810"/>
                        <a:pt x="23812" y="39747"/>
                        <a:pt x="23489" y="41685"/>
                      </a:cubicBezTo>
                      <a:cubicBezTo>
                        <a:pt x="23360" y="42524"/>
                        <a:pt x="23037" y="42782"/>
                        <a:pt x="22198" y="42782"/>
                      </a:cubicBezTo>
                      <a:cubicBezTo>
                        <a:pt x="15159" y="42782"/>
                        <a:pt x="8120" y="42718"/>
                        <a:pt x="1081" y="42782"/>
                      </a:cubicBezTo>
                      <a:cubicBezTo>
                        <a:pt x="-146" y="42782"/>
                        <a:pt x="-17" y="42201"/>
                        <a:pt x="113" y="41362"/>
                      </a:cubicBezTo>
                      <a:cubicBezTo>
                        <a:pt x="1662" y="32515"/>
                        <a:pt x="3212" y="23603"/>
                        <a:pt x="4762" y="14756"/>
                      </a:cubicBezTo>
                      <a:cubicBezTo>
                        <a:pt x="5537" y="10430"/>
                        <a:pt x="6312" y="6168"/>
                        <a:pt x="7022" y="1841"/>
                      </a:cubicBezTo>
                      <a:cubicBezTo>
                        <a:pt x="7216" y="485"/>
                        <a:pt x="7668" y="33"/>
                        <a:pt x="9089" y="33"/>
                      </a:cubicBezTo>
                      <a:cubicBezTo>
                        <a:pt x="15805" y="97"/>
                        <a:pt x="22456" y="97"/>
                        <a:pt x="29172" y="33"/>
                      </a:cubicBezTo>
                      <a:cubicBezTo>
                        <a:pt x="30334" y="33"/>
                        <a:pt x="30916" y="33"/>
                        <a:pt x="30528" y="1518"/>
                      </a:cubicBezTo>
                      <a:cubicBezTo>
                        <a:pt x="30011" y="3326"/>
                        <a:pt x="29818" y="5264"/>
                        <a:pt x="29559" y="7136"/>
                      </a:cubicBezTo>
                      <a:cubicBezTo>
                        <a:pt x="29430" y="8234"/>
                        <a:pt x="28914" y="8557"/>
                        <a:pt x="27816" y="8557"/>
                      </a:cubicBezTo>
                      <a:cubicBezTo>
                        <a:pt x="23941" y="8492"/>
                        <a:pt x="20002" y="8557"/>
                        <a:pt x="16128" y="8492"/>
                      </a:cubicBezTo>
                      <a:cubicBezTo>
                        <a:pt x="15223" y="8492"/>
                        <a:pt x="14578" y="8557"/>
                        <a:pt x="14384" y="9719"/>
                      </a:cubicBezTo>
                      <a:cubicBezTo>
                        <a:pt x="14061" y="12238"/>
                        <a:pt x="13609" y="14498"/>
                        <a:pt x="13222" y="16952"/>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8" name="Freeform: Shape 287">
                  <a:extLst>
                    <a:ext uri="{FF2B5EF4-FFF2-40B4-BE49-F238E27FC236}">
                      <a16:creationId xmlns:a16="http://schemas.microsoft.com/office/drawing/2014/main" id="{4EE606CC-2B97-465E-B342-7F3751F4E742}"/>
                    </a:ext>
                  </a:extLst>
                </p:cNvPr>
                <p:cNvSpPr/>
                <p:nvPr/>
              </p:nvSpPr>
              <p:spPr>
                <a:xfrm>
                  <a:off x="10773871" y="1701353"/>
                  <a:ext cx="32934" cy="42620"/>
                </a:xfrm>
                <a:custGeom>
                  <a:avLst/>
                  <a:gdLst>
                    <a:gd name="connsiteX0" fmla="*/ 15404 w 32934"/>
                    <a:gd name="connsiteY0" fmla="*/ 103 h 42620"/>
                    <a:gd name="connsiteX1" fmla="*/ 20506 w 32934"/>
                    <a:gd name="connsiteY1" fmla="*/ 103 h 42620"/>
                    <a:gd name="connsiteX2" fmla="*/ 32517 w 32934"/>
                    <a:gd name="connsiteY2" fmla="*/ 15343 h 42620"/>
                    <a:gd name="connsiteX3" fmla="*/ 19021 w 32934"/>
                    <a:gd name="connsiteY3" fmla="*/ 26708 h 42620"/>
                    <a:gd name="connsiteX4" fmla="*/ 13273 w 32934"/>
                    <a:gd name="connsiteY4" fmla="*/ 26708 h 42620"/>
                    <a:gd name="connsiteX5" fmla="*/ 11078 w 32934"/>
                    <a:gd name="connsiteY5" fmla="*/ 28581 h 42620"/>
                    <a:gd name="connsiteX6" fmla="*/ 8947 w 32934"/>
                    <a:gd name="connsiteY6" fmla="*/ 41302 h 42620"/>
                    <a:gd name="connsiteX7" fmla="*/ 7461 w 32934"/>
                    <a:gd name="connsiteY7" fmla="*/ 42723 h 42620"/>
                    <a:gd name="connsiteX8" fmla="*/ 1133 w 32934"/>
                    <a:gd name="connsiteY8" fmla="*/ 42723 h 42620"/>
                    <a:gd name="connsiteX9" fmla="*/ 100 w 32934"/>
                    <a:gd name="connsiteY9" fmla="*/ 41432 h 42620"/>
                    <a:gd name="connsiteX10" fmla="*/ 7009 w 32934"/>
                    <a:gd name="connsiteY10" fmla="*/ 1782 h 42620"/>
                    <a:gd name="connsiteX11" fmla="*/ 9076 w 32934"/>
                    <a:gd name="connsiteY11" fmla="*/ 38 h 42620"/>
                    <a:gd name="connsiteX12" fmla="*/ 15404 w 32934"/>
                    <a:gd name="connsiteY12" fmla="*/ 103 h 42620"/>
                    <a:gd name="connsiteX13" fmla="*/ 18116 w 32934"/>
                    <a:gd name="connsiteY13" fmla="*/ 8627 h 42620"/>
                    <a:gd name="connsiteX14" fmla="*/ 16502 w 32934"/>
                    <a:gd name="connsiteY14" fmla="*/ 8627 h 42620"/>
                    <a:gd name="connsiteX15" fmla="*/ 14306 w 32934"/>
                    <a:gd name="connsiteY15" fmla="*/ 10435 h 42620"/>
                    <a:gd name="connsiteX16" fmla="*/ 13144 w 32934"/>
                    <a:gd name="connsiteY16" fmla="*/ 17086 h 42620"/>
                    <a:gd name="connsiteX17" fmla="*/ 13854 w 32934"/>
                    <a:gd name="connsiteY17" fmla="*/ 18378 h 42620"/>
                    <a:gd name="connsiteX18" fmla="*/ 19731 w 32934"/>
                    <a:gd name="connsiteY18" fmla="*/ 18120 h 42620"/>
                    <a:gd name="connsiteX19" fmla="*/ 23605 w 32934"/>
                    <a:gd name="connsiteY19" fmla="*/ 11985 h 42620"/>
                    <a:gd name="connsiteX20" fmla="*/ 18891 w 32934"/>
                    <a:gd name="connsiteY20" fmla="*/ 8691 h 42620"/>
                    <a:gd name="connsiteX21" fmla="*/ 18116 w 32934"/>
                    <a:gd name="connsiteY21" fmla="*/ 8627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934" h="42620">
                      <a:moveTo>
                        <a:pt x="15404" y="103"/>
                      </a:moveTo>
                      <a:cubicBezTo>
                        <a:pt x="17083" y="103"/>
                        <a:pt x="18827" y="103"/>
                        <a:pt x="20506" y="103"/>
                      </a:cubicBezTo>
                      <a:cubicBezTo>
                        <a:pt x="29611" y="167"/>
                        <a:pt x="34583" y="6496"/>
                        <a:pt x="32517" y="15343"/>
                      </a:cubicBezTo>
                      <a:cubicBezTo>
                        <a:pt x="30967" y="21865"/>
                        <a:pt x="25736" y="26385"/>
                        <a:pt x="19021" y="26708"/>
                      </a:cubicBezTo>
                      <a:cubicBezTo>
                        <a:pt x="17083" y="26837"/>
                        <a:pt x="15211" y="26902"/>
                        <a:pt x="13273" y="26708"/>
                      </a:cubicBezTo>
                      <a:cubicBezTo>
                        <a:pt x="11723" y="26579"/>
                        <a:pt x="11336" y="27225"/>
                        <a:pt x="11078" y="28581"/>
                      </a:cubicBezTo>
                      <a:cubicBezTo>
                        <a:pt x="10432" y="32843"/>
                        <a:pt x="9592" y="37040"/>
                        <a:pt x="8947" y="41302"/>
                      </a:cubicBezTo>
                      <a:cubicBezTo>
                        <a:pt x="8817" y="42271"/>
                        <a:pt x="8559" y="42723"/>
                        <a:pt x="7461" y="42723"/>
                      </a:cubicBezTo>
                      <a:cubicBezTo>
                        <a:pt x="5330" y="42659"/>
                        <a:pt x="3199" y="42659"/>
                        <a:pt x="1133" y="42723"/>
                      </a:cubicBezTo>
                      <a:cubicBezTo>
                        <a:pt x="100" y="42723"/>
                        <a:pt x="-94" y="42529"/>
                        <a:pt x="100" y="41432"/>
                      </a:cubicBezTo>
                      <a:cubicBezTo>
                        <a:pt x="2424" y="28193"/>
                        <a:pt x="4749" y="15020"/>
                        <a:pt x="7009" y="1782"/>
                      </a:cubicBezTo>
                      <a:cubicBezTo>
                        <a:pt x="7203" y="490"/>
                        <a:pt x="7655" y="-26"/>
                        <a:pt x="9076" y="38"/>
                      </a:cubicBezTo>
                      <a:cubicBezTo>
                        <a:pt x="11142" y="167"/>
                        <a:pt x="13273" y="103"/>
                        <a:pt x="15404" y="103"/>
                      </a:cubicBezTo>
                      <a:close/>
                      <a:moveTo>
                        <a:pt x="18116" y="8627"/>
                      </a:moveTo>
                      <a:cubicBezTo>
                        <a:pt x="17600" y="8627"/>
                        <a:pt x="17019" y="8691"/>
                        <a:pt x="16502" y="8627"/>
                      </a:cubicBezTo>
                      <a:cubicBezTo>
                        <a:pt x="14952" y="8304"/>
                        <a:pt x="14500" y="9143"/>
                        <a:pt x="14306" y="10435"/>
                      </a:cubicBezTo>
                      <a:cubicBezTo>
                        <a:pt x="13984" y="12631"/>
                        <a:pt x="13532" y="14826"/>
                        <a:pt x="13144" y="17086"/>
                      </a:cubicBezTo>
                      <a:cubicBezTo>
                        <a:pt x="13015" y="17668"/>
                        <a:pt x="12821" y="18378"/>
                        <a:pt x="13854" y="18378"/>
                      </a:cubicBezTo>
                      <a:cubicBezTo>
                        <a:pt x="15856" y="18313"/>
                        <a:pt x="17794" y="18572"/>
                        <a:pt x="19731" y="18120"/>
                      </a:cubicBezTo>
                      <a:cubicBezTo>
                        <a:pt x="22314" y="17474"/>
                        <a:pt x="23928" y="14891"/>
                        <a:pt x="23605" y="11985"/>
                      </a:cubicBezTo>
                      <a:cubicBezTo>
                        <a:pt x="23347" y="9660"/>
                        <a:pt x="21991" y="8691"/>
                        <a:pt x="18891" y="8691"/>
                      </a:cubicBezTo>
                      <a:cubicBezTo>
                        <a:pt x="18633" y="8627"/>
                        <a:pt x="18375" y="8627"/>
                        <a:pt x="18116" y="862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8B11B6E4-1F4B-475D-AF1C-EB5EE1C360BC}"/>
                    </a:ext>
                  </a:extLst>
                </p:cNvPr>
                <p:cNvSpPr/>
                <p:nvPr/>
              </p:nvSpPr>
              <p:spPr>
                <a:xfrm>
                  <a:off x="10876059" y="1700754"/>
                  <a:ext cx="33580" cy="43912"/>
                </a:xfrm>
                <a:custGeom>
                  <a:avLst/>
                  <a:gdLst>
                    <a:gd name="connsiteX0" fmla="*/ 32489 w 33579"/>
                    <a:gd name="connsiteY0" fmla="*/ 12067 h 43911"/>
                    <a:gd name="connsiteX1" fmla="*/ 16732 w 33579"/>
                    <a:gd name="connsiteY1" fmla="*/ 10970 h 43911"/>
                    <a:gd name="connsiteX2" fmla="*/ 9564 w 33579"/>
                    <a:gd name="connsiteY2" fmla="*/ 25758 h 43911"/>
                    <a:gd name="connsiteX3" fmla="*/ 23707 w 33579"/>
                    <a:gd name="connsiteY3" fmla="*/ 34475 h 43911"/>
                    <a:gd name="connsiteX4" fmla="*/ 29002 w 33579"/>
                    <a:gd name="connsiteY4" fmla="*/ 31828 h 43911"/>
                    <a:gd name="connsiteX5" fmla="*/ 27904 w 33579"/>
                    <a:gd name="connsiteY5" fmla="*/ 41256 h 43911"/>
                    <a:gd name="connsiteX6" fmla="*/ 27065 w 33579"/>
                    <a:gd name="connsiteY6" fmla="*/ 42095 h 43911"/>
                    <a:gd name="connsiteX7" fmla="*/ 1040 w 33579"/>
                    <a:gd name="connsiteY7" fmla="*/ 31505 h 43911"/>
                    <a:gd name="connsiteX8" fmla="*/ 21705 w 33579"/>
                    <a:gd name="connsiteY8" fmla="*/ 185 h 43911"/>
                    <a:gd name="connsiteX9" fmla="*/ 32360 w 33579"/>
                    <a:gd name="connsiteY9" fmla="*/ 1477 h 43911"/>
                    <a:gd name="connsiteX10" fmla="*/ 33522 w 33579"/>
                    <a:gd name="connsiteY10" fmla="*/ 3479 h 43911"/>
                    <a:gd name="connsiteX11" fmla="*/ 32489 w 33579"/>
                    <a:gd name="connsiteY11" fmla="*/ 12067 h 4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9" h="43911">
                      <a:moveTo>
                        <a:pt x="32489" y="12067"/>
                      </a:moveTo>
                      <a:cubicBezTo>
                        <a:pt x="27323" y="7999"/>
                        <a:pt x="22028" y="7676"/>
                        <a:pt x="16732" y="10970"/>
                      </a:cubicBezTo>
                      <a:cubicBezTo>
                        <a:pt x="11373" y="14328"/>
                        <a:pt x="8854" y="19300"/>
                        <a:pt x="9564" y="25758"/>
                      </a:cubicBezTo>
                      <a:cubicBezTo>
                        <a:pt x="10404" y="33248"/>
                        <a:pt x="16151" y="36736"/>
                        <a:pt x="23707" y="34475"/>
                      </a:cubicBezTo>
                      <a:cubicBezTo>
                        <a:pt x="25450" y="33959"/>
                        <a:pt x="27065" y="33119"/>
                        <a:pt x="29002" y="31828"/>
                      </a:cubicBezTo>
                      <a:cubicBezTo>
                        <a:pt x="28614" y="35250"/>
                        <a:pt x="28292" y="38285"/>
                        <a:pt x="27904" y="41256"/>
                      </a:cubicBezTo>
                      <a:cubicBezTo>
                        <a:pt x="27840" y="41708"/>
                        <a:pt x="27452" y="41902"/>
                        <a:pt x="27065" y="42095"/>
                      </a:cubicBezTo>
                      <a:cubicBezTo>
                        <a:pt x="17636" y="46228"/>
                        <a:pt x="4915" y="43839"/>
                        <a:pt x="1040" y="31505"/>
                      </a:cubicBezTo>
                      <a:cubicBezTo>
                        <a:pt x="-3351" y="17556"/>
                        <a:pt x="7175" y="1735"/>
                        <a:pt x="21705" y="185"/>
                      </a:cubicBezTo>
                      <a:cubicBezTo>
                        <a:pt x="25386" y="-202"/>
                        <a:pt x="28937" y="121"/>
                        <a:pt x="32360" y="1477"/>
                      </a:cubicBezTo>
                      <a:cubicBezTo>
                        <a:pt x="33329" y="1864"/>
                        <a:pt x="33716" y="2316"/>
                        <a:pt x="33522" y="3479"/>
                      </a:cubicBezTo>
                      <a:cubicBezTo>
                        <a:pt x="33135" y="6255"/>
                        <a:pt x="32876" y="9032"/>
                        <a:pt x="32489" y="1206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A2BC3A24-3E11-431A-826E-4395D2FB8656}"/>
                    </a:ext>
                  </a:extLst>
                </p:cNvPr>
                <p:cNvSpPr/>
                <p:nvPr/>
              </p:nvSpPr>
              <p:spPr>
                <a:xfrm>
                  <a:off x="11274018" y="1912637"/>
                  <a:ext cx="19373" cy="17436"/>
                </a:xfrm>
                <a:custGeom>
                  <a:avLst/>
                  <a:gdLst>
                    <a:gd name="connsiteX0" fmla="*/ 16242 w 19372"/>
                    <a:gd name="connsiteY0" fmla="*/ 3923 h 17435"/>
                    <a:gd name="connsiteX1" fmla="*/ 11463 w 19372"/>
                    <a:gd name="connsiteY1" fmla="*/ 16063 h 17435"/>
                    <a:gd name="connsiteX2" fmla="*/ 9784 w 19372"/>
                    <a:gd name="connsiteY2" fmla="*/ 18000 h 17435"/>
                    <a:gd name="connsiteX3" fmla="*/ 8169 w 19372"/>
                    <a:gd name="connsiteY3" fmla="*/ 15999 h 17435"/>
                    <a:gd name="connsiteX4" fmla="*/ 3326 w 19372"/>
                    <a:gd name="connsiteY4" fmla="*/ 3664 h 17435"/>
                    <a:gd name="connsiteX5" fmla="*/ 3068 w 19372"/>
                    <a:gd name="connsiteY5" fmla="*/ 5666 h 17435"/>
                    <a:gd name="connsiteX6" fmla="*/ 3068 w 19372"/>
                    <a:gd name="connsiteY6" fmla="*/ 16709 h 17435"/>
                    <a:gd name="connsiteX7" fmla="*/ 1583 w 19372"/>
                    <a:gd name="connsiteY7" fmla="*/ 18000 h 17435"/>
                    <a:gd name="connsiteX8" fmla="*/ 33 w 19372"/>
                    <a:gd name="connsiteY8" fmla="*/ 16709 h 17435"/>
                    <a:gd name="connsiteX9" fmla="*/ 33 w 19372"/>
                    <a:gd name="connsiteY9" fmla="*/ 1340 h 17435"/>
                    <a:gd name="connsiteX10" fmla="*/ 1066 w 19372"/>
                    <a:gd name="connsiteY10" fmla="*/ 177 h 17435"/>
                    <a:gd name="connsiteX11" fmla="*/ 5651 w 19372"/>
                    <a:gd name="connsiteY11" fmla="*/ 2954 h 17435"/>
                    <a:gd name="connsiteX12" fmla="*/ 9848 w 19372"/>
                    <a:gd name="connsiteY12" fmla="*/ 13609 h 17435"/>
                    <a:gd name="connsiteX13" fmla="*/ 14369 w 19372"/>
                    <a:gd name="connsiteY13" fmla="*/ 1985 h 17435"/>
                    <a:gd name="connsiteX14" fmla="*/ 19212 w 19372"/>
                    <a:gd name="connsiteY14" fmla="*/ 306 h 17435"/>
                    <a:gd name="connsiteX15" fmla="*/ 19535 w 19372"/>
                    <a:gd name="connsiteY15" fmla="*/ 1404 h 17435"/>
                    <a:gd name="connsiteX16" fmla="*/ 19599 w 19372"/>
                    <a:gd name="connsiteY16" fmla="*/ 16773 h 17435"/>
                    <a:gd name="connsiteX17" fmla="*/ 18050 w 19372"/>
                    <a:gd name="connsiteY17" fmla="*/ 18000 h 17435"/>
                    <a:gd name="connsiteX18" fmla="*/ 16629 w 19372"/>
                    <a:gd name="connsiteY18" fmla="*/ 16644 h 17435"/>
                    <a:gd name="connsiteX19" fmla="*/ 16629 w 19372"/>
                    <a:gd name="connsiteY19" fmla="*/ 3987 h 17435"/>
                    <a:gd name="connsiteX20" fmla="*/ 16242 w 19372"/>
                    <a:gd name="connsiteY20" fmla="*/ 3923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72" h="17435">
                      <a:moveTo>
                        <a:pt x="16242" y="3923"/>
                      </a:moveTo>
                      <a:cubicBezTo>
                        <a:pt x="14627" y="7991"/>
                        <a:pt x="13077" y="11995"/>
                        <a:pt x="11463" y="16063"/>
                      </a:cubicBezTo>
                      <a:cubicBezTo>
                        <a:pt x="11140" y="16838"/>
                        <a:pt x="11205" y="18000"/>
                        <a:pt x="9784" y="18000"/>
                      </a:cubicBezTo>
                      <a:cubicBezTo>
                        <a:pt x="8363" y="17936"/>
                        <a:pt x="8492" y="16773"/>
                        <a:pt x="8169" y="15999"/>
                      </a:cubicBezTo>
                      <a:cubicBezTo>
                        <a:pt x="6555" y="12124"/>
                        <a:pt x="5070" y="8185"/>
                        <a:pt x="3326" y="3664"/>
                      </a:cubicBezTo>
                      <a:cubicBezTo>
                        <a:pt x="3197" y="4698"/>
                        <a:pt x="3068" y="5150"/>
                        <a:pt x="3068" y="5666"/>
                      </a:cubicBezTo>
                      <a:cubicBezTo>
                        <a:pt x="3068" y="9347"/>
                        <a:pt x="3003" y="13028"/>
                        <a:pt x="3068" y="16709"/>
                      </a:cubicBezTo>
                      <a:cubicBezTo>
                        <a:pt x="3068" y="17871"/>
                        <a:pt x="2551" y="18000"/>
                        <a:pt x="1583" y="18000"/>
                      </a:cubicBezTo>
                      <a:cubicBezTo>
                        <a:pt x="679" y="18000"/>
                        <a:pt x="33" y="18000"/>
                        <a:pt x="33" y="16709"/>
                      </a:cubicBezTo>
                      <a:cubicBezTo>
                        <a:pt x="97" y="11607"/>
                        <a:pt x="97" y="6441"/>
                        <a:pt x="33" y="1340"/>
                      </a:cubicBezTo>
                      <a:cubicBezTo>
                        <a:pt x="33" y="565"/>
                        <a:pt x="227" y="306"/>
                        <a:pt x="1066" y="177"/>
                      </a:cubicBezTo>
                      <a:cubicBezTo>
                        <a:pt x="4230" y="-146"/>
                        <a:pt x="4489" y="-16"/>
                        <a:pt x="5651" y="2954"/>
                      </a:cubicBezTo>
                      <a:cubicBezTo>
                        <a:pt x="7007" y="6377"/>
                        <a:pt x="8363" y="9735"/>
                        <a:pt x="9848" y="13609"/>
                      </a:cubicBezTo>
                      <a:cubicBezTo>
                        <a:pt x="11463" y="9412"/>
                        <a:pt x="12884" y="5666"/>
                        <a:pt x="14369" y="1985"/>
                      </a:cubicBezTo>
                      <a:cubicBezTo>
                        <a:pt x="14950" y="500"/>
                        <a:pt x="17920" y="-468"/>
                        <a:pt x="19212" y="306"/>
                      </a:cubicBezTo>
                      <a:cubicBezTo>
                        <a:pt x="19664" y="565"/>
                        <a:pt x="19535" y="1017"/>
                        <a:pt x="19535" y="1404"/>
                      </a:cubicBezTo>
                      <a:cubicBezTo>
                        <a:pt x="19535" y="6506"/>
                        <a:pt x="19535" y="11672"/>
                        <a:pt x="19599" y="16773"/>
                      </a:cubicBezTo>
                      <a:cubicBezTo>
                        <a:pt x="19599" y="18065"/>
                        <a:pt x="18954" y="17936"/>
                        <a:pt x="18050" y="18000"/>
                      </a:cubicBezTo>
                      <a:cubicBezTo>
                        <a:pt x="17016" y="18065"/>
                        <a:pt x="16629" y="17807"/>
                        <a:pt x="16629" y="16644"/>
                      </a:cubicBezTo>
                      <a:cubicBezTo>
                        <a:pt x="16694" y="12447"/>
                        <a:pt x="16629" y="8249"/>
                        <a:pt x="16629" y="3987"/>
                      </a:cubicBezTo>
                      <a:cubicBezTo>
                        <a:pt x="16500" y="3923"/>
                        <a:pt x="16371" y="3923"/>
                        <a:pt x="16242" y="3923"/>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4750AE8C-7F22-4A9F-A0AE-D5EB4E1C929F}"/>
                    </a:ext>
                  </a:extLst>
                </p:cNvPr>
                <p:cNvSpPr/>
                <p:nvPr/>
              </p:nvSpPr>
              <p:spPr>
                <a:xfrm>
                  <a:off x="11256324" y="1912782"/>
                  <a:ext cx="14207" cy="17436"/>
                </a:xfrm>
                <a:custGeom>
                  <a:avLst/>
                  <a:gdLst>
                    <a:gd name="connsiteX0" fmla="*/ 5651 w 14206"/>
                    <a:gd name="connsiteY0" fmla="*/ 10107 h 17435"/>
                    <a:gd name="connsiteX1" fmla="*/ 5716 w 14206"/>
                    <a:gd name="connsiteY1" fmla="*/ 4359 h 17435"/>
                    <a:gd name="connsiteX2" fmla="*/ 3649 w 14206"/>
                    <a:gd name="connsiteY2" fmla="*/ 2422 h 17435"/>
                    <a:gd name="connsiteX3" fmla="*/ 1389 w 14206"/>
                    <a:gd name="connsiteY3" fmla="*/ 2422 h 17435"/>
                    <a:gd name="connsiteX4" fmla="*/ 33 w 14206"/>
                    <a:gd name="connsiteY4" fmla="*/ 1131 h 17435"/>
                    <a:gd name="connsiteX5" fmla="*/ 1324 w 14206"/>
                    <a:gd name="connsiteY5" fmla="*/ 33 h 17435"/>
                    <a:gd name="connsiteX6" fmla="*/ 12819 w 14206"/>
                    <a:gd name="connsiteY6" fmla="*/ 33 h 17435"/>
                    <a:gd name="connsiteX7" fmla="*/ 14175 w 14206"/>
                    <a:gd name="connsiteY7" fmla="*/ 1260 h 17435"/>
                    <a:gd name="connsiteX8" fmla="*/ 12948 w 14206"/>
                    <a:gd name="connsiteY8" fmla="*/ 2422 h 17435"/>
                    <a:gd name="connsiteX9" fmla="*/ 8880 w 14206"/>
                    <a:gd name="connsiteY9" fmla="*/ 2745 h 17435"/>
                    <a:gd name="connsiteX10" fmla="*/ 8622 w 14206"/>
                    <a:gd name="connsiteY10" fmla="*/ 7136 h 17435"/>
                    <a:gd name="connsiteX11" fmla="*/ 8622 w 14206"/>
                    <a:gd name="connsiteY11" fmla="*/ 16177 h 17435"/>
                    <a:gd name="connsiteX12" fmla="*/ 7072 w 14206"/>
                    <a:gd name="connsiteY12" fmla="*/ 17856 h 17435"/>
                    <a:gd name="connsiteX13" fmla="*/ 5651 w 14206"/>
                    <a:gd name="connsiteY13" fmla="*/ 16306 h 17435"/>
                    <a:gd name="connsiteX14" fmla="*/ 5651 w 14206"/>
                    <a:gd name="connsiteY14" fmla="*/ 10107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6" h="17435">
                      <a:moveTo>
                        <a:pt x="5651" y="10107"/>
                      </a:moveTo>
                      <a:cubicBezTo>
                        <a:pt x="5651" y="8169"/>
                        <a:pt x="5522" y="6297"/>
                        <a:pt x="5716" y="4359"/>
                      </a:cubicBezTo>
                      <a:cubicBezTo>
                        <a:pt x="5845" y="2616"/>
                        <a:pt x="5134" y="2228"/>
                        <a:pt x="3649" y="2422"/>
                      </a:cubicBezTo>
                      <a:cubicBezTo>
                        <a:pt x="2939" y="2487"/>
                        <a:pt x="2164" y="2422"/>
                        <a:pt x="1389" y="2422"/>
                      </a:cubicBezTo>
                      <a:cubicBezTo>
                        <a:pt x="420" y="2487"/>
                        <a:pt x="33" y="2164"/>
                        <a:pt x="33" y="1131"/>
                      </a:cubicBezTo>
                      <a:cubicBezTo>
                        <a:pt x="33" y="162"/>
                        <a:pt x="549" y="33"/>
                        <a:pt x="1324" y="33"/>
                      </a:cubicBezTo>
                      <a:cubicBezTo>
                        <a:pt x="5134" y="33"/>
                        <a:pt x="8944" y="33"/>
                        <a:pt x="12819" y="33"/>
                      </a:cubicBezTo>
                      <a:cubicBezTo>
                        <a:pt x="13723" y="33"/>
                        <a:pt x="14240" y="162"/>
                        <a:pt x="14175" y="1260"/>
                      </a:cubicBezTo>
                      <a:cubicBezTo>
                        <a:pt x="14175" y="2164"/>
                        <a:pt x="13723" y="2358"/>
                        <a:pt x="12948" y="2422"/>
                      </a:cubicBezTo>
                      <a:cubicBezTo>
                        <a:pt x="11527" y="2487"/>
                        <a:pt x="9590" y="1776"/>
                        <a:pt x="8880" y="2745"/>
                      </a:cubicBezTo>
                      <a:cubicBezTo>
                        <a:pt x="8169" y="3778"/>
                        <a:pt x="8622" y="5651"/>
                        <a:pt x="8622" y="7136"/>
                      </a:cubicBezTo>
                      <a:cubicBezTo>
                        <a:pt x="8622" y="10171"/>
                        <a:pt x="8557" y="13142"/>
                        <a:pt x="8622" y="16177"/>
                      </a:cubicBezTo>
                      <a:cubicBezTo>
                        <a:pt x="8622" y="17339"/>
                        <a:pt x="8428" y="17856"/>
                        <a:pt x="7072" y="17856"/>
                      </a:cubicBezTo>
                      <a:cubicBezTo>
                        <a:pt x="5845" y="17856"/>
                        <a:pt x="5651" y="17339"/>
                        <a:pt x="5651" y="16306"/>
                      </a:cubicBezTo>
                      <a:cubicBezTo>
                        <a:pt x="5716" y="14175"/>
                        <a:pt x="5651" y="12173"/>
                        <a:pt x="5651" y="1010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239" name="Graphic 4">
            <a:extLst>
              <a:ext uri="{FF2B5EF4-FFF2-40B4-BE49-F238E27FC236}">
                <a16:creationId xmlns:a16="http://schemas.microsoft.com/office/drawing/2014/main" id="{798842AC-6C3A-4617-B2CA-24BF0EE481E1}"/>
              </a:ext>
            </a:extLst>
          </p:cNvPr>
          <p:cNvGrpSpPr/>
          <p:nvPr/>
        </p:nvGrpSpPr>
        <p:grpSpPr>
          <a:xfrm>
            <a:off x="6717278" y="1220159"/>
            <a:ext cx="249531" cy="264210"/>
            <a:chOff x="11448302" y="6116320"/>
            <a:chExt cx="515552" cy="545879"/>
          </a:xfrm>
        </p:grpSpPr>
        <p:sp>
          <p:nvSpPr>
            <p:cNvPr id="240" name="Freeform: Shape 239">
              <a:extLst>
                <a:ext uri="{FF2B5EF4-FFF2-40B4-BE49-F238E27FC236}">
                  <a16:creationId xmlns:a16="http://schemas.microsoft.com/office/drawing/2014/main" id="{85C4F0DF-F476-4970-9DA4-31764B8A4517}"/>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B8C51C86-8FD5-4105-B966-B9378F72B91A}"/>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A5266B6B-1BD8-4111-BEE8-54A584946AE5}"/>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3EBB5A7C-7B16-4CED-89B9-2BDA3F7784E5}"/>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45" name="Group 244">
            <a:extLst>
              <a:ext uri="{FF2B5EF4-FFF2-40B4-BE49-F238E27FC236}">
                <a16:creationId xmlns:a16="http://schemas.microsoft.com/office/drawing/2014/main" id="{22D9104E-6FB3-4F50-910E-80656600D388}"/>
              </a:ext>
            </a:extLst>
          </p:cNvPr>
          <p:cNvGrpSpPr/>
          <p:nvPr/>
        </p:nvGrpSpPr>
        <p:grpSpPr>
          <a:xfrm>
            <a:off x="7644945" y="1615557"/>
            <a:ext cx="1098640" cy="481689"/>
            <a:chOff x="2799720" y="2025951"/>
            <a:chExt cx="810016" cy="355144"/>
          </a:xfrm>
        </p:grpSpPr>
        <p:sp>
          <p:nvSpPr>
            <p:cNvPr id="246" name="Beaker_F196" title="Icon of a scientific flask with liquid in it">
              <a:extLst>
                <a:ext uri="{FF2B5EF4-FFF2-40B4-BE49-F238E27FC236}">
                  <a16:creationId xmlns:a16="http://schemas.microsoft.com/office/drawing/2014/main" id="{8C4BACF3-87F8-4895-92FE-3213DB5FCA8F}"/>
                </a:ext>
              </a:extLst>
            </p:cNvPr>
            <p:cNvSpPr>
              <a:spLocks noChangeAspect="1" noEditPoints="1"/>
            </p:cNvSpPr>
            <p:nvPr/>
          </p:nvSpPr>
          <p:spPr bwMode="auto">
            <a:xfrm>
              <a:off x="3313381" y="2032316"/>
              <a:ext cx="296355" cy="34241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7" name="3D" title="Icon of a 3D box with square points on each corner">
              <a:extLst>
                <a:ext uri="{FF2B5EF4-FFF2-40B4-BE49-F238E27FC236}">
                  <a16:creationId xmlns:a16="http://schemas.microsoft.com/office/drawing/2014/main" id="{ED17643C-F780-44D2-9CA1-A48715D839AC}"/>
                </a:ext>
              </a:extLst>
            </p:cNvPr>
            <p:cNvSpPr>
              <a:spLocks noChangeAspect="1" noEditPoints="1"/>
            </p:cNvSpPr>
            <p:nvPr/>
          </p:nvSpPr>
          <p:spPr bwMode="auto">
            <a:xfrm>
              <a:off x="2799720" y="2025951"/>
              <a:ext cx="332133" cy="355144"/>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4836752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a:extLst>
              <a:ext uri="{FF2B5EF4-FFF2-40B4-BE49-F238E27FC236}">
                <a16:creationId xmlns:a16="http://schemas.microsoft.com/office/drawing/2014/main" id="{AE284CC9-7EB5-4933-974F-B709F220B86C}"/>
              </a:ext>
            </a:extLst>
          </p:cNvPr>
          <p:cNvSpPr>
            <a:spLocks noGrp="1"/>
          </p:cNvSpPr>
          <p:nvPr>
            <p:ph type="title"/>
          </p:nvPr>
        </p:nvSpPr>
        <p:spPr/>
        <p:txBody>
          <a:bodyPr/>
          <a:lstStyle/>
          <a:p>
            <a:r>
              <a:rPr lang="en-US"/>
              <a:t>Modeling requirements</a:t>
            </a:r>
          </a:p>
        </p:txBody>
      </p:sp>
      <p:grpSp>
        <p:nvGrpSpPr>
          <p:cNvPr id="6" name="Group 5">
            <a:extLst>
              <a:ext uri="{FF2B5EF4-FFF2-40B4-BE49-F238E27FC236}">
                <a16:creationId xmlns:a16="http://schemas.microsoft.com/office/drawing/2014/main" id="{1FCFC48D-C20D-4E95-BC43-FBC3E3D7160C}"/>
              </a:ext>
            </a:extLst>
          </p:cNvPr>
          <p:cNvGrpSpPr/>
          <p:nvPr/>
        </p:nvGrpSpPr>
        <p:grpSpPr>
          <a:xfrm>
            <a:off x="6710893" y="2105085"/>
            <a:ext cx="3408896" cy="3190302"/>
            <a:chOff x="6760399" y="1859681"/>
            <a:chExt cx="4974400" cy="4655419"/>
          </a:xfrm>
        </p:grpSpPr>
        <p:sp>
          <p:nvSpPr>
            <p:cNvPr id="77" name="Oval 76">
              <a:extLst>
                <a:ext uri="{FF2B5EF4-FFF2-40B4-BE49-F238E27FC236}">
                  <a16:creationId xmlns:a16="http://schemas.microsoft.com/office/drawing/2014/main" id="{E0CCBD91-B7A7-4401-AB64-425682DDA0B9}"/>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78" name="Arc 77">
              <a:extLst>
                <a:ext uri="{FF2B5EF4-FFF2-40B4-BE49-F238E27FC236}">
                  <a16:creationId xmlns:a16="http://schemas.microsoft.com/office/drawing/2014/main" id="{54A0BE67-2E70-4B8E-9B12-B14A5A5C5A21}"/>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31DE1C97-E8B3-4980-ADDD-58F11962DD20}"/>
                </a:ext>
              </a:extLst>
            </p:cNvPr>
            <p:cNvCxnSpPr>
              <a:cxnSpLocks/>
              <a:stCxn id="78"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33B2806-C4D9-43E6-80EB-046B4940BE8A}"/>
                </a:ext>
              </a:extLst>
            </p:cNvPr>
            <p:cNvCxnSpPr>
              <a:cxnSpLocks/>
              <a:stCxn id="78" idx="0"/>
            </p:cNvCxnSpPr>
            <p:nvPr/>
          </p:nvCxnSpPr>
          <p:spPr>
            <a:xfrm>
              <a:off x="7200178" y="2739239"/>
              <a:ext cx="0" cy="3775861"/>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857C4EAB-EEF4-4092-A8F3-6DE26AD45E1F}"/>
                </a:ext>
              </a:extLst>
            </p:cNvPr>
            <p:cNvSpPr/>
            <p:nvPr/>
          </p:nvSpPr>
          <p:spPr bwMode="auto">
            <a:xfrm>
              <a:off x="7662491" y="1945915"/>
              <a:ext cx="2814120" cy="314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Modeling</a:t>
              </a:r>
            </a:p>
          </p:txBody>
        </p:sp>
        <p:grpSp>
          <p:nvGrpSpPr>
            <p:cNvPr id="82" name="Group 81">
              <a:extLst>
                <a:ext uri="{FF2B5EF4-FFF2-40B4-BE49-F238E27FC236}">
                  <a16:creationId xmlns:a16="http://schemas.microsoft.com/office/drawing/2014/main" id="{1AB0D781-706B-46C1-9F7A-DF6EF0BB35C0}"/>
                </a:ext>
              </a:extLst>
            </p:cNvPr>
            <p:cNvGrpSpPr/>
            <p:nvPr/>
          </p:nvGrpSpPr>
          <p:grpSpPr>
            <a:xfrm>
              <a:off x="7151769" y="2815895"/>
              <a:ext cx="4583030" cy="314385"/>
              <a:chOff x="7151769" y="2896552"/>
              <a:chExt cx="4583030" cy="314385"/>
            </a:xfrm>
          </p:grpSpPr>
          <p:sp>
            <p:nvSpPr>
              <p:cNvPr id="83" name="Rectangle 82">
                <a:extLst>
                  <a:ext uri="{FF2B5EF4-FFF2-40B4-BE49-F238E27FC236}">
                    <a16:creationId xmlns:a16="http://schemas.microsoft.com/office/drawing/2014/main" id="{2289EFF0-7DBA-4429-9056-AD67123D4056}"/>
                  </a:ext>
                </a:extLst>
              </p:cNvPr>
              <p:cNvSpPr/>
              <p:nvPr/>
            </p:nvSpPr>
            <p:spPr bwMode="auto">
              <a:xfrm>
                <a:off x="7438109" y="2896552"/>
                <a:ext cx="4296690" cy="314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Scale for training</a:t>
                </a:r>
              </a:p>
            </p:txBody>
          </p:sp>
          <p:sp>
            <p:nvSpPr>
              <p:cNvPr id="84" name="Oval 83">
                <a:extLst>
                  <a:ext uri="{FF2B5EF4-FFF2-40B4-BE49-F238E27FC236}">
                    <a16:creationId xmlns:a16="http://schemas.microsoft.com/office/drawing/2014/main" id="{F408EBAD-821F-41BC-B257-B985BCCC1861}"/>
                  </a:ext>
                </a:extLst>
              </p:cNvPr>
              <p:cNvSpPr/>
              <p:nvPr/>
            </p:nvSpPr>
            <p:spPr bwMode="auto">
              <a:xfrm>
                <a:off x="7151769" y="300533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85" name="Group 84">
              <a:extLst>
                <a:ext uri="{FF2B5EF4-FFF2-40B4-BE49-F238E27FC236}">
                  <a16:creationId xmlns:a16="http://schemas.microsoft.com/office/drawing/2014/main" id="{88B4FFAC-3F88-4EF8-B794-A173780A538C}"/>
                </a:ext>
              </a:extLst>
            </p:cNvPr>
            <p:cNvGrpSpPr/>
            <p:nvPr/>
          </p:nvGrpSpPr>
          <p:grpSpPr>
            <a:xfrm>
              <a:off x="7151769" y="3337766"/>
              <a:ext cx="4583030" cy="314385"/>
              <a:chOff x="7151769" y="3458833"/>
              <a:chExt cx="4583030" cy="314385"/>
            </a:xfrm>
          </p:grpSpPr>
          <p:sp>
            <p:nvSpPr>
              <p:cNvPr id="86" name="Rectangle 85">
                <a:extLst>
                  <a:ext uri="{FF2B5EF4-FFF2-40B4-BE49-F238E27FC236}">
                    <a16:creationId xmlns:a16="http://schemas.microsoft.com/office/drawing/2014/main" id="{9ABEA8F3-8486-4B31-913B-9D009299A77C}"/>
                  </a:ext>
                </a:extLst>
              </p:cNvPr>
              <p:cNvSpPr/>
              <p:nvPr/>
            </p:nvSpPr>
            <p:spPr bwMode="auto">
              <a:xfrm>
                <a:off x="7438109" y="3458833"/>
                <a:ext cx="4296690" cy="314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Choice of Language</a:t>
                </a:r>
              </a:p>
            </p:txBody>
          </p:sp>
          <p:sp>
            <p:nvSpPr>
              <p:cNvPr id="87" name="Oval 86">
                <a:extLst>
                  <a:ext uri="{FF2B5EF4-FFF2-40B4-BE49-F238E27FC236}">
                    <a16:creationId xmlns:a16="http://schemas.microsoft.com/office/drawing/2014/main" id="{842E49E8-0362-4E22-A6F9-CAA7E6CF416E}"/>
                  </a:ext>
                </a:extLst>
              </p:cNvPr>
              <p:cNvSpPr/>
              <p:nvPr/>
            </p:nvSpPr>
            <p:spPr bwMode="auto">
              <a:xfrm>
                <a:off x="7151769" y="3567616"/>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83DC5FD5-01FD-4BC5-BB39-2A5E32197E1E}"/>
                </a:ext>
              </a:extLst>
            </p:cNvPr>
            <p:cNvGrpSpPr/>
            <p:nvPr/>
          </p:nvGrpSpPr>
          <p:grpSpPr>
            <a:xfrm>
              <a:off x="7151769" y="3859637"/>
              <a:ext cx="4583030" cy="314385"/>
              <a:chOff x="7151769" y="4021114"/>
              <a:chExt cx="4583030" cy="314385"/>
            </a:xfrm>
          </p:grpSpPr>
          <p:sp>
            <p:nvSpPr>
              <p:cNvPr id="89" name="Oval 88">
                <a:extLst>
                  <a:ext uri="{FF2B5EF4-FFF2-40B4-BE49-F238E27FC236}">
                    <a16:creationId xmlns:a16="http://schemas.microsoft.com/office/drawing/2014/main" id="{631F4BD1-FBFA-42CA-9DA6-32D08A2C739E}"/>
                  </a:ext>
                </a:extLst>
              </p:cNvPr>
              <p:cNvSpPr/>
              <p:nvPr/>
            </p:nvSpPr>
            <p:spPr bwMode="auto">
              <a:xfrm>
                <a:off x="7151769" y="4129897"/>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1197D49C-9FD0-4787-94A1-442E2866D37E}"/>
                  </a:ext>
                </a:extLst>
              </p:cNvPr>
              <p:cNvSpPr/>
              <p:nvPr/>
            </p:nvSpPr>
            <p:spPr bwMode="auto">
              <a:xfrm>
                <a:off x="7438109" y="4021114"/>
                <a:ext cx="4296690" cy="314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Choice of Algorithms</a:t>
                </a:r>
              </a:p>
            </p:txBody>
          </p:sp>
        </p:grpSp>
        <p:grpSp>
          <p:nvGrpSpPr>
            <p:cNvPr id="91" name="Group 90">
              <a:extLst>
                <a:ext uri="{FF2B5EF4-FFF2-40B4-BE49-F238E27FC236}">
                  <a16:creationId xmlns:a16="http://schemas.microsoft.com/office/drawing/2014/main" id="{C0067377-BA48-43AB-9704-76CF64D06AF5}"/>
                </a:ext>
              </a:extLst>
            </p:cNvPr>
            <p:cNvGrpSpPr/>
            <p:nvPr/>
          </p:nvGrpSpPr>
          <p:grpSpPr>
            <a:xfrm>
              <a:off x="7151769" y="4381508"/>
              <a:ext cx="4583030" cy="314385"/>
              <a:chOff x="7151769" y="4583395"/>
              <a:chExt cx="4583030" cy="314385"/>
            </a:xfrm>
          </p:grpSpPr>
          <p:sp>
            <p:nvSpPr>
              <p:cNvPr id="92" name="Oval 91">
                <a:extLst>
                  <a:ext uri="{FF2B5EF4-FFF2-40B4-BE49-F238E27FC236}">
                    <a16:creationId xmlns:a16="http://schemas.microsoft.com/office/drawing/2014/main" id="{215011DD-04D5-404D-9DDF-69377D5EFBF0}"/>
                  </a:ext>
                </a:extLst>
              </p:cNvPr>
              <p:cNvSpPr/>
              <p:nvPr/>
            </p:nvSpPr>
            <p:spPr bwMode="auto">
              <a:xfrm>
                <a:off x="7151769" y="46921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6472F292-B6FC-4BD1-A913-5FB2F5D5DA53}"/>
                  </a:ext>
                </a:extLst>
              </p:cNvPr>
              <p:cNvSpPr/>
              <p:nvPr/>
            </p:nvSpPr>
            <p:spPr bwMode="auto">
              <a:xfrm>
                <a:off x="7438109" y="4583395"/>
                <a:ext cx="4296690" cy="314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Capture Training History </a:t>
                </a:r>
              </a:p>
            </p:txBody>
          </p:sp>
        </p:grpSp>
        <p:grpSp>
          <p:nvGrpSpPr>
            <p:cNvPr id="94" name="Group 93">
              <a:extLst>
                <a:ext uri="{FF2B5EF4-FFF2-40B4-BE49-F238E27FC236}">
                  <a16:creationId xmlns:a16="http://schemas.microsoft.com/office/drawing/2014/main" id="{66831C35-2916-4470-92C6-1EAA6FE75100}"/>
                </a:ext>
              </a:extLst>
            </p:cNvPr>
            <p:cNvGrpSpPr/>
            <p:nvPr/>
          </p:nvGrpSpPr>
          <p:grpSpPr>
            <a:xfrm>
              <a:off x="7151769" y="4903379"/>
              <a:ext cx="4583030" cy="314385"/>
              <a:chOff x="7151769" y="5145676"/>
              <a:chExt cx="4583030" cy="314385"/>
            </a:xfrm>
          </p:grpSpPr>
          <p:sp>
            <p:nvSpPr>
              <p:cNvPr id="95" name="Oval 94">
                <a:extLst>
                  <a:ext uri="{FF2B5EF4-FFF2-40B4-BE49-F238E27FC236}">
                    <a16:creationId xmlns:a16="http://schemas.microsoft.com/office/drawing/2014/main" id="{F66BA9A2-CDB9-4AA1-8862-33E40C7A37FD}"/>
                  </a:ext>
                </a:extLst>
              </p:cNvPr>
              <p:cNvSpPr/>
              <p:nvPr/>
            </p:nvSpPr>
            <p:spPr bwMode="auto">
              <a:xfrm>
                <a:off x="7151769" y="5254459"/>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14516857-C3E5-44BE-9F27-AAD652D9A749}"/>
                  </a:ext>
                </a:extLst>
              </p:cNvPr>
              <p:cNvSpPr/>
              <p:nvPr/>
            </p:nvSpPr>
            <p:spPr bwMode="auto">
              <a:xfrm>
                <a:off x="7438109" y="5145676"/>
                <a:ext cx="4296690" cy="314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Enable Collaboration &amp; Review</a:t>
                </a:r>
              </a:p>
            </p:txBody>
          </p:sp>
        </p:grpSp>
        <p:grpSp>
          <p:nvGrpSpPr>
            <p:cNvPr id="97" name="Group 96">
              <a:extLst>
                <a:ext uri="{FF2B5EF4-FFF2-40B4-BE49-F238E27FC236}">
                  <a16:creationId xmlns:a16="http://schemas.microsoft.com/office/drawing/2014/main" id="{5EBFADEC-CE64-4B6E-AA0B-7D08ABB97DF6}"/>
                </a:ext>
              </a:extLst>
            </p:cNvPr>
            <p:cNvGrpSpPr/>
            <p:nvPr/>
          </p:nvGrpSpPr>
          <p:grpSpPr>
            <a:xfrm>
              <a:off x="7151769" y="5425250"/>
              <a:ext cx="4583030" cy="314385"/>
              <a:chOff x="7151769" y="5707957"/>
              <a:chExt cx="4583030" cy="314385"/>
            </a:xfrm>
          </p:grpSpPr>
          <p:sp>
            <p:nvSpPr>
              <p:cNvPr id="98" name="Oval 97">
                <a:extLst>
                  <a:ext uri="{FF2B5EF4-FFF2-40B4-BE49-F238E27FC236}">
                    <a16:creationId xmlns:a16="http://schemas.microsoft.com/office/drawing/2014/main" id="{547A21E6-6C36-4E2A-B65E-7CD6FDC3B4CC}"/>
                  </a:ext>
                </a:extLst>
              </p:cNvPr>
              <p:cNvSpPr/>
              <p:nvPr/>
            </p:nvSpPr>
            <p:spPr bwMode="auto">
              <a:xfrm>
                <a:off x="7151769" y="581674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4B624BAE-43EB-4F3A-AE2C-B865CBDF5696}"/>
                  </a:ext>
                </a:extLst>
              </p:cNvPr>
              <p:cNvSpPr/>
              <p:nvPr/>
            </p:nvSpPr>
            <p:spPr bwMode="auto">
              <a:xfrm>
                <a:off x="7438109" y="5707957"/>
                <a:ext cx="4296690" cy="314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Graphical Tools</a:t>
                </a:r>
              </a:p>
            </p:txBody>
          </p:sp>
        </p:grpSp>
        <p:grpSp>
          <p:nvGrpSpPr>
            <p:cNvPr id="102" name="Group 101">
              <a:extLst>
                <a:ext uri="{FF2B5EF4-FFF2-40B4-BE49-F238E27FC236}">
                  <a16:creationId xmlns:a16="http://schemas.microsoft.com/office/drawing/2014/main" id="{7ED4F98A-4327-411E-9613-CCCB4273BD40}"/>
                </a:ext>
              </a:extLst>
            </p:cNvPr>
            <p:cNvGrpSpPr/>
            <p:nvPr/>
          </p:nvGrpSpPr>
          <p:grpSpPr>
            <a:xfrm>
              <a:off x="7151769" y="5947122"/>
              <a:ext cx="4583030" cy="314385"/>
              <a:chOff x="7151769" y="5707957"/>
              <a:chExt cx="4583030" cy="314385"/>
            </a:xfrm>
          </p:grpSpPr>
          <p:sp>
            <p:nvSpPr>
              <p:cNvPr id="103" name="Oval 102">
                <a:extLst>
                  <a:ext uri="{FF2B5EF4-FFF2-40B4-BE49-F238E27FC236}">
                    <a16:creationId xmlns:a16="http://schemas.microsoft.com/office/drawing/2014/main" id="{579FE669-9064-4A2D-BB62-0D515BE5B128}"/>
                  </a:ext>
                </a:extLst>
              </p:cNvPr>
              <p:cNvSpPr/>
              <p:nvPr/>
            </p:nvSpPr>
            <p:spPr bwMode="auto">
              <a:xfrm>
                <a:off x="7151769" y="581674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DA64E8D6-C21C-40D2-BC6D-ACC81DCA1141}"/>
                  </a:ext>
                </a:extLst>
              </p:cNvPr>
              <p:cNvSpPr/>
              <p:nvPr/>
            </p:nvSpPr>
            <p:spPr bwMode="auto">
              <a:xfrm>
                <a:off x="7438109" y="5707957"/>
                <a:ext cx="4296690" cy="3143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Support for Deep Learning</a:t>
                </a:r>
              </a:p>
            </p:txBody>
          </p:sp>
        </p:grpSp>
        <p:sp>
          <p:nvSpPr>
            <p:cNvPr id="106" name="3D" title="Icon of a 3D box with square points on each corner">
              <a:extLst>
                <a:ext uri="{FF2B5EF4-FFF2-40B4-BE49-F238E27FC236}">
                  <a16:creationId xmlns:a16="http://schemas.microsoft.com/office/drawing/2014/main" id="{5C28D462-7E35-4B40-AE33-519C5256C1B6}"/>
                </a:ext>
              </a:extLst>
            </p:cNvPr>
            <p:cNvSpPr>
              <a:spLocks noChangeAspect="1" noEditPoints="1"/>
            </p:cNvSpPr>
            <p:nvPr/>
          </p:nvSpPr>
          <p:spPr bwMode="auto">
            <a:xfrm>
              <a:off x="6999438" y="2084811"/>
              <a:ext cx="401481" cy="429299"/>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Semilight"/>
                <a:ea typeface="+mn-ea"/>
                <a:cs typeface="+mn-cs"/>
              </a:endParaRPr>
            </a:p>
          </p:txBody>
        </p:sp>
      </p:grpSp>
      <p:grpSp>
        <p:nvGrpSpPr>
          <p:cNvPr id="2" name="Group 1">
            <a:extLst>
              <a:ext uri="{FF2B5EF4-FFF2-40B4-BE49-F238E27FC236}">
                <a16:creationId xmlns:a16="http://schemas.microsoft.com/office/drawing/2014/main" id="{E2DD8ED3-4BAC-4E32-B389-5F47742FD58A}"/>
              </a:ext>
            </a:extLst>
          </p:cNvPr>
          <p:cNvGrpSpPr/>
          <p:nvPr/>
        </p:nvGrpSpPr>
        <p:grpSpPr>
          <a:xfrm>
            <a:off x="1621673" y="2126985"/>
            <a:ext cx="3716304" cy="3082595"/>
            <a:chOff x="818482" y="1537252"/>
            <a:chExt cx="5653613" cy="4669846"/>
          </a:xfrm>
        </p:grpSpPr>
        <p:grpSp>
          <p:nvGrpSpPr>
            <p:cNvPr id="3" name="Group 2">
              <a:extLst>
                <a:ext uri="{FF2B5EF4-FFF2-40B4-BE49-F238E27FC236}">
                  <a16:creationId xmlns:a16="http://schemas.microsoft.com/office/drawing/2014/main" id="{E85F5ABA-50A8-42AA-BAFF-AA74FA8A27F7}"/>
                </a:ext>
              </a:extLst>
            </p:cNvPr>
            <p:cNvGrpSpPr/>
            <p:nvPr/>
          </p:nvGrpSpPr>
          <p:grpSpPr>
            <a:xfrm>
              <a:off x="1427684" y="2047029"/>
              <a:ext cx="4564676" cy="3459371"/>
              <a:chOff x="2058192" y="3090872"/>
              <a:chExt cx="2122860" cy="1608824"/>
            </a:xfrm>
          </p:grpSpPr>
          <p:sp>
            <p:nvSpPr>
              <p:cNvPr id="7" name="Freeform: Shape 6">
                <a:extLst>
                  <a:ext uri="{FF2B5EF4-FFF2-40B4-BE49-F238E27FC236}">
                    <a16:creationId xmlns:a16="http://schemas.microsoft.com/office/drawing/2014/main" id="{15B7E42B-C4C4-477A-9A73-185117BC85F4}"/>
                  </a:ext>
                </a:extLst>
              </p:cNvPr>
              <p:cNvSpPr/>
              <p:nvPr/>
            </p:nvSpPr>
            <p:spPr bwMode="auto">
              <a:xfrm>
                <a:off x="2071020" y="3090872"/>
                <a:ext cx="514178" cy="127087"/>
              </a:xfrm>
              <a:custGeom>
                <a:avLst/>
                <a:gdLst>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89280 h 614680"/>
                  <a:gd name="connsiteX1" fmla="*/ 330200 w 2494280"/>
                  <a:gd name="connsiteY1" fmla="*/ 78740 h 614680"/>
                  <a:gd name="connsiteX2" fmla="*/ 535940 w 2494280"/>
                  <a:gd name="connsiteY2" fmla="*/ 0 h 614680"/>
                  <a:gd name="connsiteX3" fmla="*/ 2011680 w 2494280"/>
                  <a:gd name="connsiteY3" fmla="*/ 0 h 614680"/>
                  <a:gd name="connsiteX4" fmla="*/ 2141220 w 2494280"/>
                  <a:gd name="connsiteY4" fmla="*/ 78740 h 614680"/>
                  <a:gd name="connsiteX5" fmla="*/ 2494280 w 2494280"/>
                  <a:gd name="connsiteY5" fmla="*/ 614680 h 614680"/>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 name="connsiteX0" fmla="*/ 0 w 2494280"/>
                  <a:gd name="connsiteY0" fmla="*/ 591101 h 616501"/>
                  <a:gd name="connsiteX1" fmla="*/ 330200 w 2494280"/>
                  <a:gd name="connsiteY1" fmla="*/ 80561 h 616501"/>
                  <a:gd name="connsiteX2" fmla="*/ 535940 w 2494280"/>
                  <a:gd name="connsiteY2" fmla="*/ 1821 h 616501"/>
                  <a:gd name="connsiteX3" fmla="*/ 2011680 w 2494280"/>
                  <a:gd name="connsiteY3" fmla="*/ 1821 h 616501"/>
                  <a:gd name="connsiteX4" fmla="*/ 2141220 w 2494280"/>
                  <a:gd name="connsiteY4" fmla="*/ 80561 h 616501"/>
                  <a:gd name="connsiteX5" fmla="*/ 2494280 w 2494280"/>
                  <a:gd name="connsiteY5" fmla="*/ 616501 h 61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4280" h="616501">
                    <a:moveTo>
                      <a:pt x="0" y="591101"/>
                    </a:moveTo>
                    <a:lnTo>
                      <a:pt x="330200" y="80561"/>
                    </a:lnTo>
                    <a:cubicBezTo>
                      <a:pt x="385445" y="-6646"/>
                      <a:pt x="455930" y="-2412"/>
                      <a:pt x="535940" y="1821"/>
                    </a:cubicBezTo>
                    <a:lnTo>
                      <a:pt x="2011680" y="1821"/>
                    </a:lnTo>
                    <a:cubicBezTo>
                      <a:pt x="2083435" y="5208"/>
                      <a:pt x="2107565" y="27644"/>
                      <a:pt x="2141220" y="80561"/>
                    </a:cubicBezTo>
                    <a:lnTo>
                      <a:pt x="2494280" y="616501"/>
                    </a:lnTo>
                  </a:path>
                </a:pathLst>
              </a:cu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80F3AC26-466C-4EA3-AE39-1F957E4B4E0C}"/>
                  </a:ext>
                </a:extLst>
              </p:cNvPr>
              <p:cNvGrpSpPr/>
              <p:nvPr/>
            </p:nvGrpSpPr>
            <p:grpSpPr>
              <a:xfrm>
                <a:off x="2058192" y="3205408"/>
                <a:ext cx="534075" cy="138231"/>
                <a:chOff x="4991892" y="3516708"/>
                <a:chExt cx="534075" cy="138231"/>
              </a:xfrm>
            </p:grpSpPr>
            <p:sp>
              <p:nvSpPr>
                <p:cNvPr id="73" name="Rectangle: Rounded Corners 72">
                  <a:extLst>
                    <a:ext uri="{FF2B5EF4-FFF2-40B4-BE49-F238E27FC236}">
                      <a16:creationId xmlns:a16="http://schemas.microsoft.com/office/drawing/2014/main" id="{7DD028C7-7121-44B2-8470-DE1B72FCD567}"/>
                    </a:ext>
                  </a:extLst>
                </p:cNvPr>
                <p:cNvSpPr/>
                <p:nvPr/>
              </p:nvSpPr>
              <p:spPr bwMode="auto">
                <a:xfrm>
                  <a:off x="4991892" y="3516708"/>
                  <a:ext cx="534075" cy="138231"/>
                </a:xfrm>
                <a:prstGeom prst="roundRect">
                  <a:avLst>
                    <a:gd name="adj" fmla="val 23942"/>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74" name="Oval 73">
                  <a:extLst>
                    <a:ext uri="{FF2B5EF4-FFF2-40B4-BE49-F238E27FC236}">
                      <a16:creationId xmlns:a16="http://schemas.microsoft.com/office/drawing/2014/main" id="{AE4F9070-B0DD-4EE4-951C-0D930DEF63C5}"/>
                    </a:ext>
                  </a:extLst>
                </p:cNvPr>
                <p:cNvSpPr/>
                <p:nvPr/>
              </p:nvSpPr>
              <p:spPr bwMode="auto">
                <a:xfrm>
                  <a:off x="5038362" y="3566450"/>
                  <a:ext cx="46077" cy="46077"/>
                </a:xfrm>
                <a:prstGeom prst="ellips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2F307CF5-4B15-4374-A593-02C1D5AE96CE}"/>
                  </a:ext>
                </a:extLst>
              </p:cNvPr>
              <p:cNvGrpSpPr/>
              <p:nvPr/>
            </p:nvGrpSpPr>
            <p:grpSpPr>
              <a:xfrm>
                <a:off x="2058192" y="3343639"/>
                <a:ext cx="534075" cy="138231"/>
                <a:chOff x="1459231" y="2186940"/>
                <a:chExt cx="2590800" cy="670560"/>
              </a:xfrm>
            </p:grpSpPr>
            <p:sp>
              <p:nvSpPr>
                <p:cNvPr id="71" name="Rectangle: Rounded Corners 70">
                  <a:extLst>
                    <a:ext uri="{FF2B5EF4-FFF2-40B4-BE49-F238E27FC236}">
                      <a16:creationId xmlns:a16="http://schemas.microsoft.com/office/drawing/2014/main" id="{4BE8A2F1-8A16-472D-B3F2-4EFC0EBE5C19}"/>
                    </a:ext>
                  </a:extLst>
                </p:cNvPr>
                <p:cNvSpPr/>
                <p:nvPr/>
              </p:nvSpPr>
              <p:spPr bwMode="auto">
                <a:xfrm>
                  <a:off x="1459231" y="2186940"/>
                  <a:ext cx="2590800" cy="670560"/>
                </a:xfrm>
                <a:prstGeom prst="roundRect">
                  <a:avLst>
                    <a:gd name="adj" fmla="val 23942"/>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72" name="Oval 71">
                  <a:extLst>
                    <a:ext uri="{FF2B5EF4-FFF2-40B4-BE49-F238E27FC236}">
                      <a16:creationId xmlns:a16="http://schemas.microsoft.com/office/drawing/2014/main" id="{DE53620C-C825-4F3E-B0AA-078AC05E7AF7}"/>
                    </a:ext>
                  </a:extLst>
                </p:cNvPr>
                <p:cNvSpPr/>
                <p:nvPr/>
              </p:nvSpPr>
              <p:spPr bwMode="auto">
                <a:xfrm>
                  <a:off x="1684655" y="2428240"/>
                  <a:ext cx="223520" cy="223520"/>
                </a:xfrm>
                <a:prstGeom prst="ellips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E28645A7-9646-48FD-80D5-84EEC297F399}"/>
                  </a:ext>
                </a:extLst>
              </p:cNvPr>
              <p:cNvGrpSpPr/>
              <p:nvPr/>
            </p:nvGrpSpPr>
            <p:grpSpPr>
              <a:xfrm>
                <a:off x="2058192" y="3481870"/>
                <a:ext cx="534075" cy="138231"/>
                <a:chOff x="1459231" y="2186940"/>
                <a:chExt cx="2590800" cy="670560"/>
              </a:xfrm>
            </p:grpSpPr>
            <p:sp>
              <p:nvSpPr>
                <p:cNvPr id="69" name="Rectangle: Rounded Corners 68">
                  <a:extLst>
                    <a:ext uri="{FF2B5EF4-FFF2-40B4-BE49-F238E27FC236}">
                      <a16:creationId xmlns:a16="http://schemas.microsoft.com/office/drawing/2014/main" id="{AB8C7D1C-E06B-4C91-95D4-AC1B333B4D2C}"/>
                    </a:ext>
                  </a:extLst>
                </p:cNvPr>
                <p:cNvSpPr/>
                <p:nvPr/>
              </p:nvSpPr>
              <p:spPr bwMode="auto">
                <a:xfrm>
                  <a:off x="1459231" y="2186940"/>
                  <a:ext cx="2590800" cy="670560"/>
                </a:xfrm>
                <a:prstGeom prst="roundRect">
                  <a:avLst>
                    <a:gd name="adj" fmla="val 23942"/>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5A0B9657-1591-43B4-94CD-4577EF42AD75}"/>
                    </a:ext>
                  </a:extLst>
                </p:cNvPr>
                <p:cNvSpPr/>
                <p:nvPr/>
              </p:nvSpPr>
              <p:spPr bwMode="auto">
                <a:xfrm>
                  <a:off x="1684655" y="2428240"/>
                  <a:ext cx="223520" cy="223520"/>
                </a:xfrm>
                <a:prstGeom prst="ellips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11" name="Arrow: Bent 10">
                <a:extLst>
                  <a:ext uri="{FF2B5EF4-FFF2-40B4-BE49-F238E27FC236}">
                    <a16:creationId xmlns:a16="http://schemas.microsoft.com/office/drawing/2014/main" id="{66656DA5-D995-47C3-BEDA-A1B8C61FCADF}"/>
                  </a:ext>
                </a:extLst>
              </p:cNvPr>
              <p:cNvSpPr/>
              <p:nvPr/>
            </p:nvSpPr>
            <p:spPr bwMode="auto">
              <a:xfrm rot="16200000">
                <a:off x="2333277" y="3659860"/>
                <a:ext cx="259319" cy="392595"/>
              </a:xfrm>
              <a:prstGeom prst="bentArrow">
                <a:avLst>
                  <a:gd name="adj1" fmla="val 25000"/>
                  <a:gd name="adj2" fmla="val 0"/>
                  <a:gd name="adj3" fmla="val 25000"/>
                  <a:gd name="adj4" fmla="val 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Arrow: Chevron 11">
                <a:extLst>
                  <a:ext uri="{FF2B5EF4-FFF2-40B4-BE49-F238E27FC236}">
                    <a16:creationId xmlns:a16="http://schemas.microsoft.com/office/drawing/2014/main" id="{67D16CA3-EB2E-448C-824B-587FA5E5EA45}"/>
                  </a:ext>
                </a:extLst>
              </p:cNvPr>
              <p:cNvSpPr/>
              <p:nvPr/>
            </p:nvSpPr>
            <p:spPr bwMode="auto">
              <a:xfrm>
                <a:off x="2624199" y="3939694"/>
                <a:ext cx="43400" cy="93087"/>
              </a:xfrm>
              <a:prstGeom prst="chevron">
                <a:avLst>
                  <a:gd name="adj" fmla="val 10000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13" name="Arrow: Bent 12">
                <a:extLst>
                  <a:ext uri="{FF2B5EF4-FFF2-40B4-BE49-F238E27FC236}">
                    <a16:creationId xmlns:a16="http://schemas.microsoft.com/office/drawing/2014/main" id="{8936457C-FA2A-4557-8260-6A4CF71E4A3B}"/>
                  </a:ext>
                </a:extLst>
              </p:cNvPr>
              <p:cNvSpPr/>
              <p:nvPr/>
            </p:nvSpPr>
            <p:spPr bwMode="auto">
              <a:xfrm rot="16200000">
                <a:off x="3384594" y="4256520"/>
                <a:ext cx="193190" cy="504422"/>
              </a:xfrm>
              <a:prstGeom prst="bentArrow">
                <a:avLst>
                  <a:gd name="adj1" fmla="val 25000"/>
                  <a:gd name="adj2" fmla="val 0"/>
                  <a:gd name="adj3" fmla="val 25000"/>
                  <a:gd name="adj4" fmla="val 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Arrow: Chevron 13">
                <a:extLst>
                  <a:ext uri="{FF2B5EF4-FFF2-40B4-BE49-F238E27FC236}">
                    <a16:creationId xmlns:a16="http://schemas.microsoft.com/office/drawing/2014/main" id="{C01A359E-583C-49A1-AEB1-9722DC1565D7}"/>
                  </a:ext>
                </a:extLst>
              </p:cNvPr>
              <p:cNvSpPr/>
              <p:nvPr/>
            </p:nvSpPr>
            <p:spPr bwMode="auto">
              <a:xfrm>
                <a:off x="3711851" y="4558783"/>
                <a:ext cx="43400" cy="93087"/>
              </a:xfrm>
              <a:prstGeom prst="chevron">
                <a:avLst>
                  <a:gd name="adj" fmla="val 10000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nvGrpSpPr>
              <p:cNvPr id="15" name="Group 14">
                <a:extLst>
                  <a:ext uri="{FF2B5EF4-FFF2-40B4-BE49-F238E27FC236}">
                    <a16:creationId xmlns:a16="http://schemas.microsoft.com/office/drawing/2014/main" id="{0A2D6F99-22E4-4E08-A1DB-FD9658BF6614}"/>
                  </a:ext>
                </a:extLst>
              </p:cNvPr>
              <p:cNvGrpSpPr/>
              <p:nvPr/>
            </p:nvGrpSpPr>
            <p:grpSpPr>
              <a:xfrm rot="10800000">
                <a:off x="2667275" y="3316080"/>
                <a:ext cx="1342747" cy="816358"/>
                <a:chOff x="4939582" y="2502666"/>
                <a:chExt cx="1609732" cy="1044386"/>
              </a:xfrm>
            </p:grpSpPr>
            <p:sp>
              <p:nvSpPr>
                <p:cNvPr id="67" name="Arrow: Bent 66">
                  <a:extLst>
                    <a:ext uri="{FF2B5EF4-FFF2-40B4-BE49-F238E27FC236}">
                      <a16:creationId xmlns:a16="http://schemas.microsoft.com/office/drawing/2014/main" id="{87FBADAF-247D-4BCA-9480-628E9E6297A4}"/>
                    </a:ext>
                  </a:extLst>
                </p:cNvPr>
                <p:cNvSpPr/>
                <p:nvPr/>
              </p:nvSpPr>
              <p:spPr bwMode="auto">
                <a:xfrm rot="16200000">
                  <a:off x="5242585" y="2199663"/>
                  <a:ext cx="994912" cy="1600918"/>
                </a:xfrm>
                <a:prstGeom prst="bentArrow">
                  <a:avLst>
                    <a:gd name="adj1" fmla="val 25000"/>
                    <a:gd name="adj2" fmla="val 0"/>
                    <a:gd name="adj3" fmla="val 25000"/>
                    <a:gd name="adj4" fmla="val 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Arrow: Chevron 67">
                  <a:extLst>
                    <a:ext uri="{FF2B5EF4-FFF2-40B4-BE49-F238E27FC236}">
                      <a16:creationId xmlns:a16="http://schemas.microsoft.com/office/drawing/2014/main" id="{D77A8092-B699-411A-8C7A-9672107CB26C}"/>
                    </a:ext>
                  </a:extLst>
                </p:cNvPr>
                <p:cNvSpPr/>
                <p:nvPr/>
              </p:nvSpPr>
              <p:spPr bwMode="auto">
                <a:xfrm>
                  <a:off x="6503595" y="3448992"/>
                  <a:ext cx="45719" cy="98060"/>
                </a:xfrm>
                <a:prstGeom prst="chevron">
                  <a:avLst>
                    <a:gd name="adj" fmla="val 100000"/>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0E0E5A46-E5AA-4FD5-A2F3-58E659EDE570}"/>
                  </a:ext>
                </a:extLst>
              </p:cNvPr>
              <p:cNvGrpSpPr/>
              <p:nvPr/>
            </p:nvGrpSpPr>
            <p:grpSpPr>
              <a:xfrm>
                <a:off x="3839844" y="4189857"/>
                <a:ext cx="341208" cy="509839"/>
                <a:chOff x="16928640" y="5794182"/>
                <a:chExt cx="333504" cy="498326"/>
              </a:xfrm>
            </p:grpSpPr>
            <p:sp>
              <p:nvSpPr>
                <p:cNvPr id="61" name="Freeform: Shape 60">
                  <a:extLst>
                    <a:ext uri="{FF2B5EF4-FFF2-40B4-BE49-F238E27FC236}">
                      <a16:creationId xmlns:a16="http://schemas.microsoft.com/office/drawing/2014/main" id="{578941CE-F28A-466C-A0A8-F16013855F3F}"/>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62" name="Straight Connector 61">
                  <a:extLst>
                    <a:ext uri="{FF2B5EF4-FFF2-40B4-BE49-F238E27FC236}">
                      <a16:creationId xmlns:a16="http://schemas.microsoft.com/office/drawing/2014/main" id="{4790CBB6-0FE9-40FF-A11E-A683942CADF5}"/>
                    </a:ext>
                  </a:extLst>
                </p:cNvPr>
                <p:cNvCxnSpPr/>
                <p:nvPr/>
              </p:nvCxnSpPr>
              <p:spPr>
                <a:xfrm>
                  <a:off x="17027338" y="6179152"/>
                  <a:ext cx="142110" cy="0"/>
                </a:xfrm>
                <a:prstGeom prst="line">
                  <a:avLst/>
                </a:prstGeom>
                <a:noFill/>
                <a:ln w="12700" cap="rnd" cmpd="sng" algn="ctr">
                  <a:solidFill>
                    <a:srgbClr val="0078D7"/>
                  </a:solidFill>
                  <a:prstDash val="solid"/>
                  <a:headEnd type="none" w="med" len="med"/>
                  <a:tailEnd type="none" w="med" len="med"/>
                </a:ln>
                <a:effectLst/>
              </p:spPr>
            </p:cxnSp>
            <p:cxnSp>
              <p:nvCxnSpPr>
                <p:cNvPr id="63" name="Straight Connector 62">
                  <a:extLst>
                    <a:ext uri="{FF2B5EF4-FFF2-40B4-BE49-F238E27FC236}">
                      <a16:creationId xmlns:a16="http://schemas.microsoft.com/office/drawing/2014/main" id="{35431980-C65F-43D1-8A06-05AF4592EFF9}"/>
                    </a:ext>
                  </a:extLst>
                </p:cNvPr>
                <p:cNvCxnSpPr/>
                <p:nvPr/>
              </p:nvCxnSpPr>
              <p:spPr>
                <a:xfrm>
                  <a:off x="17027338" y="6218937"/>
                  <a:ext cx="142110" cy="0"/>
                </a:xfrm>
                <a:prstGeom prst="line">
                  <a:avLst/>
                </a:prstGeom>
                <a:noFill/>
                <a:ln w="12700" cap="rnd" cmpd="sng" algn="ctr">
                  <a:solidFill>
                    <a:srgbClr val="0078D7"/>
                  </a:solidFill>
                  <a:prstDash val="solid"/>
                  <a:headEnd type="none" w="med" len="med"/>
                  <a:tailEnd type="none" w="med" len="med"/>
                </a:ln>
                <a:effectLst/>
              </p:spPr>
            </p:cxnSp>
            <p:cxnSp>
              <p:nvCxnSpPr>
                <p:cNvPr id="64" name="Straight Connector 63">
                  <a:extLst>
                    <a:ext uri="{FF2B5EF4-FFF2-40B4-BE49-F238E27FC236}">
                      <a16:creationId xmlns:a16="http://schemas.microsoft.com/office/drawing/2014/main" id="{36A11503-0058-4BAE-AB97-9A9019FE2331}"/>
                    </a:ext>
                  </a:extLst>
                </p:cNvPr>
                <p:cNvCxnSpPr/>
                <p:nvPr/>
              </p:nvCxnSpPr>
              <p:spPr>
                <a:xfrm>
                  <a:off x="17027338" y="6255640"/>
                  <a:ext cx="142110" cy="0"/>
                </a:xfrm>
                <a:prstGeom prst="line">
                  <a:avLst/>
                </a:prstGeom>
                <a:noFill/>
                <a:ln w="12700" cap="rnd" cmpd="sng" algn="ctr">
                  <a:solidFill>
                    <a:srgbClr val="0078D7"/>
                  </a:solidFill>
                  <a:prstDash val="solid"/>
                  <a:headEnd type="none" w="med" len="med"/>
                  <a:tailEnd type="none" w="med" len="med"/>
                </a:ln>
                <a:effectLst/>
              </p:spPr>
            </p:cxnSp>
            <p:cxnSp>
              <p:nvCxnSpPr>
                <p:cNvPr id="65" name="Straight Connector 64">
                  <a:extLst>
                    <a:ext uri="{FF2B5EF4-FFF2-40B4-BE49-F238E27FC236}">
                      <a16:creationId xmlns:a16="http://schemas.microsoft.com/office/drawing/2014/main" id="{3CA3D2C2-5642-4257-A302-9B1B668A0C59}"/>
                    </a:ext>
                  </a:extLst>
                </p:cNvPr>
                <p:cNvCxnSpPr/>
                <p:nvPr/>
              </p:nvCxnSpPr>
              <p:spPr>
                <a:xfrm>
                  <a:off x="17070997" y="6292508"/>
                  <a:ext cx="54790" cy="0"/>
                </a:xfrm>
                <a:prstGeom prst="line">
                  <a:avLst/>
                </a:prstGeom>
                <a:noFill/>
                <a:ln w="12700" cap="rnd" cmpd="sng" algn="ctr">
                  <a:solidFill>
                    <a:srgbClr val="0078D7"/>
                  </a:solidFill>
                  <a:prstDash val="solid"/>
                  <a:headEnd type="none" w="med" len="med"/>
                  <a:tailEnd type="none" w="med" len="med"/>
                </a:ln>
                <a:effectLst/>
              </p:spPr>
            </p:cxnSp>
            <p:sp>
              <p:nvSpPr>
                <p:cNvPr id="66" name="Freeform: Shape 65">
                  <a:extLst>
                    <a:ext uri="{FF2B5EF4-FFF2-40B4-BE49-F238E27FC236}">
                      <a16:creationId xmlns:a16="http://schemas.microsoft.com/office/drawing/2014/main" id="{1152174B-7C6F-4CF5-B354-A0AEBC7D08EA}"/>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CC84BC00-FFC1-4F36-BBEB-F42D83FCB21A}"/>
                  </a:ext>
                </a:extLst>
              </p:cNvPr>
              <p:cNvGrpSpPr/>
              <p:nvPr/>
            </p:nvGrpSpPr>
            <p:grpSpPr>
              <a:xfrm>
                <a:off x="2748052" y="3618180"/>
                <a:ext cx="746127" cy="740826"/>
                <a:chOff x="4083657" y="1605724"/>
                <a:chExt cx="4436876" cy="4405365"/>
              </a:xfrm>
            </p:grpSpPr>
            <p:grpSp>
              <p:nvGrpSpPr>
                <p:cNvPr id="20" name="Group 19">
                  <a:extLst>
                    <a:ext uri="{FF2B5EF4-FFF2-40B4-BE49-F238E27FC236}">
                      <a16:creationId xmlns:a16="http://schemas.microsoft.com/office/drawing/2014/main" id="{27ECE671-2E9D-49E1-89E4-F38032489691}"/>
                    </a:ext>
                  </a:extLst>
                </p:cNvPr>
                <p:cNvGrpSpPr/>
                <p:nvPr/>
              </p:nvGrpSpPr>
              <p:grpSpPr>
                <a:xfrm>
                  <a:off x="4083657" y="1605724"/>
                  <a:ext cx="4436876" cy="4405365"/>
                  <a:chOff x="5569928" y="3877460"/>
                  <a:chExt cx="956602" cy="949809"/>
                </a:xfrm>
              </p:grpSpPr>
              <p:sp>
                <p:nvSpPr>
                  <p:cNvPr id="45" name="Rectangle 44">
                    <a:extLst>
                      <a:ext uri="{FF2B5EF4-FFF2-40B4-BE49-F238E27FC236}">
                        <a16:creationId xmlns:a16="http://schemas.microsoft.com/office/drawing/2014/main" id="{13CA4F97-BA85-4FB3-851A-D818D68648F4}"/>
                      </a:ext>
                    </a:extLst>
                  </p:cNvPr>
                  <p:cNvSpPr/>
                  <p:nvPr/>
                </p:nvSpPr>
                <p:spPr bwMode="auto">
                  <a:xfrm>
                    <a:off x="5569928" y="3877460"/>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46" name="Rectangle 45">
                    <a:extLst>
                      <a:ext uri="{FF2B5EF4-FFF2-40B4-BE49-F238E27FC236}">
                        <a16:creationId xmlns:a16="http://schemas.microsoft.com/office/drawing/2014/main" id="{E74D3ED6-4645-4BA5-A105-4850154753D0}"/>
                      </a:ext>
                    </a:extLst>
                  </p:cNvPr>
                  <p:cNvSpPr/>
                  <p:nvPr/>
                </p:nvSpPr>
                <p:spPr bwMode="auto">
                  <a:xfrm>
                    <a:off x="5898565" y="3877460"/>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47" name="Rectangle 46">
                    <a:extLst>
                      <a:ext uri="{FF2B5EF4-FFF2-40B4-BE49-F238E27FC236}">
                        <a16:creationId xmlns:a16="http://schemas.microsoft.com/office/drawing/2014/main" id="{DA3264FD-E6EE-4A50-92D7-DBE17575C37B}"/>
                      </a:ext>
                    </a:extLst>
                  </p:cNvPr>
                  <p:cNvSpPr/>
                  <p:nvPr/>
                </p:nvSpPr>
                <p:spPr bwMode="auto">
                  <a:xfrm>
                    <a:off x="6242487" y="3877460"/>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48" name="Rectangle 47">
                    <a:extLst>
                      <a:ext uri="{FF2B5EF4-FFF2-40B4-BE49-F238E27FC236}">
                        <a16:creationId xmlns:a16="http://schemas.microsoft.com/office/drawing/2014/main" id="{5724427B-D28F-45CA-9C01-97F6A188DEAC}"/>
                      </a:ext>
                    </a:extLst>
                  </p:cNvPr>
                  <p:cNvSpPr/>
                  <p:nvPr/>
                </p:nvSpPr>
                <p:spPr bwMode="auto">
                  <a:xfrm>
                    <a:off x="5569928" y="4207475"/>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49" name="Rectangle 48">
                    <a:extLst>
                      <a:ext uri="{FF2B5EF4-FFF2-40B4-BE49-F238E27FC236}">
                        <a16:creationId xmlns:a16="http://schemas.microsoft.com/office/drawing/2014/main" id="{E629770A-3FD2-4DA4-8077-70C7659C62D1}"/>
                      </a:ext>
                    </a:extLst>
                  </p:cNvPr>
                  <p:cNvSpPr/>
                  <p:nvPr/>
                </p:nvSpPr>
                <p:spPr bwMode="auto">
                  <a:xfrm>
                    <a:off x="5898565" y="4207476"/>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0" name="Rectangle 49">
                    <a:extLst>
                      <a:ext uri="{FF2B5EF4-FFF2-40B4-BE49-F238E27FC236}">
                        <a16:creationId xmlns:a16="http://schemas.microsoft.com/office/drawing/2014/main" id="{7B279494-1DB0-4B45-BCA6-27C77BDCC2DD}"/>
                      </a:ext>
                    </a:extLst>
                  </p:cNvPr>
                  <p:cNvSpPr/>
                  <p:nvPr/>
                </p:nvSpPr>
                <p:spPr bwMode="auto">
                  <a:xfrm>
                    <a:off x="6242488" y="4207475"/>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1" name="Rectangle 50">
                    <a:extLst>
                      <a:ext uri="{FF2B5EF4-FFF2-40B4-BE49-F238E27FC236}">
                        <a16:creationId xmlns:a16="http://schemas.microsoft.com/office/drawing/2014/main" id="{2C8E2F35-D6B1-4E71-81BB-6AB9DE27C9C6}"/>
                      </a:ext>
                    </a:extLst>
                  </p:cNvPr>
                  <p:cNvSpPr/>
                  <p:nvPr/>
                </p:nvSpPr>
                <p:spPr bwMode="auto">
                  <a:xfrm>
                    <a:off x="5569928" y="4544991"/>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2" name="Rectangle 51">
                    <a:extLst>
                      <a:ext uri="{FF2B5EF4-FFF2-40B4-BE49-F238E27FC236}">
                        <a16:creationId xmlns:a16="http://schemas.microsoft.com/office/drawing/2014/main" id="{0C3F1D00-61DD-46D3-9683-8C94D5F5BCDF}"/>
                      </a:ext>
                    </a:extLst>
                  </p:cNvPr>
                  <p:cNvSpPr/>
                  <p:nvPr/>
                </p:nvSpPr>
                <p:spPr bwMode="auto">
                  <a:xfrm>
                    <a:off x="5898565" y="4544991"/>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DB4E1B30-0B18-42E1-88DC-AEE0744888EC}"/>
                      </a:ext>
                    </a:extLst>
                  </p:cNvPr>
                  <p:cNvSpPr/>
                  <p:nvPr/>
                </p:nvSpPr>
                <p:spPr bwMode="auto">
                  <a:xfrm>
                    <a:off x="6242488" y="4544991"/>
                    <a:ext cx="225624" cy="222081"/>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54" name="Rectangle 53">
                    <a:extLst>
                      <a:ext uri="{FF2B5EF4-FFF2-40B4-BE49-F238E27FC236}">
                        <a16:creationId xmlns:a16="http://schemas.microsoft.com/office/drawing/2014/main" id="{483B40B6-1023-4FD4-8FB4-7DAC69063D28}"/>
                      </a:ext>
                    </a:extLst>
                  </p:cNvPr>
                  <p:cNvSpPr/>
                  <p:nvPr/>
                </p:nvSpPr>
                <p:spPr bwMode="auto">
                  <a:xfrm>
                    <a:off x="5840730" y="4152900"/>
                    <a:ext cx="685800" cy="674369"/>
                  </a:xfrm>
                  <a:prstGeom prst="rect">
                    <a:avLst/>
                  </a:prstGeom>
                  <a:noFill/>
                  <a:ln w="12700" cap="sq">
                    <a:solidFill>
                      <a:schemeClr val="tx2"/>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Semilight"/>
                      <a:ea typeface="+mn-ea"/>
                      <a:cs typeface="+mn-cs"/>
                    </a:endParaRPr>
                  </a:p>
                </p:txBody>
              </p:sp>
              <p:grpSp>
                <p:nvGrpSpPr>
                  <p:cNvPr id="55" name="Group 54">
                    <a:extLst>
                      <a:ext uri="{FF2B5EF4-FFF2-40B4-BE49-F238E27FC236}">
                        <a16:creationId xmlns:a16="http://schemas.microsoft.com/office/drawing/2014/main" id="{DBE9570D-E027-4462-AAA0-54A353FA7218}"/>
                      </a:ext>
                    </a:extLst>
                  </p:cNvPr>
                  <p:cNvGrpSpPr/>
                  <p:nvPr/>
                </p:nvGrpSpPr>
                <p:grpSpPr>
                  <a:xfrm>
                    <a:off x="6124189" y="4318516"/>
                    <a:ext cx="108971" cy="337516"/>
                    <a:chOff x="6124189" y="4318516"/>
                    <a:chExt cx="118298" cy="337516"/>
                  </a:xfrm>
                </p:grpSpPr>
                <p:cxnSp>
                  <p:nvCxnSpPr>
                    <p:cNvPr id="59" name="Straight Connector 58">
                      <a:extLst>
                        <a:ext uri="{FF2B5EF4-FFF2-40B4-BE49-F238E27FC236}">
                          <a16:creationId xmlns:a16="http://schemas.microsoft.com/office/drawing/2014/main" id="{6CD0FBB7-DE77-4424-B7BE-25943B84E334}"/>
                        </a:ext>
                      </a:extLst>
                    </p:cNvPr>
                    <p:cNvCxnSpPr>
                      <a:cxnSpLocks/>
                      <a:stCxn id="49" idx="3"/>
                      <a:endCxn id="50" idx="1"/>
                    </p:cNvCxnSpPr>
                    <p:nvPr/>
                  </p:nvCxnSpPr>
                  <p:spPr>
                    <a:xfrm>
                      <a:off x="6124189" y="4318516"/>
                      <a:ext cx="118298" cy="0"/>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cxnSp>
                  <p:nvCxnSpPr>
                    <p:cNvPr id="60" name="Straight Connector 59">
                      <a:extLst>
                        <a:ext uri="{FF2B5EF4-FFF2-40B4-BE49-F238E27FC236}">
                          <a16:creationId xmlns:a16="http://schemas.microsoft.com/office/drawing/2014/main" id="{5CD8B7BA-607C-4E76-93C9-07E8EAEB898C}"/>
                        </a:ext>
                      </a:extLst>
                    </p:cNvPr>
                    <p:cNvCxnSpPr>
                      <a:cxnSpLocks/>
                      <a:stCxn id="52" idx="3"/>
                      <a:endCxn id="53" idx="1"/>
                    </p:cNvCxnSpPr>
                    <p:nvPr/>
                  </p:nvCxnSpPr>
                  <p:spPr>
                    <a:xfrm>
                      <a:off x="6124189" y="4656032"/>
                      <a:ext cx="118298" cy="0"/>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grpSp>
              <p:cxnSp>
                <p:nvCxnSpPr>
                  <p:cNvPr id="56" name="Straight Connector 55">
                    <a:extLst>
                      <a:ext uri="{FF2B5EF4-FFF2-40B4-BE49-F238E27FC236}">
                        <a16:creationId xmlns:a16="http://schemas.microsoft.com/office/drawing/2014/main" id="{6FC7996B-0A6B-4AE5-B511-870A7BE42A0B}"/>
                      </a:ext>
                    </a:extLst>
                  </p:cNvPr>
                  <p:cNvCxnSpPr>
                    <a:cxnSpLocks/>
                    <a:stCxn id="49" idx="2"/>
                    <a:endCxn id="52" idx="0"/>
                  </p:cNvCxnSpPr>
                  <p:nvPr/>
                </p:nvCxnSpPr>
                <p:spPr>
                  <a:xfrm>
                    <a:off x="6011377" y="4429556"/>
                    <a:ext cx="0" cy="115435"/>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cxnSp>
                <p:nvCxnSpPr>
                  <p:cNvPr id="57" name="Straight Connector 56">
                    <a:extLst>
                      <a:ext uri="{FF2B5EF4-FFF2-40B4-BE49-F238E27FC236}">
                        <a16:creationId xmlns:a16="http://schemas.microsoft.com/office/drawing/2014/main" id="{F142D00C-755C-4D89-B2BB-C7DC0782C596}"/>
                      </a:ext>
                    </a:extLst>
                  </p:cNvPr>
                  <p:cNvCxnSpPr>
                    <a:cxnSpLocks/>
                  </p:cNvCxnSpPr>
                  <p:nvPr/>
                </p:nvCxnSpPr>
                <p:spPr>
                  <a:xfrm>
                    <a:off x="6355299" y="4429556"/>
                    <a:ext cx="0" cy="115435"/>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cxnSp>
                <p:nvCxnSpPr>
                  <p:cNvPr id="58" name="Straight Connector 57">
                    <a:extLst>
                      <a:ext uri="{FF2B5EF4-FFF2-40B4-BE49-F238E27FC236}">
                        <a16:creationId xmlns:a16="http://schemas.microsoft.com/office/drawing/2014/main" id="{A9B59D3B-9340-43B4-ABE8-E2E82F02133B}"/>
                      </a:ext>
                    </a:extLst>
                  </p:cNvPr>
                  <p:cNvCxnSpPr>
                    <a:cxnSpLocks/>
                  </p:cNvCxnSpPr>
                  <p:nvPr/>
                </p:nvCxnSpPr>
                <p:spPr>
                  <a:xfrm flipH="1">
                    <a:off x="6126481" y="4429125"/>
                    <a:ext cx="110489" cy="116205"/>
                  </a:xfrm>
                  <a:prstGeom prst="line">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cxnSp>
            </p:grpSp>
            <p:grpSp>
              <p:nvGrpSpPr>
                <p:cNvPr id="21" name="Group 20">
                  <a:extLst>
                    <a:ext uri="{FF2B5EF4-FFF2-40B4-BE49-F238E27FC236}">
                      <a16:creationId xmlns:a16="http://schemas.microsoft.com/office/drawing/2014/main" id="{7B38B0A5-749D-4639-B16A-0877C819D40F}"/>
                    </a:ext>
                  </a:extLst>
                </p:cNvPr>
                <p:cNvGrpSpPr/>
                <p:nvPr/>
              </p:nvGrpSpPr>
              <p:grpSpPr>
                <a:xfrm>
                  <a:off x="5703853" y="3200400"/>
                  <a:ext cx="863303" cy="878977"/>
                  <a:chOff x="5703853" y="3200400"/>
                  <a:chExt cx="863303" cy="878977"/>
                </a:xfrm>
              </p:grpSpPr>
              <p:cxnSp>
                <p:nvCxnSpPr>
                  <p:cNvPr id="40" name="Straight Connector 39">
                    <a:extLst>
                      <a:ext uri="{FF2B5EF4-FFF2-40B4-BE49-F238E27FC236}">
                        <a16:creationId xmlns:a16="http://schemas.microsoft.com/office/drawing/2014/main" id="{32EDC29C-0DA0-496B-B0E5-9EFCF3B56253}"/>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41" name="Straight Connector 40">
                    <a:extLst>
                      <a:ext uri="{FF2B5EF4-FFF2-40B4-BE49-F238E27FC236}">
                        <a16:creationId xmlns:a16="http://schemas.microsoft.com/office/drawing/2014/main" id="{2DE4739A-B4B0-47F8-ADE9-64FB23BF3548}"/>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42" name="Straight Connector 41">
                    <a:extLst>
                      <a:ext uri="{FF2B5EF4-FFF2-40B4-BE49-F238E27FC236}">
                        <a16:creationId xmlns:a16="http://schemas.microsoft.com/office/drawing/2014/main" id="{F79271B1-8EAC-4C41-9948-5C37C4CB990E}"/>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43" name="Straight Connector 42">
                    <a:extLst>
                      <a:ext uri="{FF2B5EF4-FFF2-40B4-BE49-F238E27FC236}">
                        <a16:creationId xmlns:a16="http://schemas.microsoft.com/office/drawing/2014/main" id="{23C1152B-2FC2-4535-A355-2CD8251F718C}"/>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44" name="Straight Connector 43">
                    <a:extLst>
                      <a:ext uri="{FF2B5EF4-FFF2-40B4-BE49-F238E27FC236}">
                        <a16:creationId xmlns:a16="http://schemas.microsoft.com/office/drawing/2014/main" id="{E2C60E3E-C09F-4269-A746-0715C3444E63}"/>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nvGrpSpPr>
                <p:cNvPr id="22" name="Group 21">
                  <a:extLst>
                    <a:ext uri="{FF2B5EF4-FFF2-40B4-BE49-F238E27FC236}">
                      <a16:creationId xmlns:a16="http://schemas.microsoft.com/office/drawing/2014/main" id="{D72DAED7-C6A1-4787-AE14-4076CD06E7E9}"/>
                    </a:ext>
                  </a:extLst>
                </p:cNvPr>
                <p:cNvGrpSpPr/>
                <p:nvPr/>
              </p:nvGrpSpPr>
              <p:grpSpPr>
                <a:xfrm>
                  <a:off x="7294695" y="3200400"/>
                  <a:ext cx="863303" cy="878977"/>
                  <a:chOff x="5703853" y="3200400"/>
                  <a:chExt cx="863303" cy="878977"/>
                </a:xfrm>
              </p:grpSpPr>
              <p:cxnSp>
                <p:nvCxnSpPr>
                  <p:cNvPr id="35" name="Straight Connector 34">
                    <a:extLst>
                      <a:ext uri="{FF2B5EF4-FFF2-40B4-BE49-F238E27FC236}">
                        <a16:creationId xmlns:a16="http://schemas.microsoft.com/office/drawing/2014/main" id="{1549B4CC-0C8B-4A00-A307-E933976453E4}"/>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36" name="Straight Connector 35">
                    <a:extLst>
                      <a:ext uri="{FF2B5EF4-FFF2-40B4-BE49-F238E27FC236}">
                        <a16:creationId xmlns:a16="http://schemas.microsoft.com/office/drawing/2014/main" id="{8301204B-B888-42A8-8CF3-632BB2496714}"/>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37" name="Straight Connector 36">
                    <a:extLst>
                      <a:ext uri="{FF2B5EF4-FFF2-40B4-BE49-F238E27FC236}">
                        <a16:creationId xmlns:a16="http://schemas.microsoft.com/office/drawing/2014/main" id="{C1A07139-B85F-4BBC-9F58-A70F8E7A5A14}"/>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38" name="Straight Connector 37">
                    <a:extLst>
                      <a:ext uri="{FF2B5EF4-FFF2-40B4-BE49-F238E27FC236}">
                        <a16:creationId xmlns:a16="http://schemas.microsoft.com/office/drawing/2014/main" id="{84CAC085-3FD9-483F-8F16-27981C154046}"/>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39" name="Straight Connector 38">
                    <a:extLst>
                      <a:ext uri="{FF2B5EF4-FFF2-40B4-BE49-F238E27FC236}">
                        <a16:creationId xmlns:a16="http://schemas.microsoft.com/office/drawing/2014/main" id="{7CF4E1AB-F826-4A2A-99DC-AC8FEBA7FCAA}"/>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nvGrpSpPr>
                <p:cNvPr id="23" name="Group 22">
                  <a:extLst>
                    <a:ext uri="{FF2B5EF4-FFF2-40B4-BE49-F238E27FC236}">
                      <a16:creationId xmlns:a16="http://schemas.microsoft.com/office/drawing/2014/main" id="{72BADC16-3866-4D66-BF09-2A41A455F8A3}"/>
                    </a:ext>
                  </a:extLst>
                </p:cNvPr>
                <p:cNvGrpSpPr/>
                <p:nvPr/>
              </p:nvGrpSpPr>
              <p:grpSpPr>
                <a:xfrm>
                  <a:off x="7294695" y="4772549"/>
                  <a:ext cx="863303" cy="878977"/>
                  <a:chOff x="5703853" y="3200400"/>
                  <a:chExt cx="863303" cy="878977"/>
                </a:xfrm>
              </p:grpSpPr>
              <p:cxnSp>
                <p:nvCxnSpPr>
                  <p:cNvPr id="30" name="Straight Connector 29">
                    <a:extLst>
                      <a:ext uri="{FF2B5EF4-FFF2-40B4-BE49-F238E27FC236}">
                        <a16:creationId xmlns:a16="http://schemas.microsoft.com/office/drawing/2014/main" id="{4A2C1244-C83C-4A99-9ED3-1EF6FD15380D}"/>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31" name="Straight Connector 30">
                    <a:extLst>
                      <a:ext uri="{FF2B5EF4-FFF2-40B4-BE49-F238E27FC236}">
                        <a16:creationId xmlns:a16="http://schemas.microsoft.com/office/drawing/2014/main" id="{45F8F05B-D7A8-41E3-888D-A28A4690884E}"/>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32" name="Straight Connector 31">
                    <a:extLst>
                      <a:ext uri="{FF2B5EF4-FFF2-40B4-BE49-F238E27FC236}">
                        <a16:creationId xmlns:a16="http://schemas.microsoft.com/office/drawing/2014/main" id="{DFE2D5A6-0345-4C9C-A905-1C967D869F87}"/>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33" name="Straight Connector 32">
                    <a:extLst>
                      <a:ext uri="{FF2B5EF4-FFF2-40B4-BE49-F238E27FC236}">
                        <a16:creationId xmlns:a16="http://schemas.microsoft.com/office/drawing/2014/main" id="{8ECC1D8F-EF77-4B3C-859F-7707B1FB8CA1}"/>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34" name="Straight Connector 33">
                    <a:extLst>
                      <a:ext uri="{FF2B5EF4-FFF2-40B4-BE49-F238E27FC236}">
                        <a16:creationId xmlns:a16="http://schemas.microsoft.com/office/drawing/2014/main" id="{3F6FD8D7-02DE-4199-ABD7-7166FA6A46E2}"/>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nvGrpSpPr>
                <p:cNvPr id="24" name="Group 23">
                  <a:extLst>
                    <a:ext uri="{FF2B5EF4-FFF2-40B4-BE49-F238E27FC236}">
                      <a16:creationId xmlns:a16="http://schemas.microsoft.com/office/drawing/2014/main" id="{9E29BE11-BB28-4080-9563-ABDA2739E1ED}"/>
                    </a:ext>
                  </a:extLst>
                </p:cNvPr>
                <p:cNvGrpSpPr/>
                <p:nvPr/>
              </p:nvGrpSpPr>
              <p:grpSpPr>
                <a:xfrm>
                  <a:off x="5703853" y="4772549"/>
                  <a:ext cx="863303" cy="878977"/>
                  <a:chOff x="5703853" y="3200400"/>
                  <a:chExt cx="863303" cy="878977"/>
                </a:xfrm>
              </p:grpSpPr>
              <p:cxnSp>
                <p:nvCxnSpPr>
                  <p:cNvPr id="25" name="Straight Connector 24">
                    <a:extLst>
                      <a:ext uri="{FF2B5EF4-FFF2-40B4-BE49-F238E27FC236}">
                        <a16:creationId xmlns:a16="http://schemas.microsoft.com/office/drawing/2014/main" id="{BB298DA3-4C81-4741-982F-6FB89E7F1CE2}"/>
                      </a:ext>
                    </a:extLst>
                  </p:cNvPr>
                  <p:cNvCxnSpPr/>
                  <p:nvPr/>
                </p:nvCxnSpPr>
                <p:spPr>
                  <a:xfrm>
                    <a:off x="6392589" y="3200400"/>
                    <a:ext cx="174567" cy="174567"/>
                  </a:xfrm>
                  <a:prstGeom prst="line">
                    <a:avLst/>
                  </a:prstGeom>
                  <a:noFill/>
                  <a:ln w="9525" cap="flat" cmpd="sng" algn="ctr">
                    <a:solidFill>
                      <a:schemeClr val="accent1"/>
                    </a:solidFill>
                    <a:prstDash val="solid"/>
                    <a:headEnd type="none"/>
                    <a:tailEnd type="none"/>
                  </a:ln>
                  <a:effectLst/>
                </p:spPr>
              </p:cxnSp>
              <p:cxnSp>
                <p:nvCxnSpPr>
                  <p:cNvPr id="26" name="Straight Connector 25">
                    <a:extLst>
                      <a:ext uri="{FF2B5EF4-FFF2-40B4-BE49-F238E27FC236}">
                        <a16:creationId xmlns:a16="http://schemas.microsoft.com/office/drawing/2014/main" id="{7409D3B7-AC7D-4898-8358-226CD81C2D22}"/>
                      </a:ext>
                    </a:extLst>
                  </p:cNvPr>
                  <p:cNvCxnSpPr>
                    <a:cxnSpLocks/>
                  </p:cNvCxnSpPr>
                  <p:nvPr/>
                </p:nvCxnSpPr>
                <p:spPr>
                  <a:xfrm>
                    <a:off x="6043896" y="3200400"/>
                    <a:ext cx="523260" cy="523260"/>
                  </a:xfrm>
                  <a:prstGeom prst="line">
                    <a:avLst/>
                  </a:prstGeom>
                  <a:noFill/>
                  <a:ln w="9525" cap="flat" cmpd="sng" algn="ctr">
                    <a:solidFill>
                      <a:schemeClr val="accent1"/>
                    </a:solidFill>
                    <a:prstDash val="solid"/>
                    <a:headEnd type="none"/>
                    <a:tailEnd type="none"/>
                  </a:ln>
                  <a:effectLst/>
                </p:spPr>
              </p:cxnSp>
              <p:cxnSp>
                <p:nvCxnSpPr>
                  <p:cNvPr id="27" name="Straight Connector 26">
                    <a:extLst>
                      <a:ext uri="{FF2B5EF4-FFF2-40B4-BE49-F238E27FC236}">
                        <a16:creationId xmlns:a16="http://schemas.microsoft.com/office/drawing/2014/main" id="{5F1A212A-717F-4FCB-AEC1-AAA365157EDB}"/>
                      </a:ext>
                    </a:extLst>
                  </p:cNvPr>
                  <p:cNvCxnSpPr>
                    <a:cxnSpLocks/>
                  </p:cNvCxnSpPr>
                  <p:nvPr/>
                </p:nvCxnSpPr>
                <p:spPr>
                  <a:xfrm>
                    <a:off x="5764692" y="3276913"/>
                    <a:ext cx="802464" cy="802464"/>
                  </a:xfrm>
                  <a:prstGeom prst="line">
                    <a:avLst/>
                  </a:prstGeom>
                  <a:noFill/>
                  <a:ln w="9525" cap="flat" cmpd="sng" algn="ctr">
                    <a:solidFill>
                      <a:schemeClr val="accent1"/>
                    </a:solidFill>
                    <a:prstDash val="solid"/>
                    <a:headEnd type="none"/>
                    <a:tailEnd type="none"/>
                  </a:ln>
                  <a:effectLst/>
                </p:spPr>
              </p:cxnSp>
              <p:cxnSp>
                <p:nvCxnSpPr>
                  <p:cNvPr id="28" name="Straight Connector 27">
                    <a:extLst>
                      <a:ext uri="{FF2B5EF4-FFF2-40B4-BE49-F238E27FC236}">
                        <a16:creationId xmlns:a16="http://schemas.microsoft.com/office/drawing/2014/main" id="{69FF11EE-CD48-40CB-9EEC-4D551823EEC9}"/>
                      </a:ext>
                    </a:extLst>
                  </p:cNvPr>
                  <p:cNvCxnSpPr>
                    <a:cxnSpLocks/>
                  </p:cNvCxnSpPr>
                  <p:nvPr/>
                </p:nvCxnSpPr>
                <p:spPr>
                  <a:xfrm>
                    <a:off x="5703890" y="3538543"/>
                    <a:ext cx="523260" cy="523260"/>
                  </a:xfrm>
                  <a:prstGeom prst="line">
                    <a:avLst/>
                  </a:prstGeom>
                  <a:noFill/>
                  <a:ln w="9525" cap="flat" cmpd="sng" algn="ctr">
                    <a:solidFill>
                      <a:schemeClr val="accent1"/>
                    </a:solidFill>
                    <a:prstDash val="solid"/>
                    <a:headEnd type="none"/>
                    <a:tailEnd type="none"/>
                  </a:ln>
                  <a:effectLst/>
                </p:spPr>
              </p:cxnSp>
              <p:cxnSp>
                <p:nvCxnSpPr>
                  <p:cNvPr id="29" name="Straight Connector 28">
                    <a:extLst>
                      <a:ext uri="{FF2B5EF4-FFF2-40B4-BE49-F238E27FC236}">
                        <a16:creationId xmlns:a16="http://schemas.microsoft.com/office/drawing/2014/main" id="{196729F7-CAC1-4629-AF59-3ADCDD85F8A1}"/>
                      </a:ext>
                    </a:extLst>
                  </p:cNvPr>
                  <p:cNvCxnSpPr/>
                  <p:nvPr/>
                </p:nvCxnSpPr>
                <p:spPr>
                  <a:xfrm>
                    <a:off x="5703853" y="3852273"/>
                    <a:ext cx="174567" cy="174567"/>
                  </a:xfrm>
                  <a:prstGeom prst="line">
                    <a:avLst/>
                  </a:prstGeom>
                  <a:noFill/>
                  <a:ln w="9525" cap="flat" cmpd="sng" algn="ctr">
                    <a:solidFill>
                      <a:schemeClr val="accent1"/>
                    </a:solidFill>
                    <a:prstDash val="solid"/>
                    <a:headEnd type="none"/>
                    <a:tailEnd type="none"/>
                  </a:ln>
                  <a:effectLst/>
                </p:spPr>
              </p:cxnSp>
            </p:grpSp>
          </p:grpSp>
        </p:grpSp>
        <p:sp>
          <p:nvSpPr>
            <p:cNvPr id="100" name="Left Bracket 99">
              <a:extLst>
                <a:ext uri="{FF2B5EF4-FFF2-40B4-BE49-F238E27FC236}">
                  <a16:creationId xmlns:a16="http://schemas.microsoft.com/office/drawing/2014/main" id="{37CDE1EE-EE0D-4CA7-83BE-B6B466B4819E}"/>
                </a:ext>
              </a:extLst>
            </p:cNvPr>
            <p:cNvSpPr/>
            <p:nvPr/>
          </p:nvSpPr>
          <p:spPr>
            <a:xfrm>
              <a:off x="818482" y="1537252"/>
              <a:ext cx="371273" cy="4470525"/>
            </a:xfrm>
            <a:prstGeom prst="leftBracket">
              <a:avLst>
                <a:gd name="adj" fmla="val 0"/>
              </a:avLst>
            </a:prstGeom>
            <a:noFill/>
            <a:ln w="6350" cap="flat" cmpd="sng" algn="ctr">
              <a:solidFill>
                <a:srgbClr val="FFFFFF">
                  <a:lumMod val="75000"/>
                </a:srgbClr>
              </a:solidFill>
              <a:prstDash val="solid"/>
              <a:headEnd type="none"/>
              <a:tailEnd type="none"/>
            </a:ln>
            <a:effectLst/>
          </p:spPr>
          <p:txBody>
            <a:bodyPr rtlCol="0" anchor="ctr"/>
            <a:lstStyle/>
            <a:p>
              <a:pPr algn="ctr"/>
              <a:endParaRPr lang="en-US"/>
            </a:p>
          </p:txBody>
        </p:sp>
        <p:sp>
          <p:nvSpPr>
            <p:cNvPr id="101" name="Left Bracket 100">
              <a:extLst>
                <a:ext uri="{FF2B5EF4-FFF2-40B4-BE49-F238E27FC236}">
                  <a16:creationId xmlns:a16="http://schemas.microsoft.com/office/drawing/2014/main" id="{D9AED333-6BFF-4DAD-A514-8752DC155600}"/>
                </a:ext>
              </a:extLst>
            </p:cNvPr>
            <p:cNvSpPr/>
            <p:nvPr/>
          </p:nvSpPr>
          <p:spPr>
            <a:xfrm flipH="1">
              <a:off x="6100822" y="1736573"/>
              <a:ext cx="371273" cy="4470525"/>
            </a:xfrm>
            <a:prstGeom prst="leftBracket">
              <a:avLst>
                <a:gd name="adj" fmla="val 0"/>
              </a:avLst>
            </a:prstGeom>
            <a:noFill/>
            <a:ln w="6350" cap="flat" cmpd="sng" algn="ctr">
              <a:solidFill>
                <a:srgbClr val="FFFFFF">
                  <a:lumMod val="75000"/>
                </a:srgbClr>
              </a:solidFill>
              <a:prstDash val="solid"/>
              <a:headEnd type="none"/>
              <a:tailEnd type="none"/>
            </a:ln>
            <a:effectLst/>
          </p:spPr>
          <p:txBody>
            <a:bodyPr rtlCol="0" anchor="ctr"/>
            <a:lstStyle/>
            <a:p>
              <a:pPr algn="ctr"/>
              <a:endParaRPr lang="en-US"/>
            </a:p>
          </p:txBody>
        </p:sp>
      </p:grpSp>
      <p:grpSp>
        <p:nvGrpSpPr>
          <p:cNvPr id="107" name="Group 106">
            <a:extLst>
              <a:ext uri="{FF2B5EF4-FFF2-40B4-BE49-F238E27FC236}">
                <a16:creationId xmlns:a16="http://schemas.microsoft.com/office/drawing/2014/main" id="{15C01871-2C57-4C95-B036-99EFA6B68D5D}"/>
              </a:ext>
            </a:extLst>
          </p:cNvPr>
          <p:cNvGrpSpPr/>
          <p:nvPr/>
        </p:nvGrpSpPr>
        <p:grpSpPr>
          <a:xfrm>
            <a:off x="10692383" y="165004"/>
            <a:ext cx="1281470" cy="360458"/>
            <a:chOff x="10692383" y="165004"/>
            <a:chExt cx="1281470" cy="360458"/>
          </a:xfrm>
        </p:grpSpPr>
        <p:sp>
          <p:nvSpPr>
            <p:cNvPr id="108" name="Rectangle: Rounded Corners 107">
              <a:extLst>
                <a:ext uri="{FF2B5EF4-FFF2-40B4-BE49-F238E27FC236}">
                  <a16:creationId xmlns:a16="http://schemas.microsoft.com/office/drawing/2014/main" id="{9295E484-EADC-4826-82EA-32EA87B74832}"/>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Freeform: Shape 108">
              <a:extLst>
                <a:ext uri="{FF2B5EF4-FFF2-40B4-BE49-F238E27FC236}">
                  <a16:creationId xmlns:a16="http://schemas.microsoft.com/office/drawing/2014/main" id="{60A95AD8-D8BF-4C8D-9506-C73ABEC50BF7}"/>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F5FB6501-15F0-43C2-A73F-121E7A3645AE}"/>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1" name="Rectangle: Rounded Corners 110">
              <a:extLst>
                <a:ext uri="{FF2B5EF4-FFF2-40B4-BE49-F238E27FC236}">
                  <a16:creationId xmlns:a16="http://schemas.microsoft.com/office/drawing/2014/main" id="{DDA4E853-3A51-4286-8D39-DB2B55E2C174}"/>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Rectangle: Rounded Corners 111">
              <a:extLst>
                <a:ext uri="{FF2B5EF4-FFF2-40B4-BE49-F238E27FC236}">
                  <a16:creationId xmlns:a16="http://schemas.microsoft.com/office/drawing/2014/main" id="{BC23F844-510F-4919-A875-9AE960177397}"/>
                </a:ext>
              </a:extLst>
            </p:cNvPr>
            <p:cNvSpPr/>
            <p:nvPr/>
          </p:nvSpPr>
          <p:spPr bwMode="auto">
            <a:xfrm>
              <a:off x="11217934"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5109510-7CFD-495D-AFF5-7D15EDC93DCF}"/>
                </a:ext>
              </a:extLst>
            </p:cNvPr>
            <p:cNvSpPr/>
            <p:nvPr/>
          </p:nvSpPr>
          <p:spPr bwMode="auto">
            <a:xfrm>
              <a:off x="11743485"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4" name="Left Brace 113">
              <a:extLst>
                <a:ext uri="{FF2B5EF4-FFF2-40B4-BE49-F238E27FC236}">
                  <a16:creationId xmlns:a16="http://schemas.microsoft.com/office/drawing/2014/main" id="{BB882A16-D40A-4E5E-82B6-50A3AA2F50B9}"/>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762332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3D06-4EF8-41DD-93E6-D6A3F2403153}"/>
              </a:ext>
            </a:extLst>
          </p:cNvPr>
          <p:cNvSpPr>
            <a:spLocks noGrp="1"/>
          </p:cNvSpPr>
          <p:nvPr>
            <p:ph type="title"/>
          </p:nvPr>
        </p:nvSpPr>
        <p:spPr/>
        <p:txBody>
          <a:bodyPr/>
          <a:lstStyle/>
          <a:p>
            <a:r>
              <a:rPr lang="en-US"/>
              <a:t>Train and evaluate machine learning architecture</a:t>
            </a:r>
          </a:p>
        </p:txBody>
      </p:sp>
      <p:grpSp>
        <p:nvGrpSpPr>
          <p:cNvPr id="960" name="Group 959">
            <a:extLst>
              <a:ext uri="{FF2B5EF4-FFF2-40B4-BE49-F238E27FC236}">
                <a16:creationId xmlns:a16="http://schemas.microsoft.com/office/drawing/2014/main" id="{E721CA57-E7CC-4267-985B-3CC04D313600}"/>
              </a:ext>
            </a:extLst>
          </p:cNvPr>
          <p:cNvGrpSpPr/>
          <p:nvPr/>
        </p:nvGrpSpPr>
        <p:grpSpPr>
          <a:xfrm>
            <a:off x="10692383" y="165004"/>
            <a:ext cx="1281470" cy="360458"/>
            <a:chOff x="10692383" y="165004"/>
            <a:chExt cx="1281470" cy="360458"/>
          </a:xfrm>
        </p:grpSpPr>
        <p:sp>
          <p:nvSpPr>
            <p:cNvPr id="961" name="Rectangle: Rounded Corners 960">
              <a:extLst>
                <a:ext uri="{FF2B5EF4-FFF2-40B4-BE49-F238E27FC236}">
                  <a16:creationId xmlns:a16="http://schemas.microsoft.com/office/drawing/2014/main" id="{2872D170-D3ED-49CE-8465-B6E9B22A1117}"/>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2" name="Freeform: Shape 961">
              <a:extLst>
                <a:ext uri="{FF2B5EF4-FFF2-40B4-BE49-F238E27FC236}">
                  <a16:creationId xmlns:a16="http://schemas.microsoft.com/office/drawing/2014/main" id="{5DB48449-D04C-423E-BA4D-818D7DB5A564}"/>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3" name="Freeform: Shape 962">
              <a:extLst>
                <a:ext uri="{FF2B5EF4-FFF2-40B4-BE49-F238E27FC236}">
                  <a16:creationId xmlns:a16="http://schemas.microsoft.com/office/drawing/2014/main" id="{238A3268-24E1-4C0A-8E7B-2D55421490B0}"/>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4" name="Rectangle: Rounded Corners 963">
              <a:extLst>
                <a:ext uri="{FF2B5EF4-FFF2-40B4-BE49-F238E27FC236}">
                  <a16:creationId xmlns:a16="http://schemas.microsoft.com/office/drawing/2014/main" id="{819792BF-AC3C-4363-B88E-E756D271058E}"/>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5" name="Rectangle: Rounded Corners 964">
              <a:extLst>
                <a:ext uri="{FF2B5EF4-FFF2-40B4-BE49-F238E27FC236}">
                  <a16:creationId xmlns:a16="http://schemas.microsoft.com/office/drawing/2014/main" id="{82DEF84D-0335-495B-98C1-2163F95A303A}"/>
                </a:ext>
              </a:extLst>
            </p:cNvPr>
            <p:cNvSpPr/>
            <p:nvPr/>
          </p:nvSpPr>
          <p:spPr bwMode="auto">
            <a:xfrm>
              <a:off x="11217934"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6" name="Rectangle: Rounded Corners 965">
              <a:extLst>
                <a:ext uri="{FF2B5EF4-FFF2-40B4-BE49-F238E27FC236}">
                  <a16:creationId xmlns:a16="http://schemas.microsoft.com/office/drawing/2014/main" id="{EA4EAB04-7232-43C3-9FFC-B63654FDB9C1}"/>
                </a:ext>
              </a:extLst>
            </p:cNvPr>
            <p:cNvSpPr/>
            <p:nvPr/>
          </p:nvSpPr>
          <p:spPr bwMode="auto">
            <a:xfrm>
              <a:off x="11743485"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7" name="Left Brace 966">
              <a:extLst>
                <a:ext uri="{FF2B5EF4-FFF2-40B4-BE49-F238E27FC236}">
                  <a16:creationId xmlns:a16="http://schemas.microsoft.com/office/drawing/2014/main" id="{454948C4-D218-468F-821A-3461545E6E5D}"/>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5" name="Rectangle 284">
            <a:extLst>
              <a:ext uri="{FF2B5EF4-FFF2-40B4-BE49-F238E27FC236}">
                <a16:creationId xmlns:a16="http://schemas.microsoft.com/office/drawing/2014/main" id="{CED360DF-46E8-4179-9C76-8544B6E45FC4}"/>
              </a:ext>
            </a:extLst>
          </p:cNvPr>
          <p:cNvSpPr/>
          <p:nvPr/>
        </p:nvSpPr>
        <p:spPr bwMode="auto">
          <a:xfrm>
            <a:off x="477780" y="1056311"/>
            <a:ext cx="10626793"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spcBef>
                <a:spcPts val="0"/>
              </a:spcBef>
              <a:spcAft>
                <a:spcPts val="600"/>
              </a:spcAft>
              <a:buClrTx/>
              <a:buSzPct val="90000"/>
              <a:buFontTx/>
              <a:buNone/>
              <a:tabLst/>
              <a:defRPr/>
            </a:pPr>
            <a:r>
              <a:rPr kumimoji="0" lang="en-US" sz="2400" b="0" i="0" u="none" strike="noStrike" kern="1200" cap="none" spc="0" normalizeH="0" baseline="0" noProof="0">
                <a:ln>
                  <a:noFill/>
                </a:ln>
                <a:solidFill>
                  <a:schemeClr val="tx1"/>
                </a:solidFill>
                <a:effectLst/>
                <a:uLnTx/>
                <a:uFillTx/>
                <a:latin typeface="Segoe UI Light"/>
                <a:ea typeface="+mn-ea"/>
                <a:cs typeface="Segoe UI Semilight" panose="020B0402040204020203" pitchFamily="34" charset="0"/>
              </a:rPr>
              <a:t>For Cloud environments</a:t>
            </a:r>
          </a:p>
        </p:txBody>
      </p:sp>
      <p:grpSp>
        <p:nvGrpSpPr>
          <p:cNvPr id="60" name="Group 59">
            <a:extLst>
              <a:ext uri="{FF2B5EF4-FFF2-40B4-BE49-F238E27FC236}">
                <a16:creationId xmlns:a16="http://schemas.microsoft.com/office/drawing/2014/main" id="{4260FF47-BF2B-4EFC-9A98-9D57FE6DDEC2}"/>
              </a:ext>
            </a:extLst>
          </p:cNvPr>
          <p:cNvGrpSpPr/>
          <p:nvPr/>
        </p:nvGrpSpPr>
        <p:grpSpPr>
          <a:xfrm>
            <a:off x="1629800" y="2466959"/>
            <a:ext cx="2309235" cy="2903569"/>
            <a:chOff x="1589551" y="2505608"/>
            <a:chExt cx="2353802" cy="2959606"/>
          </a:xfrm>
        </p:grpSpPr>
        <p:sp>
          <p:nvSpPr>
            <p:cNvPr id="1822" name="Freeform: Shape 1821">
              <a:extLst>
                <a:ext uri="{FF2B5EF4-FFF2-40B4-BE49-F238E27FC236}">
                  <a16:creationId xmlns:a16="http://schemas.microsoft.com/office/drawing/2014/main" id="{AF8BDC87-9894-4D84-929C-A5210A33034E}"/>
                </a:ext>
              </a:extLst>
            </p:cNvPr>
            <p:cNvSpPr/>
            <p:nvPr/>
          </p:nvSpPr>
          <p:spPr bwMode="auto">
            <a:xfrm rot="16200000">
              <a:off x="2539337" y="3546352"/>
              <a:ext cx="1910392" cy="897640"/>
            </a:xfrm>
            <a:custGeom>
              <a:avLst/>
              <a:gdLst>
                <a:gd name="connsiteX0" fmla="*/ 0 w 2565400"/>
                <a:gd name="connsiteY0" fmla="*/ 0 h 340360"/>
                <a:gd name="connsiteX1" fmla="*/ 0 w 2565400"/>
                <a:gd name="connsiteY1" fmla="*/ 340360 h 340360"/>
                <a:gd name="connsiteX2" fmla="*/ 40640 w 2565400"/>
                <a:gd name="connsiteY2" fmla="*/ 325120 h 340360"/>
                <a:gd name="connsiteX3" fmla="*/ 2565400 w 2565400"/>
                <a:gd name="connsiteY3" fmla="*/ 325120 h 340360"/>
                <a:gd name="connsiteX4" fmla="*/ 2565400 w 2565400"/>
                <a:gd name="connsiteY4" fmla="*/ 5080 h 340360"/>
                <a:gd name="connsiteX0" fmla="*/ 0 w 2565400"/>
                <a:gd name="connsiteY0" fmla="*/ 0 h 340360"/>
                <a:gd name="connsiteX1" fmla="*/ 0 w 2565400"/>
                <a:gd name="connsiteY1" fmla="*/ 340360 h 340360"/>
                <a:gd name="connsiteX2" fmla="*/ 2565400 w 2565400"/>
                <a:gd name="connsiteY2" fmla="*/ 325120 h 340360"/>
                <a:gd name="connsiteX3" fmla="*/ 2565400 w 2565400"/>
                <a:gd name="connsiteY3" fmla="*/ 5080 h 340360"/>
                <a:gd name="connsiteX0" fmla="*/ 0 w 2565400"/>
                <a:gd name="connsiteY0" fmla="*/ 0 h 344170"/>
                <a:gd name="connsiteX1" fmla="*/ 0 w 2565400"/>
                <a:gd name="connsiteY1" fmla="*/ 340360 h 344170"/>
                <a:gd name="connsiteX2" fmla="*/ 2565399 w 2565400"/>
                <a:gd name="connsiteY2" fmla="*/ 344170 h 344170"/>
                <a:gd name="connsiteX3" fmla="*/ 2565400 w 2565400"/>
                <a:gd name="connsiteY3" fmla="*/ 5080 h 344170"/>
              </a:gdLst>
              <a:ahLst/>
              <a:cxnLst>
                <a:cxn ang="0">
                  <a:pos x="connsiteX0" y="connsiteY0"/>
                </a:cxn>
                <a:cxn ang="0">
                  <a:pos x="connsiteX1" y="connsiteY1"/>
                </a:cxn>
                <a:cxn ang="0">
                  <a:pos x="connsiteX2" y="connsiteY2"/>
                </a:cxn>
                <a:cxn ang="0">
                  <a:pos x="connsiteX3" y="connsiteY3"/>
                </a:cxn>
              </a:cxnLst>
              <a:rect l="l" t="t" r="r" b="b"/>
              <a:pathLst>
                <a:path w="2565400" h="344170">
                  <a:moveTo>
                    <a:pt x="0" y="0"/>
                  </a:moveTo>
                  <a:lnTo>
                    <a:pt x="0" y="340360"/>
                  </a:lnTo>
                  <a:lnTo>
                    <a:pt x="2565399" y="344170"/>
                  </a:lnTo>
                  <a:cubicBezTo>
                    <a:pt x="2565399" y="231140"/>
                    <a:pt x="2565400" y="118110"/>
                    <a:pt x="2565400" y="5080"/>
                  </a:cubicBezTo>
                </a:path>
              </a:pathLst>
            </a:custGeom>
            <a:noFill/>
            <a:ln w="9525" cap="flat" cmpd="sng" algn="ctr">
              <a:solidFill>
                <a:srgbClr val="FFFFFF">
                  <a:lumMod val="75000"/>
                </a:srgbClr>
              </a:solidFill>
              <a:prstDash val="solid"/>
              <a:headEnd type="none"/>
              <a:tailEnd type="none"/>
            </a:ln>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grpSp>
          <p:nvGrpSpPr>
            <p:cNvPr id="33" name="Group 32">
              <a:extLst>
                <a:ext uri="{FF2B5EF4-FFF2-40B4-BE49-F238E27FC236}">
                  <a16:creationId xmlns:a16="http://schemas.microsoft.com/office/drawing/2014/main" id="{55481FDB-D13B-4573-9FE2-1AE67BBB60F9}"/>
                </a:ext>
              </a:extLst>
            </p:cNvPr>
            <p:cNvGrpSpPr/>
            <p:nvPr/>
          </p:nvGrpSpPr>
          <p:grpSpPr>
            <a:xfrm>
              <a:off x="1589551" y="2505608"/>
              <a:ext cx="1456158" cy="1136962"/>
              <a:chOff x="1589551" y="2505608"/>
              <a:chExt cx="1456158" cy="1136962"/>
            </a:xfrm>
          </p:grpSpPr>
          <p:sp>
            <p:nvSpPr>
              <p:cNvPr id="1819" name="Rectangle: Rounded Corners 1818">
                <a:extLst>
                  <a:ext uri="{FF2B5EF4-FFF2-40B4-BE49-F238E27FC236}">
                    <a16:creationId xmlns:a16="http://schemas.microsoft.com/office/drawing/2014/main" id="{A2660BC6-DE9C-44D6-ADC8-3E9B6F99AA2A}"/>
                  </a:ext>
                </a:extLst>
              </p:cNvPr>
              <p:cNvSpPr/>
              <p:nvPr/>
            </p:nvSpPr>
            <p:spPr bwMode="auto">
              <a:xfrm>
                <a:off x="1589551" y="2505608"/>
                <a:ext cx="1456158" cy="1136962"/>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800" b="0" i="0" u="none" strike="noStrike" kern="0" cap="none" spc="0" normalizeH="0" baseline="0" noProof="0">
                    <a:ln>
                      <a:noFill/>
                    </a:ln>
                    <a:effectLst/>
                    <a:uLnTx/>
                    <a:uFillTx/>
                    <a:latin typeface="Segoe UI Semilight"/>
                    <a:ea typeface="+mn-ea"/>
                    <a:cs typeface="Segoe UI" pitchFamily="34" charset="0"/>
                  </a:rPr>
                  <a:t>Raw data </a:t>
                </a:r>
              </a:p>
            </p:txBody>
          </p:sp>
          <p:sp>
            <p:nvSpPr>
              <p:cNvPr id="1821" name="binary" title="Icon of binary code, ones and zeros">
                <a:extLst>
                  <a:ext uri="{FF2B5EF4-FFF2-40B4-BE49-F238E27FC236}">
                    <a16:creationId xmlns:a16="http://schemas.microsoft.com/office/drawing/2014/main" id="{4A3CF5BA-58A8-4C42-995E-EB161305FCE1}"/>
                  </a:ext>
                </a:extLst>
              </p:cNvPr>
              <p:cNvSpPr>
                <a:spLocks noChangeAspect="1" noEditPoints="1"/>
              </p:cNvSpPr>
              <p:nvPr/>
            </p:nvSpPr>
            <p:spPr bwMode="auto">
              <a:xfrm>
                <a:off x="2058866" y="2765841"/>
                <a:ext cx="517530" cy="44688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Semilight"/>
                  <a:ea typeface="+mn-ea"/>
                  <a:cs typeface="+mn-cs"/>
                </a:endParaRPr>
              </a:p>
            </p:txBody>
          </p:sp>
        </p:grpSp>
        <p:grpSp>
          <p:nvGrpSpPr>
            <p:cNvPr id="32" name="Group 31">
              <a:extLst>
                <a:ext uri="{FF2B5EF4-FFF2-40B4-BE49-F238E27FC236}">
                  <a16:creationId xmlns:a16="http://schemas.microsoft.com/office/drawing/2014/main" id="{DA3305AB-C164-4E8F-B1FF-83E4C5693AF6}"/>
                </a:ext>
              </a:extLst>
            </p:cNvPr>
            <p:cNvGrpSpPr/>
            <p:nvPr/>
          </p:nvGrpSpPr>
          <p:grpSpPr>
            <a:xfrm>
              <a:off x="1589551" y="4328252"/>
              <a:ext cx="1456158" cy="1136962"/>
              <a:chOff x="1589551" y="4328252"/>
              <a:chExt cx="1456158" cy="1136962"/>
            </a:xfrm>
          </p:grpSpPr>
          <p:sp>
            <p:nvSpPr>
              <p:cNvPr id="1820" name="Rectangle: Rounded Corners 1819">
                <a:extLst>
                  <a:ext uri="{FF2B5EF4-FFF2-40B4-BE49-F238E27FC236}">
                    <a16:creationId xmlns:a16="http://schemas.microsoft.com/office/drawing/2014/main" id="{9740FD2D-AFF1-4C88-92CF-4802AD340480}"/>
                  </a:ext>
                </a:extLst>
              </p:cNvPr>
              <p:cNvSpPr/>
              <p:nvPr/>
            </p:nvSpPr>
            <p:spPr bwMode="auto">
              <a:xfrm>
                <a:off x="1589551" y="4328252"/>
                <a:ext cx="1456158" cy="1136962"/>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800" b="0" i="0" u="none" strike="noStrike" kern="0" cap="none" spc="0" normalizeH="0" baseline="0" noProof="0">
                    <a:ln>
                      <a:noFill/>
                    </a:ln>
                    <a:effectLst/>
                    <a:uLnTx/>
                    <a:uFillTx/>
                    <a:latin typeface="Segoe UI Semilight"/>
                    <a:ea typeface="+mn-ea"/>
                    <a:cs typeface="Segoe UI" pitchFamily="34" charset="0"/>
                  </a:rPr>
                  <a:t>Reference data </a:t>
                </a:r>
              </a:p>
            </p:txBody>
          </p:sp>
          <p:grpSp>
            <p:nvGrpSpPr>
              <p:cNvPr id="2195" name="Group 2194">
                <a:extLst>
                  <a:ext uri="{FF2B5EF4-FFF2-40B4-BE49-F238E27FC236}">
                    <a16:creationId xmlns:a16="http://schemas.microsoft.com/office/drawing/2014/main" id="{025CDFEC-F100-48F8-B22E-0F92CBBAA3FE}"/>
                  </a:ext>
                </a:extLst>
              </p:cNvPr>
              <p:cNvGrpSpPr/>
              <p:nvPr/>
            </p:nvGrpSpPr>
            <p:grpSpPr>
              <a:xfrm>
                <a:off x="2042745" y="4500450"/>
                <a:ext cx="607520" cy="611663"/>
                <a:chOff x="4131863" y="2107975"/>
                <a:chExt cx="1648446" cy="1659685"/>
              </a:xfrm>
            </p:grpSpPr>
            <p:sp>
              <p:nvSpPr>
                <p:cNvPr id="2196" name="Rectangle 2195">
                  <a:extLst>
                    <a:ext uri="{FF2B5EF4-FFF2-40B4-BE49-F238E27FC236}">
                      <a16:creationId xmlns:a16="http://schemas.microsoft.com/office/drawing/2014/main" id="{455DA3A3-484D-4A2C-86BA-8881E9506CCF}"/>
                    </a:ext>
                  </a:extLst>
                </p:cNvPr>
                <p:cNvSpPr/>
                <p:nvPr/>
              </p:nvSpPr>
              <p:spPr bwMode="auto">
                <a:xfrm>
                  <a:off x="4134389" y="2107975"/>
                  <a:ext cx="1645920" cy="1659685"/>
                </a:xfrm>
                <a:prstGeom prst="rect">
                  <a:avLst/>
                </a:prstGeom>
                <a:no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effectLst/>
                      <a:uLnTx/>
                      <a:uFillTx/>
                      <a:latin typeface="Segoe UI Semilight"/>
                      <a:ea typeface="Segoe UI" pitchFamily="34" charset="0"/>
                      <a:cs typeface="Segoe UI" pitchFamily="34" charset="0"/>
                    </a:rPr>
                    <a:t>01</a:t>
                  </a:r>
                </a:p>
              </p:txBody>
            </p:sp>
            <p:cxnSp>
              <p:nvCxnSpPr>
                <p:cNvPr id="2197" name="Straight Connector 2196">
                  <a:extLst>
                    <a:ext uri="{FF2B5EF4-FFF2-40B4-BE49-F238E27FC236}">
                      <a16:creationId xmlns:a16="http://schemas.microsoft.com/office/drawing/2014/main" id="{BE8E5202-858E-4EDD-98BC-46096BA704D0}"/>
                    </a:ext>
                  </a:extLst>
                </p:cNvPr>
                <p:cNvCxnSpPr/>
                <p:nvPr/>
              </p:nvCxnSpPr>
              <p:spPr>
                <a:xfrm>
                  <a:off x="4131863" y="2313445"/>
                  <a:ext cx="1645920" cy="0"/>
                </a:xfrm>
                <a:prstGeom prst="line">
                  <a:avLst/>
                </a:prstGeom>
                <a:noFill/>
                <a:ln w="9525" cap="flat" cmpd="sng" algn="ctr">
                  <a:solidFill>
                    <a:srgbClr val="0078D7"/>
                  </a:solidFill>
                  <a:prstDash val="solid"/>
                  <a:headEnd type="none"/>
                  <a:tailEnd type="none"/>
                </a:ln>
                <a:effectLst/>
              </p:spPr>
            </p:cxnSp>
            <p:cxnSp>
              <p:nvCxnSpPr>
                <p:cNvPr id="2198" name="Straight Connector 2197">
                  <a:extLst>
                    <a:ext uri="{FF2B5EF4-FFF2-40B4-BE49-F238E27FC236}">
                      <a16:creationId xmlns:a16="http://schemas.microsoft.com/office/drawing/2014/main" id="{5BB6F238-781D-458C-9A25-1F00A55D29AA}"/>
                    </a:ext>
                  </a:extLst>
                </p:cNvPr>
                <p:cNvCxnSpPr/>
                <p:nvPr/>
              </p:nvCxnSpPr>
              <p:spPr>
                <a:xfrm>
                  <a:off x="4131863" y="2573593"/>
                  <a:ext cx="1645920" cy="0"/>
                </a:xfrm>
                <a:prstGeom prst="line">
                  <a:avLst/>
                </a:prstGeom>
                <a:noFill/>
                <a:ln w="9525" cap="flat" cmpd="sng" algn="ctr">
                  <a:solidFill>
                    <a:srgbClr val="0078D7"/>
                  </a:solidFill>
                  <a:prstDash val="solid"/>
                  <a:headEnd type="none"/>
                  <a:tailEnd type="none"/>
                </a:ln>
                <a:effectLst/>
              </p:spPr>
            </p:cxnSp>
            <p:cxnSp>
              <p:nvCxnSpPr>
                <p:cNvPr id="2199" name="Straight Connector 2198">
                  <a:extLst>
                    <a:ext uri="{FF2B5EF4-FFF2-40B4-BE49-F238E27FC236}">
                      <a16:creationId xmlns:a16="http://schemas.microsoft.com/office/drawing/2014/main" id="{1256256C-54D7-4376-A124-357FEA03DD99}"/>
                    </a:ext>
                  </a:extLst>
                </p:cNvPr>
                <p:cNvCxnSpPr/>
                <p:nvPr/>
              </p:nvCxnSpPr>
              <p:spPr>
                <a:xfrm>
                  <a:off x="4131863" y="2833741"/>
                  <a:ext cx="1645920" cy="0"/>
                </a:xfrm>
                <a:prstGeom prst="line">
                  <a:avLst/>
                </a:prstGeom>
                <a:noFill/>
                <a:ln w="9525" cap="flat" cmpd="sng" algn="ctr">
                  <a:solidFill>
                    <a:srgbClr val="0078D7"/>
                  </a:solidFill>
                  <a:prstDash val="solid"/>
                  <a:headEnd type="none"/>
                  <a:tailEnd type="none"/>
                </a:ln>
                <a:effectLst/>
              </p:spPr>
            </p:cxnSp>
            <p:cxnSp>
              <p:nvCxnSpPr>
                <p:cNvPr id="2200" name="Straight Connector 2199">
                  <a:extLst>
                    <a:ext uri="{FF2B5EF4-FFF2-40B4-BE49-F238E27FC236}">
                      <a16:creationId xmlns:a16="http://schemas.microsoft.com/office/drawing/2014/main" id="{44FCA9E2-927B-48CE-885B-A8664D646048}"/>
                    </a:ext>
                  </a:extLst>
                </p:cNvPr>
                <p:cNvCxnSpPr/>
                <p:nvPr/>
              </p:nvCxnSpPr>
              <p:spPr>
                <a:xfrm>
                  <a:off x="4131863" y="3354037"/>
                  <a:ext cx="1645920" cy="0"/>
                </a:xfrm>
                <a:prstGeom prst="line">
                  <a:avLst/>
                </a:prstGeom>
                <a:noFill/>
                <a:ln w="9525" cap="flat" cmpd="sng" algn="ctr">
                  <a:solidFill>
                    <a:srgbClr val="0078D7"/>
                  </a:solidFill>
                  <a:prstDash val="solid"/>
                  <a:headEnd type="none"/>
                  <a:tailEnd type="none"/>
                </a:ln>
                <a:effectLst/>
              </p:spPr>
            </p:cxnSp>
            <p:cxnSp>
              <p:nvCxnSpPr>
                <p:cNvPr id="2201" name="Straight Connector 2200">
                  <a:extLst>
                    <a:ext uri="{FF2B5EF4-FFF2-40B4-BE49-F238E27FC236}">
                      <a16:creationId xmlns:a16="http://schemas.microsoft.com/office/drawing/2014/main" id="{DE6B2F33-8765-4C38-842D-EE1963EC0E8A}"/>
                    </a:ext>
                  </a:extLst>
                </p:cNvPr>
                <p:cNvCxnSpPr/>
                <p:nvPr/>
              </p:nvCxnSpPr>
              <p:spPr>
                <a:xfrm>
                  <a:off x="4131863" y="3614184"/>
                  <a:ext cx="1645920" cy="0"/>
                </a:xfrm>
                <a:prstGeom prst="line">
                  <a:avLst/>
                </a:prstGeom>
                <a:noFill/>
                <a:ln w="9525" cap="flat" cmpd="sng" algn="ctr">
                  <a:solidFill>
                    <a:srgbClr val="0078D7"/>
                  </a:solidFill>
                  <a:prstDash val="solid"/>
                  <a:headEnd type="none"/>
                  <a:tailEnd type="none"/>
                </a:ln>
                <a:effectLst/>
              </p:spPr>
            </p:cxnSp>
            <p:cxnSp>
              <p:nvCxnSpPr>
                <p:cNvPr id="2202" name="Straight Connector 2201">
                  <a:extLst>
                    <a:ext uri="{FF2B5EF4-FFF2-40B4-BE49-F238E27FC236}">
                      <a16:creationId xmlns:a16="http://schemas.microsoft.com/office/drawing/2014/main" id="{63693090-CF69-4CE0-A752-5B7AE24805E9}"/>
                    </a:ext>
                  </a:extLst>
                </p:cNvPr>
                <p:cNvCxnSpPr/>
                <p:nvPr/>
              </p:nvCxnSpPr>
              <p:spPr>
                <a:xfrm>
                  <a:off x="4131863" y="3093889"/>
                  <a:ext cx="1645920" cy="0"/>
                </a:xfrm>
                <a:prstGeom prst="line">
                  <a:avLst/>
                </a:prstGeom>
                <a:noFill/>
                <a:ln w="9525" cap="flat" cmpd="sng" algn="ctr">
                  <a:solidFill>
                    <a:srgbClr val="0078D7"/>
                  </a:solidFill>
                  <a:prstDash val="solid"/>
                  <a:headEnd type="none"/>
                  <a:tailEnd type="none"/>
                </a:ln>
                <a:effectLst/>
              </p:spPr>
            </p:cxnSp>
            <p:cxnSp>
              <p:nvCxnSpPr>
                <p:cNvPr id="2203" name="Straight Connector 2202">
                  <a:extLst>
                    <a:ext uri="{FF2B5EF4-FFF2-40B4-BE49-F238E27FC236}">
                      <a16:creationId xmlns:a16="http://schemas.microsoft.com/office/drawing/2014/main" id="{3D799B6A-B4E3-4885-A827-B51DCFBCC27F}"/>
                    </a:ext>
                  </a:extLst>
                </p:cNvPr>
                <p:cNvCxnSpPr/>
                <p:nvPr/>
              </p:nvCxnSpPr>
              <p:spPr>
                <a:xfrm>
                  <a:off x="4541709" y="2107975"/>
                  <a:ext cx="0" cy="1659685"/>
                </a:xfrm>
                <a:prstGeom prst="line">
                  <a:avLst/>
                </a:prstGeom>
                <a:noFill/>
                <a:ln w="9525" cap="flat" cmpd="sng" algn="ctr">
                  <a:solidFill>
                    <a:srgbClr val="0078D7"/>
                  </a:solidFill>
                  <a:prstDash val="solid"/>
                  <a:headEnd type="none"/>
                  <a:tailEnd type="none"/>
                </a:ln>
                <a:effectLst/>
              </p:spPr>
            </p:cxnSp>
            <p:cxnSp>
              <p:nvCxnSpPr>
                <p:cNvPr id="2204" name="Straight Connector 2203">
                  <a:extLst>
                    <a:ext uri="{FF2B5EF4-FFF2-40B4-BE49-F238E27FC236}">
                      <a16:creationId xmlns:a16="http://schemas.microsoft.com/office/drawing/2014/main" id="{724719F9-10E4-4118-8C55-FF6CE3CD0E40}"/>
                    </a:ext>
                  </a:extLst>
                </p:cNvPr>
                <p:cNvCxnSpPr/>
                <p:nvPr/>
              </p:nvCxnSpPr>
              <p:spPr>
                <a:xfrm>
                  <a:off x="4966691" y="2107975"/>
                  <a:ext cx="0" cy="1659685"/>
                </a:xfrm>
                <a:prstGeom prst="line">
                  <a:avLst/>
                </a:prstGeom>
                <a:noFill/>
                <a:ln w="9525" cap="flat" cmpd="sng" algn="ctr">
                  <a:solidFill>
                    <a:srgbClr val="0078D7"/>
                  </a:solidFill>
                  <a:prstDash val="solid"/>
                  <a:headEnd type="none"/>
                  <a:tailEnd type="none"/>
                </a:ln>
                <a:effectLst/>
              </p:spPr>
            </p:cxnSp>
            <p:cxnSp>
              <p:nvCxnSpPr>
                <p:cNvPr id="2205" name="Straight Connector 2204">
                  <a:extLst>
                    <a:ext uri="{FF2B5EF4-FFF2-40B4-BE49-F238E27FC236}">
                      <a16:creationId xmlns:a16="http://schemas.microsoft.com/office/drawing/2014/main" id="{3CD106DE-563B-40EC-8684-C7C03C01B449}"/>
                    </a:ext>
                  </a:extLst>
                </p:cNvPr>
                <p:cNvCxnSpPr/>
                <p:nvPr/>
              </p:nvCxnSpPr>
              <p:spPr>
                <a:xfrm>
                  <a:off x="5391673" y="2107975"/>
                  <a:ext cx="0" cy="1659685"/>
                </a:xfrm>
                <a:prstGeom prst="line">
                  <a:avLst/>
                </a:prstGeom>
                <a:noFill/>
                <a:ln w="9525" cap="flat" cmpd="sng" algn="ctr">
                  <a:solidFill>
                    <a:srgbClr val="0078D7"/>
                  </a:solidFill>
                  <a:prstDash val="solid"/>
                  <a:headEnd type="none"/>
                  <a:tailEnd type="none"/>
                </a:ln>
                <a:effectLst/>
              </p:spPr>
            </p:cxnSp>
          </p:grpSp>
          <p:pic>
            <p:nvPicPr>
              <p:cNvPr id="2206" name="Picture 2205">
                <a:extLst>
                  <a:ext uri="{FF2B5EF4-FFF2-40B4-BE49-F238E27FC236}">
                    <a16:creationId xmlns:a16="http://schemas.microsoft.com/office/drawing/2014/main" id="{CA8C04E4-AD26-4A9E-AAC6-B2B335F0C58E}"/>
                  </a:ext>
                </a:extLst>
              </p:cNvPr>
              <p:cNvPicPr>
                <a:picLocks noChangeAspect="1"/>
              </p:cNvPicPr>
              <p:nvPr/>
            </p:nvPicPr>
            <p:blipFill>
              <a:blip r:embed="rId3"/>
              <a:stretch>
                <a:fillRect/>
              </a:stretch>
            </p:blipFill>
            <p:spPr>
              <a:xfrm>
                <a:off x="2100202" y="4547032"/>
                <a:ext cx="491140" cy="412639"/>
              </a:xfrm>
              <a:prstGeom prst="rect">
                <a:avLst/>
              </a:prstGeom>
            </p:spPr>
          </p:pic>
        </p:grpSp>
      </p:grpSp>
      <p:cxnSp>
        <p:nvCxnSpPr>
          <p:cNvPr id="1936" name="Straight Connector 1935">
            <a:extLst>
              <a:ext uri="{FF2B5EF4-FFF2-40B4-BE49-F238E27FC236}">
                <a16:creationId xmlns:a16="http://schemas.microsoft.com/office/drawing/2014/main" id="{6B60347A-D6E3-4027-8050-727927C22315}"/>
              </a:ext>
            </a:extLst>
          </p:cNvPr>
          <p:cNvCxnSpPr>
            <a:cxnSpLocks/>
          </p:cNvCxnSpPr>
          <p:nvPr/>
        </p:nvCxnSpPr>
        <p:spPr>
          <a:xfrm>
            <a:off x="7168609" y="3902530"/>
            <a:ext cx="1311114" cy="0"/>
          </a:xfrm>
          <a:prstGeom prst="line">
            <a:avLst/>
          </a:prstGeom>
          <a:noFill/>
          <a:ln w="9525" cap="flat" cmpd="sng" algn="ctr">
            <a:solidFill>
              <a:srgbClr val="FFFFFF">
                <a:lumMod val="75000"/>
              </a:srgbClr>
            </a:solidFill>
            <a:prstDash val="solid"/>
            <a:headEnd type="none"/>
            <a:tailEnd type="none"/>
          </a:ln>
          <a:effectLst/>
        </p:spPr>
      </p:cxnSp>
      <p:cxnSp>
        <p:nvCxnSpPr>
          <p:cNvPr id="1935" name="Straight Arrow Connector 1934">
            <a:extLst>
              <a:ext uri="{FF2B5EF4-FFF2-40B4-BE49-F238E27FC236}">
                <a16:creationId xmlns:a16="http://schemas.microsoft.com/office/drawing/2014/main" id="{2F414470-47DC-4349-9BEE-5BC7B2D70C53}"/>
              </a:ext>
            </a:extLst>
          </p:cNvPr>
          <p:cNvCxnSpPr>
            <a:cxnSpLocks/>
            <a:stCxn id="1879" idx="2"/>
            <a:endCxn id="1823" idx="0"/>
          </p:cNvCxnSpPr>
          <p:nvPr/>
        </p:nvCxnSpPr>
        <p:spPr>
          <a:xfrm flipH="1">
            <a:off x="6094197" y="2592345"/>
            <a:ext cx="1" cy="458203"/>
          </a:xfrm>
          <a:prstGeom prst="straightConnector1">
            <a:avLst/>
          </a:prstGeom>
          <a:noFill/>
          <a:ln w="9525" cap="flat" cmpd="sng" algn="ctr">
            <a:solidFill>
              <a:srgbClr val="FFFFFF">
                <a:lumMod val="75000"/>
              </a:srgbClr>
            </a:solidFill>
            <a:prstDash val="solid"/>
            <a:headEnd type="triangle"/>
            <a:tailEnd type="triangle"/>
          </a:ln>
          <a:effectLst/>
        </p:spPr>
      </p:cxnSp>
      <p:cxnSp>
        <p:nvCxnSpPr>
          <p:cNvPr id="1948" name="Straight Arrow Connector 1947">
            <a:extLst>
              <a:ext uri="{FF2B5EF4-FFF2-40B4-BE49-F238E27FC236}">
                <a16:creationId xmlns:a16="http://schemas.microsoft.com/office/drawing/2014/main" id="{3B5B6317-3F17-4991-AA80-17A89D8B9C15}"/>
              </a:ext>
            </a:extLst>
          </p:cNvPr>
          <p:cNvCxnSpPr>
            <a:cxnSpLocks/>
          </p:cNvCxnSpPr>
          <p:nvPr/>
        </p:nvCxnSpPr>
        <p:spPr>
          <a:xfrm flipH="1">
            <a:off x="6133558" y="4746753"/>
            <a:ext cx="2893" cy="564279"/>
          </a:xfrm>
          <a:prstGeom prst="straightConnector1">
            <a:avLst/>
          </a:prstGeom>
          <a:noFill/>
          <a:ln w="9525" cap="flat" cmpd="sng" algn="ctr">
            <a:solidFill>
              <a:srgbClr val="FFFFFF">
                <a:lumMod val="75000"/>
              </a:srgbClr>
            </a:solidFill>
            <a:prstDash val="solid"/>
            <a:headEnd type="triangle"/>
            <a:tailEnd type="triangle"/>
          </a:ln>
          <a:effectLst/>
        </p:spPr>
      </p:cxnSp>
      <p:sp>
        <p:nvSpPr>
          <p:cNvPr id="1823" name="Rectangle: Rounded Corners 1822">
            <a:extLst>
              <a:ext uri="{FF2B5EF4-FFF2-40B4-BE49-F238E27FC236}">
                <a16:creationId xmlns:a16="http://schemas.microsoft.com/office/drawing/2014/main" id="{3B8AF4BF-2BAE-4E11-95AA-3B63BC5AB15F}"/>
              </a:ext>
            </a:extLst>
          </p:cNvPr>
          <p:cNvSpPr/>
          <p:nvPr/>
        </p:nvSpPr>
        <p:spPr bwMode="auto">
          <a:xfrm>
            <a:off x="5019786" y="3050548"/>
            <a:ext cx="2148823" cy="1677792"/>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900" b="0" i="0" u="none" strike="noStrike" kern="0" cap="none" spc="0" normalizeH="0" baseline="0" noProof="0">
                <a:ln>
                  <a:noFill/>
                </a:ln>
                <a:effectLst/>
                <a:uLnTx/>
                <a:uFillTx/>
                <a:latin typeface="Segoe UI Semilight"/>
                <a:ea typeface="+mn-ea"/>
                <a:cs typeface="Segoe UI" pitchFamily="34" charset="0"/>
              </a:rPr>
              <a:t>Machine learning </a:t>
            </a:r>
          </a:p>
        </p:txBody>
      </p:sp>
      <p:grpSp>
        <p:nvGrpSpPr>
          <p:cNvPr id="376" name="Group 375">
            <a:extLst>
              <a:ext uri="{FF2B5EF4-FFF2-40B4-BE49-F238E27FC236}">
                <a16:creationId xmlns:a16="http://schemas.microsoft.com/office/drawing/2014/main" id="{0B9B7247-C017-4569-8936-1D9592742774}"/>
              </a:ext>
            </a:extLst>
          </p:cNvPr>
          <p:cNvGrpSpPr/>
          <p:nvPr/>
        </p:nvGrpSpPr>
        <p:grpSpPr>
          <a:xfrm>
            <a:off x="5520850" y="3289069"/>
            <a:ext cx="1371213" cy="1157895"/>
            <a:chOff x="5257823" y="4552647"/>
            <a:chExt cx="1697697" cy="1433583"/>
          </a:xfrm>
        </p:grpSpPr>
        <p:sp>
          <p:nvSpPr>
            <p:cNvPr id="377" name="Freeform: Shape 376">
              <a:extLst>
                <a:ext uri="{FF2B5EF4-FFF2-40B4-BE49-F238E27FC236}">
                  <a16:creationId xmlns:a16="http://schemas.microsoft.com/office/drawing/2014/main" id="{34CDFE0D-8366-4E5A-8240-6EFDA017A957}"/>
                </a:ext>
              </a:extLst>
            </p:cNvPr>
            <p:cNvSpPr/>
            <p:nvPr/>
          </p:nvSpPr>
          <p:spPr bwMode="auto">
            <a:xfrm>
              <a:off x="5596841" y="4552647"/>
              <a:ext cx="852058" cy="262655"/>
            </a:xfrm>
            <a:custGeom>
              <a:avLst/>
              <a:gdLst>
                <a:gd name="connsiteX0" fmla="*/ 51003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84153 w 992711"/>
                <a:gd name="connsiteY5" fmla="*/ 306014 h 306014"/>
                <a:gd name="connsiteX6" fmla="*/ 84153 w 992711"/>
                <a:gd name="connsiteY6" fmla="*/ 306013 h 306014"/>
                <a:gd name="connsiteX7" fmla="*/ 32756 w 992711"/>
                <a:gd name="connsiteY7" fmla="*/ 228472 h 306014"/>
                <a:gd name="connsiteX8" fmla="*/ 0 w 992711"/>
                <a:gd name="connsiteY8" fmla="*/ 221859 h 306014"/>
                <a:gd name="connsiteX9" fmla="*/ 0 w 992711"/>
                <a:gd name="connsiteY9" fmla="*/ 51003 h 306014"/>
                <a:gd name="connsiteX10" fmla="*/ 51003 w 992711"/>
                <a:gd name="connsiteY10" fmla="*/ 0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2711" h="306014">
                  <a:moveTo>
                    <a:pt x="51003" y="0"/>
                  </a:moveTo>
                  <a:lnTo>
                    <a:pt x="941708" y="0"/>
                  </a:lnTo>
                  <a:cubicBezTo>
                    <a:pt x="969876" y="0"/>
                    <a:pt x="992711" y="22835"/>
                    <a:pt x="992711" y="51003"/>
                  </a:cubicBezTo>
                  <a:lnTo>
                    <a:pt x="992711" y="255011"/>
                  </a:lnTo>
                  <a:cubicBezTo>
                    <a:pt x="992711" y="283179"/>
                    <a:pt x="969876" y="306014"/>
                    <a:pt x="941708" y="306014"/>
                  </a:cubicBezTo>
                  <a:lnTo>
                    <a:pt x="84153" y="306014"/>
                  </a:lnTo>
                  <a:lnTo>
                    <a:pt x="84153" y="306013"/>
                  </a:lnTo>
                  <a:cubicBezTo>
                    <a:pt x="84153" y="271155"/>
                    <a:pt x="62960" y="241248"/>
                    <a:pt x="32756" y="228472"/>
                  </a:cubicBezTo>
                  <a:lnTo>
                    <a:pt x="0" y="221859"/>
                  </a:lnTo>
                  <a:lnTo>
                    <a:pt x="0" y="51003"/>
                  </a:lnTo>
                  <a:cubicBezTo>
                    <a:pt x="0" y="22835"/>
                    <a:pt x="22835" y="0"/>
                    <a:pt x="51003" y="0"/>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Semilight"/>
                <a:ea typeface="+mn-ea"/>
                <a:cs typeface="+mn-cs"/>
              </a:endParaRPr>
            </a:p>
          </p:txBody>
        </p:sp>
        <p:sp>
          <p:nvSpPr>
            <p:cNvPr id="378" name="Freeform: Shape 377">
              <a:extLst>
                <a:ext uri="{FF2B5EF4-FFF2-40B4-BE49-F238E27FC236}">
                  <a16:creationId xmlns:a16="http://schemas.microsoft.com/office/drawing/2014/main" id="{F343B607-7841-4B1E-AF83-4AC112BCA523}"/>
                </a:ext>
              </a:extLst>
            </p:cNvPr>
            <p:cNvSpPr/>
            <p:nvPr/>
          </p:nvSpPr>
          <p:spPr bwMode="auto">
            <a:xfrm>
              <a:off x="5596841" y="4817308"/>
              <a:ext cx="852058" cy="262655"/>
            </a:xfrm>
            <a:custGeom>
              <a:avLst/>
              <a:gdLst>
                <a:gd name="connsiteX0" fmla="*/ 83682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51003 w 992711"/>
                <a:gd name="connsiteY5" fmla="*/ 306014 h 306014"/>
                <a:gd name="connsiteX6" fmla="*/ 0 w 992711"/>
                <a:gd name="connsiteY6" fmla="*/ 255011 h 306014"/>
                <a:gd name="connsiteX7" fmla="*/ 0 w 992711"/>
                <a:gd name="connsiteY7" fmla="*/ 81815 h 306014"/>
                <a:gd name="connsiteX8" fmla="*/ 77541 w 992711"/>
                <a:gd name="connsiteY8" fmla="*/ 30418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711" h="306014">
                  <a:moveTo>
                    <a:pt x="83682" y="0"/>
                  </a:moveTo>
                  <a:lnTo>
                    <a:pt x="941708" y="0"/>
                  </a:lnTo>
                  <a:cubicBezTo>
                    <a:pt x="969876" y="0"/>
                    <a:pt x="992711" y="22835"/>
                    <a:pt x="992711" y="51003"/>
                  </a:cubicBezTo>
                  <a:lnTo>
                    <a:pt x="992711" y="255011"/>
                  </a:lnTo>
                  <a:cubicBezTo>
                    <a:pt x="992711" y="283179"/>
                    <a:pt x="969876" y="306014"/>
                    <a:pt x="941708" y="306014"/>
                  </a:cubicBezTo>
                  <a:lnTo>
                    <a:pt x="51003" y="306014"/>
                  </a:lnTo>
                  <a:cubicBezTo>
                    <a:pt x="22835" y="306014"/>
                    <a:pt x="0" y="283179"/>
                    <a:pt x="0" y="255011"/>
                  </a:cubicBezTo>
                  <a:lnTo>
                    <a:pt x="0" y="81815"/>
                  </a:lnTo>
                  <a:cubicBezTo>
                    <a:pt x="34858" y="81815"/>
                    <a:pt x="64766" y="60622"/>
                    <a:pt x="77541" y="30418"/>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Semilight"/>
                <a:ea typeface="+mn-ea"/>
                <a:cs typeface="+mn-cs"/>
              </a:endParaRPr>
            </a:p>
          </p:txBody>
        </p:sp>
        <p:sp>
          <p:nvSpPr>
            <p:cNvPr id="379" name="Oval 378">
              <a:extLst>
                <a:ext uri="{FF2B5EF4-FFF2-40B4-BE49-F238E27FC236}">
                  <a16:creationId xmlns:a16="http://schemas.microsoft.com/office/drawing/2014/main" id="{A83A4CB9-E335-4B5F-A23C-2A452047CA83}"/>
                </a:ext>
              </a:extLst>
            </p:cNvPr>
            <p:cNvSpPr/>
            <p:nvPr/>
          </p:nvSpPr>
          <p:spPr bwMode="auto">
            <a:xfrm>
              <a:off x="5524609" y="4743071"/>
              <a:ext cx="144461" cy="144460"/>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Semilight"/>
                <a:ea typeface="+mn-ea"/>
                <a:cs typeface="+mn-cs"/>
              </a:endParaRPr>
            </a:p>
          </p:txBody>
        </p:sp>
        <p:sp>
          <p:nvSpPr>
            <p:cNvPr id="380" name="Rectangle: Rounded Corners 379">
              <a:extLst>
                <a:ext uri="{FF2B5EF4-FFF2-40B4-BE49-F238E27FC236}">
                  <a16:creationId xmlns:a16="http://schemas.microsoft.com/office/drawing/2014/main" id="{29663B34-5F55-4413-AE62-933A8B0B033C}"/>
                </a:ext>
              </a:extLst>
            </p:cNvPr>
            <p:cNvSpPr/>
            <p:nvPr/>
          </p:nvSpPr>
          <p:spPr bwMode="auto">
            <a:xfrm>
              <a:off x="6138137" y="4884142"/>
              <a:ext cx="240421" cy="126736"/>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Semilight"/>
                <a:ea typeface="+mn-ea"/>
                <a:cs typeface="+mn-cs"/>
              </a:endParaRPr>
            </a:p>
          </p:txBody>
        </p:sp>
        <p:sp>
          <p:nvSpPr>
            <p:cNvPr id="381" name="Rectangle 380">
              <a:extLst>
                <a:ext uri="{FF2B5EF4-FFF2-40B4-BE49-F238E27FC236}">
                  <a16:creationId xmlns:a16="http://schemas.microsoft.com/office/drawing/2014/main" id="{3F1BD0F7-AC91-4050-951D-8121ABEE341B}"/>
                </a:ext>
              </a:extLst>
            </p:cNvPr>
            <p:cNvSpPr/>
            <p:nvPr/>
          </p:nvSpPr>
          <p:spPr bwMode="auto">
            <a:xfrm>
              <a:off x="5672485" y="4925968"/>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82" name="Rectangle 381">
              <a:extLst>
                <a:ext uri="{FF2B5EF4-FFF2-40B4-BE49-F238E27FC236}">
                  <a16:creationId xmlns:a16="http://schemas.microsoft.com/office/drawing/2014/main" id="{3302F177-3A0E-4A71-956F-FDAD282A6D82}"/>
                </a:ext>
              </a:extLst>
            </p:cNvPr>
            <p:cNvSpPr/>
            <p:nvPr/>
          </p:nvSpPr>
          <p:spPr bwMode="auto">
            <a:xfrm>
              <a:off x="5764716" y="4925968"/>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83" name="Rectangle 382">
              <a:extLst>
                <a:ext uri="{FF2B5EF4-FFF2-40B4-BE49-F238E27FC236}">
                  <a16:creationId xmlns:a16="http://schemas.microsoft.com/office/drawing/2014/main" id="{A724A1F4-07D6-4BC7-99CA-D758C4C4EB5E}"/>
                </a:ext>
              </a:extLst>
            </p:cNvPr>
            <p:cNvSpPr/>
            <p:nvPr/>
          </p:nvSpPr>
          <p:spPr bwMode="auto">
            <a:xfrm>
              <a:off x="5856948" y="4925968"/>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84" name="Rectangle 383">
              <a:extLst>
                <a:ext uri="{FF2B5EF4-FFF2-40B4-BE49-F238E27FC236}">
                  <a16:creationId xmlns:a16="http://schemas.microsoft.com/office/drawing/2014/main" id="{F471A101-92DA-401A-B864-7997152D7B49}"/>
                </a:ext>
              </a:extLst>
            </p:cNvPr>
            <p:cNvSpPr/>
            <p:nvPr/>
          </p:nvSpPr>
          <p:spPr bwMode="auto">
            <a:xfrm>
              <a:off x="5949180" y="4925968"/>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85" name="Rectangle 384">
              <a:extLst>
                <a:ext uri="{FF2B5EF4-FFF2-40B4-BE49-F238E27FC236}">
                  <a16:creationId xmlns:a16="http://schemas.microsoft.com/office/drawing/2014/main" id="{006E3BCB-7E5A-4FD1-903B-3BA7340F4FC4}"/>
                </a:ext>
              </a:extLst>
            </p:cNvPr>
            <p:cNvSpPr/>
            <p:nvPr/>
          </p:nvSpPr>
          <p:spPr bwMode="auto">
            <a:xfrm>
              <a:off x="6041411" y="4925968"/>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86" name="Isosceles Triangle 385">
              <a:extLst>
                <a:ext uri="{FF2B5EF4-FFF2-40B4-BE49-F238E27FC236}">
                  <a16:creationId xmlns:a16="http://schemas.microsoft.com/office/drawing/2014/main" id="{8E8CE7ED-1069-4DBD-B3C0-624F872BFBD2}"/>
                </a:ext>
              </a:extLst>
            </p:cNvPr>
            <p:cNvSpPr/>
            <p:nvPr/>
          </p:nvSpPr>
          <p:spPr bwMode="auto">
            <a:xfrm rot="5400000">
              <a:off x="5247774" y="5356816"/>
              <a:ext cx="145732"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Semilight"/>
                <a:ea typeface="+mn-ea"/>
                <a:cs typeface="+mn-cs"/>
              </a:endParaRPr>
            </a:p>
          </p:txBody>
        </p:sp>
        <p:sp>
          <p:nvSpPr>
            <p:cNvPr id="387" name="Isosceles Triangle 386">
              <a:extLst>
                <a:ext uri="{FF2B5EF4-FFF2-40B4-BE49-F238E27FC236}">
                  <a16:creationId xmlns:a16="http://schemas.microsoft.com/office/drawing/2014/main" id="{88213014-A47B-4DC3-9E79-55B658C3D7A1}"/>
                </a:ext>
              </a:extLst>
            </p:cNvPr>
            <p:cNvSpPr/>
            <p:nvPr/>
          </p:nvSpPr>
          <p:spPr bwMode="auto">
            <a:xfrm rot="5400000">
              <a:off x="6277453" y="5355564"/>
              <a:ext cx="145732"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Semilight"/>
                <a:ea typeface="+mn-ea"/>
                <a:cs typeface="+mn-cs"/>
              </a:endParaRPr>
            </a:p>
          </p:txBody>
        </p:sp>
        <p:grpSp>
          <p:nvGrpSpPr>
            <p:cNvPr id="388" name="Group 387">
              <a:extLst>
                <a:ext uri="{FF2B5EF4-FFF2-40B4-BE49-F238E27FC236}">
                  <a16:creationId xmlns:a16="http://schemas.microsoft.com/office/drawing/2014/main" id="{66C0E1B7-9313-4809-A8DD-A0B917DAD5DA}"/>
                </a:ext>
              </a:extLst>
            </p:cNvPr>
            <p:cNvGrpSpPr/>
            <p:nvPr/>
          </p:nvGrpSpPr>
          <p:grpSpPr>
            <a:xfrm>
              <a:off x="6494511" y="5058890"/>
              <a:ext cx="461009" cy="688845"/>
              <a:chOff x="16928640" y="5794182"/>
              <a:chExt cx="333504" cy="498326"/>
            </a:xfrm>
          </p:grpSpPr>
          <p:sp>
            <p:nvSpPr>
              <p:cNvPr id="638" name="Freeform: Shape 637">
                <a:extLst>
                  <a:ext uri="{FF2B5EF4-FFF2-40B4-BE49-F238E27FC236}">
                    <a16:creationId xmlns:a16="http://schemas.microsoft.com/office/drawing/2014/main" id="{9933FEC3-35F6-48C9-9E3B-F6D5E0732D02}"/>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Semilight"/>
                  <a:ea typeface="+mn-ea"/>
                  <a:cs typeface="+mn-cs"/>
                </a:endParaRPr>
              </a:p>
            </p:txBody>
          </p:sp>
          <p:cxnSp>
            <p:nvCxnSpPr>
              <p:cNvPr id="639" name="Straight Connector 638">
                <a:extLst>
                  <a:ext uri="{FF2B5EF4-FFF2-40B4-BE49-F238E27FC236}">
                    <a16:creationId xmlns:a16="http://schemas.microsoft.com/office/drawing/2014/main" id="{5F2305E8-844C-4844-8C8D-41DCE7F96B9F}"/>
                  </a:ext>
                </a:extLst>
              </p:cNvPr>
              <p:cNvCxnSpPr/>
              <p:nvPr/>
            </p:nvCxnSpPr>
            <p:spPr>
              <a:xfrm>
                <a:off x="17027338" y="6179152"/>
                <a:ext cx="142110" cy="0"/>
              </a:xfrm>
              <a:prstGeom prst="line">
                <a:avLst/>
              </a:prstGeom>
              <a:noFill/>
              <a:ln w="12700" cap="rnd" cmpd="sng" algn="ctr">
                <a:solidFill>
                  <a:srgbClr val="0078D7"/>
                </a:solidFill>
                <a:prstDash val="solid"/>
                <a:headEnd type="none" w="med" len="med"/>
                <a:tailEnd type="none" w="med" len="med"/>
              </a:ln>
              <a:effectLst/>
            </p:spPr>
          </p:cxnSp>
          <p:cxnSp>
            <p:nvCxnSpPr>
              <p:cNvPr id="640" name="Straight Connector 639">
                <a:extLst>
                  <a:ext uri="{FF2B5EF4-FFF2-40B4-BE49-F238E27FC236}">
                    <a16:creationId xmlns:a16="http://schemas.microsoft.com/office/drawing/2014/main" id="{16E09546-6081-4C4D-A266-E49CB16150F5}"/>
                  </a:ext>
                </a:extLst>
              </p:cNvPr>
              <p:cNvCxnSpPr/>
              <p:nvPr/>
            </p:nvCxnSpPr>
            <p:spPr>
              <a:xfrm>
                <a:off x="17027338" y="6218937"/>
                <a:ext cx="142110" cy="0"/>
              </a:xfrm>
              <a:prstGeom prst="line">
                <a:avLst/>
              </a:prstGeom>
              <a:noFill/>
              <a:ln w="12700" cap="rnd" cmpd="sng" algn="ctr">
                <a:solidFill>
                  <a:srgbClr val="0078D7"/>
                </a:solidFill>
                <a:prstDash val="solid"/>
                <a:headEnd type="none" w="med" len="med"/>
                <a:tailEnd type="none" w="med" len="med"/>
              </a:ln>
              <a:effectLst/>
            </p:spPr>
          </p:cxnSp>
          <p:cxnSp>
            <p:nvCxnSpPr>
              <p:cNvPr id="641" name="Straight Connector 640">
                <a:extLst>
                  <a:ext uri="{FF2B5EF4-FFF2-40B4-BE49-F238E27FC236}">
                    <a16:creationId xmlns:a16="http://schemas.microsoft.com/office/drawing/2014/main" id="{A3EDFB9A-331A-478D-B088-4E864788C446}"/>
                  </a:ext>
                </a:extLst>
              </p:cNvPr>
              <p:cNvCxnSpPr/>
              <p:nvPr/>
            </p:nvCxnSpPr>
            <p:spPr>
              <a:xfrm>
                <a:off x="17027338" y="6255640"/>
                <a:ext cx="142110" cy="0"/>
              </a:xfrm>
              <a:prstGeom prst="line">
                <a:avLst/>
              </a:prstGeom>
              <a:noFill/>
              <a:ln w="12700" cap="rnd" cmpd="sng" algn="ctr">
                <a:solidFill>
                  <a:srgbClr val="0078D7"/>
                </a:solidFill>
                <a:prstDash val="solid"/>
                <a:headEnd type="none" w="med" len="med"/>
                <a:tailEnd type="none" w="med" len="med"/>
              </a:ln>
              <a:effectLst/>
            </p:spPr>
          </p:cxnSp>
          <p:cxnSp>
            <p:nvCxnSpPr>
              <p:cNvPr id="642" name="Straight Connector 641">
                <a:extLst>
                  <a:ext uri="{FF2B5EF4-FFF2-40B4-BE49-F238E27FC236}">
                    <a16:creationId xmlns:a16="http://schemas.microsoft.com/office/drawing/2014/main" id="{5DE67D5F-CD86-42CD-8E6C-26315ACD5945}"/>
                  </a:ext>
                </a:extLst>
              </p:cNvPr>
              <p:cNvCxnSpPr/>
              <p:nvPr/>
            </p:nvCxnSpPr>
            <p:spPr>
              <a:xfrm>
                <a:off x="17070997" y="6292508"/>
                <a:ext cx="54790" cy="0"/>
              </a:xfrm>
              <a:prstGeom prst="line">
                <a:avLst/>
              </a:prstGeom>
              <a:noFill/>
              <a:ln w="12700" cap="rnd" cmpd="sng" algn="ctr">
                <a:solidFill>
                  <a:srgbClr val="0078D7"/>
                </a:solidFill>
                <a:prstDash val="solid"/>
                <a:headEnd type="none" w="med" len="med"/>
                <a:tailEnd type="none" w="med" len="med"/>
              </a:ln>
              <a:effectLst/>
            </p:spPr>
          </p:cxnSp>
          <p:sp>
            <p:nvSpPr>
              <p:cNvPr id="643" name="Freeform: Shape 642">
                <a:extLst>
                  <a:ext uri="{FF2B5EF4-FFF2-40B4-BE49-F238E27FC236}">
                    <a16:creationId xmlns:a16="http://schemas.microsoft.com/office/drawing/2014/main" id="{5D46340B-81E7-420C-8450-8F089903A136}"/>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grpSp>
        <p:cxnSp>
          <p:nvCxnSpPr>
            <p:cNvPr id="389" name="Connector: Elbow 388">
              <a:extLst>
                <a:ext uri="{FF2B5EF4-FFF2-40B4-BE49-F238E27FC236}">
                  <a16:creationId xmlns:a16="http://schemas.microsoft.com/office/drawing/2014/main" id="{89DCC5BE-B778-4102-8584-EE39FE85F838}"/>
                </a:ext>
              </a:extLst>
            </p:cNvPr>
            <p:cNvCxnSpPr>
              <a:cxnSpLocks/>
              <a:stCxn id="379" idx="2"/>
              <a:endCxn id="386" idx="3"/>
            </p:cNvCxnSpPr>
            <p:nvPr/>
          </p:nvCxnSpPr>
          <p:spPr>
            <a:xfrm rot="10800000" flipV="1">
              <a:off x="5257825" y="4815301"/>
              <a:ext cx="266783" cy="604334"/>
            </a:xfrm>
            <a:prstGeom prst="bentConnector3">
              <a:avLst>
                <a:gd name="adj1" fmla="val 175174"/>
              </a:avLst>
            </a:prstGeom>
            <a:noFill/>
            <a:ln w="12700" cap="flat">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cxnSp>
        <p:sp>
          <p:nvSpPr>
            <p:cNvPr id="390" name="Rectangle: Rounded Corners 389">
              <a:extLst>
                <a:ext uri="{FF2B5EF4-FFF2-40B4-BE49-F238E27FC236}">
                  <a16:creationId xmlns:a16="http://schemas.microsoft.com/office/drawing/2014/main" id="{0D377466-1725-4F57-AEB9-F6556EB30D99}"/>
                </a:ext>
              </a:extLst>
            </p:cNvPr>
            <p:cNvSpPr/>
            <p:nvPr/>
          </p:nvSpPr>
          <p:spPr bwMode="auto">
            <a:xfrm>
              <a:off x="6138134" y="4614752"/>
              <a:ext cx="240421" cy="126736"/>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Semilight"/>
                <a:ea typeface="+mn-ea"/>
                <a:cs typeface="+mn-cs"/>
              </a:endParaRPr>
            </a:p>
          </p:txBody>
        </p:sp>
        <p:sp>
          <p:nvSpPr>
            <p:cNvPr id="391" name="Rectangle 390">
              <a:extLst>
                <a:ext uri="{FF2B5EF4-FFF2-40B4-BE49-F238E27FC236}">
                  <a16:creationId xmlns:a16="http://schemas.microsoft.com/office/drawing/2014/main" id="{7DDEBE1E-25C9-4FD5-AE39-6E4936EC6B32}"/>
                </a:ext>
              </a:extLst>
            </p:cNvPr>
            <p:cNvSpPr/>
            <p:nvPr/>
          </p:nvSpPr>
          <p:spPr bwMode="auto">
            <a:xfrm>
              <a:off x="5672483" y="4654379"/>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92" name="Rectangle 391">
              <a:extLst>
                <a:ext uri="{FF2B5EF4-FFF2-40B4-BE49-F238E27FC236}">
                  <a16:creationId xmlns:a16="http://schemas.microsoft.com/office/drawing/2014/main" id="{2B6811AA-7A15-4EF7-81B7-6E71667A28FD}"/>
                </a:ext>
              </a:extLst>
            </p:cNvPr>
            <p:cNvSpPr/>
            <p:nvPr/>
          </p:nvSpPr>
          <p:spPr bwMode="auto">
            <a:xfrm>
              <a:off x="5764714" y="4654380"/>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93" name="Rectangle 392">
              <a:extLst>
                <a:ext uri="{FF2B5EF4-FFF2-40B4-BE49-F238E27FC236}">
                  <a16:creationId xmlns:a16="http://schemas.microsoft.com/office/drawing/2014/main" id="{0B32EBA5-97F0-45EC-B1F2-4B006053AE03}"/>
                </a:ext>
              </a:extLst>
            </p:cNvPr>
            <p:cNvSpPr/>
            <p:nvPr/>
          </p:nvSpPr>
          <p:spPr bwMode="auto">
            <a:xfrm>
              <a:off x="5856946" y="4654381"/>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94" name="Rectangle 393">
              <a:extLst>
                <a:ext uri="{FF2B5EF4-FFF2-40B4-BE49-F238E27FC236}">
                  <a16:creationId xmlns:a16="http://schemas.microsoft.com/office/drawing/2014/main" id="{026D03B8-948D-4242-8791-1C5453587CC1}"/>
                </a:ext>
              </a:extLst>
            </p:cNvPr>
            <p:cNvSpPr/>
            <p:nvPr/>
          </p:nvSpPr>
          <p:spPr bwMode="auto">
            <a:xfrm>
              <a:off x="5949178" y="4654382"/>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95" name="Rectangle 394">
              <a:extLst>
                <a:ext uri="{FF2B5EF4-FFF2-40B4-BE49-F238E27FC236}">
                  <a16:creationId xmlns:a16="http://schemas.microsoft.com/office/drawing/2014/main" id="{F73730C9-38DA-4EA0-8178-7FAE3CFEAF8B}"/>
                </a:ext>
              </a:extLst>
            </p:cNvPr>
            <p:cNvSpPr/>
            <p:nvPr/>
          </p:nvSpPr>
          <p:spPr bwMode="auto">
            <a:xfrm>
              <a:off x="6041409" y="4654383"/>
              <a:ext cx="47483"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Segoe UI" pitchFamily="34" charset="0"/>
                <a:cs typeface="Segoe UI" pitchFamily="34" charset="0"/>
              </a:endParaRPr>
            </a:p>
          </p:txBody>
        </p:sp>
        <p:sp>
          <p:nvSpPr>
            <p:cNvPr id="396" name="Isosceles Triangle 395">
              <a:extLst>
                <a:ext uri="{FF2B5EF4-FFF2-40B4-BE49-F238E27FC236}">
                  <a16:creationId xmlns:a16="http://schemas.microsoft.com/office/drawing/2014/main" id="{A3467ABC-4FBF-4E5C-8702-2E0A94D8955B}"/>
                </a:ext>
              </a:extLst>
            </p:cNvPr>
            <p:cNvSpPr/>
            <p:nvPr/>
          </p:nvSpPr>
          <p:spPr bwMode="auto">
            <a:xfrm rot="16200000">
              <a:off x="6487886" y="4752957"/>
              <a:ext cx="145732"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spc="0" normalizeH="0" baseline="0" noProof="0">
                <a:ln>
                  <a:noFill/>
                </a:ln>
                <a:effectLst/>
                <a:uLnTx/>
                <a:uFillTx/>
                <a:latin typeface="Segoe UI Semilight"/>
                <a:ea typeface="+mn-ea"/>
                <a:cs typeface="+mn-cs"/>
              </a:endParaRPr>
            </a:p>
          </p:txBody>
        </p:sp>
        <p:cxnSp>
          <p:nvCxnSpPr>
            <p:cNvPr id="397" name="Connector: Elbow 396">
              <a:extLst>
                <a:ext uri="{FF2B5EF4-FFF2-40B4-BE49-F238E27FC236}">
                  <a16:creationId xmlns:a16="http://schemas.microsoft.com/office/drawing/2014/main" id="{6FFDB1EB-8F3C-4F0C-B1B1-CBD9F3BB39DA}"/>
                </a:ext>
              </a:extLst>
            </p:cNvPr>
            <p:cNvCxnSpPr>
              <a:cxnSpLocks/>
              <a:stCxn id="396" idx="3"/>
            </p:cNvCxnSpPr>
            <p:nvPr/>
          </p:nvCxnSpPr>
          <p:spPr>
            <a:xfrm>
              <a:off x="6623567" y="4815772"/>
              <a:ext cx="101446" cy="174105"/>
            </a:xfrm>
            <a:prstGeom prst="bentConnector2">
              <a:avLst/>
            </a:prstGeom>
            <a:noFill/>
            <a:ln w="12700" cap="flat" cmpd="sng" algn="ctr">
              <a:solidFill>
                <a:schemeClr val="accent1"/>
              </a:solidFill>
              <a:prstDash val="solid"/>
              <a:headEnd type="none"/>
              <a:tailEnd type="none"/>
            </a:ln>
            <a:effectLst/>
          </p:spPr>
        </p:cxnSp>
        <p:grpSp>
          <p:nvGrpSpPr>
            <p:cNvPr id="398" name="Group 397">
              <a:extLst>
                <a:ext uri="{FF2B5EF4-FFF2-40B4-BE49-F238E27FC236}">
                  <a16:creationId xmlns:a16="http://schemas.microsoft.com/office/drawing/2014/main" id="{1FFAA68E-E475-4A49-8271-AF253D55D2FB}"/>
                </a:ext>
              </a:extLst>
            </p:cNvPr>
            <p:cNvGrpSpPr/>
            <p:nvPr/>
          </p:nvGrpSpPr>
          <p:grpSpPr>
            <a:xfrm>
              <a:off x="5452169" y="5144823"/>
              <a:ext cx="766621" cy="841407"/>
              <a:chOff x="3321657" y="1073160"/>
              <a:chExt cx="1372605" cy="1506509"/>
            </a:xfrm>
          </p:grpSpPr>
          <p:sp>
            <p:nvSpPr>
              <p:cNvPr id="399" name="Freeform: Shape 398">
                <a:extLst>
                  <a:ext uri="{FF2B5EF4-FFF2-40B4-BE49-F238E27FC236}">
                    <a16:creationId xmlns:a16="http://schemas.microsoft.com/office/drawing/2014/main" id="{AEF0ADEA-1EF5-43C9-9198-1128F5FC73CB}"/>
                  </a:ext>
                </a:extLst>
              </p:cNvPr>
              <p:cNvSpPr/>
              <p:nvPr/>
            </p:nvSpPr>
            <p:spPr>
              <a:xfrm>
                <a:off x="3321657" y="1073160"/>
                <a:ext cx="1372605" cy="1506509"/>
              </a:xfrm>
              <a:custGeom>
                <a:avLst/>
                <a:gdLst>
                  <a:gd name="connsiteX0" fmla="*/ 7348 w 390525"/>
                  <a:gd name="connsiteY0" fmla="*/ 7348 h 428625"/>
                  <a:gd name="connsiteX1" fmla="*/ 387396 w 390525"/>
                  <a:gd name="connsiteY1" fmla="*/ 7348 h 428625"/>
                  <a:gd name="connsiteX2" fmla="*/ 387396 w 390525"/>
                  <a:gd name="connsiteY2" fmla="*/ 422638 h 428625"/>
                  <a:gd name="connsiteX3" fmla="*/ 7348 w 390525"/>
                  <a:gd name="connsiteY3" fmla="*/ 422638 h 428625"/>
                </a:gdLst>
                <a:ahLst/>
                <a:cxnLst>
                  <a:cxn ang="0">
                    <a:pos x="connsiteX0" y="connsiteY0"/>
                  </a:cxn>
                  <a:cxn ang="0">
                    <a:pos x="connsiteX1" y="connsiteY1"/>
                  </a:cxn>
                  <a:cxn ang="0">
                    <a:pos x="connsiteX2" y="connsiteY2"/>
                  </a:cxn>
                  <a:cxn ang="0">
                    <a:pos x="connsiteX3" y="connsiteY3"/>
                  </a:cxn>
                </a:cxnLst>
                <a:rect l="l" t="t" r="r" b="b"/>
                <a:pathLst>
                  <a:path w="390525" h="428625">
                    <a:moveTo>
                      <a:pt x="7348" y="7348"/>
                    </a:moveTo>
                    <a:lnTo>
                      <a:pt x="387396" y="7348"/>
                    </a:lnTo>
                    <a:lnTo>
                      <a:pt x="387396" y="422638"/>
                    </a:lnTo>
                    <a:lnTo>
                      <a:pt x="7348" y="42263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400" name="Freeform: Shape 399">
                <a:extLst>
                  <a:ext uri="{FF2B5EF4-FFF2-40B4-BE49-F238E27FC236}">
                    <a16:creationId xmlns:a16="http://schemas.microsoft.com/office/drawing/2014/main" id="{4D5EA33F-C2F7-486B-A013-A163D7A4B14B}"/>
                  </a:ext>
                </a:extLst>
              </p:cNvPr>
              <p:cNvSpPr/>
              <p:nvPr/>
            </p:nvSpPr>
            <p:spPr>
              <a:xfrm>
                <a:off x="3321657" y="1197030"/>
                <a:ext cx="1372605" cy="33478"/>
              </a:xfrm>
              <a:custGeom>
                <a:avLst/>
                <a:gdLst>
                  <a:gd name="connsiteX0" fmla="*/ 7348 w 390525"/>
                  <a:gd name="connsiteY0" fmla="*/ 7348 h 9525"/>
                  <a:gd name="connsiteX1" fmla="*/ 387396 w 390525"/>
                  <a:gd name="connsiteY1" fmla="*/ 7348 h 9525"/>
                </a:gdLst>
                <a:ahLst/>
                <a:cxnLst>
                  <a:cxn ang="0">
                    <a:pos x="connsiteX0" y="connsiteY0"/>
                  </a:cxn>
                  <a:cxn ang="0">
                    <a:pos x="connsiteX1" y="connsiteY1"/>
                  </a:cxn>
                </a:cxnLst>
                <a:rect l="l" t="t" r="r" b="b"/>
                <a:pathLst>
                  <a:path w="390525" h="9525">
                    <a:moveTo>
                      <a:pt x="7348" y="7348"/>
                    </a:moveTo>
                    <a:lnTo>
                      <a:pt x="38739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401" name="Freeform: Shape 400">
                <a:extLst>
                  <a:ext uri="{FF2B5EF4-FFF2-40B4-BE49-F238E27FC236}">
                    <a16:creationId xmlns:a16="http://schemas.microsoft.com/office/drawing/2014/main" id="{7BE9288C-87B4-40E4-ACEE-CE995FBC04D6}"/>
                  </a:ext>
                </a:extLst>
              </p:cNvPr>
              <p:cNvSpPr/>
              <p:nvPr/>
            </p:nvSpPr>
            <p:spPr>
              <a:xfrm>
                <a:off x="4449875" y="1130074"/>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402" name="Freeform: Shape 401">
                <a:extLst>
                  <a:ext uri="{FF2B5EF4-FFF2-40B4-BE49-F238E27FC236}">
                    <a16:creationId xmlns:a16="http://schemas.microsoft.com/office/drawing/2014/main" id="{DDB4EC0B-3634-436D-99A6-0426B7402482}"/>
                  </a:ext>
                </a:extLst>
              </p:cNvPr>
              <p:cNvSpPr/>
              <p:nvPr/>
            </p:nvSpPr>
            <p:spPr>
              <a:xfrm>
                <a:off x="4516832" y="1130074"/>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403" name="Freeform: Shape 402">
                <a:extLst>
                  <a:ext uri="{FF2B5EF4-FFF2-40B4-BE49-F238E27FC236}">
                    <a16:creationId xmlns:a16="http://schemas.microsoft.com/office/drawing/2014/main" id="{0DCA952B-BBC5-4D12-933A-D2B245438D9D}"/>
                  </a:ext>
                </a:extLst>
              </p:cNvPr>
              <p:cNvSpPr/>
              <p:nvPr/>
            </p:nvSpPr>
            <p:spPr>
              <a:xfrm>
                <a:off x="4583817" y="1130071"/>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595" name="Freeform: Shape 594">
                <a:extLst>
                  <a:ext uri="{FF2B5EF4-FFF2-40B4-BE49-F238E27FC236}">
                    <a16:creationId xmlns:a16="http://schemas.microsoft.com/office/drawing/2014/main" id="{D04AA27B-AFDF-4898-A01C-7DDE258FFD5E}"/>
                  </a:ext>
                </a:extLst>
              </p:cNvPr>
              <p:cNvSpPr/>
              <p:nvPr/>
            </p:nvSpPr>
            <p:spPr>
              <a:xfrm>
                <a:off x="3415421" y="1742848"/>
                <a:ext cx="1171738" cy="722996"/>
              </a:xfrm>
              <a:custGeom>
                <a:avLst/>
                <a:gdLst>
                  <a:gd name="connsiteX0" fmla="*/ 7348 w 333375"/>
                  <a:gd name="connsiteY0" fmla="*/ 7348 h 219075"/>
                  <a:gd name="connsiteX1" fmla="*/ 335008 w 333375"/>
                  <a:gd name="connsiteY1" fmla="*/ 7348 h 219075"/>
                  <a:gd name="connsiteX2" fmla="*/ 335008 w 333375"/>
                  <a:gd name="connsiteY2" fmla="*/ 217851 h 219075"/>
                  <a:gd name="connsiteX3" fmla="*/ 7348 w 333375"/>
                  <a:gd name="connsiteY3" fmla="*/ 217851 h 219075"/>
                </a:gdLst>
                <a:ahLst/>
                <a:cxnLst>
                  <a:cxn ang="0">
                    <a:pos x="connsiteX0" y="connsiteY0"/>
                  </a:cxn>
                  <a:cxn ang="0">
                    <a:pos x="connsiteX1" y="connsiteY1"/>
                  </a:cxn>
                  <a:cxn ang="0">
                    <a:pos x="connsiteX2" y="connsiteY2"/>
                  </a:cxn>
                  <a:cxn ang="0">
                    <a:pos x="connsiteX3" y="connsiteY3"/>
                  </a:cxn>
                </a:cxnLst>
                <a:rect l="l" t="t" r="r" b="b"/>
                <a:pathLst>
                  <a:path w="333375" h="219075">
                    <a:moveTo>
                      <a:pt x="7348" y="7348"/>
                    </a:moveTo>
                    <a:lnTo>
                      <a:pt x="335008" y="7348"/>
                    </a:lnTo>
                    <a:lnTo>
                      <a:pt x="335008" y="217851"/>
                    </a:lnTo>
                    <a:lnTo>
                      <a:pt x="7348" y="217851"/>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596" name="Freeform: Shape 595">
                <a:extLst>
                  <a:ext uri="{FF2B5EF4-FFF2-40B4-BE49-F238E27FC236}">
                    <a16:creationId xmlns:a16="http://schemas.microsoft.com/office/drawing/2014/main" id="{74A949E7-DE2E-47A1-94B4-D85BAB421856}"/>
                  </a:ext>
                </a:extLst>
              </p:cNvPr>
              <p:cNvSpPr/>
              <p:nvPr/>
            </p:nvSpPr>
            <p:spPr>
              <a:xfrm>
                <a:off x="3445550" y="1260675"/>
                <a:ext cx="1171735" cy="368260"/>
              </a:xfrm>
              <a:custGeom>
                <a:avLst/>
                <a:gdLst>
                  <a:gd name="connsiteX0" fmla="*/ 335008 w 333375"/>
                  <a:gd name="connsiteY0" fmla="*/ 98788 h 104775"/>
                  <a:gd name="connsiteX1" fmla="*/ 7348 w 333375"/>
                  <a:gd name="connsiteY1" fmla="*/ 98788 h 104775"/>
                  <a:gd name="connsiteX2" fmla="*/ 7348 w 333375"/>
                  <a:gd name="connsiteY2" fmla="*/ 7348 h 104775"/>
                </a:gdLst>
                <a:ahLst/>
                <a:cxnLst>
                  <a:cxn ang="0">
                    <a:pos x="connsiteX0" y="connsiteY0"/>
                  </a:cxn>
                  <a:cxn ang="0">
                    <a:pos x="connsiteX1" y="connsiteY1"/>
                  </a:cxn>
                  <a:cxn ang="0">
                    <a:pos x="connsiteX2" y="connsiteY2"/>
                  </a:cxn>
                </a:cxnLst>
                <a:rect l="l" t="t" r="r" b="b"/>
                <a:pathLst>
                  <a:path w="333375" h="104775">
                    <a:moveTo>
                      <a:pt x="335008" y="98788"/>
                    </a:moveTo>
                    <a:lnTo>
                      <a:pt x="7348" y="98788"/>
                    </a:lnTo>
                    <a:lnTo>
                      <a:pt x="7348" y="7348"/>
                    </a:ln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597" name="Freeform: Shape 596">
                <a:extLst>
                  <a:ext uri="{FF2B5EF4-FFF2-40B4-BE49-F238E27FC236}">
                    <a16:creationId xmlns:a16="http://schemas.microsoft.com/office/drawing/2014/main" id="{1A22A541-F20F-45A4-95AC-1CE7EE6EF053}"/>
                  </a:ext>
                </a:extLst>
              </p:cNvPr>
              <p:cNvSpPr/>
              <p:nvPr/>
            </p:nvSpPr>
            <p:spPr>
              <a:xfrm>
                <a:off x="3408746" y="1521803"/>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598" name="Freeform: Shape 597">
                <a:extLst>
                  <a:ext uri="{FF2B5EF4-FFF2-40B4-BE49-F238E27FC236}">
                    <a16:creationId xmlns:a16="http://schemas.microsoft.com/office/drawing/2014/main" id="{602BEC2E-0C49-4F01-B3BA-5BDAEA304CFB}"/>
                  </a:ext>
                </a:extLst>
              </p:cNvPr>
              <p:cNvSpPr/>
              <p:nvPr/>
            </p:nvSpPr>
            <p:spPr>
              <a:xfrm>
                <a:off x="3495790"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599" name="Freeform: Shape 598">
                <a:extLst>
                  <a:ext uri="{FF2B5EF4-FFF2-40B4-BE49-F238E27FC236}">
                    <a16:creationId xmlns:a16="http://schemas.microsoft.com/office/drawing/2014/main" id="{E96BC2CC-D7AC-4EC1-9EAB-F922A38449FC}"/>
                  </a:ext>
                </a:extLst>
              </p:cNvPr>
              <p:cNvSpPr/>
              <p:nvPr/>
            </p:nvSpPr>
            <p:spPr>
              <a:xfrm>
                <a:off x="3606267"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0" name="Freeform: Shape 599">
                <a:extLst>
                  <a:ext uri="{FF2B5EF4-FFF2-40B4-BE49-F238E27FC236}">
                    <a16:creationId xmlns:a16="http://schemas.microsoft.com/office/drawing/2014/main" id="{F444D234-067D-4243-BB34-F6B18D505E0C}"/>
                  </a:ext>
                </a:extLst>
              </p:cNvPr>
              <p:cNvSpPr/>
              <p:nvPr/>
            </p:nvSpPr>
            <p:spPr>
              <a:xfrm>
                <a:off x="3716744"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1" name="Freeform: Shape 600">
                <a:extLst>
                  <a:ext uri="{FF2B5EF4-FFF2-40B4-BE49-F238E27FC236}">
                    <a16:creationId xmlns:a16="http://schemas.microsoft.com/office/drawing/2014/main" id="{2DC20C1A-7BBF-4EF3-81A8-52714937105A}"/>
                  </a:ext>
                </a:extLst>
              </p:cNvPr>
              <p:cNvSpPr/>
              <p:nvPr/>
            </p:nvSpPr>
            <p:spPr>
              <a:xfrm>
                <a:off x="3827227"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2" name="Freeform: Shape 601">
                <a:extLst>
                  <a:ext uri="{FF2B5EF4-FFF2-40B4-BE49-F238E27FC236}">
                    <a16:creationId xmlns:a16="http://schemas.microsoft.com/office/drawing/2014/main" id="{513053AC-DC4F-4BE5-931E-0A1B0770B6CD}"/>
                  </a:ext>
                </a:extLst>
              </p:cNvPr>
              <p:cNvSpPr/>
              <p:nvPr/>
            </p:nvSpPr>
            <p:spPr>
              <a:xfrm>
                <a:off x="3937704"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3" name="Freeform: Shape 602">
                <a:extLst>
                  <a:ext uri="{FF2B5EF4-FFF2-40B4-BE49-F238E27FC236}">
                    <a16:creationId xmlns:a16="http://schemas.microsoft.com/office/drawing/2014/main" id="{2180DE66-E28C-4FAD-974C-30043765932D}"/>
                  </a:ext>
                </a:extLst>
              </p:cNvPr>
              <p:cNvSpPr/>
              <p:nvPr/>
            </p:nvSpPr>
            <p:spPr>
              <a:xfrm>
                <a:off x="4044835"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4" name="Freeform: Shape 603">
                <a:extLst>
                  <a:ext uri="{FF2B5EF4-FFF2-40B4-BE49-F238E27FC236}">
                    <a16:creationId xmlns:a16="http://schemas.microsoft.com/office/drawing/2014/main" id="{C69756A4-7964-4439-AEB2-62F5B7037FD5}"/>
                  </a:ext>
                </a:extLst>
              </p:cNvPr>
              <p:cNvSpPr/>
              <p:nvPr/>
            </p:nvSpPr>
            <p:spPr>
              <a:xfrm>
                <a:off x="4155312"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5" name="Freeform: Shape 604">
                <a:extLst>
                  <a:ext uri="{FF2B5EF4-FFF2-40B4-BE49-F238E27FC236}">
                    <a16:creationId xmlns:a16="http://schemas.microsoft.com/office/drawing/2014/main" id="{66BF1613-8305-425D-8205-C7C32E38C8BC}"/>
                  </a:ext>
                </a:extLst>
              </p:cNvPr>
              <p:cNvSpPr/>
              <p:nvPr/>
            </p:nvSpPr>
            <p:spPr>
              <a:xfrm>
                <a:off x="4265788"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6" name="Freeform: Shape 605">
                <a:extLst>
                  <a:ext uri="{FF2B5EF4-FFF2-40B4-BE49-F238E27FC236}">
                    <a16:creationId xmlns:a16="http://schemas.microsoft.com/office/drawing/2014/main" id="{295EB9D0-1E2E-44A4-9C92-55BBB1FB3856}"/>
                  </a:ext>
                </a:extLst>
              </p:cNvPr>
              <p:cNvSpPr/>
              <p:nvPr/>
            </p:nvSpPr>
            <p:spPr>
              <a:xfrm>
                <a:off x="4376269" y="1588825"/>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7" name="Freeform: Shape 606">
                <a:extLst>
                  <a:ext uri="{FF2B5EF4-FFF2-40B4-BE49-F238E27FC236}">
                    <a16:creationId xmlns:a16="http://schemas.microsoft.com/office/drawing/2014/main" id="{0DD2B6C8-39B0-49E9-9A94-795C11805829}"/>
                  </a:ext>
                </a:extLst>
              </p:cNvPr>
              <p:cNvSpPr/>
              <p:nvPr/>
            </p:nvSpPr>
            <p:spPr>
              <a:xfrm>
                <a:off x="4486763" y="158882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8" name="Freeform: Shape 607">
                <a:extLst>
                  <a:ext uri="{FF2B5EF4-FFF2-40B4-BE49-F238E27FC236}">
                    <a16:creationId xmlns:a16="http://schemas.microsoft.com/office/drawing/2014/main" id="{C44D780D-257F-4A02-ABC7-7D897ECCDEE6}"/>
                  </a:ext>
                </a:extLst>
              </p:cNvPr>
              <p:cNvSpPr/>
              <p:nvPr/>
            </p:nvSpPr>
            <p:spPr>
              <a:xfrm>
                <a:off x="3408827" y="1451599"/>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09" name="Freeform: Shape 608">
                <a:extLst>
                  <a:ext uri="{FF2B5EF4-FFF2-40B4-BE49-F238E27FC236}">
                    <a16:creationId xmlns:a16="http://schemas.microsoft.com/office/drawing/2014/main" id="{7D369FE0-FF5C-4C2B-B54C-C3026D1AC528}"/>
                  </a:ext>
                </a:extLst>
              </p:cNvPr>
              <p:cNvSpPr/>
              <p:nvPr/>
            </p:nvSpPr>
            <p:spPr>
              <a:xfrm>
                <a:off x="3408869" y="1381273"/>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sp>
            <p:nvSpPr>
              <p:cNvPr id="610" name="Freeform: Shape 609">
                <a:extLst>
                  <a:ext uri="{FF2B5EF4-FFF2-40B4-BE49-F238E27FC236}">
                    <a16:creationId xmlns:a16="http://schemas.microsoft.com/office/drawing/2014/main" id="{8F7AE381-A9A3-40AA-ABD3-AE1B210DFA2C}"/>
                  </a:ext>
                </a:extLst>
              </p:cNvPr>
              <p:cNvSpPr/>
              <p:nvPr/>
            </p:nvSpPr>
            <p:spPr>
              <a:xfrm>
                <a:off x="3408785" y="1310799"/>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Semilight"/>
                  <a:ea typeface="+mn-ea"/>
                  <a:cs typeface="+mn-cs"/>
                </a:endParaRPr>
              </a:p>
            </p:txBody>
          </p:sp>
          <p:cxnSp>
            <p:nvCxnSpPr>
              <p:cNvPr id="611" name="Straight Connector 610">
                <a:extLst>
                  <a:ext uri="{FF2B5EF4-FFF2-40B4-BE49-F238E27FC236}">
                    <a16:creationId xmlns:a16="http://schemas.microsoft.com/office/drawing/2014/main" id="{A5B52B77-5088-4104-98FF-04615C98FFD3}"/>
                  </a:ext>
                </a:extLst>
              </p:cNvPr>
              <p:cNvCxnSpPr/>
              <p:nvPr/>
            </p:nvCxnSpPr>
            <p:spPr>
              <a:xfrm flipV="1">
                <a:off x="3515614" y="1379285"/>
                <a:ext cx="180015" cy="142518"/>
              </a:xfrm>
              <a:prstGeom prst="line">
                <a:avLst/>
              </a:prstGeom>
              <a:noFill/>
              <a:ln w="12700" cap="flat" cmpd="sng" algn="ctr">
                <a:solidFill>
                  <a:schemeClr val="accent1"/>
                </a:solidFill>
                <a:prstDash val="solid"/>
                <a:headEnd type="none"/>
                <a:tailEnd type="none"/>
              </a:ln>
              <a:effectLst/>
            </p:spPr>
          </p:cxnSp>
          <p:cxnSp>
            <p:nvCxnSpPr>
              <p:cNvPr id="612" name="Straight Connector 611">
                <a:extLst>
                  <a:ext uri="{FF2B5EF4-FFF2-40B4-BE49-F238E27FC236}">
                    <a16:creationId xmlns:a16="http://schemas.microsoft.com/office/drawing/2014/main" id="{6D828F1B-65A6-4982-9DCD-AE4A4185E93D}"/>
                  </a:ext>
                </a:extLst>
              </p:cNvPr>
              <p:cNvCxnSpPr>
                <a:cxnSpLocks/>
              </p:cNvCxnSpPr>
              <p:nvPr/>
            </p:nvCxnSpPr>
            <p:spPr>
              <a:xfrm>
                <a:off x="3684607" y="1377405"/>
                <a:ext cx="109103" cy="126835"/>
              </a:xfrm>
              <a:prstGeom prst="line">
                <a:avLst/>
              </a:prstGeom>
              <a:noFill/>
              <a:ln w="12700" cap="flat" cmpd="sng" algn="ctr">
                <a:solidFill>
                  <a:schemeClr val="accent1"/>
                </a:solidFill>
                <a:prstDash val="solid"/>
                <a:headEnd type="none"/>
                <a:tailEnd type="none"/>
              </a:ln>
              <a:effectLst/>
            </p:spPr>
          </p:cxnSp>
          <p:cxnSp>
            <p:nvCxnSpPr>
              <p:cNvPr id="613" name="Straight Connector 612">
                <a:extLst>
                  <a:ext uri="{FF2B5EF4-FFF2-40B4-BE49-F238E27FC236}">
                    <a16:creationId xmlns:a16="http://schemas.microsoft.com/office/drawing/2014/main" id="{15283606-9AE6-4F13-8A15-625A234A3596}"/>
                  </a:ext>
                </a:extLst>
              </p:cNvPr>
              <p:cNvCxnSpPr>
                <a:cxnSpLocks/>
              </p:cNvCxnSpPr>
              <p:nvPr/>
            </p:nvCxnSpPr>
            <p:spPr>
              <a:xfrm flipV="1">
                <a:off x="3786606" y="1460673"/>
                <a:ext cx="50798" cy="36218"/>
              </a:xfrm>
              <a:prstGeom prst="line">
                <a:avLst/>
              </a:prstGeom>
              <a:noFill/>
              <a:ln w="12700" cap="flat" cmpd="sng" algn="ctr">
                <a:solidFill>
                  <a:schemeClr val="accent1"/>
                </a:solidFill>
                <a:prstDash val="solid"/>
                <a:headEnd type="none"/>
                <a:tailEnd type="none"/>
              </a:ln>
              <a:effectLst/>
            </p:spPr>
          </p:cxnSp>
          <p:cxnSp>
            <p:nvCxnSpPr>
              <p:cNvPr id="614" name="Straight Connector 613">
                <a:extLst>
                  <a:ext uri="{FF2B5EF4-FFF2-40B4-BE49-F238E27FC236}">
                    <a16:creationId xmlns:a16="http://schemas.microsoft.com/office/drawing/2014/main" id="{D786D59F-0748-41A2-B03D-C5017EEE5F6A}"/>
                  </a:ext>
                </a:extLst>
              </p:cNvPr>
              <p:cNvCxnSpPr>
                <a:cxnSpLocks/>
              </p:cNvCxnSpPr>
              <p:nvPr/>
            </p:nvCxnSpPr>
            <p:spPr>
              <a:xfrm flipH="1" flipV="1">
                <a:off x="3827228" y="1460548"/>
                <a:ext cx="65638" cy="80007"/>
              </a:xfrm>
              <a:prstGeom prst="line">
                <a:avLst/>
              </a:prstGeom>
              <a:noFill/>
              <a:ln w="12700" cap="flat" cmpd="sng" algn="ctr">
                <a:solidFill>
                  <a:schemeClr val="accent1"/>
                </a:solidFill>
                <a:prstDash val="solid"/>
                <a:headEnd type="none"/>
                <a:tailEnd type="none"/>
              </a:ln>
              <a:effectLst/>
            </p:spPr>
          </p:cxnSp>
          <p:cxnSp>
            <p:nvCxnSpPr>
              <p:cNvPr id="615" name="Straight Connector 614">
                <a:extLst>
                  <a:ext uri="{FF2B5EF4-FFF2-40B4-BE49-F238E27FC236}">
                    <a16:creationId xmlns:a16="http://schemas.microsoft.com/office/drawing/2014/main" id="{5BD60160-9CB7-4D90-A113-4E2AD64FF490}"/>
                  </a:ext>
                </a:extLst>
              </p:cNvPr>
              <p:cNvCxnSpPr/>
              <p:nvPr/>
            </p:nvCxnSpPr>
            <p:spPr>
              <a:xfrm flipV="1">
                <a:off x="3882788" y="1392749"/>
                <a:ext cx="180015" cy="142518"/>
              </a:xfrm>
              <a:prstGeom prst="line">
                <a:avLst/>
              </a:prstGeom>
              <a:noFill/>
              <a:ln w="12700" cap="flat" cmpd="sng" algn="ctr">
                <a:solidFill>
                  <a:schemeClr val="accent1"/>
                </a:solidFill>
                <a:prstDash val="solid"/>
                <a:headEnd type="none"/>
                <a:tailEnd type="none"/>
              </a:ln>
              <a:effectLst/>
            </p:spPr>
          </p:cxnSp>
          <p:cxnSp>
            <p:nvCxnSpPr>
              <p:cNvPr id="616" name="Straight Connector 615">
                <a:extLst>
                  <a:ext uri="{FF2B5EF4-FFF2-40B4-BE49-F238E27FC236}">
                    <a16:creationId xmlns:a16="http://schemas.microsoft.com/office/drawing/2014/main" id="{96CAD9D0-8F96-409B-8344-F8CA4CFB75FF}"/>
                  </a:ext>
                </a:extLst>
              </p:cNvPr>
              <p:cNvCxnSpPr>
                <a:cxnSpLocks/>
              </p:cNvCxnSpPr>
              <p:nvPr/>
            </p:nvCxnSpPr>
            <p:spPr>
              <a:xfrm flipH="1" flipV="1">
                <a:off x="4056050" y="1392461"/>
                <a:ext cx="65638" cy="80007"/>
              </a:xfrm>
              <a:prstGeom prst="line">
                <a:avLst/>
              </a:prstGeom>
              <a:noFill/>
              <a:ln w="12700" cap="flat" cmpd="sng" algn="ctr">
                <a:solidFill>
                  <a:schemeClr val="accent1"/>
                </a:solidFill>
                <a:prstDash val="solid"/>
                <a:headEnd type="none"/>
                <a:tailEnd type="none"/>
              </a:ln>
              <a:effectLst/>
            </p:spPr>
          </p:cxnSp>
          <p:cxnSp>
            <p:nvCxnSpPr>
              <p:cNvPr id="617" name="Straight Connector 616">
                <a:extLst>
                  <a:ext uri="{FF2B5EF4-FFF2-40B4-BE49-F238E27FC236}">
                    <a16:creationId xmlns:a16="http://schemas.microsoft.com/office/drawing/2014/main" id="{EC600037-4196-409A-9240-7D7BA87D4B42}"/>
                  </a:ext>
                </a:extLst>
              </p:cNvPr>
              <p:cNvCxnSpPr>
                <a:cxnSpLocks/>
              </p:cNvCxnSpPr>
              <p:nvPr/>
            </p:nvCxnSpPr>
            <p:spPr>
              <a:xfrm flipV="1">
                <a:off x="4111109" y="1432435"/>
                <a:ext cx="50798" cy="36218"/>
              </a:xfrm>
              <a:prstGeom prst="line">
                <a:avLst/>
              </a:prstGeom>
              <a:noFill/>
              <a:ln w="12700" cap="flat" cmpd="sng" algn="ctr">
                <a:solidFill>
                  <a:schemeClr val="accent1"/>
                </a:solidFill>
                <a:prstDash val="solid"/>
                <a:headEnd type="none"/>
                <a:tailEnd type="none"/>
              </a:ln>
              <a:effectLst/>
            </p:spPr>
          </p:cxnSp>
          <p:cxnSp>
            <p:nvCxnSpPr>
              <p:cNvPr id="618" name="Straight Connector 617">
                <a:extLst>
                  <a:ext uri="{FF2B5EF4-FFF2-40B4-BE49-F238E27FC236}">
                    <a16:creationId xmlns:a16="http://schemas.microsoft.com/office/drawing/2014/main" id="{F6D1D29D-E8F1-4F7F-9CAF-147B663979BE}"/>
                  </a:ext>
                </a:extLst>
              </p:cNvPr>
              <p:cNvCxnSpPr>
                <a:cxnSpLocks/>
              </p:cNvCxnSpPr>
              <p:nvPr/>
            </p:nvCxnSpPr>
            <p:spPr>
              <a:xfrm>
                <a:off x="4150946" y="1432865"/>
                <a:ext cx="109103" cy="126835"/>
              </a:xfrm>
              <a:prstGeom prst="line">
                <a:avLst/>
              </a:prstGeom>
              <a:noFill/>
              <a:ln w="12700" cap="flat" cmpd="sng" algn="ctr">
                <a:solidFill>
                  <a:schemeClr val="accent1"/>
                </a:solidFill>
                <a:prstDash val="solid"/>
                <a:headEnd type="none"/>
                <a:tailEnd type="none"/>
              </a:ln>
              <a:effectLst/>
            </p:spPr>
          </p:cxnSp>
          <p:cxnSp>
            <p:nvCxnSpPr>
              <p:cNvPr id="619" name="Straight Connector 618">
                <a:extLst>
                  <a:ext uri="{FF2B5EF4-FFF2-40B4-BE49-F238E27FC236}">
                    <a16:creationId xmlns:a16="http://schemas.microsoft.com/office/drawing/2014/main" id="{C23864EF-36A5-4804-81A2-B23595E347EB}"/>
                  </a:ext>
                </a:extLst>
              </p:cNvPr>
              <p:cNvCxnSpPr>
                <a:cxnSpLocks/>
              </p:cNvCxnSpPr>
              <p:nvPr/>
            </p:nvCxnSpPr>
            <p:spPr>
              <a:xfrm flipV="1">
                <a:off x="4252782" y="1370963"/>
                <a:ext cx="302954" cy="185996"/>
              </a:xfrm>
              <a:prstGeom prst="line">
                <a:avLst/>
              </a:prstGeom>
              <a:noFill/>
              <a:ln w="12700" cap="flat" cmpd="sng" algn="ctr">
                <a:solidFill>
                  <a:schemeClr val="accent1"/>
                </a:solidFill>
                <a:prstDash val="solid"/>
                <a:headEnd type="none"/>
                <a:tailEnd type="none"/>
              </a:ln>
              <a:effectLst/>
            </p:spPr>
          </p:cxnSp>
          <p:cxnSp>
            <p:nvCxnSpPr>
              <p:cNvPr id="620" name="Straight Connector 619">
                <a:extLst>
                  <a:ext uri="{FF2B5EF4-FFF2-40B4-BE49-F238E27FC236}">
                    <a16:creationId xmlns:a16="http://schemas.microsoft.com/office/drawing/2014/main" id="{D3BFC550-5E51-4F90-8377-03D5B9399715}"/>
                  </a:ext>
                </a:extLst>
              </p:cNvPr>
              <p:cNvCxnSpPr>
                <a:cxnSpLocks/>
              </p:cNvCxnSpPr>
              <p:nvPr/>
            </p:nvCxnSpPr>
            <p:spPr>
              <a:xfrm>
                <a:off x="3529268" y="1832272"/>
                <a:ext cx="124669" cy="0"/>
              </a:xfrm>
              <a:prstGeom prst="line">
                <a:avLst/>
              </a:prstGeom>
              <a:noFill/>
              <a:ln w="12700" cap="flat" cmpd="sng" algn="ctr">
                <a:solidFill>
                  <a:srgbClr val="0078D7"/>
                </a:solidFill>
                <a:prstDash val="solid"/>
                <a:headEnd type="none"/>
                <a:tailEnd type="none"/>
              </a:ln>
              <a:effectLst/>
            </p:spPr>
          </p:cxnSp>
          <p:cxnSp>
            <p:nvCxnSpPr>
              <p:cNvPr id="621" name="Straight Connector 620">
                <a:extLst>
                  <a:ext uri="{FF2B5EF4-FFF2-40B4-BE49-F238E27FC236}">
                    <a16:creationId xmlns:a16="http://schemas.microsoft.com/office/drawing/2014/main" id="{1C9D10D4-F08C-4CC1-BE2C-3CC991BE70B1}"/>
                  </a:ext>
                </a:extLst>
              </p:cNvPr>
              <p:cNvCxnSpPr>
                <a:cxnSpLocks/>
              </p:cNvCxnSpPr>
              <p:nvPr/>
            </p:nvCxnSpPr>
            <p:spPr>
              <a:xfrm>
                <a:off x="3529268" y="1933514"/>
                <a:ext cx="244028" cy="0"/>
              </a:xfrm>
              <a:prstGeom prst="line">
                <a:avLst/>
              </a:prstGeom>
              <a:noFill/>
              <a:ln w="12700" cap="flat" cmpd="sng" algn="ctr">
                <a:solidFill>
                  <a:srgbClr val="0078D7"/>
                </a:solidFill>
                <a:prstDash val="solid"/>
                <a:headEnd type="none"/>
                <a:tailEnd type="none"/>
              </a:ln>
              <a:effectLst/>
            </p:spPr>
          </p:cxnSp>
          <p:cxnSp>
            <p:nvCxnSpPr>
              <p:cNvPr id="622" name="Straight Connector 621">
                <a:extLst>
                  <a:ext uri="{FF2B5EF4-FFF2-40B4-BE49-F238E27FC236}">
                    <a16:creationId xmlns:a16="http://schemas.microsoft.com/office/drawing/2014/main" id="{6E39B42A-C8E3-4244-8F7F-2D7CB751ED6C}"/>
                  </a:ext>
                </a:extLst>
              </p:cNvPr>
              <p:cNvCxnSpPr>
                <a:cxnSpLocks/>
              </p:cNvCxnSpPr>
              <p:nvPr/>
            </p:nvCxnSpPr>
            <p:spPr>
              <a:xfrm>
                <a:off x="3790777" y="1933514"/>
                <a:ext cx="146037" cy="0"/>
              </a:xfrm>
              <a:prstGeom prst="line">
                <a:avLst/>
              </a:prstGeom>
              <a:noFill/>
              <a:ln w="12700" cap="flat" cmpd="sng" algn="ctr">
                <a:solidFill>
                  <a:srgbClr val="0078D7"/>
                </a:solidFill>
                <a:prstDash val="solid"/>
                <a:headEnd type="none"/>
                <a:tailEnd type="none"/>
              </a:ln>
              <a:effectLst/>
            </p:spPr>
          </p:cxnSp>
          <p:cxnSp>
            <p:nvCxnSpPr>
              <p:cNvPr id="623" name="Straight Connector 622">
                <a:extLst>
                  <a:ext uri="{FF2B5EF4-FFF2-40B4-BE49-F238E27FC236}">
                    <a16:creationId xmlns:a16="http://schemas.microsoft.com/office/drawing/2014/main" id="{74C751FC-2C9A-46C5-A509-A284971D8DCC}"/>
                  </a:ext>
                </a:extLst>
              </p:cNvPr>
              <p:cNvCxnSpPr>
                <a:cxnSpLocks/>
              </p:cNvCxnSpPr>
              <p:nvPr/>
            </p:nvCxnSpPr>
            <p:spPr>
              <a:xfrm>
                <a:off x="3529268" y="2008720"/>
                <a:ext cx="358301" cy="0"/>
              </a:xfrm>
              <a:prstGeom prst="line">
                <a:avLst/>
              </a:prstGeom>
              <a:noFill/>
              <a:ln w="12700" cap="flat" cmpd="sng" algn="ctr">
                <a:solidFill>
                  <a:srgbClr val="0078D7"/>
                </a:solidFill>
                <a:prstDash val="solid"/>
                <a:headEnd type="none"/>
                <a:tailEnd type="none"/>
              </a:ln>
              <a:effectLst/>
            </p:spPr>
          </p:cxnSp>
          <p:cxnSp>
            <p:nvCxnSpPr>
              <p:cNvPr id="624" name="Straight Connector 623">
                <a:extLst>
                  <a:ext uri="{FF2B5EF4-FFF2-40B4-BE49-F238E27FC236}">
                    <a16:creationId xmlns:a16="http://schemas.microsoft.com/office/drawing/2014/main" id="{EBFAAF80-B773-4AC2-BE42-72243E46EDC7}"/>
                  </a:ext>
                </a:extLst>
              </p:cNvPr>
              <p:cNvCxnSpPr>
                <a:cxnSpLocks/>
              </p:cNvCxnSpPr>
              <p:nvPr/>
            </p:nvCxnSpPr>
            <p:spPr>
              <a:xfrm>
                <a:off x="3967535" y="2008720"/>
                <a:ext cx="146037" cy="0"/>
              </a:xfrm>
              <a:prstGeom prst="line">
                <a:avLst/>
              </a:prstGeom>
              <a:noFill/>
              <a:ln w="12700" cap="flat" cmpd="sng" algn="ctr">
                <a:solidFill>
                  <a:srgbClr val="0078D7"/>
                </a:solidFill>
                <a:prstDash val="solid"/>
                <a:headEnd type="none"/>
                <a:tailEnd type="none"/>
              </a:ln>
              <a:effectLst/>
            </p:spPr>
          </p:cxnSp>
          <p:cxnSp>
            <p:nvCxnSpPr>
              <p:cNvPr id="625" name="Straight Connector 624">
                <a:extLst>
                  <a:ext uri="{FF2B5EF4-FFF2-40B4-BE49-F238E27FC236}">
                    <a16:creationId xmlns:a16="http://schemas.microsoft.com/office/drawing/2014/main" id="{5428F60C-50C9-4196-9887-C9E8703CBDE0}"/>
                  </a:ext>
                </a:extLst>
              </p:cNvPr>
              <p:cNvCxnSpPr>
                <a:cxnSpLocks/>
              </p:cNvCxnSpPr>
              <p:nvPr/>
            </p:nvCxnSpPr>
            <p:spPr>
              <a:xfrm>
                <a:off x="3529268" y="2109962"/>
                <a:ext cx="147736" cy="0"/>
              </a:xfrm>
              <a:prstGeom prst="line">
                <a:avLst/>
              </a:prstGeom>
              <a:noFill/>
              <a:ln w="12700" cap="flat" cmpd="sng" algn="ctr">
                <a:solidFill>
                  <a:srgbClr val="0078D7"/>
                </a:solidFill>
                <a:prstDash val="solid"/>
                <a:headEnd type="none"/>
                <a:tailEnd type="none"/>
              </a:ln>
              <a:effectLst/>
            </p:spPr>
          </p:cxnSp>
          <p:cxnSp>
            <p:nvCxnSpPr>
              <p:cNvPr id="626" name="Straight Connector 625">
                <a:extLst>
                  <a:ext uri="{FF2B5EF4-FFF2-40B4-BE49-F238E27FC236}">
                    <a16:creationId xmlns:a16="http://schemas.microsoft.com/office/drawing/2014/main" id="{0519D8FB-4845-480E-909E-15DA56483568}"/>
                  </a:ext>
                </a:extLst>
              </p:cNvPr>
              <p:cNvCxnSpPr>
                <a:cxnSpLocks/>
              </p:cNvCxnSpPr>
              <p:nvPr/>
            </p:nvCxnSpPr>
            <p:spPr>
              <a:xfrm>
                <a:off x="3693985" y="2109962"/>
                <a:ext cx="350041" cy="0"/>
              </a:xfrm>
              <a:prstGeom prst="line">
                <a:avLst/>
              </a:prstGeom>
              <a:noFill/>
              <a:ln w="12700" cap="flat" cmpd="sng" algn="ctr">
                <a:solidFill>
                  <a:srgbClr val="0078D7"/>
                </a:solidFill>
                <a:prstDash val="solid"/>
                <a:headEnd type="none"/>
                <a:tailEnd type="none"/>
              </a:ln>
              <a:effectLst/>
            </p:spPr>
          </p:cxnSp>
          <p:cxnSp>
            <p:nvCxnSpPr>
              <p:cNvPr id="627" name="Straight Connector 626">
                <a:extLst>
                  <a:ext uri="{FF2B5EF4-FFF2-40B4-BE49-F238E27FC236}">
                    <a16:creationId xmlns:a16="http://schemas.microsoft.com/office/drawing/2014/main" id="{9A52B24F-E9EC-4001-BE97-F76E1EA188A6}"/>
                  </a:ext>
                </a:extLst>
              </p:cNvPr>
              <p:cNvCxnSpPr>
                <a:cxnSpLocks/>
              </p:cNvCxnSpPr>
              <p:nvPr/>
            </p:nvCxnSpPr>
            <p:spPr>
              <a:xfrm flipV="1">
                <a:off x="3529268" y="2381870"/>
                <a:ext cx="244028" cy="0"/>
              </a:xfrm>
              <a:prstGeom prst="line">
                <a:avLst/>
              </a:prstGeom>
              <a:noFill/>
              <a:ln w="12700" cap="flat" cmpd="sng" algn="ctr">
                <a:solidFill>
                  <a:srgbClr val="0078D7"/>
                </a:solidFill>
                <a:prstDash val="solid"/>
                <a:headEnd type="none"/>
                <a:tailEnd type="none"/>
              </a:ln>
              <a:effectLst/>
            </p:spPr>
          </p:cxnSp>
          <p:cxnSp>
            <p:nvCxnSpPr>
              <p:cNvPr id="628" name="Straight Connector 627">
                <a:extLst>
                  <a:ext uri="{FF2B5EF4-FFF2-40B4-BE49-F238E27FC236}">
                    <a16:creationId xmlns:a16="http://schemas.microsoft.com/office/drawing/2014/main" id="{703A66A0-D99F-4CED-82BE-D2627CCA714F}"/>
                  </a:ext>
                </a:extLst>
              </p:cNvPr>
              <p:cNvCxnSpPr>
                <a:cxnSpLocks/>
              </p:cNvCxnSpPr>
              <p:nvPr/>
            </p:nvCxnSpPr>
            <p:spPr>
              <a:xfrm flipV="1">
                <a:off x="3790777" y="2381870"/>
                <a:ext cx="146037" cy="0"/>
              </a:xfrm>
              <a:prstGeom prst="line">
                <a:avLst/>
              </a:prstGeom>
              <a:noFill/>
              <a:ln w="12700" cap="flat" cmpd="sng" algn="ctr">
                <a:solidFill>
                  <a:srgbClr val="0078D7"/>
                </a:solidFill>
                <a:prstDash val="solid"/>
                <a:headEnd type="none"/>
                <a:tailEnd type="none"/>
              </a:ln>
              <a:effectLst/>
            </p:spPr>
          </p:cxnSp>
          <p:cxnSp>
            <p:nvCxnSpPr>
              <p:cNvPr id="629" name="Straight Connector 628">
                <a:extLst>
                  <a:ext uri="{FF2B5EF4-FFF2-40B4-BE49-F238E27FC236}">
                    <a16:creationId xmlns:a16="http://schemas.microsoft.com/office/drawing/2014/main" id="{20B0C330-FBFD-4C52-BA35-8C1911A2FC51}"/>
                  </a:ext>
                </a:extLst>
              </p:cNvPr>
              <p:cNvCxnSpPr>
                <a:cxnSpLocks/>
              </p:cNvCxnSpPr>
              <p:nvPr/>
            </p:nvCxnSpPr>
            <p:spPr>
              <a:xfrm flipV="1">
                <a:off x="3529268" y="2306661"/>
                <a:ext cx="358301" cy="0"/>
              </a:xfrm>
              <a:prstGeom prst="line">
                <a:avLst/>
              </a:prstGeom>
              <a:noFill/>
              <a:ln w="12700" cap="flat" cmpd="sng" algn="ctr">
                <a:solidFill>
                  <a:srgbClr val="0078D7"/>
                </a:solidFill>
                <a:prstDash val="solid"/>
                <a:headEnd type="none"/>
                <a:tailEnd type="none"/>
              </a:ln>
              <a:effectLst/>
            </p:spPr>
          </p:cxnSp>
          <p:cxnSp>
            <p:nvCxnSpPr>
              <p:cNvPr id="630" name="Straight Connector 629">
                <a:extLst>
                  <a:ext uri="{FF2B5EF4-FFF2-40B4-BE49-F238E27FC236}">
                    <a16:creationId xmlns:a16="http://schemas.microsoft.com/office/drawing/2014/main" id="{561502F0-CF8F-4CC4-9B7F-ED9D3C081CE0}"/>
                  </a:ext>
                </a:extLst>
              </p:cNvPr>
              <p:cNvCxnSpPr>
                <a:cxnSpLocks/>
              </p:cNvCxnSpPr>
              <p:nvPr/>
            </p:nvCxnSpPr>
            <p:spPr>
              <a:xfrm flipV="1">
                <a:off x="3940881" y="2306661"/>
                <a:ext cx="146037" cy="0"/>
              </a:xfrm>
              <a:prstGeom prst="line">
                <a:avLst/>
              </a:prstGeom>
              <a:noFill/>
              <a:ln w="12700" cap="flat" cmpd="sng" algn="ctr">
                <a:solidFill>
                  <a:srgbClr val="0078D7"/>
                </a:solidFill>
                <a:prstDash val="solid"/>
                <a:headEnd type="none"/>
                <a:tailEnd type="none"/>
              </a:ln>
              <a:effectLst/>
            </p:spPr>
          </p:cxnSp>
          <p:cxnSp>
            <p:nvCxnSpPr>
              <p:cNvPr id="631" name="Straight Connector 630">
                <a:extLst>
                  <a:ext uri="{FF2B5EF4-FFF2-40B4-BE49-F238E27FC236}">
                    <a16:creationId xmlns:a16="http://schemas.microsoft.com/office/drawing/2014/main" id="{23068F42-4097-4249-8C68-0DEE91B1D71F}"/>
                  </a:ext>
                </a:extLst>
              </p:cNvPr>
              <p:cNvCxnSpPr>
                <a:cxnSpLocks/>
              </p:cNvCxnSpPr>
              <p:nvPr/>
            </p:nvCxnSpPr>
            <p:spPr>
              <a:xfrm flipV="1">
                <a:off x="3626549" y="2205419"/>
                <a:ext cx="147736" cy="0"/>
              </a:xfrm>
              <a:prstGeom prst="line">
                <a:avLst/>
              </a:prstGeom>
              <a:noFill/>
              <a:ln w="12700" cap="flat" cmpd="sng" algn="ctr">
                <a:solidFill>
                  <a:srgbClr val="0078D7"/>
                </a:solidFill>
                <a:prstDash val="solid"/>
                <a:headEnd type="none"/>
                <a:tailEnd type="none"/>
              </a:ln>
              <a:effectLst/>
            </p:spPr>
          </p:cxnSp>
          <p:cxnSp>
            <p:nvCxnSpPr>
              <p:cNvPr id="632" name="Straight Connector 631">
                <a:extLst>
                  <a:ext uri="{FF2B5EF4-FFF2-40B4-BE49-F238E27FC236}">
                    <a16:creationId xmlns:a16="http://schemas.microsoft.com/office/drawing/2014/main" id="{25235936-C0B0-4898-91CB-8C4586D5D32F}"/>
                  </a:ext>
                </a:extLst>
              </p:cNvPr>
              <p:cNvCxnSpPr>
                <a:cxnSpLocks/>
              </p:cNvCxnSpPr>
              <p:nvPr/>
            </p:nvCxnSpPr>
            <p:spPr>
              <a:xfrm flipV="1">
                <a:off x="3811590" y="2205419"/>
                <a:ext cx="350041" cy="0"/>
              </a:xfrm>
              <a:prstGeom prst="line">
                <a:avLst/>
              </a:prstGeom>
              <a:noFill/>
              <a:ln w="12700" cap="flat" cmpd="sng" algn="ctr">
                <a:solidFill>
                  <a:srgbClr val="0078D7"/>
                </a:solidFill>
                <a:prstDash val="solid"/>
                <a:headEnd type="none"/>
                <a:tailEnd type="none"/>
              </a:ln>
              <a:effectLst/>
            </p:spPr>
          </p:cxnSp>
          <p:cxnSp>
            <p:nvCxnSpPr>
              <p:cNvPr id="633" name="Straight Connector 632">
                <a:extLst>
                  <a:ext uri="{FF2B5EF4-FFF2-40B4-BE49-F238E27FC236}">
                    <a16:creationId xmlns:a16="http://schemas.microsoft.com/office/drawing/2014/main" id="{19682A55-0E03-4BC3-AE91-19A83004945C}"/>
                  </a:ext>
                </a:extLst>
              </p:cNvPr>
              <p:cNvCxnSpPr>
                <a:cxnSpLocks/>
              </p:cNvCxnSpPr>
              <p:nvPr/>
            </p:nvCxnSpPr>
            <p:spPr>
              <a:xfrm>
                <a:off x="4101001" y="2109962"/>
                <a:ext cx="350041" cy="0"/>
              </a:xfrm>
              <a:prstGeom prst="line">
                <a:avLst/>
              </a:prstGeom>
              <a:noFill/>
              <a:ln w="12700" cap="flat" cmpd="sng" algn="ctr">
                <a:solidFill>
                  <a:srgbClr val="0078D7"/>
                </a:solidFill>
                <a:prstDash val="solid"/>
                <a:headEnd type="none"/>
                <a:tailEnd type="none"/>
              </a:ln>
              <a:effectLst/>
            </p:spPr>
          </p:cxnSp>
          <p:cxnSp>
            <p:nvCxnSpPr>
              <p:cNvPr id="634" name="Straight Connector 633">
                <a:extLst>
                  <a:ext uri="{FF2B5EF4-FFF2-40B4-BE49-F238E27FC236}">
                    <a16:creationId xmlns:a16="http://schemas.microsoft.com/office/drawing/2014/main" id="{ABB29E74-8A29-4F67-A0A6-271E4D4E98EB}"/>
                  </a:ext>
                </a:extLst>
              </p:cNvPr>
              <p:cNvCxnSpPr>
                <a:cxnSpLocks/>
              </p:cNvCxnSpPr>
              <p:nvPr/>
            </p:nvCxnSpPr>
            <p:spPr>
              <a:xfrm flipV="1">
                <a:off x="4132010" y="2306661"/>
                <a:ext cx="146037" cy="0"/>
              </a:xfrm>
              <a:prstGeom prst="line">
                <a:avLst/>
              </a:prstGeom>
              <a:noFill/>
              <a:ln w="12700" cap="flat" cmpd="sng" algn="ctr">
                <a:solidFill>
                  <a:srgbClr val="0078D7"/>
                </a:solidFill>
                <a:prstDash val="solid"/>
                <a:headEnd type="none"/>
                <a:tailEnd type="none"/>
              </a:ln>
              <a:effectLst/>
            </p:spPr>
          </p:cxnSp>
          <p:cxnSp>
            <p:nvCxnSpPr>
              <p:cNvPr id="635" name="Straight Connector 634">
                <a:extLst>
                  <a:ext uri="{FF2B5EF4-FFF2-40B4-BE49-F238E27FC236}">
                    <a16:creationId xmlns:a16="http://schemas.microsoft.com/office/drawing/2014/main" id="{02171109-3356-42AC-BED0-52F1FE13AA38}"/>
                  </a:ext>
                </a:extLst>
              </p:cNvPr>
              <p:cNvCxnSpPr>
                <a:cxnSpLocks/>
              </p:cNvCxnSpPr>
              <p:nvPr/>
            </p:nvCxnSpPr>
            <p:spPr>
              <a:xfrm flipV="1">
                <a:off x="4320577" y="2306661"/>
                <a:ext cx="146037" cy="0"/>
              </a:xfrm>
              <a:prstGeom prst="line">
                <a:avLst/>
              </a:prstGeom>
              <a:noFill/>
              <a:ln w="12700" cap="flat" cmpd="sng" algn="ctr">
                <a:solidFill>
                  <a:srgbClr val="0078D7"/>
                </a:solidFill>
                <a:prstDash val="solid"/>
                <a:headEnd type="none"/>
                <a:tailEnd type="none"/>
              </a:ln>
              <a:effectLst/>
            </p:spPr>
          </p:cxnSp>
          <p:cxnSp>
            <p:nvCxnSpPr>
              <p:cNvPr id="636" name="Straight Connector 635">
                <a:extLst>
                  <a:ext uri="{FF2B5EF4-FFF2-40B4-BE49-F238E27FC236}">
                    <a16:creationId xmlns:a16="http://schemas.microsoft.com/office/drawing/2014/main" id="{01AFEAAC-9E6C-4E8A-9046-48A178B59EB5}"/>
                  </a:ext>
                </a:extLst>
              </p:cNvPr>
              <p:cNvCxnSpPr>
                <a:cxnSpLocks/>
              </p:cNvCxnSpPr>
              <p:nvPr/>
            </p:nvCxnSpPr>
            <p:spPr>
              <a:xfrm>
                <a:off x="4179763" y="1933514"/>
                <a:ext cx="146037" cy="0"/>
              </a:xfrm>
              <a:prstGeom prst="line">
                <a:avLst/>
              </a:prstGeom>
              <a:noFill/>
              <a:ln w="12700" cap="flat" cmpd="sng" algn="ctr">
                <a:solidFill>
                  <a:srgbClr val="0078D7"/>
                </a:solidFill>
                <a:prstDash val="solid"/>
                <a:headEnd type="none"/>
                <a:tailEnd type="none"/>
              </a:ln>
              <a:effectLst/>
            </p:spPr>
          </p:cxnSp>
          <p:cxnSp>
            <p:nvCxnSpPr>
              <p:cNvPr id="637" name="Straight Connector 636">
                <a:extLst>
                  <a:ext uri="{FF2B5EF4-FFF2-40B4-BE49-F238E27FC236}">
                    <a16:creationId xmlns:a16="http://schemas.microsoft.com/office/drawing/2014/main" id="{55808498-EEAE-489E-8120-AC9BFC9AEB31}"/>
                  </a:ext>
                </a:extLst>
              </p:cNvPr>
              <p:cNvCxnSpPr>
                <a:cxnSpLocks/>
              </p:cNvCxnSpPr>
              <p:nvPr/>
            </p:nvCxnSpPr>
            <p:spPr>
              <a:xfrm>
                <a:off x="4199235" y="2008720"/>
                <a:ext cx="267379" cy="0"/>
              </a:xfrm>
              <a:prstGeom prst="line">
                <a:avLst/>
              </a:prstGeom>
              <a:noFill/>
              <a:ln w="12700" cap="flat" cmpd="sng" algn="ctr">
                <a:solidFill>
                  <a:srgbClr val="0078D7"/>
                </a:solidFill>
                <a:prstDash val="solid"/>
                <a:headEnd type="none"/>
                <a:tailEnd type="none"/>
              </a:ln>
              <a:effectLst/>
            </p:spPr>
          </p:cxnSp>
        </p:grpSp>
      </p:grpSp>
      <p:grpSp>
        <p:nvGrpSpPr>
          <p:cNvPr id="295" name="Group 294">
            <a:extLst>
              <a:ext uri="{FF2B5EF4-FFF2-40B4-BE49-F238E27FC236}">
                <a16:creationId xmlns:a16="http://schemas.microsoft.com/office/drawing/2014/main" id="{18447077-C3ED-4A2F-B1BA-B2AC94306F3E}"/>
              </a:ext>
            </a:extLst>
          </p:cNvPr>
          <p:cNvGrpSpPr/>
          <p:nvPr/>
        </p:nvGrpSpPr>
        <p:grpSpPr>
          <a:xfrm>
            <a:off x="4677075" y="2808877"/>
            <a:ext cx="1007425" cy="723985"/>
            <a:chOff x="6662234" y="1638413"/>
            <a:chExt cx="1081530" cy="777240"/>
          </a:xfrm>
        </p:grpSpPr>
        <p:grpSp>
          <p:nvGrpSpPr>
            <p:cNvPr id="296" name="Group 295">
              <a:extLst>
                <a:ext uri="{FF2B5EF4-FFF2-40B4-BE49-F238E27FC236}">
                  <a16:creationId xmlns:a16="http://schemas.microsoft.com/office/drawing/2014/main" id="{C65E4411-C57D-4CE9-BE04-2726F7F37CED}"/>
                </a:ext>
              </a:extLst>
            </p:cNvPr>
            <p:cNvGrpSpPr/>
            <p:nvPr/>
          </p:nvGrpSpPr>
          <p:grpSpPr>
            <a:xfrm>
              <a:off x="6662234" y="1638413"/>
              <a:ext cx="777240" cy="777240"/>
              <a:chOff x="2559281" y="1532451"/>
              <a:chExt cx="777240" cy="777240"/>
            </a:xfrm>
          </p:grpSpPr>
          <p:sp>
            <p:nvSpPr>
              <p:cNvPr id="314" name="Oval 313">
                <a:extLst>
                  <a:ext uri="{FF2B5EF4-FFF2-40B4-BE49-F238E27FC236}">
                    <a16:creationId xmlns:a16="http://schemas.microsoft.com/office/drawing/2014/main" id="{0AA43CA3-DA5A-485E-8D35-6AD5CAE001FE}"/>
                  </a:ext>
                </a:extLst>
              </p:cNvPr>
              <p:cNvSpPr/>
              <p:nvPr/>
            </p:nvSpPr>
            <p:spPr bwMode="auto">
              <a:xfrm>
                <a:off x="2559281" y="153245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315" name="TextBox 314">
                <a:extLst>
                  <a:ext uri="{FF2B5EF4-FFF2-40B4-BE49-F238E27FC236}">
                    <a16:creationId xmlns:a16="http://schemas.microsoft.com/office/drawing/2014/main" id="{481FE4DC-B0CF-4FD5-ACA5-25B8AD2CCC3A}"/>
                  </a:ext>
                </a:extLst>
              </p:cNvPr>
              <p:cNvSpPr txBox="1"/>
              <p:nvPr/>
            </p:nvSpPr>
            <p:spPr>
              <a:xfrm>
                <a:off x="2687828" y="1947696"/>
                <a:ext cx="528322" cy="264333"/>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316" name="Graphic 942">
                <a:extLst>
                  <a:ext uri="{FF2B5EF4-FFF2-40B4-BE49-F238E27FC236}">
                    <a16:creationId xmlns:a16="http://schemas.microsoft.com/office/drawing/2014/main" id="{5754163E-8D29-4D7F-B175-33AB69504FB5}"/>
                  </a:ext>
                </a:extLst>
              </p:cNvPr>
              <p:cNvGrpSpPr>
                <a:grpSpLocks noChangeAspect="1"/>
              </p:cNvGrpSpPr>
              <p:nvPr/>
            </p:nvGrpSpPr>
            <p:grpSpPr>
              <a:xfrm>
                <a:off x="2786018" y="1581367"/>
                <a:ext cx="323053" cy="359016"/>
                <a:chOff x="4551581" y="4208764"/>
                <a:chExt cx="278933" cy="309993"/>
              </a:xfrm>
              <a:solidFill>
                <a:srgbClr val="0078D7"/>
              </a:solidFill>
            </p:grpSpPr>
            <p:sp>
              <p:nvSpPr>
                <p:cNvPr id="317" name="Freeform: Shape 316">
                  <a:extLst>
                    <a:ext uri="{FF2B5EF4-FFF2-40B4-BE49-F238E27FC236}">
                      <a16:creationId xmlns:a16="http://schemas.microsoft.com/office/drawing/2014/main" id="{13EAD8C8-B04C-4E96-9D64-853D9D6DE92B}"/>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18" name="Freeform: Shape 317">
                  <a:extLst>
                    <a:ext uri="{FF2B5EF4-FFF2-40B4-BE49-F238E27FC236}">
                      <a16:creationId xmlns:a16="http://schemas.microsoft.com/office/drawing/2014/main" id="{AB292AE0-C8B9-4C0A-9C48-7ED68B720E8C}"/>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19" name="Freeform: Shape 318">
                  <a:extLst>
                    <a:ext uri="{FF2B5EF4-FFF2-40B4-BE49-F238E27FC236}">
                      <a16:creationId xmlns:a16="http://schemas.microsoft.com/office/drawing/2014/main" id="{422DDE53-0136-46A3-B381-2D93C68A3A8A}"/>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20" name="Freeform: Shape 319">
                  <a:extLst>
                    <a:ext uri="{FF2B5EF4-FFF2-40B4-BE49-F238E27FC236}">
                      <a16:creationId xmlns:a16="http://schemas.microsoft.com/office/drawing/2014/main" id="{B51902DC-BD4E-4DE0-B16E-FB3AD1E96FE6}"/>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21" name="Freeform: Shape 320">
                  <a:extLst>
                    <a:ext uri="{FF2B5EF4-FFF2-40B4-BE49-F238E27FC236}">
                      <a16:creationId xmlns:a16="http://schemas.microsoft.com/office/drawing/2014/main" id="{86D1130B-8E99-4CCC-B564-EA57F5682A20}"/>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22" name="Freeform: Shape 321">
                  <a:extLst>
                    <a:ext uri="{FF2B5EF4-FFF2-40B4-BE49-F238E27FC236}">
                      <a16:creationId xmlns:a16="http://schemas.microsoft.com/office/drawing/2014/main" id="{159003FE-C7D2-490B-A137-01F4C5989800}"/>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663F9CA-2FD8-46A4-8182-A88D48EA4783}"/>
                </a:ext>
              </a:extLst>
            </p:cNvPr>
            <p:cNvGrpSpPr/>
            <p:nvPr/>
          </p:nvGrpSpPr>
          <p:grpSpPr>
            <a:xfrm>
              <a:off x="7295359" y="1769260"/>
              <a:ext cx="448405" cy="448405"/>
              <a:chOff x="8303519" y="1692273"/>
              <a:chExt cx="702207" cy="702207"/>
            </a:xfrm>
          </p:grpSpPr>
          <p:sp>
            <p:nvSpPr>
              <p:cNvPr id="298" name="Oval 297">
                <a:extLst>
                  <a:ext uri="{FF2B5EF4-FFF2-40B4-BE49-F238E27FC236}">
                    <a16:creationId xmlns:a16="http://schemas.microsoft.com/office/drawing/2014/main" id="{3EE00B58-0452-4ACD-BA8C-DA4C7EDDC875}"/>
                  </a:ext>
                </a:extLst>
              </p:cNvPr>
              <p:cNvSpPr/>
              <p:nvPr/>
            </p:nvSpPr>
            <p:spPr bwMode="auto">
              <a:xfrm>
                <a:off x="8303519" y="1692273"/>
                <a:ext cx="702207" cy="702207"/>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7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nvGrpSpPr>
              <p:cNvPr id="299" name="Graphic 30">
                <a:extLst>
                  <a:ext uri="{FF2B5EF4-FFF2-40B4-BE49-F238E27FC236}">
                    <a16:creationId xmlns:a16="http://schemas.microsoft.com/office/drawing/2014/main" id="{D82CB04A-9973-4F27-AA33-05B23D71484A}"/>
                  </a:ext>
                </a:extLst>
              </p:cNvPr>
              <p:cNvGrpSpPr/>
              <p:nvPr/>
            </p:nvGrpSpPr>
            <p:grpSpPr>
              <a:xfrm>
                <a:off x="8386464" y="1901941"/>
                <a:ext cx="536351" cy="282500"/>
                <a:chOff x="10530618" y="1546827"/>
                <a:chExt cx="819265" cy="431513"/>
              </a:xfrm>
            </p:grpSpPr>
            <p:sp>
              <p:nvSpPr>
                <p:cNvPr id="300" name="Freeform: Shape 299">
                  <a:extLst>
                    <a:ext uri="{FF2B5EF4-FFF2-40B4-BE49-F238E27FC236}">
                      <a16:creationId xmlns:a16="http://schemas.microsoft.com/office/drawing/2014/main" id="{439FB005-8650-457E-BD2D-C9236438C658}"/>
                    </a:ext>
                  </a:extLst>
                </p:cNvPr>
                <p:cNvSpPr/>
                <p:nvPr/>
              </p:nvSpPr>
              <p:spPr>
                <a:xfrm>
                  <a:off x="11047019" y="1546827"/>
                  <a:ext cx="302864" cy="258306"/>
                </a:xfrm>
                <a:custGeom>
                  <a:avLst/>
                  <a:gdLst>
                    <a:gd name="connsiteX0" fmla="*/ 303168 w 302863"/>
                    <a:gd name="connsiteY0" fmla="*/ 70550 h 258305"/>
                    <a:gd name="connsiteX1" fmla="*/ 286637 w 302863"/>
                    <a:gd name="connsiteY1" fmla="*/ 96252 h 258305"/>
                    <a:gd name="connsiteX2" fmla="*/ 270751 w 302863"/>
                    <a:gd name="connsiteY2" fmla="*/ 115043 h 258305"/>
                    <a:gd name="connsiteX3" fmla="*/ 241821 w 302863"/>
                    <a:gd name="connsiteY3" fmla="*/ 149333 h 258305"/>
                    <a:gd name="connsiteX4" fmla="*/ 239496 w 302863"/>
                    <a:gd name="connsiteY4" fmla="*/ 152627 h 258305"/>
                    <a:gd name="connsiteX5" fmla="*/ 239883 w 302863"/>
                    <a:gd name="connsiteY5" fmla="*/ 156889 h 258305"/>
                    <a:gd name="connsiteX6" fmla="*/ 252863 w 302863"/>
                    <a:gd name="connsiteY6" fmla="*/ 181492 h 258305"/>
                    <a:gd name="connsiteX7" fmla="*/ 270686 w 302863"/>
                    <a:gd name="connsiteY7" fmla="*/ 215783 h 258305"/>
                    <a:gd name="connsiteX8" fmla="*/ 275852 w 302863"/>
                    <a:gd name="connsiteY8" fmla="*/ 230312 h 258305"/>
                    <a:gd name="connsiteX9" fmla="*/ 271074 w 302863"/>
                    <a:gd name="connsiteY9" fmla="*/ 248071 h 258305"/>
                    <a:gd name="connsiteX10" fmla="*/ 242466 w 302863"/>
                    <a:gd name="connsiteY10" fmla="*/ 257693 h 258305"/>
                    <a:gd name="connsiteX11" fmla="*/ 219735 w 302863"/>
                    <a:gd name="connsiteY11" fmla="*/ 251041 h 258305"/>
                    <a:gd name="connsiteX12" fmla="*/ 188028 w 302863"/>
                    <a:gd name="connsiteY12" fmla="*/ 241161 h 258305"/>
                    <a:gd name="connsiteX13" fmla="*/ 183766 w 302863"/>
                    <a:gd name="connsiteY13" fmla="*/ 236318 h 258305"/>
                    <a:gd name="connsiteX14" fmla="*/ 178406 w 302863"/>
                    <a:gd name="connsiteY14" fmla="*/ 204417 h 258305"/>
                    <a:gd name="connsiteX15" fmla="*/ 180150 w 302863"/>
                    <a:gd name="connsiteY15" fmla="*/ 202932 h 258305"/>
                    <a:gd name="connsiteX16" fmla="*/ 228647 w 302863"/>
                    <a:gd name="connsiteY16" fmla="*/ 216364 h 258305"/>
                    <a:gd name="connsiteX17" fmla="*/ 232199 w 302863"/>
                    <a:gd name="connsiteY17" fmla="*/ 217720 h 258305"/>
                    <a:gd name="connsiteX18" fmla="*/ 233103 w 302863"/>
                    <a:gd name="connsiteY18" fmla="*/ 216816 h 258305"/>
                    <a:gd name="connsiteX19" fmla="*/ 231747 w 302863"/>
                    <a:gd name="connsiteY19" fmla="*/ 213845 h 258305"/>
                    <a:gd name="connsiteX20" fmla="*/ 217217 w 302863"/>
                    <a:gd name="connsiteY20" fmla="*/ 186142 h 258305"/>
                    <a:gd name="connsiteX21" fmla="*/ 202106 w 302863"/>
                    <a:gd name="connsiteY21" fmla="*/ 157341 h 258305"/>
                    <a:gd name="connsiteX22" fmla="*/ 203010 w 302863"/>
                    <a:gd name="connsiteY22" fmla="*/ 149140 h 258305"/>
                    <a:gd name="connsiteX23" fmla="*/ 225160 w 302863"/>
                    <a:gd name="connsiteY23" fmla="*/ 123051 h 258305"/>
                    <a:gd name="connsiteX24" fmla="*/ 250409 w 302863"/>
                    <a:gd name="connsiteY24" fmla="*/ 92958 h 258305"/>
                    <a:gd name="connsiteX25" fmla="*/ 251701 w 302863"/>
                    <a:gd name="connsiteY25" fmla="*/ 90246 h 258305"/>
                    <a:gd name="connsiteX26" fmla="*/ 236848 w 302863"/>
                    <a:gd name="connsiteY26" fmla="*/ 94056 h 258305"/>
                    <a:gd name="connsiteX27" fmla="*/ 179310 w 302863"/>
                    <a:gd name="connsiteY27" fmla="*/ 109361 h 258305"/>
                    <a:gd name="connsiteX28" fmla="*/ 174467 w 302863"/>
                    <a:gd name="connsiteY28" fmla="*/ 107423 h 258305"/>
                    <a:gd name="connsiteX29" fmla="*/ 161229 w 302863"/>
                    <a:gd name="connsiteY29" fmla="*/ 85274 h 258305"/>
                    <a:gd name="connsiteX30" fmla="*/ 140177 w 302863"/>
                    <a:gd name="connsiteY30" fmla="*/ 49950 h 258305"/>
                    <a:gd name="connsiteX31" fmla="*/ 138886 w 302863"/>
                    <a:gd name="connsiteY31" fmla="*/ 48788 h 258305"/>
                    <a:gd name="connsiteX32" fmla="*/ 138369 w 302863"/>
                    <a:gd name="connsiteY32" fmla="*/ 50338 h 258305"/>
                    <a:gd name="connsiteX33" fmla="*/ 132492 w 302863"/>
                    <a:gd name="connsiteY33" fmla="*/ 82949 h 258305"/>
                    <a:gd name="connsiteX34" fmla="*/ 125583 w 302863"/>
                    <a:gd name="connsiteY34" fmla="*/ 122857 h 258305"/>
                    <a:gd name="connsiteX35" fmla="*/ 122289 w 302863"/>
                    <a:gd name="connsiteY35" fmla="*/ 126280 h 258305"/>
                    <a:gd name="connsiteX36" fmla="*/ 93617 w 302863"/>
                    <a:gd name="connsiteY36" fmla="*/ 135320 h 258305"/>
                    <a:gd name="connsiteX37" fmla="*/ 53063 w 302863"/>
                    <a:gd name="connsiteY37" fmla="*/ 148171 h 258305"/>
                    <a:gd name="connsiteX38" fmla="*/ 50416 w 302863"/>
                    <a:gd name="connsiteY38" fmla="*/ 149785 h 258305"/>
                    <a:gd name="connsiteX39" fmla="*/ 52999 w 302863"/>
                    <a:gd name="connsiteY39" fmla="*/ 151594 h 258305"/>
                    <a:gd name="connsiteX40" fmla="*/ 105112 w 302863"/>
                    <a:gd name="connsiteY40" fmla="*/ 172258 h 258305"/>
                    <a:gd name="connsiteX41" fmla="*/ 107114 w 302863"/>
                    <a:gd name="connsiteY41" fmla="*/ 173162 h 258305"/>
                    <a:gd name="connsiteX42" fmla="*/ 100269 w 302863"/>
                    <a:gd name="connsiteY42" fmla="*/ 177876 h 258305"/>
                    <a:gd name="connsiteX43" fmla="*/ 71016 w 302863"/>
                    <a:gd name="connsiteY43" fmla="*/ 197314 h 258305"/>
                    <a:gd name="connsiteX44" fmla="*/ 64558 w 302863"/>
                    <a:gd name="connsiteY44" fmla="*/ 197830 h 258305"/>
                    <a:gd name="connsiteX45" fmla="*/ 35821 w 302863"/>
                    <a:gd name="connsiteY45" fmla="*/ 184850 h 258305"/>
                    <a:gd name="connsiteX46" fmla="*/ 16965 w 302863"/>
                    <a:gd name="connsiteY46" fmla="*/ 175681 h 258305"/>
                    <a:gd name="connsiteX47" fmla="*/ 3921 w 302863"/>
                    <a:gd name="connsiteY47" fmla="*/ 163217 h 258305"/>
                    <a:gd name="connsiteX48" fmla="*/ 9862 w 302863"/>
                    <a:gd name="connsiteY48" fmla="*/ 132673 h 258305"/>
                    <a:gd name="connsiteX49" fmla="*/ 30074 w 302863"/>
                    <a:gd name="connsiteY49" fmla="*/ 123503 h 258305"/>
                    <a:gd name="connsiteX50" fmla="*/ 47768 w 302863"/>
                    <a:gd name="connsiteY50" fmla="*/ 117756 h 258305"/>
                    <a:gd name="connsiteX51" fmla="*/ 93811 w 302863"/>
                    <a:gd name="connsiteY51" fmla="*/ 102968 h 258305"/>
                    <a:gd name="connsiteX52" fmla="*/ 98202 w 302863"/>
                    <a:gd name="connsiteY52" fmla="*/ 97801 h 258305"/>
                    <a:gd name="connsiteX53" fmla="*/ 106210 w 302863"/>
                    <a:gd name="connsiteY53" fmla="*/ 51823 h 258305"/>
                    <a:gd name="connsiteX54" fmla="*/ 110472 w 302863"/>
                    <a:gd name="connsiteY54" fmla="*/ 28446 h 258305"/>
                    <a:gd name="connsiteX55" fmla="*/ 115573 w 302863"/>
                    <a:gd name="connsiteY55" fmla="*/ 15337 h 258305"/>
                    <a:gd name="connsiteX56" fmla="*/ 134236 w 302863"/>
                    <a:gd name="connsiteY56" fmla="*/ 33 h 258305"/>
                    <a:gd name="connsiteX57" fmla="*/ 139596 w 302863"/>
                    <a:gd name="connsiteY57" fmla="*/ 33 h 258305"/>
                    <a:gd name="connsiteX58" fmla="*/ 156450 w 302863"/>
                    <a:gd name="connsiteY58" fmla="*/ 11786 h 258305"/>
                    <a:gd name="connsiteX59" fmla="*/ 160325 w 302863"/>
                    <a:gd name="connsiteY59" fmla="*/ 17727 h 258305"/>
                    <a:gd name="connsiteX60" fmla="*/ 181119 w 302863"/>
                    <a:gd name="connsiteY60" fmla="*/ 52469 h 258305"/>
                    <a:gd name="connsiteX61" fmla="*/ 191580 w 302863"/>
                    <a:gd name="connsiteY61" fmla="*/ 70034 h 258305"/>
                    <a:gd name="connsiteX62" fmla="*/ 197456 w 302863"/>
                    <a:gd name="connsiteY62" fmla="*/ 72358 h 258305"/>
                    <a:gd name="connsiteX63" fmla="*/ 267199 w 302863"/>
                    <a:gd name="connsiteY63" fmla="*/ 53890 h 258305"/>
                    <a:gd name="connsiteX64" fmla="*/ 284635 w 302863"/>
                    <a:gd name="connsiteY64" fmla="*/ 50919 h 258305"/>
                    <a:gd name="connsiteX65" fmla="*/ 303168 w 302863"/>
                    <a:gd name="connsiteY65" fmla="*/ 63189 h 258305"/>
                    <a:gd name="connsiteX66" fmla="*/ 303168 w 302863"/>
                    <a:gd name="connsiteY66" fmla="*/ 70550 h 2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863" h="258305">
                      <a:moveTo>
                        <a:pt x="303168" y="70550"/>
                      </a:moveTo>
                      <a:cubicBezTo>
                        <a:pt x="300456" y="80882"/>
                        <a:pt x="293288" y="88438"/>
                        <a:pt x="286637" y="96252"/>
                      </a:cubicBezTo>
                      <a:cubicBezTo>
                        <a:pt x="281341" y="102516"/>
                        <a:pt x="275852" y="108650"/>
                        <a:pt x="270751" y="115043"/>
                      </a:cubicBezTo>
                      <a:cubicBezTo>
                        <a:pt x="261387" y="126667"/>
                        <a:pt x="251378" y="137839"/>
                        <a:pt x="241821" y="149333"/>
                      </a:cubicBezTo>
                      <a:cubicBezTo>
                        <a:pt x="240981" y="150367"/>
                        <a:pt x="240206" y="151529"/>
                        <a:pt x="239496" y="152627"/>
                      </a:cubicBezTo>
                      <a:cubicBezTo>
                        <a:pt x="238527" y="154112"/>
                        <a:pt x="239108" y="155468"/>
                        <a:pt x="239883" y="156889"/>
                      </a:cubicBezTo>
                      <a:cubicBezTo>
                        <a:pt x="244210" y="165090"/>
                        <a:pt x="248666" y="173227"/>
                        <a:pt x="252863" y="181492"/>
                      </a:cubicBezTo>
                      <a:cubicBezTo>
                        <a:pt x="258675" y="192987"/>
                        <a:pt x="264939" y="204288"/>
                        <a:pt x="270686" y="215783"/>
                      </a:cubicBezTo>
                      <a:cubicBezTo>
                        <a:pt x="273011" y="220367"/>
                        <a:pt x="275271" y="225082"/>
                        <a:pt x="275852" y="230312"/>
                      </a:cubicBezTo>
                      <a:cubicBezTo>
                        <a:pt x="276563" y="236899"/>
                        <a:pt x="274948" y="242711"/>
                        <a:pt x="271074" y="248071"/>
                      </a:cubicBezTo>
                      <a:cubicBezTo>
                        <a:pt x="263777" y="258080"/>
                        <a:pt x="253703" y="259759"/>
                        <a:pt x="242466" y="257693"/>
                      </a:cubicBezTo>
                      <a:cubicBezTo>
                        <a:pt x="234652" y="256272"/>
                        <a:pt x="227162" y="253689"/>
                        <a:pt x="219735" y="251041"/>
                      </a:cubicBezTo>
                      <a:cubicBezTo>
                        <a:pt x="209274" y="247296"/>
                        <a:pt x="198619" y="244454"/>
                        <a:pt x="188028" y="241161"/>
                      </a:cubicBezTo>
                      <a:cubicBezTo>
                        <a:pt x="185381" y="240322"/>
                        <a:pt x="184218" y="239095"/>
                        <a:pt x="183766" y="236318"/>
                      </a:cubicBezTo>
                      <a:cubicBezTo>
                        <a:pt x="182152" y="225663"/>
                        <a:pt x="180215" y="215072"/>
                        <a:pt x="178406" y="204417"/>
                      </a:cubicBezTo>
                      <a:cubicBezTo>
                        <a:pt x="178083" y="202674"/>
                        <a:pt x="178471" y="202415"/>
                        <a:pt x="180150" y="202932"/>
                      </a:cubicBezTo>
                      <a:cubicBezTo>
                        <a:pt x="196294" y="207452"/>
                        <a:pt x="212503" y="211843"/>
                        <a:pt x="228647" y="216364"/>
                      </a:cubicBezTo>
                      <a:cubicBezTo>
                        <a:pt x="229874" y="216687"/>
                        <a:pt x="230972" y="217332"/>
                        <a:pt x="232199" y="217720"/>
                      </a:cubicBezTo>
                      <a:cubicBezTo>
                        <a:pt x="233038" y="218043"/>
                        <a:pt x="233361" y="217591"/>
                        <a:pt x="233103" y="216816"/>
                      </a:cubicBezTo>
                      <a:cubicBezTo>
                        <a:pt x="232715" y="215783"/>
                        <a:pt x="232263" y="214814"/>
                        <a:pt x="231747" y="213845"/>
                      </a:cubicBezTo>
                      <a:cubicBezTo>
                        <a:pt x="226903" y="204611"/>
                        <a:pt x="221931" y="195441"/>
                        <a:pt x="217217" y="186142"/>
                      </a:cubicBezTo>
                      <a:cubicBezTo>
                        <a:pt x="212309" y="176456"/>
                        <a:pt x="207143" y="166963"/>
                        <a:pt x="202106" y="157341"/>
                      </a:cubicBezTo>
                      <a:cubicBezTo>
                        <a:pt x="200169" y="153595"/>
                        <a:pt x="199652" y="153208"/>
                        <a:pt x="203010" y="149140"/>
                      </a:cubicBezTo>
                      <a:cubicBezTo>
                        <a:pt x="210307" y="140357"/>
                        <a:pt x="217927" y="131833"/>
                        <a:pt x="225160" y="123051"/>
                      </a:cubicBezTo>
                      <a:cubicBezTo>
                        <a:pt x="233490" y="112977"/>
                        <a:pt x="241950" y="102968"/>
                        <a:pt x="250409" y="92958"/>
                      </a:cubicBezTo>
                      <a:cubicBezTo>
                        <a:pt x="251055" y="92248"/>
                        <a:pt x="251701" y="91538"/>
                        <a:pt x="251701" y="90246"/>
                      </a:cubicBezTo>
                      <a:cubicBezTo>
                        <a:pt x="246728" y="91538"/>
                        <a:pt x="241756" y="92765"/>
                        <a:pt x="236848" y="94056"/>
                      </a:cubicBezTo>
                      <a:cubicBezTo>
                        <a:pt x="217669" y="99158"/>
                        <a:pt x="198490" y="104259"/>
                        <a:pt x="179310" y="109361"/>
                      </a:cubicBezTo>
                      <a:cubicBezTo>
                        <a:pt x="176469" y="110136"/>
                        <a:pt x="175952" y="109877"/>
                        <a:pt x="174467" y="107423"/>
                      </a:cubicBezTo>
                      <a:cubicBezTo>
                        <a:pt x="170011" y="100062"/>
                        <a:pt x="165491" y="92765"/>
                        <a:pt x="161229" y="85274"/>
                      </a:cubicBezTo>
                      <a:cubicBezTo>
                        <a:pt x="154448" y="73327"/>
                        <a:pt x="147087" y="61768"/>
                        <a:pt x="140177" y="49950"/>
                      </a:cubicBezTo>
                      <a:cubicBezTo>
                        <a:pt x="139854" y="49369"/>
                        <a:pt x="139467" y="48723"/>
                        <a:pt x="138886" y="48788"/>
                      </a:cubicBezTo>
                      <a:cubicBezTo>
                        <a:pt x="138111" y="48917"/>
                        <a:pt x="138434" y="49821"/>
                        <a:pt x="138369" y="50338"/>
                      </a:cubicBezTo>
                      <a:cubicBezTo>
                        <a:pt x="136432" y="61187"/>
                        <a:pt x="134430" y="72100"/>
                        <a:pt x="132492" y="82949"/>
                      </a:cubicBezTo>
                      <a:cubicBezTo>
                        <a:pt x="130168" y="96252"/>
                        <a:pt x="127843" y="109554"/>
                        <a:pt x="125583" y="122857"/>
                      </a:cubicBezTo>
                      <a:cubicBezTo>
                        <a:pt x="125260" y="124859"/>
                        <a:pt x="124033" y="125698"/>
                        <a:pt x="122289" y="126280"/>
                      </a:cubicBezTo>
                      <a:cubicBezTo>
                        <a:pt x="112732" y="129250"/>
                        <a:pt x="103175" y="132285"/>
                        <a:pt x="93617" y="135320"/>
                      </a:cubicBezTo>
                      <a:cubicBezTo>
                        <a:pt x="80121" y="139582"/>
                        <a:pt x="66560" y="143844"/>
                        <a:pt x="53063" y="148171"/>
                      </a:cubicBezTo>
                      <a:cubicBezTo>
                        <a:pt x="52030" y="148494"/>
                        <a:pt x="50480" y="148817"/>
                        <a:pt x="50416" y="149785"/>
                      </a:cubicBezTo>
                      <a:cubicBezTo>
                        <a:pt x="50416" y="150883"/>
                        <a:pt x="52030" y="151142"/>
                        <a:pt x="52999" y="151594"/>
                      </a:cubicBezTo>
                      <a:cubicBezTo>
                        <a:pt x="70370" y="158503"/>
                        <a:pt x="87741" y="165348"/>
                        <a:pt x="105112" y="172258"/>
                      </a:cubicBezTo>
                      <a:cubicBezTo>
                        <a:pt x="105758" y="172516"/>
                        <a:pt x="106339" y="172775"/>
                        <a:pt x="107114" y="173162"/>
                      </a:cubicBezTo>
                      <a:cubicBezTo>
                        <a:pt x="104983" y="175099"/>
                        <a:pt x="102529" y="176391"/>
                        <a:pt x="100269" y="177876"/>
                      </a:cubicBezTo>
                      <a:cubicBezTo>
                        <a:pt x="90582" y="184398"/>
                        <a:pt x="80831" y="190921"/>
                        <a:pt x="71016" y="197314"/>
                      </a:cubicBezTo>
                      <a:cubicBezTo>
                        <a:pt x="68820" y="198734"/>
                        <a:pt x="66947" y="198928"/>
                        <a:pt x="64558" y="197830"/>
                      </a:cubicBezTo>
                      <a:cubicBezTo>
                        <a:pt x="55001" y="193439"/>
                        <a:pt x="45250" y="189500"/>
                        <a:pt x="35821" y="184850"/>
                      </a:cubicBezTo>
                      <a:cubicBezTo>
                        <a:pt x="29557" y="181751"/>
                        <a:pt x="22971" y="179361"/>
                        <a:pt x="16965" y="175681"/>
                      </a:cubicBezTo>
                      <a:cubicBezTo>
                        <a:pt x="11670" y="172452"/>
                        <a:pt x="7214" y="168448"/>
                        <a:pt x="3921" y="163217"/>
                      </a:cubicBezTo>
                      <a:cubicBezTo>
                        <a:pt x="-2925" y="152175"/>
                        <a:pt x="-600" y="140357"/>
                        <a:pt x="9862" y="132673"/>
                      </a:cubicBezTo>
                      <a:cubicBezTo>
                        <a:pt x="15932" y="128217"/>
                        <a:pt x="22971" y="125763"/>
                        <a:pt x="30074" y="123503"/>
                      </a:cubicBezTo>
                      <a:cubicBezTo>
                        <a:pt x="35951" y="121630"/>
                        <a:pt x="41956" y="119887"/>
                        <a:pt x="47768" y="117756"/>
                      </a:cubicBezTo>
                      <a:cubicBezTo>
                        <a:pt x="62944" y="112202"/>
                        <a:pt x="78442" y="107875"/>
                        <a:pt x="93811" y="102968"/>
                      </a:cubicBezTo>
                      <a:cubicBezTo>
                        <a:pt x="96523" y="102128"/>
                        <a:pt x="97750" y="100578"/>
                        <a:pt x="98202" y="97801"/>
                      </a:cubicBezTo>
                      <a:cubicBezTo>
                        <a:pt x="100785" y="82497"/>
                        <a:pt x="103562" y="67192"/>
                        <a:pt x="106210" y="51823"/>
                      </a:cubicBezTo>
                      <a:cubicBezTo>
                        <a:pt x="107566" y="44009"/>
                        <a:pt x="108599" y="36196"/>
                        <a:pt x="110472" y="28446"/>
                      </a:cubicBezTo>
                      <a:cubicBezTo>
                        <a:pt x="111570" y="23862"/>
                        <a:pt x="113313" y="19470"/>
                        <a:pt x="115573" y="15337"/>
                      </a:cubicBezTo>
                      <a:cubicBezTo>
                        <a:pt x="119771" y="7847"/>
                        <a:pt x="125389" y="1970"/>
                        <a:pt x="134236" y="33"/>
                      </a:cubicBezTo>
                      <a:cubicBezTo>
                        <a:pt x="136044" y="33"/>
                        <a:pt x="137788" y="33"/>
                        <a:pt x="139596" y="33"/>
                      </a:cubicBezTo>
                      <a:cubicBezTo>
                        <a:pt x="146828" y="1647"/>
                        <a:pt x="152124" y="6038"/>
                        <a:pt x="156450" y="11786"/>
                      </a:cubicBezTo>
                      <a:cubicBezTo>
                        <a:pt x="157871" y="13723"/>
                        <a:pt x="159098" y="15725"/>
                        <a:pt x="160325" y="17727"/>
                      </a:cubicBezTo>
                      <a:cubicBezTo>
                        <a:pt x="167235" y="29351"/>
                        <a:pt x="174467" y="40716"/>
                        <a:pt x="181119" y="52469"/>
                      </a:cubicBezTo>
                      <a:cubicBezTo>
                        <a:pt x="184477" y="58410"/>
                        <a:pt x="188093" y="64157"/>
                        <a:pt x="191580" y="70034"/>
                      </a:cubicBezTo>
                      <a:cubicBezTo>
                        <a:pt x="193388" y="73004"/>
                        <a:pt x="194034" y="73262"/>
                        <a:pt x="197456" y="72358"/>
                      </a:cubicBezTo>
                      <a:cubicBezTo>
                        <a:pt x="220704" y="66159"/>
                        <a:pt x="243952" y="60024"/>
                        <a:pt x="267199" y="53890"/>
                      </a:cubicBezTo>
                      <a:cubicBezTo>
                        <a:pt x="272946" y="52404"/>
                        <a:pt x="278629" y="50532"/>
                        <a:pt x="284635" y="50919"/>
                      </a:cubicBezTo>
                      <a:cubicBezTo>
                        <a:pt x="293159" y="51436"/>
                        <a:pt x="300262" y="54083"/>
                        <a:pt x="303168" y="63189"/>
                      </a:cubicBezTo>
                      <a:cubicBezTo>
                        <a:pt x="303168" y="65642"/>
                        <a:pt x="303168" y="68096"/>
                        <a:pt x="303168" y="70550"/>
                      </a:cubicBezTo>
                      <a:close/>
                    </a:path>
                  </a:pathLst>
                </a:custGeom>
                <a:solidFill>
                  <a:srgbClr val="E15A1D"/>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7FEA9B93-7585-42DB-BE46-DA5111822CBC}"/>
                    </a:ext>
                  </a:extLst>
                </p:cNvPr>
                <p:cNvSpPr/>
                <p:nvPr/>
              </p:nvSpPr>
              <p:spPr>
                <a:xfrm>
                  <a:off x="10660613" y="1773633"/>
                  <a:ext cx="175648" cy="204707"/>
                </a:xfrm>
                <a:custGeom>
                  <a:avLst/>
                  <a:gdLst>
                    <a:gd name="connsiteX0" fmla="*/ 32831 w 175648"/>
                    <a:gd name="connsiteY0" fmla="*/ 204985 h 204707"/>
                    <a:gd name="connsiteX1" fmla="*/ 865 w 175648"/>
                    <a:gd name="connsiteY1" fmla="*/ 204985 h 204707"/>
                    <a:gd name="connsiteX2" fmla="*/ 155 w 175648"/>
                    <a:gd name="connsiteY2" fmla="*/ 203177 h 204707"/>
                    <a:gd name="connsiteX3" fmla="*/ 5967 w 175648"/>
                    <a:gd name="connsiteY3" fmla="*/ 158296 h 204707"/>
                    <a:gd name="connsiteX4" fmla="*/ 12489 w 175648"/>
                    <a:gd name="connsiteY4" fmla="*/ 107345 h 204707"/>
                    <a:gd name="connsiteX5" fmla="*/ 18365 w 175648"/>
                    <a:gd name="connsiteY5" fmla="*/ 69762 h 204707"/>
                    <a:gd name="connsiteX6" fmla="*/ 44131 w 175648"/>
                    <a:gd name="connsiteY6" fmla="*/ 26108 h 204707"/>
                    <a:gd name="connsiteX7" fmla="*/ 84233 w 175648"/>
                    <a:gd name="connsiteY7" fmla="*/ 3119 h 204707"/>
                    <a:gd name="connsiteX8" fmla="*/ 130406 w 175648"/>
                    <a:gd name="connsiteY8" fmla="*/ 4023 h 204707"/>
                    <a:gd name="connsiteX9" fmla="*/ 158819 w 175648"/>
                    <a:gd name="connsiteY9" fmla="*/ 22750 h 204707"/>
                    <a:gd name="connsiteX10" fmla="*/ 175286 w 175648"/>
                    <a:gd name="connsiteY10" fmla="*/ 61173 h 204707"/>
                    <a:gd name="connsiteX11" fmla="*/ 157915 w 175648"/>
                    <a:gd name="connsiteY11" fmla="*/ 122650 h 204707"/>
                    <a:gd name="connsiteX12" fmla="*/ 111226 w 175648"/>
                    <a:gd name="connsiteY12" fmla="*/ 156811 h 204707"/>
                    <a:gd name="connsiteX13" fmla="*/ 63504 w 175648"/>
                    <a:gd name="connsiteY13" fmla="*/ 158102 h 204707"/>
                    <a:gd name="connsiteX14" fmla="*/ 45810 w 175648"/>
                    <a:gd name="connsiteY14" fmla="*/ 149578 h 204707"/>
                    <a:gd name="connsiteX15" fmla="*/ 42711 w 175648"/>
                    <a:gd name="connsiteY15" fmla="*/ 147512 h 204707"/>
                    <a:gd name="connsiteX16" fmla="*/ 41032 w 175648"/>
                    <a:gd name="connsiteY16" fmla="*/ 148351 h 204707"/>
                    <a:gd name="connsiteX17" fmla="*/ 34057 w 175648"/>
                    <a:gd name="connsiteY17" fmla="*/ 202789 h 204707"/>
                    <a:gd name="connsiteX18" fmla="*/ 32831 w 175648"/>
                    <a:gd name="connsiteY18" fmla="*/ 204985 h 204707"/>
                    <a:gd name="connsiteX19" fmla="*/ 50137 w 175648"/>
                    <a:gd name="connsiteY19" fmla="*/ 86875 h 204707"/>
                    <a:gd name="connsiteX20" fmla="*/ 79261 w 175648"/>
                    <a:gd name="connsiteY20" fmla="*/ 124910 h 204707"/>
                    <a:gd name="connsiteX21" fmla="*/ 107093 w 175648"/>
                    <a:gd name="connsiteY21" fmla="*/ 122650 h 204707"/>
                    <a:gd name="connsiteX22" fmla="*/ 138478 w 175648"/>
                    <a:gd name="connsiteY22" fmla="*/ 88618 h 204707"/>
                    <a:gd name="connsiteX23" fmla="*/ 136024 w 175648"/>
                    <a:gd name="connsiteY23" fmla="*/ 55490 h 204707"/>
                    <a:gd name="connsiteX24" fmla="*/ 96826 w 175648"/>
                    <a:gd name="connsiteY24" fmla="*/ 35407 h 204707"/>
                    <a:gd name="connsiteX25" fmla="*/ 58597 w 175648"/>
                    <a:gd name="connsiteY25" fmla="*/ 59300 h 204707"/>
                    <a:gd name="connsiteX26" fmla="*/ 50137 w 175648"/>
                    <a:gd name="connsiteY26" fmla="*/ 86875 h 2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648" h="204707">
                      <a:moveTo>
                        <a:pt x="32831" y="204985"/>
                      </a:moveTo>
                      <a:cubicBezTo>
                        <a:pt x="22175" y="204985"/>
                        <a:pt x="11520" y="204985"/>
                        <a:pt x="865" y="204985"/>
                      </a:cubicBezTo>
                      <a:cubicBezTo>
                        <a:pt x="-233" y="204726"/>
                        <a:pt x="26" y="203887"/>
                        <a:pt x="155" y="203177"/>
                      </a:cubicBezTo>
                      <a:cubicBezTo>
                        <a:pt x="2092" y="188195"/>
                        <a:pt x="4029" y="173278"/>
                        <a:pt x="5967" y="158296"/>
                      </a:cubicBezTo>
                      <a:cubicBezTo>
                        <a:pt x="8162" y="141312"/>
                        <a:pt x="10229" y="124329"/>
                        <a:pt x="12489" y="107345"/>
                      </a:cubicBezTo>
                      <a:cubicBezTo>
                        <a:pt x="14168" y="94753"/>
                        <a:pt x="15330" y="82096"/>
                        <a:pt x="18365" y="69762"/>
                      </a:cubicBezTo>
                      <a:cubicBezTo>
                        <a:pt x="22563" y="52714"/>
                        <a:pt x="31604" y="38442"/>
                        <a:pt x="44131" y="26108"/>
                      </a:cubicBezTo>
                      <a:cubicBezTo>
                        <a:pt x="55561" y="14872"/>
                        <a:pt x="68864" y="7187"/>
                        <a:pt x="84233" y="3119"/>
                      </a:cubicBezTo>
                      <a:cubicBezTo>
                        <a:pt x="99667" y="-949"/>
                        <a:pt x="115101" y="-1337"/>
                        <a:pt x="130406" y="4023"/>
                      </a:cubicBezTo>
                      <a:cubicBezTo>
                        <a:pt x="141384" y="7898"/>
                        <a:pt x="151070" y="14032"/>
                        <a:pt x="158819" y="22750"/>
                      </a:cubicBezTo>
                      <a:cubicBezTo>
                        <a:pt x="168441" y="33728"/>
                        <a:pt x="173866" y="46514"/>
                        <a:pt x="175286" y="61173"/>
                      </a:cubicBezTo>
                      <a:cubicBezTo>
                        <a:pt x="177482" y="83969"/>
                        <a:pt x="171735" y="104310"/>
                        <a:pt x="157915" y="122650"/>
                      </a:cubicBezTo>
                      <a:cubicBezTo>
                        <a:pt x="145646" y="138794"/>
                        <a:pt x="130406" y="150353"/>
                        <a:pt x="111226" y="156811"/>
                      </a:cubicBezTo>
                      <a:cubicBezTo>
                        <a:pt x="95341" y="162171"/>
                        <a:pt x="79455" y="162946"/>
                        <a:pt x="63504" y="158102"/>
                      </a:cubicBezTo>
                      <a:cubicBezTo>
                        <a:pt x="57240" y="156230"/>
                        <a:pt x="51299" y="153259"/>
                        <a:pt x="45810" y="149578"/>
                      </a:cubicBezTo>
                      <a:cubicBezTo>
                        <a:pt x="44777" y="148868"/>
                        <a:pt x="43744" y="148287"/>
                        <a:pt x="42711" y="147512"/>
                      </a:cubicBezTo>
                      <a:cubicBezTo>
                        <a:pt x="41484" y="146608"/>
                        <a:pt x="41225" y="146995"/>
                        <a:pt x="41032" y="148351"/>
                      </a:cubicBezTo>
                      <a:cubicBezTo>
                        <a:pt x="38707" y="166497"/>
                        <a:pt x="36382" y="184643"/>
                        <a:pt x="34057" y="202789"/>
                      </a:cubicBezTo>
                      <a:cubicBezTo>
                        <a:pt x="33864" y="203693"/>
                        <a:pt x="33735" y="204533"/>
                        <a:pt x="32831" y="204985"/>
                      </a:cubicBezTo>
                      <a:close/>
                      <a:moveTo>
                        <a:pt x="50137" y="86875"/>
                      </a:moveTo>
                      <a:cubicBezTo>
                        <a:pt x="50460" y="107991"/>
                        <a:pt x="63052" y="120067"/>
                        <a:pt x="79261" y="124910"/>
                      </a:cubicBezTo>
                      <a:cubicBezTo>
                        <a:pt x="88625" y="127687"/>
                        <a:pt x="97988" y="126783"/>
                        <a:pt x="107093" y="122650"/>
                      </a:cubicBezTo>
                      <a:cubicBezTo>
                        <a:pt x="122334" y="115611"/>
                        <a:pt x="133505" y="105150"/>
                        <a:pt x="138478" y="88618"/>
                      </a:cubicBezTo>
                      <a:cubicBezTo>
                        <a:pt x="141965" y="77124"/>
                        <a:pt x="141448" y="66081"/>
                        <a:pt x="136024" y="55490"/>
                      </a:cubicBezTo>
                      <a:cubicBezTo>
                        <a:pt x="128856" y="41413"/>
                        <a:pt x="112647" y="33082"/>
                        <a:pt x="96826" y="35407"/>
                      </a:cubicBezTo>
                      <a:cubicBezTo>
                        <a:pt x="80617" y="37732"/>
                        <a:pt x="67508" y="45223"/>
                        <a:pt x="58597" y="59300"/>
                      </a:cubicBezTo>
                      <a:cubicBezTo>
                        <a:pt x="53237" y="67760"/>
                        <a:pt x="50460" y="76994"/>
                        <a:pt x="50137" y="86875"/>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32DC1A87-8EC3-4DFB-AEDF-3ADAD05EE4A0}"/>
                    </a:ext>
                  </a:extLst>
                </p:cNvPr>
                <p:cNvSpPr/>
                <p:nvPr/>
              </p:nvSpPr>
              <p:spPr>
                <a:xfrm>
                  <a:off x="10530618" y="1718333"/>
                  <a:ext cx="153692" cy="217622"/>
                </a:xfrm>
                <a:custGeom>
                  <a:avLst/>
                  <a:gdLst>
                    <a:gd name="connsiteX0" fmla="*/ 102899 w 153692"/>
                    <a:gd name="connsiteY0" fmla="*/ 42 h 217622"/>
                    <a:gd name="connsiteX1" fmla="*/ 134412 w 153692"/>
                    <a:gd name="connsiteY1" fmla="*/ 10051 h 217622"/>
                    <a:gd name="connsiteX2" fmla="*/ 145842 w 153692"/>
                    <a:gd name="connsiteY2" fmla="*/ 21675 h 217622"/>
                    <a:gd name="connsiteX3" fmla="*/ 153527 w 153692"/>
                    <a:gd name="connsiteY3" fmla="*/ 31813 h 217622"/>
                    <a:gd name="connsiteX4" fmla="*/ 153204 w 153692"/>
                    <a:gd name="connsiteY4" fmla="*/ 34009 h 217622"/>
                    <a:gd name="connsiteX5" fmla="*/ 141903 w 153692"/>
                    <a:gd name="connsiteY5" fmla="*/ 42468 h 217622"/>
                    <a:gd name="connsiteX6" fmla="*/ 122272 w 153692"/>
                    <a:gd name="connsiteY6" fmla="*/ 57515 h 217622"/>
                    <a:gd name="connsiteX7" fmla="*/ 119043 w 153692"/>
                    <a:gd name="connsiteY7" fmla="*/ 56933 h 217622"/>
                    <a:gd name="connsiteX8" fmla="*/ 110390 w 153692"/>
                    <a:gd name="connsiteY8" fmla="*/ 44793 h 217622"/>
                    <a:gd name="connsiteX9" fmla="*/ 96893 w 153692"/>
                    <a:gd name="connsiteY9" fmla="*/ 37754 h 217622"/>
                    <a:gd name="connsiteX10" fmla="*/ 77714 w 153692"/>
                    <a:gd name="connsiteY10" fmla="*/ 43824 h 217622"/>
                    <a:gd name="connsiteX11" fmla="*/ 76293 w 153692"/>
                    <a:gd name="connsiteY11" fmla="*/ 63262 h 217622"/>
                    <a:gd name="connsiteX12" fmla="*/ 87271 w 153692"/>
                    <a:gd name="connsiteY12" fmla="*/ 76242 h 217622"/>
                    <a:gd name="connsiteX13" fmla="*/ 117558 w 153692"/>
                    <a:gd name="connsiteY13" fmla="*/ 108982 h 217622"/>
                    <a:gd name="connsiteX14" fmla="*/ 131765 w 153692"/>
                    <a:gd name="connsiteY14" fmla="*/ 135523 h 217622"/>
                    <a:gd name="connsiteX15" fmla="*/ 124984 w 153692"/>
                    <a:gd name="connsiteY15" fmla="*/ 177046 h 217622"/>
                    <a:gd name="connsiteX16" fmla="*/ 85786 w 153692"/>
                    <a:gd name="connsiteY16" fmla="*/ 212111 h 217622"/>
                    <a:gd name="connsiteX17" fmla="*/ 33737 w 153692"/>
                    <a:gd name="connsiteY17" fmla="*/ 214048 h 217622"/>
                    <a:gd name="connsiteX18" fmla="*/ 5453 w 153692"/>
                    <a:gd name="connsiteY18" fmla="*/ 187184 h 217622"/>
                    <a:gd name="connsiteX19" fmla="*/ 222 w 153692"/>
                    <a:gd name="connsiteY19" fmla="*/ 174140 h 217622"/>
                    <a:gd name="connsiteX20" fmla="*/ 1062 w 153692"/>
                    <a:gd name="connsiteY20" fmla="*/ 172138 h 217622"/>
                    <a:gd name="connsiteX21" fmla="*/ 35481 w 153692"/>
                    <a:gd name="connsiteY21" fmla="*/ 153733 h 217622"/>
                    <a:gd name="connsiteX22" fmla="*/ 37225 w 153692"/>
                    <a:gd name="connsiteY22" fmla="*/ 154315 h 217622"/>
                    <a:gd name="connsiteX23" fmla="*/ 42003 w 153692"/>
                    <a:gd name="connsiteY23" fmla="*/ 164453 h 217622"/>
                    <a:gd name="connsiteX24" fmla="*/ 56081 w 153692"/>
                    <a:gd name="connsiteY24" fmla="*/ 178466 h 217622"/>
                    <a:gd name="connsiteX25" fmla="*/ 72483 w 153692"/>
                    <a:gd name="connsiteY25" fmla="*/ 179499 h 217622"/>
                    <a:gd name="connsiteX26" fmla="*/ 88434 w 153692"/>
                    <a:gd name="connsiteY26" fmla="*/ 169296 h 217622"/>
                    <a:gd name="connsiteX27" fmla="*/ 91017 w 153692"/>
                    <a:gd name="connsiteY27" fmla="*/ 147211 h 217622"/>
                    <a:gd name="connsiteX28" fmla="*/ 77843 w 153692"/>
                    <a:gd name="connsiteY28" fmla="*/ 130357 h 217622"/>
                    <a:gd name="connsiteX29" fmla="*/ 62926 w 153692"/>
                    <a:gd name="connsiteY29" fmla="*/ 114019 h 217622"/>
                    <a:gd name="connsiteX30" fmla="*/ 45878 w 153692"/>
                    <a:gd name="connsiteY30" fmla="*/ 94452 h 217622"/>
                    <a:gd name="connsiteX31" fmla="*/ 36450 w 153692"/>
                    <a:gd name="connsiteY31" fmla="*/ 46408 h 217622"/>
                    <a:gd name="connsiteX32" fmla="*/ 55371 w 153692"/>
                    <a:gd name="connsiteY32" fmla="*/ 18381 h 217622"/>
                    <a:gd name="connsiteX33" fmla="*/ 102899 w 153692"/>
                    <a:gd name="connsiteY33" fmla="*/ 42 h 2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3692" h="217622">
                      <a:moveTo>
                        <a:pt x="102899" y="42"/>
                      </a:moveTo>
                      <a:cubicBezTo>
                        <a:pt x="114329" y="-152"/>
                        <a:pt x="125049" y="2818"/>
                        <a:pt x="134412" y="10051"/>
                      </a:cubicBezTo>
                      <a:cubicBezTo>
                        <a:pt x="138674" y="13409"/>
                        <a:pt x="142484" y="17413"/>
                        <a:pt x="145842" y="21675"/>
                      </a:cubicBezTo>
                      <a:cubicBezTo>
                        <a:pt x="148425" y="25033"/>
                        <a:pt x="150944" y="28455"/>
                        <a:pt x="153527" y="31813"/>
                      </a:cubicBezTo>
                      <a:cubicBezTo>
                        <a:pt x="154302" y="32782"/>
                        <a:pt x="154302" y="33234"/>
                        <a:pt x="153204" y="34009"/>
                      </a:cubicBezTo>
                      <a:cubicBezTo>
                        <a:pt x="149394" y="36721"/>
                        <a:pt x="145519" y="39498"/>
                        <a:pt x="141903" y="42468"/>
                      </a:cubicBezTo>
                      <a:cubicBezTo>
                        <a:pt x="135510" y="47634"/>
                        <a:pt x="128859" y="52478"/>
                        <a:pt x="122272" y="57515"/>
                      </a:cubicBezTo>
                      <a:cubicBezTo>
                        <a:pt x="120722" y="58677"/>
                        <a:pt x="120012" y="58806"/>
                        <a:pt x="119043" y="56933"/>
                      </a:cubicBezTo>
                      <a:cubicBezTo>
                        <a:pt x="116718" y="52542"/>
                        <a:pt x="113748" y="48474"/>
                        <a:pt x="110390" y="44793"/>
                      </a:cubicBezTo>
                      <a:cubicBezTo>
                        <a:pt x="106838" y="40789"/>
                        <a:pt x="102189" y="38400"/>
                        <a:pt x="96893" y="37754"/>
                      </a:cubicBezTo>
                      <a:cubicBezTo>
                        <a:pt x="89596" y="36786"/>
                        <a:pt x="82945" y="38400"/>
                        <a:pt x="77714" y="43824"/>
                      </a:cubicBezTo>
                      <a:cubicBezTo>
                        <a:pt x="72096" y="49572"/>
                        <a:pt x="70998" y="56740"/>
                        <a:pt x="76293" y="63262"/>
                      </a:cubicBezTo>
                      <a:cubicBezTo>
                        <a:pt x="79845" y="67653"/>
                        <a:pt x="83591" y="71915"/>
                        <a:pt x="87271" y="76242"/>
                      </a:cubicBezTo>
                      <a:cubicBezTo>
                        <a:pt x="96829" y="87607"/>
                        <a:pt x="107871" y="97681"/>
                        <a:pt x="117558" y="108982"/>
                      </a:cubicBezTo>
                      <a:cubicBezTo>
                        <a:pt x="124209" y="116731"/>
                        <a:pt x="129698" y="125255"/>
                        <a:pt x="131765" y="135523"/>
                      </a:cubicBezTo>
                      <a:cubicBezTo>
                        <a:pt x="134671" y="150182"/>
                        <a:pt x="131829" y="163937"/>
                        <a:pt x="124984" y="177046"/>
                      </a:cubicBezTo>
                      <a:cubicBezTo>
                        <a:pt x="116266" y="193706"/>
                        <a:pt x="103222" y="205265"/>
                        <a:pt x="85786" y="212111"/>
                      </a:cubicBezTo>
                      <a:cubicBezTo>
                        <a:pt x="68609" y="218891"/>
                        <a:pt x="51109" y="220247"/>
                        <a:pt x="33737" y="214048"/>
                      </a:cubicBezTo>
                      <a:cubicBezTo>
                        <a:pt x="20628" y="209398"/>
                        <a:pt x="11329" y="199970"/>
                        <a:pt x="5453" y="187184"/>
                      </a:cubicBezTo>
                      <a:cubicBezTo>
                        <a:pt x="3516" y="182922"/>
                        <a:pt x="2030" y="178402"/>
                        <a:pt x="222" y="174140"/>
                      </a:cubicBezTo>
                      <a:cubicBezTo>
                        <a:pt x="-230" y="173042"/>
                        <a:pt x="158" y="172590"/>
                        <a:pt x="1062" y="172138"/>
                      </a:cubicBezTo>
                      <a:cubicBezTo>
                        <a:pt x="12556" y="166003"/>
                        <a:pt x="24051" y="159868"/>
                        <a:pt x="35481" y="153733"/>
                      </a:cubicBezTo>
                      <a:cubicBezTo>
                        <a:pt x="36385" y="153281"/>
                        <a:pt x="36773" y="153217"/>
                        <a:pt x="37225" y="154315"/>
                      </a:cubicBezTo>
                      <a:cubicBezTo>
                        <a:pt x="38710" y="157737"/>
                        <a:pt x="40324" y="161160"/>
                        <a:pt x="42003" y="164453"/>
                      </a:cubicBezTo>
                      <a:cubicBezTo>
                        <a:pt x="45167" y="170652"/>
                        <a:pt x="49752" y="175302"/>
                        <a:pt x="56081" y="178466"/>
                      </a:cubicBezTo>
                      <a:cubicBezTo>
                        <a:pt x="61505" y="181178"/>
                        <a:pt x="67059" y="181372"/>
                        <a:pt x="72483" y="179499"/>
                      </a:cubicBezTo>
                      <a:cubicBezTo>
                        <a:pt x="78554" y="177433"/>
                        <a:pt x="84172" y="174333"/>
                        <a:pt x="88434" y="169296"/>
                      </a:cubicBezTo>
                      <a:cubicBezTo>
                        <a:pt x="94052" y="162774"/>
                        <a:pt x="94891" y="154896"/>
                        <a:pt x="91017" y="147211"/>
                      </a:cubicBezTo>
                      <a:cubicBezTo>
                        <a:pt x="87659" y="140754"/>
                        <a:pt x="82622" y="135652"/>
                        <a:pt x="77843" y="130357"/>
                      </a:cubicBezTo>
                      <a:cubicBezTo>
                        <a:pt x="72935" y="124868"/>
                        <a:pt x="67834" y="119508"/>
                        <a:pt x="62926" y="114019"/>
                      </a:cubicBezTo>
                      <a:cubicBezTo>
                        <a:pt x="57179" y="107561"/>
                        <a:pt x="51238" y="101168"/>
                        <a:pt x="45878" y="94452"/>
                      </a:cubicBezTo>
                      <a:cubicBezTo>
                        <a:pt x="34448" y="80116"/>
                        <a:pt x="31090" y="64037"/>
                        <a:pt x="36450" y="46408"/>
                      </a:cubicBezTo>
                      <a:cubicBezTo>
                        <a:pt x="39872" y="35171"/>
                        <a:pt x="47169" y="26453"/>
                        <a:pt x="55371" y="18381"/>
                      </a:cubicBezTo>
                      <a:cubicBezTo>
                        <a:pt x="68480" y="5595"/>
                        <a:pt x="84495" y="106"/>
                        <a:pt x="102899" y="42"/>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5C1A9F71-46DC-49D4-8681-E009D2CB3DCB}"/>
                    </a:ext>
                  </a:extLst>
                </p:cNvPr>
                <p:cNvSpPr/>
                <p:nvPr/>
              </p:nvSpPr>
              <p:spPr>
                <a:xfrm>
                  <a:off x="10849133" y="1773673"/>
                  <a:ext cx="160150" cy="160795"/>
                </a:xfrm>
                <a:custGeom>
                  <a:avLst/>
                  <a:gdLst>
                    <a:gd name="connsiteX0" fmla="*/ 111980 w 160149"/>
                    <a:gd name="connsiteY0" fmla="*/ 109113 h 160795"/>
                    <a:gd name="connsiteX1" fmla="*/ 108557 w 160149"/>
                    <a:gd name="connsiteY1" fmla="*/ 135913 h 160795"/>
                    <a:gd name="connsiteX2" fmla="*/ 106749 w 160149"/>
                    <a:gd name="connsiteY2" fmla="*/ 149926 h 160795"/>
                    <a:gd name="connsiteX3" fmla="*/ 104166 w 160149"/>
                    <a:gd name="connsiteY3" fmla="*/ 153477 h 160795"/>
                    <a:gd name="connsiteX4" fmla="*/ 63095 w 160149"/>
                    <a:gd name="connsiteY4" fmla="*/ 160968 h 160795"/>
                    <a:gd name="connsiteX5" fmla="*/ 47662 w 160149"/>
                    <a:gd name="connsiteY5" fmla="*/ 157998 h 160795"/>
                    <a:gd name="connsiteX6" fmla="*/ 8593 w 160149"/>
                    <a:gd name="connsiteY6" fmla="*/ 125968 h 160795"/>
                    <a:gd name="connsiteX7" fmla="*/ 327 w 160149"/>
                    <a:gd name="connsiteY7" fmla="*/ 85220 h 160795"/>
                    <a:gd name="connsiteX8" fmla="*/ 29838 w 160149"/>
                    <a:gd name="connsiteY8" fmla="*/ 25099 h 160795"/>
                    <a:gd name="connsiteX9" fmla="*/ 76915 w 160149"/>
                    <a:gd name="connsiteY9" fmla="*/ 1400 h 160795"/>
                    <a:gd name="connsiteX10" fmla="*/ 132386 w 160149"/>
                    <a:gd name="connsiteY10" fmla="*/ 12959 h 160795"/>
                    <a:gd name="connsiteX11" fmla="*/ 159379 w 160149"/>
                    <a:gd name="connsiteY11" fmla="*/ 55644 h 160795"/>
                    <a:gd name="connsiteX12" fmla="*/ 159444 w 160149"/>
                    <a:gd name="connsiteY12" fmla="*/ 82379 h 160795"/>
                    <a:gd name="connsiteX13" fmla="*/ 153051 w 160149"/>
                    <a:gd name="connsiteY13" fmla="*/ 133782 h 160795"/>
                    <a:gd name="connsiteX14" fmla="*/ 150209 w 160149"/>
                    <a:gd name="connsiteY14" fmla="*/ 155092 h 160795"/>
                    <a:gd name="connsiteX15" fmla="*/ 148143 w 160149"/>
                    <a:gd name="connsiteY15" fmla="*/ 156900 h 160795"/>
                    <a:gd name="connsiteX16" fmla="*/ 117792 w 160149"/>
                    <a:gd name="connsiteY16" fmla="*/ 156900 h 160795"/>
                    <a:gd name="connsiteX17" fmla="*/ 116371 w 160149"/>
                    <a:gd name="connsiteY17" fmla="*/ 155156 h 160795"/>
                    <a:gd name="connsiteX18" fmla="*/ 124637 w 160149"/>
                    <a:gd name="connsiteY18" fmla="*/ 90386 h 160795"/>
                    <a:gd name="connsiteX19" fmla="*/ 120827 w 160149"/>
                    <a:gd name="connsiteY19" fmla="*/ 56419 h 160795"/>
                    <a:gd name="connsiteX20" fmla="*/ 95771 w 160149"/>
                    <a:gd name="connsiteY20" fmla="*/ 36077 h 160795"/>
                    <a:gd name="connsiteX21" fmla="*/ 45983 w 160149"/>
                    <a:gd name="connsiteY21" fmla="*/ 55579 h 160795"/>
                    <a:gd name="connsiteX22" fmla="*/ 35715 w 160149"/>
                    <a:gd name="connsiteY22" fmla="*/ 94325 h 160795"/>
                    <a:gd name="connsiteX23" fmla="*/ 57929 w 160149"/>
                    <a:gd name="connsiteY23" fmla="*/ 122545 h 160795"/>
                    <a:gd name="connsiteX24" fmla="*/ 87247 w 160149"/>
                    <a:gd name="connsiteY24" fmla="*/ 124289 h 160795"/>
                    <a:gd name="connsiteX25" fmla="*/ 110236 w 160149"/>
                    <a:gd name="connsiteY25" fmla="*/ 110405 h 160795"/>
                    <a:gd name="connsiteX26" fmla="*/ 111399 w 160149"/>
                    <a:gd name="connsiteY26" fmla="*/ 108790 h 160795"/>
                    <a:gd name="connsiteX27" fmla="*/ 111980 w 160149"/>
                    <a:gd name="connsiteY27" fmla="*/ 109113 h 1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149" h="160795">
                      <a:moveTo>
                        <a:pt x="111980" y="109113"/>
                      </a:moveTo>
                      <a:cubicBezTo>
                        <a:pt x="110817" y="118025"/>
                        <a:pt x="109720" y="127001"/>
                        <a:pt x="108557" y="135913"/>
                      </a:cubicBezTo>
                      <a:cubicBezTo>
                        <a:pt x="107976" y="140562"/>
                        <a:pt x="107266" y="145212"/>
                        <a:pt x="106749" y="149926"/>
                      </a:cubicBezTo>
                      <a:cubicBezTo>
                        <a:pt x="106555" y="151669"/>
                        <a:pt x="105781" y="152702"/>
                        <a:pt x="104166" y="153477"/>
                      </a:cubicBezTo>
                      <a:cubicBezTo>
                        <a:pt x="91122" y="159483"/>
                        <a:pt x="77431" y="162131"/>
                        <a:pt x="63095" y="160968"/>
                      </a:cubicBezTo>
                      <a:cubicBezTo>
                        <a:pt x="57865" y="160516"/>
                        <a:pt x="52634" y="159741"/>
                        <a:pt x="47662" y="157998"/>
                      </a:cubicBezTo>
                      <a:cubicBezTo>
                        <a:pt x="30872" y="151927"/>
                        <a:pt x="17246" y="141854"/>
                        <a:pt x="8593" y="125968"/>
                      </a:cubicBezTo>
                      <a:cubicBezTo>
                        <a:pt x="1683" y="113311"/>
                        <a:pt x="-900" y="99621"/>
                        <a:pt x="327" y="85220"/>
                      </a:cubicBezTo>
                      <a:cubicBezTo>
                        <a:pt x="2329" y="61391"/>
                        <a:pt x="12597" y="41566"/>
                        <a:pt x="29838" y="25099"/>
                      </a:cubicBezTo>
                      <a:cubicBezTo>
                        <a:pt x="43206" y="12378"/>
                        <a:pt x="58833" y="4435"/>
                        <a:pt x="76915" y="1400"/>
                      </a:cubicBezTo>
                      <a:cubicBezTo>
                        <a:pt x="96804" y="-1958"/>
                        <a:pt x="115790" y="496"/>
                        <a:pt x="132386" y="12959"/>
                      </a:cubicBezTo>
                      <a:cubicBezTo>
                        <a:pt x="146722" y="23743"/>
                        <a:pt x="156086" y="37821"/>
                        <a:pt x="159379" y="55644"/>
                      </a:cubicBezTo>
                      <a:cubicBezTo>
                        <a:pt x="160993" y="64556"/>
                        <a:pt x="160477" y="73467"/>
                        <a:pt x="159444" y="82379"/>
                      </a:cubicBezTo>
                      <a:cubicBezTo>
                        <a:pt x="157377" y="99491"/>
                        <a:pt x="155182" y="116669"/>
                        <a:pt x="153051" y="133782"/>
                      </a:cubicBezTo>
                      <a:cubicBezTo>
                        <a:pt x="152146" y="140885"/>
                        <a:pt x="151113" y="147988"/>
                        <a:pt x="150209" y="155092"/>
                      </a:cubicBezTo>
                      <a:cubicBezTo>
                        <a:pt x="150015" y="156448"/>
                        <a:pt x="149563" y="156900"/>
                        <a:pt x="148143" y="156900"/>
                      </a:cubicBezTo>
                      <a:cubicBezTo>
                        <a:pt x="138004" y="156835"/>
                        <a:pt x="127930" y="156835"/>
                        <a:pt x="117792" y="156900"/>
                      </a:cubicBezTo>
                      <a:cubicBezTo>
                        <a:pt x="116371" y="156900"/>
                        <a:pt x="116177" y="156512"/>
                        <a:pt x="116371" y="155156"/>
                      </a:cubicBezTo>
                      <a:cubicBezTo>
                        <a:pt x="119148" y="133588"/>
                        <a:pt x="121925" y="111955"/>
                        <a:pt x="124637" y="90386"/>
                      </a:cubicBezTo>
                      <a:cubicBezTo>
                        <a:pt x="126122" y="78762"/>
                        <a:pt x="125476" y="67332"/>
                        <a:pt x="120827" y="56419"/>
                      </a:cubicBezTo>
                      <a:cubicBezTo>
                        <a:pt x="116048" y="45247"/>
                        <a:pt x="107847" y="38015"/>
                        <a:pt x="95771" y="36077"/>
                      </a:cubicBezTo>
                      <a:cubicBezTo>
                        <a:pt x="75430" y="32784"/>
                        <a:pt x="58640" y="39629"/>
                        <a:pt x="45983" y="55579"/>
                      </a:cubicBezTo>
                      <a:cubicBezTo>
                        <a:pt x="37136" y="66816"/>
                        <a:pt x="33132" y="79860"/>
                        <a:pt x="35715" y="94325"/>
                      </a:cubicBezTo>
                      <a:cubicBezTo>
                        <a:pt x="38104" y="107628"/>
                        <a:pt x="45918" y="116604"/>
                        <a:pt x="57929" y="122545"/>
                      </a:cubicBezTo>
                      <a:cubicBezTo>
                        <a:pt x="67616" y="127324"/>
                        <a:pt x="77431" y="127388"/>
                        <a:pt x="87247" y="124289"/>
                      </a:cubicBezTo>
                      <a:cubicBezTo>
                        <a:pt x="95900" y="121577"/>
                        <a:pt x="103843" y="117121"/>
                        <a:pt x="110236" y="110405"/>
                      </a:cubicBezTo>
                      <a:cubicBezTo>
                        <a:pt x="110688" y="109953"/>
                        <a:pt x="111011" y="109307"/>
                        <a:pt x="111399" y="108790"/>
                      </a:cubicBezTo>
                      <a:cubicBezTo>
                        <a:pt x="111592" y="108855"/>
                        <a:pt x="111786" y="108984"/>
                        <a:pt x="111980" y="109113"/>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296AAAC8-9DF2-4E7E-8B75-7B4CCCEBACDD}"/>
                    </a:ext>
                  </a:extLst>
                </p:cNvPr>
                <p:cNvSpPr/>
                <p:nvPr/>
              </p:nvSpPr>
              <p:spPr>
                <a:xfrm>
                  <a:off x="11099993" y="1724471"/>
                  <a:ext cx="149172" cy="205999"/>
                </a:xfrm>
                <a:custGeom>
                  <a:avLst/>
                  <a:gdLst>
                    <a:gd name="connsiteX0" fmla="*/ 149519 w 149171"/>
                    <a:gd name="connsiteY0" fmla="*/ 206231 h 205998"/>
                    <a:gd name="connsiteX1" fmla="*/ 147194 w 149171"/>
                    <a:gd name="connsiteY1" fmla="*/ 206231 h 205998"/>
                    <a:gd name="connsiteX2" fmla="*/ 107027 w 149171"/>
                    <a:gd name="connsiteY2" fmla="*/ 206231 h 205998"/>
                    <a:gd name="connsiteX3" fmla="*/ 101474 w 149171"/>
                    <a:gd name="connsiteY3" fmla="*/ 203261 h 205998"/>
                    <a:gd name="connsiteX4" fmla="*/ 82553 w 149171"/>
                    <a:gd name="connsiteY4" fmla="*/ 174331 h 205998"/>
                    <a:gd name="connsiteX5" fmla="*/ 60791 w 149171"/>
                    <a:gd name="connsiteY5" fmla="*/ 140945 h 205998"/>
                    <a:gd name="connsiteX6" fmla="*/ 48650 w 149171"/>
                    <a:gd name="connsiteY6" fmla="*/ 122347 h 205998"/>
                    <a:gd name="connsiteX7" fmla="*/ 47294 w 149171"/>
                    <a:gd name="connsiteY7" fmla="*/ 131904 h 205998"/>
                    <a:gd name="connsiteX8" fmla="*/ 42063 w 149171"/>
                    <a:gd name="connsiteY8" fmla="*/ 172071 h 205998"/>
                    <a:gd name="connsiteX9" fmla="*/ 37930 w 149171"/>
                    <a:gd name="connsiteY9" fmla="*/ 204359 h 205998"/>
                    <a:gd name="connsiteX10" fmla="*/ 35929 w 149171"/>
                    <a:gd name="connsiteY10" fmla="*/ 206102 h 205998"/>
                    <a:gd name="connsiteX11" fmla="*/ 1703 w 149171"/>
                    <a:gd name="connsiteY11" fmla="*/ 206102 h 205998"/>
                    <a:gd name="connsiteX12" fmla="*/ 89 w 149171"/>
                    <a:gd name="connsiteY12" fmla="*/ 204230 h 205998"/>
                    <a:gd name="connsiteX13" fmla="*/ 3576 w 149171"/>
                    <a:gd name="connsiteY13" fmla="*/ 177237 h 205998"/>
                    <a:gd name="connsiteX14" fmla="*/ 8742 w 149171"/>
                    <a:gd name="connsiteY14" fmla="*/ 137264 h 205998"/>
                    <a:gd name="connsiteX15" fmla="*/ 12681 w 149171"/>
                    <a:gd name="connsiteY15" fmla="*/ 107430 h 205998"/>
                    <a:gd name="connsiteX16" fmla="*/ 17783 w 149171"/>
                    <a:gd name="connsiteY16" fmla="*/ 67844 h 205998"/>
                    <a:gd name="connsiteX17" fmla="*/ 22820 w 149171"/>
                    <a:gd name="connsiteY17" fmla="*/ 29098 h 205998"/>
                    <a:gd name="connsiteX18" fmla="*/ 25403 w 149171"/>
                    <a:gd name="connsiteY18" fmla="*/ 25159 h 205998"/>
                    <a:gd name="connsiteX19" fmla="*/ 52848 w 149171"/>
                    <a:gd name="connsiteY19" fmla="*/ 7336 h 205998"/>
                    <a:gd name="connsiteX20" fmla="*/ 62405 w 149171"/>
                    <a:gd name="connsiteY20" fmla="*/ 814 h 205998"/>
                    <a:gd name="connsiteX21" fmla="*/ 64407 w 149171"/>
                    <a:gd name="connsiteY21" fmla="*/ 39 h 205998"/>
                    <a:gd name="connsiteX22" fmla="*/ 52654 w 149171"/>
                    <a:gd name="connsiteY22" fmla="*/ 90833 h 205998"/>
                    <a:gd name="connsiteX23" fmla="*/ 53171 w 149171"/>
                    <a:gd name="connsiteY23" fmla="*/ 91156 h 205998"/>
                    <a:gd name="connsiteX24" fmla="*/ 114841 w 149171"/>
                    <a:gd name="connsiteY24" fmla="*/ 21866 h 205998"/>
                    <a:gd name="connsiteX25" fmla="*/ 116843 w 149171"/>
                    <a:gd name="connsiteY25" fmla="*/ 33360 h 205998"/>
                    <a:gd name="connsiteX26" fmla="*/ 120847 w 149171"/>
                    <a:gd name="connsiteY26" fmla="*/ 56543 h 205998"/>
                    <a:gd name="connsiteX27" fmla="*/ 119297 w 149171"/>
                    <a:gd name="connsiteY27" fmla="*/ 61774 h 205998"/>
                    <a:gd name="connsiteX28" fmla="*/ 110385 w 149171"/>
                    <a:gd name="connsiteY28" fmla="*/ 71138 h 205998"/>
                    <a:gd name="connsiteX29" fmla="*/ 79776 w 149171"/>
                    <a:gd name="connsiteY29" fmla="*/ 103620 h 205998"/>
                    <a:gd name="connsiteX30" fmla="*/ 79647 w 149171"/>
                    <a:gd name="connsiteY30" fmla="*/ 107946 h 205998"/>
                    <a:gd name="connsiteX31" fmla="*/ 100182 w 149171"/>
                    <a:gd name="connsiteY31" fmla="*/ 136812 h 205998"/>
                    <a:gd name="connsiteX32" fmla="*/ 124786 w 149171"/>
                    <a:gd name="connsiteY32" fmla="*/ 171748 h 205998"/>
                    <a:gd name="connsiteX33" fmla="*/ 146936 w 149171"/>
                    <a:gd name="connsiteY33" fmla="*/ 203196 h 205998"/>
                    <a:gd name="connsiteX34" fmla="*/ 149519 w 149171"/>
                    <a:gd name="connsiteY34" fmla="*/ 206231 h 20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9171" h="205998">
                      <a:moveTo>
                        <a:pt x="149519" y="206231"/>
                      </a:moveTo>
                      <a:cubicBezTo>
                        <a:pt x="148550" y="206231"/>
                        <a:pt x="147904" y="206231"/>
                        <a:pt x="147194" y="206231"/>
                      </a:cubicBezTo>
                      <a:cubicBezTo>
                        <a:pt x="133827" y="206231"/>
                        <a:pt x="120395" y="206167"/>
                        <a:pt x="107027" y="206231"/>
                      </a:cubicBezTo>
                      <a:cubicBezTo>
                        <a:pt x="104509" y="206231"/>
                        <a:pt x="102830" y="205392"/>
                        <a:pt x="101474" y="203261"/>
                      </a:cubicBezTo>
                      <a:cubicBezTo>
                        <a:pt x="95210" y="193574"/>
                        <a:pt x="88688" y="184082"/>
                        <a:pt x="82553" y="174331"/>
                      </a:cubicBezTo>
                      <a:cubicBezTo>
                        <a:pt x="75449" y="163094"/>
                        <a:pt x="67829" y="152181"/>
                        <a:pt x="60791" y="140945"/>
                      </a:cubicBezTo>
                      <a:cubicBezTo>
                        <a:pt x="56981" y="134810"/>
                        <a:pt x="52912" y="128869"/>
                        <a:pt x="48650" y="122347"/>
                      </a:cubicBezTo>
                      <a:cubicBezTo>
                        <a:pt x="48134" y="125834"/>
                        <a:pt x="47746" y="128869"/>
                        <a:pt x="47294" y="131904"/>
                      </a:cubicBezTo>
                      <a:cubicBezTo>
                        <a:pt x="45551" y="145271"/>
                        <a:pt x="43807" y="158703"/>
                        <a:pt x="42063" y="172071"/>
                      </a:cubicBezTo>
                      <a:cubicBezTo>
                        <a:pt x="40643" y="182855"/>
                        <a:pt x="39222" y="193574"/>
                        <a:pt x="37930" y="204359"/>
                      </a:cubicBezTo>
                      <a:cubicBezTo>
                        <a:pt x="37737" y="205779"/>
                        <a:pt x="37349" y="206102"/>
                        <a:pt x="35929" y="206102"/>
                      </a:cubicBezTo>
                      <a:cubicBezTo>
                        <a:pt x="24499" y="206038"/>
                        <a:pt x="13133" y="206038"/>
                        <a:pt x="1703" y="206102"/>
                      </a:cubicBezTo>
                      <a:cubicBezTo>
                        <a:pt x="153" y="206102"/>
                        <a:pt x="-105" y="205650"/>
                        <a:pt x="89" y="204230"/>
                      </a:cubicBezTo>
                      <a:cubicBezTo>
                        <a:pt x="1251" y="195253"/>
                        <a:pt x="2413" y="186213"/>
                        <a:pt x="3576" y="177237"/>
                      </a:cubicBezTo>
                      <a:cubicBezTo>
                        <a:pt x="5319" y="163934"/>
                        <a:pt x="6998" y="150567"/>
                        <a:pt x="8742" y="137264"/>
                      </a:cubicBezTo>
                      <a:cubicBezTo>
                        <a:pt x="10033" y="127319"/>
                        <a:pt x="11390" y="117374"/>
                        <a:pt x="12681" y="107430"/>
                      </a:cubicBezTo>
                      <a:cubicBezTo>
                        <a:pt x="14425" y="94256"/>
                        <a:pt x="16104" y="81018"/>
                        <a:pt x="17783" y="67844"/>
                      </a:cubicBezTo>
                      <a:cubicBezTo>
                        <a:pt x="19462" y="54929"/>
                        <a:pt x="21141" y="42014"/>
                        <a:pt x="22820" y="29098"/>
                      </a:cubicBezTo>
                      <a:cubicBezTo>
                        <a:pt x="23013" y="27355"/>
                        <a:pt x="23853" y="26128"/>
                        <a:pt x="25403" y="25159"/>
                      </a:cubicBezTo>
                      <a:cubicBezTo>
                        <a:pt x="34572" y="19283"/>
                        <a:pt x="43807" y="13406"/>
                        <a:pt x="52848" y="7336"/>
                      </a:cubicBezTo>
                      <a:cubicBezTo>
                        <a:pt x="56076" y="5205"/>
                        <a:pt x="59176" y="2945"/>
                        <a:pt x="62405" y="814"/>
                      </a:cubicBezTo>
                      <a:cubicBezTo>
                        <a:pt x="62986" y="426"/>
                        <a:pt x="63503" y="-26"/>
                        <a:pt x="64407" y="39"/>
                      </a:cubicBezTo>
                      <a:cubicBezTo>
                        <a:pt x="60468" y="30325"/>
                        <a:pt x="56593" y="60547"/>
                        <a:pt x="52654" y="90833"/>
                      </a:cubicBezTo>
                      <a:cubicBezTo>
                        <a:pt x="52848" y="90963"/>
                        <a:pt x="53041" y="91027"/>
                        <a:pt x="53171" y="91156"/>
                      </a:cubicBezTo>
                      <a:cubicBezTo>
                        <a:pt x="73641" y="68167"/>
                        <a:pt x="94112" y="45178"/>
                        <a:pt x="114841" y="21866"/>
                      </a:cubicBezTo>
                      <a:cubicBezTo>
                        <a:pt x="115551" y="25934"/>
                        <a:pt x="116262" y="29680"/>
                        <a:pt x="116843" y="33360"/>
                      </a:cubicBezTo>
                      <a:cubicBezTo>
                        <a:pt x="118199" y="41110"/>
                        <a:pt x="119426" y="48859"/>
                        <a:pt x="120847" y="56543"/>
                      </a:cubicBezTo>
                      <a:cubicBezTo>
                        <a:pt x="121234" y="58610"/>
                        <a:pt x="120782" y="60224"/>
                        <a:pt x="119297" y="61774"/>
                      </a:cubicBezTo>
                      <a:cubicBezTo>
                        <a:pt x="116262" y="64809"/>
                        <a:pt x="113227" y="67909"/>
                        <a:pt x="110385" y="71138"/>
                      </a:cubicBezTo>
                      <a:cubicBezTo>
                        <a:pt x="100505" y="82309"/>
                        <a:pt x="89979" y="92835"/>
                        <a:pt x="79776" y="103620"/>
                      </a:cubicBezTo>
                      <a:cubicBezTo>
                        <a:pt x="78162" y="105299"/>
                        <a:pt x="78549" y="106396"/>
                        <a:pt x="79647" y="107946"/>
                      </a:cubicBezTo>
                      <a:cubicBezTo>
                        <a:pt x="86557" y="117568"/>
                        <a:pt x="93531" y="127061"/>
                        <a:pt x="100182" y="136812"/>
                      </a:cubicBezTo>
                      <a:cubicBezTo>
                        <a:pt x="108254" y="148565"/>
                        <a:pt x="116843" y="159995"/>
                        <a:pt x="124786" y="171748"/>
                      </a:cubicBezTo>
                      <a:cubicBezTo>
                        <a:pt x="132018" y="182338"/>
                        <a:pt x="139638" y="192670"/>
                        <a:pt x="146936" y="203196"/>
                      </a:cubicBezTo>
                      <a:cubicBezTo>
                        <a:pt x="147711" y="204100"/>
                        <a:pt x="148485" y="204940"/>
                        <a:pt x="149519" y="206231"/>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959B4FE4-4DC5-4623-B30D-87BFA7980CCD}"/>
                    </a:ext>
                  </a:extLst>
                </p:cNvPr>
                <p:cNvSpPr/>
                <p:nvPr/>
              </p:nvSpPr>
              <p:spPr>
                <a:xfrm>
                  <a:off x="11015401" y="1777550"/>
                  <a:ext cx="87178" cy="153046"/>
                </a:xfrm>
                <a:custGeom>
                  <a:avLst/>
                  <a:gdLst>
                    <a:gd name="connsiteX0" fmla="*/ 72282 w 87178"/>
                    <a:gd name="connsiteY0" fmla="*/ 170 h 153046"/>
                    <a:gd name="connsiteX1" fmla="*/ 86037 w 87178"/>
                    <a:gd name="connsiteY1" fmla="*/ 170 h 153046"/>
                    <a:gd name="connsiteX2" fmla="*/ 87522 w 87178"/>
                    <a:gd name="connsiteY2" fmla="*/ 1591 h 153046"/>
                    <a:gd name="connsiteX3" fmla="*/ 83260 w 87178"/>
                    <a:gd name="connsiteY3" fmla="*/ 33879 h 153046"/>
                    <a:gd name="connsiteX4" fmla="*/ 81258 w 87178"/>
                    <a:gd name="connsiteY4" fmla="*/ 35623 h 153046"/>
                    <a:gd name="connsiteX5" fmla="*/ 63629 w 87178"/>
                    <a:gd name="connsiteY5" fmla="*/ 35558 h 153046"/>
                    <a:gd name="connsiteX6" fmla="*/ 48582 w 87178"/>
                    <a:gd name="connsiteY6" fmla="*/ 48667 h 153046"/>
                    <a:gd name="connsiteX7" fmla="*/ 39283 w 87178"/>
                    <a:gd name="connsiteY7" fmla="*/ 119508 h 153046"/>
                    <a:gd name="connsiteX8" fmla="*/ 35150 w 87178"/>
                    <a:gd name="connsiteY8" fmla="*/ 151602 h 153046"/>
                    <a:gd name="connsiteX9" fmla="*/ 33536 w 87178"/>
                    <a:gd name="connsiteY9" fmla="*/ 153087 h 153046"/>
                    <a:gd name="connsiteX10" fmla="*/ 1377 w 87178"/>
                    <a:gd name="connsiteY10" fmla="*/ 153087 h 153046"/>
                    <a:gd name="connsiteX11" fmla="*/ 85 w 87178"/>
                    <a:gd name="connsiteY11" fmla="*/ 151602 h 153046"/>
                    <a:gd name="connsiteX12" fmla="*/ 6220 w 87178"/>
                    <a:gd name="connsiteY12" fmla="*/ 104332 h 153046"/>
                    <a:gd name="connsiteX13" fmla="*/ 11709 w 87178"/>
                    <a:gd name="connsiteY13" fmla="*/ 62099 h 153046"/>
                    <a:gd name="connsiteX14" fmla="*/ 15390 w 87178"/>
                    <a:gd name="connsiteY14" fmla="*/ 36979 h 153046"/>
                    <a:gd name="connsiteX15" fmla="*/ 17908 w 87178"/>
                    <a:gd name="connsiteY15" fmla="*/ 29423 h 153046"/>
                    <a:gd name="connsiteX16" fmla="*/ 54071 w 87178"/>
                    <a:gd name="connsiteY16" fmla="*/ 816 h 153046"/>
                    <a:gd name="connsiteX17" fmla="*/ 72282 w 87178"/>
                    <a:gd name="connsiteY17" fmla="*/ 170 h 15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78" h="153046">
                      <a:moveTo>
                        <a:pt x="72282" y="170"/>
                      </a:moveTo>
                      <a:cubicBezTo>
                        <a:pt x="76867" y="170"/>
                        <a:pt x="81452" y="170"/>
                        <a:pt x="86037" y="170"/>
                      </a:cubicBezTo>
                      <a:cubicBezTo>
                        <a:pt x="87070" y="170"/>
                        <a:pt x="87716" y="170"/>
                        <a:pt x="87522" y="1591"/>
                      </a:cubicBezTo>
                      <a:cubicBezTo>
                        <a:pt x="86037" y="12311"/>
                        <a:pt x="84616" y="23095"/>
                        <a:pt x="83260" y="33879"/>
                      </a:cubicBezTo>
                      <a:cubicBezTo>
                        <a:pt x="83066" y="35300"/>
                        <a:pt x="82614" y="35623"/>
                        <a:pt x="81258" y="35623"/>
                      </a:cubicBezTo>
                      <a:cubicBezTo>
                        <a:pt x="75382" y="35558"/>
                        <a:pt x="69505" y="35558"/>
                        <a:pt x="63629" y="35558"/>
                      </a:cubicBezTo>
                      <a:cubicBezTo>
                        <a:pt x="54717" y="35558"/>
                        <a:pt x="49809" y="39820"/>
                        <a:pt x="48582" y="48667"/>
                      </a:cubicBezTo>
                      <a:cubicBezTo>
                        <a:pt x="45483" y="72302"/>
                        <a:pt x="42383" y="95873"/>
                        <a:pt x="39283" y="119508"/>
                      </a:cubicBezTo>
                      <a:cubicBezTo>
                        <a:pt x="37863" y="130227"/>
                        <a:pt x="36507" y="140882"/>
                        <a:pt x="35150" y="151602"/>
                      </a:cubicBezTo>
                      <a:cubicBezTo>
                        <a:pt x="35021" y="152700"/>
                        <a:pt x="34698" y="153087"/>
                        <a:pt x="33536" y="153087"/>
                      </a:cubicBezTo>
                      <a:cubicBezTo>
                        <a:pt x="22816" y="153023"/>
                        <a:pt x="12097" y="153023"/>
                        <a:pt x="1377" y="153087"/>
                      </a:cubicBezTo>
                      <a:cubicBezTo>
                        <a:pt x="215" y="153087"/>
                        <a:pt x="-108" y="152829"/>
                        <a:pt x="85" y="151602"/>
                      </a:cubicBezTo>
                      <a:cubicBezTo>
                        <a:pt x="2152" y="135845"/>
                        <a:pt x="4218" y="120089"/>
                        <a:pt x="6220" y="104332"/>
                      </a:cubicBezTo>
                      <a:cubicBezTo>
                        <a:pt x="8028" y="90254"/>
                        <a:pt x="9836" y="76177"/>
                        <a:pt x="11709" y="62099"/>
                      </a:cubicBezTo>
                      <a:cubicBezTo>
                        <a:pt x="12807" y="53704"/>
                        <a:pt x="13711" y="45309"/>
                        <a:pt x="15390" y="36979"/>
                      </a:cubicBezTo>
                      <a:cubicBezTo>
                        <a:pt x="15907" y="34331"/>
                        <a:pt x="16746" y="31813"/>
                        <a:pt x="17908" y="29423"/>
                      </a:cubicBezTo>
                      <a:cubicBezTo>
                        <a:pt x="25270" y="13990"/>
                        <a:pt x="37088" y="3980"/>
                        <a:pt x="54071" y="816"/>
                      </a:cubicBezTo>
                      <a:cubicBezTo>
                        <a:pt x="60077" y="-411"/>
                        <a:pt x="66212" y="170"/>
                        <a:pt x="72282" y="170"/>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A3EC0F60-9654-45B3-9DEC-FD9372961DAD}"/>
                    </a:ext>
                  </a:extLst>
                </p:cNvPr>
                <p:cNvSpPr/>
                <p:nvPr/>
              </p:nvSpPr>
              <p:spPr>
                <a:xfrm>
                  <a:off x="10927565" y="1701415"/>
                  <a:ext cx="43266" cy="42620"/>
                </a:xfrm>
                <a:custGeom>
                  <a:avLst/>
                  <a:gdLst>
                    <a:gd name="connsiteX0" fmla="*/ 33 w 43266"/>
                    <a:gd name="connsiteY0" fmla="*/ 42661 h 42620"/>
                    <a:gd name="connsiteX1" fmla="*/ 7265 w 43266"/>
                    <a:gd name="connsiteY1" fmla="*/ 1139 h 42620"/>
                    <a:gd name="connsiteX2" fmla="*/ 8557 w 43266"/>
                    <a:gd name="connsiteY2" fmla="*/ 41 h 42620"/>
                    <a:gd name="connsiteX3" fmla="*/ 16242 w 43266"/>
                    <a:gd name="connsiteY3" fmla="*/ 41 h 42620"/>
                    <a:gd name="connsiteX4" fmla="*/ 13529 w 43266"/>
                    <a:gd name="connsiteY4" fmla="*/ 15087 h 42620"/>
                    <a:gd name="connsiteX5" fmla="*/ 14950 w 43266"/>
                    <a:gd name="connsiteY5" fmla="*/ 16831 h 42620"/>
                    <a:gd name="connsiteX6" fmla="*/ 30125 w 43266"/>
                    <a:gd name="connsiteY6" fmla="*/ 16831 h 42620"/>
                    <a:gd name="connsiteX7" fmla="*/ 31934 w 43266"/>
                    <a:gd name="connsiteY7" fmla="*/ 15281 h 42620"/>
                    <a:gd name="connsiteX8" fmla="*/ 34323 w 43266"/>
                    <a:gd name="connsiteY8" fmla="*/ 1591 h 42620"/>
                    <a:gd name="connsiteX9" fmla="*/ 36196 w 43266"/>
                    <a:gd name="connsiteY9" fmla="*/ 41 h 42620"/>
                    <a:gd name="connsiteX10" fmla="*/ 42137 w 43266"/>
                    <a:gd name="connsiteY10" fmla="*/ 41 h 42620"/>
                    <a:gd name="connsiteX11" fmla="*/ 43299 w 43266"/>
                    <a:gd name="connsiteY11" fmla="*/ 1462 h 42620"/>
                    <a:gd name="connsiteX12" fmla="*/ 36389 w 43266"/>
                    <a:gd name="connsiteY12" fmla="*/ 41176 h 42620"/>
                    <a:gd name="connsiteX13" fmla="*/ 34581 w 43266"/>
                    <a:gd name="connsiteY13" fmla="*/ 42726 h 42620"/>
                    <a:gd name="connsiteX14" fmla="*/ 28834 w 43266"/>
                    <a:gd name="connsiteY14" fmla="*/ 42726 h 42620"/>
                    <a:gd name="connsiteX15" fmla="*/ 27478 w 43266"/>
                    <a:gd name="connsiteY15" fmla="*/ 41111 h 42620"/>
                    <a:gd name="connsiteX16" fmla="*/ 29932 w 43266"/>
                    <a:gd name="connsiteY16" fmla="*/ 27227 h 42620"/>
                    <a:gd name="connsiteX17" fmla="*/ 28253 w 43266"/>
                    <a:gd name="connsiteY17" fmla="*/ 25290 h 42620"/>
                    <a:gd name="connsiteX18" fmla="*/ 13723 w 43266"/>
                    <a:gd name="connsiteY18" fmla="*/ 25290 h 42620"/>
                    <a:gd name="connsiteX19" fmla="*/ 11527 w 43266"/>
                    <a:gd name="connsiteY19" fmla="*/ 27163 h 42620"/>
                    <a:gd name="connsiteX20" fmla="*/ 9203 w 43266"/>
                    <a:gd name="connsiteY20" fmla="*/ 41305 h 42620"/>
                    <a:gd name="connsiteX21" fmla="*/ 7588 w 43266"/>
                    <a:gd name="connsiteY21" fmla="*/ 42726 h 42620"/>
                    <a:gd name="connsiteX22" fmla="*/ 33 w 43266"/>
                    <a:gd name="connsiteY22" fmla="*/ 42661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66" h="42620">
                      <a:moveTo>
                        <a:pt x="33" y="42661"/>
                      </a:moveTo>
                      <a:cubicBezTo>
                        <a:pt x="2487" y="28648"/>
                        <a:pt x="4876" y="14893"/>
                        <a:pt x="7265" y="1139"/>
                      </a:cubicBezTo>
                      <a:cubicBezTo>
                        <a:pt x="7395" y="299"/>
                        <a:pt x="7782" y="-24"/>
                        <a:pt x="8557" y="41"/>
                      </a:cubicBezTo>
                      <a:cubicBezTo>
                        <a:pt x="11075" y="105"/>
                        <a:pt x="13594" y="41"/>
                        <a:pt x="16242" y="41"/>
                      </a:cubicBezTo>
                      <a:cubicBezTo>
                        <a:pt x="15337" y="5142"/>
                        <a:pt x="14498" y="10115"/>
                        <a:pt x="13529" y="15087"/>
                      </a:cubicBezTo>
                      <a:cubicBezTo>
                        <a:pt x="13271" y="16443"/>
                        <a:pt x="13465" y="16895"/>
                        <a:pt x="14950" y="16831"/>
                      </a:cubicBezTo>
                      <a:cubicBezTo>
                        <a:pt x="19987" y="16766"/>
                        <a:pt x="25089" y="16766"/>
                        <a:pt x="30125" y="16831"/>
                      </a:cubicBezTo>
                      <a:cubicBezTo>
                        <a:pt x="31352" y="16831"/>
                        <a:pt x="31740" y="16508"/>
                        <a:pt x="31934" y="15281"/>
                      </a:cubicBezTo>
                      <a:cubicBezTo>
                        <a:pt x="32644" y="10696"/>
                        <a:pt x="33548" y="6176"/>
                        <a:pt x="34323" y="1591"/>
                      </a:cubicBezTo>
                      <a:cubicBezTo>
                        <a:pt x="34517" y="428"/>
                        <a:pt x="34969" y="-24"/>
                        <a:pt x="36196" y="41"/>
                      </a:cubicBezTo>
                      <a:cubicBezTo>
                        <a:pt x="38198" y="170"/>
                        <a:pt x="40135" y="170"/>
                        <a:pt x="42137" y="41"/>
                      </a:cubicBezTo>
                      <a:cubicBezTo>
                        <a:pt x="43364" y="-24"/>
                        <a:pt x="43428" y="493"/>
                        <a:pt x="43299" y="1462"/>
                      </a:cubicBezTo>
                      <a:cubicBezTo>
                        <a:pt x="40974" y="14700"/>
                        <a:pt x="38650" y="27938"/>
                        <a:pt x="36389" y="41176"/>
                      </a:cubicBezTo>
                      <a:cubicBezTo>
                        <a:pt x="36196" y="42274"/>
                        <a:pt x="35808" y="42790"/>
                        <a:pt x="34581" y="42726"/>
                      </a:cubicBezTo>
                      <a:cubicBezTo>
                        <a:pt x="32709" y="42597"/>
                        <a:pt x="30771" y="42597"/>
                        <a:pt x="28834" y="42726"/>
                      </a:cubicBezTo>
                      <a:cubicBezTo>
                        <a:pt x="27413" y="42855"/>
                        <a:pt x="27284" y="42274"/>
                        <a:pt x="27478" y="41111"/>
                      </a:cubicBezTo>
                      <a:cubicBezTo>
                        <a:pt x="28317" y="36462"/>
                        <a:pt x="29028" y="31812"/>
                        <a:pt x="29932" y="27227"/>
                      </a:cubicBezTo>
                      <a:cubicBezTo>
                        <a:pt x="30255" y="25548"/>
                        <a:pt x="29738" y="25290"/>
                        <a:pt x="28253" y="25290"/>
                      </a:cubicBezTo>
                      <a:cubicBezTo>
                        <a:pt x="23409" y="25355"/>
                        <a:pt x="18566" y="25419"/>
                        <a:pt x="13723" y="25290"/>
                      </a:cubicBezTo>
                      <a:cubicBezTo>
                        <a:pt x="12173" y="25226"/>
                        <a:pt x="11721" y="25871"/>
                        <a:pt x="11527" y="27163"/>
                      </a:cubicBezTo>
                      <a:cubicBezTo>
                        <a:pt x="10753" y="31877"/>
                        <a:pt x="9913" y="36591"/>
                        <a:pt x="9203" y="41305"/>
                      </a:cubicBezTo>
                      <a:cubicBezTo>
                        <a:pt x="9009" y="42338"/>
                        <a:pt x="8751" y="42790"/>
                        <a:pt x="7588" y="42726"/>
                      </a:cubicBezTo>
                      <a:cubicBezTo>
                        <a:pt x="5134" y="42597"/>
                        <a:pt x="2745" y="42661"/>
                        <a:pt x="33" y="42661"/>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15E30686-49BB-44B3-9294-86D6CC5C9809}"/>
                    </a:ext>
                  </a:extLst>
                </p:cNvPr>
                <p:cNvSpPr/>
                <p:nvPr/>
              </p:nvSpPr>
              <p:spPr>
                <a:xfrm>
                  <a:off x="10817462" y="1701352"/>
                  <a:ext cx="40037" cy="42620"/>
                </a:xfrm>
                <a:custGeom>
                  <a:avLst/>
                  <a:gdLst>
                    <a:gd name="connsiteX0" fmla="*/ 33 w 40037"/>
                    <a:gd name="connsiteY0" fmla="*/ 42724 h 42620"/>
                    <a:gd name="connsiteX1" fmla="*/ 549 w 40037"/>
                    <a:gd name="connsiteY1" fmla="*/ 41755 h 42620"/>
                    <a:gd name="connsiteX2" fmla="*/ 21860 w 40037"/>
                    <a:gd name="connsiteY2" fmla="*/ 1460 h 42620"/>
                    <a:gd name="connsiteX3" fmla="*/ 24249 w 40037"/>
                    <a:gd name="connsiteY3" fmla="*/ 39 h 42620"/>
                    <a:gd name="connsiteX4" fmla="*/ 31030 w 40037"/>
                    <a:gd name="connsiteY4" fmla="*/ 39 h 42620"/>
                    <a:gd name="connsiteX5" fmla="*/ 32773 w 40037"/>
                    <a:gd name="connsiteY5" fmla="*/ 1330 h 42620"/>
                    <a:gd name="connsiteX6" fmla="*/ 40006 w 40037"/>
                    <a:gd name="connsiteY6" fmla="*/ 41174 h 42620"/>
                    <a:gd name="connsiteX7" fmla="*/ 38714 w 40037"/>
                    <a:gd name="connsiteY7" fmla="*/ 42659 h 42620"/>
                    <a:gd name="connsiteX8" fmla="*/ 32192 w 40037"/>
                    <a:gd name="connsiteY8" fmla="*/ 42659 h 42620"/>
                    <a:gd name="connsiteX9" fmla="*/ 30513 w 40037"/>
                    <a:gd name="connsiteY9" fmla="*/ 41239 h 42620"/>
                    <a:gd name="connsiteX10" fmla="*/ 29673 w 40037"/>
                    <a:gd name="connsiteY10" fmla="*/ 35168 h 42620"/>
                    <a:gd name="connsiteX11" fmla="*/ 27930 w 40037"/>
                    <a:gd name="connsiteY11" fmla="*/ 33554 h 42620"/>
                    <a:gd name="connsiteX12" fmla="*/ 16242 w 40037"/>
                    <a:gd name="connsiteY12" fmla="*/ 33554 h 42620"/>
                    <a:gd name="connsiteX13" fmla="*/ 14369 w 40037"/>
                    <a:gd name="connsiteY13" fmla="*/ 34716 h 42620"/>
                    <a:gd name="connsiteX14" fmla="*/ 10946 w 40037"/>
                    <a:gd name="connsiteY14" fmla="*/ 41497 h 42620"/>
                    <a:gd name="connsiteX15" fmla="*/ 9074 w 40037"/>
                    <a:gd name="connsiteY15" fmla="*/ 42659 h 42620"/>
                    <a:gd name="connsiteX16" fmla="*/ 33 w 40037"/>
                    <a:gd name="connsiteY16" fmla="*/ 42724 h 42620"/>
                    <a:gd name="connsiteX17" fmla="*/ 25928 w 40037"/>
                    <a:gd name="connsiteY17" fmla="*/ 11598 h 42620"/>
                    <a:gd name="connsiteX18" fmla="*/ 19341 w 40037"/>
                    <a:gd name="connsiteY18" fmla="*/ 24707 h 42620"/>
                    <a:gd name="connsiteX19" fmla="*/ 26961 w 40037"/>
                    <a:gd name="connsiteY19" fmla="*/ 24707 h 42620"/>
                    <a:gd name="connsiteX20" fmla="*/ 27801 w 40037"/>
                    <a:gd name="connsiteY20" fmla="*/ 23416 h 42620"/>
                    <a:gd name="connsiteX21" fmla="*/ 25928 w 40037"/>
                    <a:gd name="connsiteY21" fmla="*/ 11598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37" h="42620">
                      <a:moveTo>
                        <a:pt x="33" y="42724"/>
                      </a:moveTo>
                      <a:cubicBezTo>
                        <a:pt x="291" y="42207"/>
                        <a:pt x="420" y="42014"/>
                        <a:pt x="549" y="41755"/>
                      </a:cubicBezTo>
                      <a:cubicBezTo>
                        <a:pt x="7653" y="28323"/>
                        <a:pt x="14756" y="14891"/>
                        <a:pt x="21860" y="1460"/>
                      </a:cubicBezTo>
                      <a:cubicBezTo>
                        <a:pt x="22441" y="426"/>
                        <a:pt x="23022" y="-26"/>
                        <a:pt x="24249" y="39"/>
                      </a:cubicBezTo>
                      <a:cubicBezTo>
                        <a:pt x="26509" y="103"/>
                        <a:pt x="28769" y="103"/>
                        <a:pt x="31030" y="39"/>
                      </a:cubicBezTo>
                      <a:cubicBezTo>
                        <a:pt x="32063" y="39"/>
                        <a:pt x="32579" y="168"/>
                        <a:pt x="32773" y="1330"/>
                      </a:cubicBezTo>
                      <a:cubicBezTo>
                        <a:pt x="35162" y="14633"/>
                        <a:pt x="37552" y="27871"/>
                        <a:pt x="40006" y="41174"/>
                      </a:cubicBezTo>
                      <a:cubicBezTo>
                        <a:pt x="40199" y="42336"/>
                        <a:pt x="40006" y="42724"/>
                        <a:pt x="38714" y="42659"/>
                      </a:cubicBezTo>
                      <a:cubicBezTo>
                        <a:pt x="36519" y="42530"/>
                        <a:pt x="34323" y="42595"/>
                        <a:pt x="32192" y="42659"/>
                      </a:cubicBezTo>
                      <a:cubicBezTo>
                        <a:pt x="31094" y="42724"/>
                        <a:pt x="30642" y="42401"/>
                        <a:pt x="30513" y="41239"/>
                      </a:cubicBezTo>
                      <a:cubicBezTo>
                        <a:pt x="30319" y="39172"/>
                        <a:pt x="29932" y="37170"/>
                        <a:pt x="29673" y="35168"/>
                      </a:cubicBezTo>
                      <a:cubicBezTo>
                        <a:pt x="29544" y="34071"/>
                        <a:pt x="29221" y="33554"/>
                        <a:pt x="27930" y="33554"/>
                      </a:cubicBezTo>
                      <a:cubicBezTo>
                        <a:pt x="24055" y="33683"/>
                        <a:pt x="20116" y="33619"/>
                        <a:pt x="16242" y="33554"/>
                      </a:cubicBezTo>
                      <a:cubicBezTo>
                        <a:pt x="15273" y="33554"/>
                        <a:pt x="14756" y="33877"/>
                        <a:pt x="14369" y="34716"/>
                      </a:cubicBezTo>
                      <a:cubicBezTo>
                        <a:pt x="13271" y="36977"/>
                        <a:pt x="12044" y="39172"/>
                        <a:pt x="10946" y="41497"/>
                      </a:cubicBezTo>
                      <a:cubicBezTo>
                        <a:pt x="10559" y="42336"/>
                        <a:pt x="10042" y="42659"/>
                        <a:pt x="9074" y="42659"/>
                      </a:cubicBezTo>
                      <a:cubicBezTo>
                        <a:pt x="6103" y="42659"/>
                        <a:pt x="3262" y="42724"/>
                        <a:pt x="33" y="42724"/>
                      </a:cubicBezTo>
                      <a:close/>
                      <a:moveTo>
                        <a:pt x="25928" y="11598"/>
                      </a:moveTo>
                      <a:cubicBezTo>
                        <a:pt x="23603" y="16248"/>
                        <a:pt x="21537" y="20380"/>
                        <a:pt x="19341" y="24707"/>
                      </a:cubicBezTo>
                      <a:cubicBezTo>
                        <a:pt x="22053" y="24707"/>
                        <a:pt x="24507" y="24707"/>
                        <a:pt x="26961" y="24707"/>
                      </a:cubicBezTo>
                      <a:cubicBezTo>
                        <a:pt x="28059" y="24707"/>
                        <a:pt x="27930" y="24190"/>
                        <a:pt x="27801" y="23416"/>
                      </a:cubicBezTo>
                      <a:cubicBezTo>
                        <a:pt x="27090" y="19735"/>
                        <a:pt x="26574" y="15925"/>
                        <a:pt x="25928" y="11598"/>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F3380343-DF48-42EF-85C6-9929F319E20B}"/>
                    </a:ext>
                  </a:extLst>
                </p:cNvPr>
                <p:cNvSpPr/>
                <p:nvPr/>
              </p:nvSpPr>
              <p:spPr>
                <a:xfrm>
                  <a:off x="10712719" y="1701352"/>
                  <a:ext cx="39392" cy="42620"/>
                </a:xfrm>
                <a:custGeom>
                  <a:avLst/>
                  <a:gdLst>
                    <a:gd name="connsiteX0" fmla="*/ 33 w 39391"/>
                    <a:gd name="connsiteY0" fmla="*/ 42725 h 42620"/>
                    <a:gd name="connsiteX1" fmla="*/ 614 w 39391"/>
                    <a:gd name="connsiteY1" fmla="*/ 41433 h 42620"/>
                    <a:gd name="connsiteX2" fmla="*/ 21731 w 39391"/>
                    <a:gd name="connsiteY2" fmla="*/ 1525 h 42620"/>
                    <a:gd name="connsiteX3" fmla="*/ 24055 w 39391"/>
                    <a:gd name="connsiteY3" fmla="*/ 40 h 42620"/>
                    <a:gd name="connsiteX4" fmla="*/ 30836 w 39391"/>
                    <a:gd name="connsiteY4" fmla="*/ 40 h 42620"/>
                    <a:gd name="connsiteX5" fmla="*/ 32709 w 39391"/>
                    <a:gd name="connsiteY5" fmla="*/ 1525 h 42620"/>
                    <a:gd name="connsiteX6" fmla="*/ 39295 w 39391"/>
                    <a:gd name="connsiteY6" fmla="*/ 38398 h 42620"/>
                    <a:gd name="connsiteX7" fmla="*/ 39941 w 39391"/>
                    <a:gd name="connsiteY7" fmla="*/ 42595 h 42620"/>
                    <a:gd name="connsiteX8" fmla="*/ 35679 w 39391"/>
                    <a:gd name="connsiteY8" fmla="*/ 42725 h 42620"/>
                    <a:gd name="connsiteX9" fmla="*/ 29867 w 39391"/>
                    <a:gd name="connsiteY9" fmla="*/ 37559 h 42620"/>
                    <a:gd name="connsiteX10" fmla="*/ 25411 w 39391"/>
                    <a:gd name="connsiteY10" fmla="*/ 33684 h 42620"/>
                    <a:gd name="connsiteX11" fmla="*/ 16177 w 39391"/>
                    <a:gd name="connsiteY11" fmla="*/ 33684 h 42620"/>
                    <a:gd name="connsiteX12" fmla="*/ 14175 w 39391"/>
                    <a:gd name="connsiteY12" fmla="*/ 34911 h 42620"/>
                    <a:gd name="connsiteX13" fmla="*/ 10882 w 39391"/>
                    <a:gd name="connsiteY13" fmla="*/ 41498 h 42620"/>
                    <a:gd name="connsiteX14" fmla="*/ 8880 w 39391"/>
                    <a:gd name="connsiteY14" fmla="*/ 42725 h 42620"/>
                    <a:gd name="connsiteX15" fmla="*/ 33 w 39391"/>
                    <a:gd name="connsiteY15" fmla="*/ 42725 h 42620"/>
                    <a:gd name="connsiteX16" fmla="*/ 25928 w 39391"/>
                    <a:gd name="connsiteY16" fmla="*/ 12374 h 42620"/>
                    <a:gd name="connsiteX17" fmla="*/ 25476 w 39391"/>
                    <a:gd name="connsiteY17" fmla="*/ 12374 h 42620"/>
                    <a:gd name="connsiteX18" fmla="*/ 19277 w 39391"/>
                    <a:gd name="connsiteY18" fmla="*/ 24772 h 42620"/>
                    <a:gd name="connsiteX19" fmla="*/ 26961 w 39391"/>
                    <a:gd name="connsiteY19" fmla="*/ 24772 h 42620"/>
                    <a:gd name="connsiteX20" fmla="*/ 27801 w 39391"/>
                    <a:gd name="connsiteY20" fmla="*/ 23997 h 42620"/>
                    <a:gd name="connsiteX21" fmla="*/ 25928 w 39391"/>
                    <a:gd name="connsiteY21" fmla="*/ 12374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91" h="42620">
                      <a:moveTo>
                        <a:pt x="33" y="42725"/>
                      </a:moveTo>
                      <a:cubicBezTo>
                        <a:pt x="291" y="42143"/>
                        <a:pt x="420" y="41821"/>
                        <a:pt x="614" y="41433"/>
                      </a:cubicBezTo>
                      <a:cubicBezTo>
                        <a:pt x="7653" y="28130"/>
                        <a:pt x="14692" y="14828"/>
                        <a:pt x="21731" y="1525"/>
                      </a:cubicBezTo>
                      <a:cubicBezTo>
                        <a:pt x="22247" y="492"/>
                        <a:pt x="22828" y="-25"/>
                        <a:pt x="24055" y="40"/>
                      </a:cubicBezTo>
                      <a:cubicBezTo>
                        <a:pt x="26315" y="169"/>
                        <a:pt x="28576" y="169"/>
                        <a:pt x="30836" y="40"/>
                      </a:cubicBezTo>
                      <a:cubicBezTo>
                        <a:pt x="31998" y="-25"/>
                        <a:pt x="32515" y="363"/>
                        <a:pt x="32709" y="1525"/>
                      </a:cubicBezTo>
                      <a:cubicBezTo>
                        <a:pt x="34904" y="13794"/>
                        <a:pt x="37100" y="26064"/>
                        <a:pt x="39295" y="38398"/>
                      </a:cubicBezTo>
                      <a:cubicBezTo>
                        <a:pt x="39554" y="39754"/>
                        <a:pt x="39683" y="41175"/>
                        <a:pt x="39941" y="42595"/>
                      </a:cubicBezTo>
                      <a:cubicBezTo>
                        <a:pt x="38520" y="42660"/>
                        <a:pt x="37100" y="42725"/>
                        <a:pt x="35679" y="42725"/>
                      </a:cubicBezTo>
                      <a:cubicBezTo>
                        <a:pt x="30578" y="42725"/>
                        <a:pt x="30578" y="42725"/>
                        <a:pt x="29867" y="37559"/>
                      </a:cubicBezTo>
                      <a:cubicBezTo>
                        <a:pt x="29351" y="33684"/>
                        <a:pt x="29351" y="33684"/>
                        <a:pt x="25411" y="33684"/>
                      </a:cubicBezTo>
                      <a:cubicBezTo>
                        <a:pt x="22312" y="33684"/>
                        <a:pt x="19277" y="33749"/>
                        <a:pt x="16177" y="33684"/>
                      </a:cubicBezTo>
                      <a:cubicBezTo>
                        <a:pt x="15144" y="33684"/>
                        <a:pt x="14627" y="34007"/>
                        <a:pt x="14175" y="34911"/>
                      </a:cubicBezTo>
                      <a:cubicBezTo>
                        <a:pt x="13142" y="37106"/>
                        <a:pt x="11915" y="39237"/>
                        <a:pt x="10882" y="41498"/>
                      </a:cubicBezTo>
                      <a:cubicBezTo>
                        <a:pt x="10430" y="42402"/>
                        <a:pt x="9913" y="42789"/>
                        <a:pt x="8880" y="42725"/>
                      </a:cubicBezTo>
                      <a:cubicBezTo>
                        <a:pt x="5974" y="42660"/>
                        <a:pt x="3132" y="42725"/>
                        <a:pt x="33" y="42725"/>
                      </a:cubicBezTo>
                      <a:close/>
                      <a:moveTo>
                        <a:pt x="25928" y="12374"/>
                      </a:moveTo>
                      <a:cubicBezTo>
                        <a:pt x="25799" y="12374"/>
                        <a:pt x="25605" y="12374"/>
                        <a:pt x="25476" y="12374"/>
                      </a:cubicBezTo>
                      <a:cubicBezTo>
                        <a:pt x="23474" y="16377"/>
                        <a:pt x="21408" y="20446"/>
                        <a:pt x="19277" y="24772"/>
                      </a:cubicBezTo>
                      <a:cubicBezTo>
                        <a:pt x="22118" y="24772"/>
                        <a:pt x="24507" y="24772"/>
                        <a:pt x="26961" y="24772"/>
                      </a:cubicBezTo>
                      <a:cubicBezTo>
                        <a:pt x="27478" y="24772"/>
                        <a:pt x="27930" y="24643"/>
                        <a:pt x="27801" y="23997"/>
                      </a:cubicBezTo>
                      <a:cubicBezTo>
                        <a:pt x="27155" y="20123"/>
                        <a:pt x="26509" y="16248"/>
                        <a:pt x="25928" y="12374"/>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231D6958-1AD0-4170-996A-FCBA2713812B}"/>
                    </a:ext>
                  </a:extLst>
                </p:cNvPr>
                <p:cNvSpPr/>
                <p:nvPr/>
              </p:nvSpPr>
              <p:spPr>
                <a:xfrm>
                  <a:off x="10990189" y="1701229"/>
                  <a:ext cx="30351" cy="42620"/>
                </a:xfrm>
                <a:custGeom>
                  <a:avLst/>
                  <a:gdLst>
                    <a:gd name="connsiteX0" fmla="*/ 13222 w 30350"/>
                    <a:gd name="connsiteY0" fmla="*/ 16952 h 42620"/>
                    <a:gd name="connsiteX1" fmla="*/ 24975 w 30350"/>
                    <a:gd name="connsiteY1" fmla="*/ 16952 h 42620"/>
                    <a:gd name="connsiteX2" fmla="*/ 26331 w 30350"/>
                    <a:gd name="connsiteY2" fmla="*/ 18566 h 42620"/>
                    <a:gd name="connsiteX3" fmla="*/ 25362 w 30350"/>
                    <a:gd name="connsiteY3" fmla="*/ 24184 h 42620"/>
                    <a:gd name="connsiteX4" fmla="*/ 23748 w 30350"/>
                    <a:gd name="connsiteY4" fmla="*/ 25476 h 42620"/>
                    <a:gd name="connsiteX5" fmla="*/ 13286 w 30350"/>
                    <a:gd name="connsiteY5" fmla="*/ 25411 h 42620"/>
                    <a:gd name="connsiteX6" fmla="*/ 11413 w 30350"/>
                    <a:gd name="connsiteY6" fmla="*/ 26897 h 42620"/>
                    <a:gd name="connsiteX7" fmla="*/ 10445 w 30350"/>
                    <a:gd name="connsiteY7" fmla="*/ 32773 h 42620"/>
                    <a:gd name="connsiteX8" fmla="*/ 11672 w 30350"/>
                    <a:gd name="connsiteY8" fmla="*/ 34323 h 42620"/>
                    <a:gd name="connsiteX9" fmla="*/ 23166 w 30350"/>
                    <a:gd name="connsiteY9" fmla="*/ 34258 h 42620"/>
                    <a:gd name="connsiteX10" fmla="*/ 24587 w 30350"/>
                    <a:gd name="connsiteY10" fmla="*/ 35873 h 42620"/>
                    <a:gd name="connsiteX11" fmla="*/ 23489 w 30350"/>
                    <a:gd name="connsiteY11" fmla="*/ 41685 h 42620"/>
                    <a:gd name="connsiteX12" fmla="*/ 22198 w 30350"/>
                    <a:gd name="connsiteY12" fmla="*/ 42782 h 42620"/>
                    <a:gd name="connsiteX13" fmla="*/ 1081 w 30350"/>
                    <a:gd name="connsiteY13" fmla="*/ 42782 h 42620"/>
                    <a:gd name="connsiteX14" fmla="*/ 113 w 30350"/>
                    <a:gd name="connsiteY14" fmla="*/ 41362 h 42620"/>
                    <a:gd name="connsiteX15" fmla="*/ 4762 w 30350"/>
                    <a:gd name="connsiteY15" fmla="*/ 14756 h 42620"/>
                    <a:gd name="connsiteX16" fmla="*/ 7022 w 30350"/>
                    <a:gd name="connsiteY16" fmla="*/ 1841 h 42620"/>
                    <a:gd name="connsiteX17" fmla="*/ 9089 w 30350"/>
                    <a:gd name="connsiteY17" fmla="*/ 33 h 42620"/>
                    <a:gd name="connsiteX18" fmla="*/ 29172 w 30350"/>
                    <a:gd name="connsiteY18" fmla="*/ 33 h 42620"/>
                    <a:gd name="connsiteX19" fmla="*/ 30528 w 30350"/>
                    <a:gd name="connsiteY19" fmla="*/ 1518 h 42620"/>
                    <a:gd name="connsiteX20" fmla="*/ 29559 w 30350"/>
                    <a:gd name="connsiteY20" fmla="*/ 7136 h 42620"/>
                    <a:gd name="connsiteX21" fmla="*/ 27816 w 30350"/>
                    <a:gd name="connsiteY21" fmla="*/ 8557 h 42620"/>
                    <a:gd name="connsiteX22" fmla="*/ 16128 w 30350"/>
                    <a:gd name="connsiteY22" fmla="*/ 8492 h 42620"/>
                    <a:gd name="connsiteX23" fmla="*/ 14384 w 30350"/>
                    <a:gd name="connsiteY23" fmla="*/ 9719 h 42620"/>
                    <a:gd name="connsiteX24" fmla="*/ 13222 w 30350"/>
                    <a:gd name="connsiteY24" fmla="*/ 16952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50" h="42620">
                      <a:moveTo>
                        <a:pt x="13222" y="16952"/>
                      </a:moveTo>
                      <a:cubicBezTo>
                        <a:pt x="17225" y="16952"/>
                        <a:pt x="21100" y="17016"/>
                        <a:pt x="24975" y="16952"/>
                      </a:cubicBezTo>
                      <a:cubicBezTo>
                        <a:pt x="26266" y="16952"/>
                        <a:pt x="26589" y="17275"/>
                        <a:pt x="26331" y="18566"/>
                      </a:cubicBezTo>
                      <a:cubicBezTo>
                        <a:pt x="25879" y="20439"/>
                        <a:pt x="25620" y="22312"/>
                        <a:pt x="25362" y="24184"/>
                      </a:cubicBezTo>
                      <a:cubicBezTo>
                        <a:pt x="25233" y="25153"/>
                        <a:pt x="24716" y="25540"/>
                        <a:pt x="23748" y="25476"/>
                      </a:cubicBezTo>
                      <a:cubicBezTo>
                        <a:pt x="20260" y="25411"/>
                        <a:pt x="16773" y="25476"/>
                        <a:pt x="13286" y="25411"/>
                      </a:cubicBezTo>
                      <a:cubicBezTo>
                        <a:pt x="12124" y="25411"/>
                        <a:pt x="11543" y="25605"/>
                        <a:pt x="11413" y="26897"/>
                      </a:cubicBezTo>
                      <a:cubicBezTo>
                        <a:pt x="11220" y="28834"/>
                        <a:pt x="10897" y="30836"/>
                        <a:pt x="10445" y="32773"/>
                      </a:cubicBezTo>
                      <a:cubicBezTo>
                        <a:pt x="10186" y="33935"/>
                        <a:pt x="10380" y="34323"/>
                        <a:pt x="11672" y="34323"/>
                      </a:cubicBezTo>
                      <a:cubicBezTo>
                        <a:pt x="15482" y="34258"/>
                        <a:pt x="19356" y="34323"/>
                        <a:pt x="23166" y="34258"/>
                      </a:cubicBezTo>
                      <a:cubicBezTo>
                        <a:pt x="24458" y="34258"/>
                        <a:pt x="24845" y="34581"/>
                        <a:pt x="24587" y="35873"/>
                      </a:cubicBezTo>
                      <a:cubicBezTo>
                        <a:pt x="24135" y="37810"/>
                        <a:pt x="23812" y="39747"/>
                        <a:pt x="23489" y="41685"/>
                      </a:cubicBezTo>
                      <a:cubicBezTo>
                        <a:pt x="23360" y="42524"/>
                        <a:pt x="23037" y="42782"/>
                        <a:pt x="22198" y="42782"/>
                      </a:cubicBezTo>
                      <a:cubicBezTo>
                        <a:pt x="15159" y="42782"/>
                        <a:pt x="8120" y="42718"/>
                        <a:pt x="1081" y="42782"/>
                      </a:cubicBezTo>
                      <a:cubicBezTo>
                        <a:pt x="-146" y="42782"/>
                        <a:pt x="-17" y="42201"/>
                        <a:pt x="113" y="41362"/>
                      </a:cubicBezTo>
                      <a:cubicBezTo>
                        <a:pt x="1662" y="32515"/>
                        <a:pt x="3212" y="23603"/>
                        <a:pt x="4762" y="14756"/>
                      </a:cubicBezTo>
                      <a:cubicBezTo>
                        <a:pt x="5537" y="10430"/>
                        <a:pt x="6312" y="6168"/>
                        <a:pt x="7022" y="1841"/>
                      </a:cubicBezTo>
                      <a:cubicBezTo>
                        <a:pt x="7216" y="485"/>
                        <a:pt x="7668" y="33"/>
                        <a:pt x="9089" y="33"/>
                      </a:cubicBezTo>
                      <a:cubicBezTo>
                        <a:pt x="15805" y="97"/>
                        <a:pt x="22456" y="97"/>
                        <a:pt x="29172" y="33"/>
                      </a:cubicBezTo>
                      <a:cubicBezTo>
                        <a:pt x="30334" y="33"/>
                        <a:pt x="30916" y="33"/>
                        <a:pt x="30528" y="1518"/>
                      </a:cubicBezTo>
                      <a:cubicBezTo>
                        <a:pt x="30011" y="3326"/>
                        <a:pt x="29818" y="5264"/>
                        <a:pt x="29559" y="7136"/>
                      </a:cubicBezTo>
                      <a:cubicBezTo>
                        <a:pt x="29430" y="8234"/>
                        <a:pt x="28914" y="8557"/>
                        <a:pt x="27816" y="8557"/>
                      </a:cubicBezTo>
                      <a:cubicBezTo>
                        <a:pt x="23941" y="8492"/>
                        <a:pt x="20002" y="8557"/>
                        <a:pt x="16128" y="8492"/>
                      </a:cubicBezTo>
                      <a:cubicBezTo>
                        <a:pt x="15223" y="8492"/>
                        <a:pt x="14578" y="8557"/>
                        <a:pt x="14384" y="9719"/>
                      </a:cubicBezTo>
                      <a:cubicBezTo>
                        <a:pt x="14061" y="12238"/>
                        <a:pt x="13609" y="14498"/>
                        <a:pt x="13222" y="16952"/>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CFDEB25A-7633-44AA-ADEE-5A214197C32D}"/>
                    </a:ext>
                  </a:extLst>
                </p:cNvPr>
                <p:cNvSpPr/>
                <p:nvPr/>
              </p:nvSpPr>
              <p:spPr>
                <a:xfrm>
                  <a:off x="10773871" y="1701353"/>
                  <a:ext cx="32934" cy="42620"/>
                </a:xfrm>
                <a:custGeom>
                  <a:avLst/>
                  <a:gdLst>
                    <a:gd name="connsiteX0" fmla="*/ 15404 w 32934"/>
                    <a:gd name="connsiteY0" fmla="*/ 103 h 42620"/>
                    <a:gd name="connsiteX1" fmla="*/ 20506 w 32934"/>
                    <a:gd name="connsiteY1" fmla="*/ 103 h 42620"/>
                    <a:gd name="connsiteX2" fmla="*/ 32517 w 32934"/>
                    <a:gd name="connsiteY2" fmla="*/ 15343 h 42620"/>
                    <a:gd name="connsiteX3" fmla="*/ 19021 w 32934"/>
                    <a:gd name="connsiteY3" fmla="*/ 26708 h 42620"/>
                    <a:gd name="connsiteX4" fmla="*/ 13273 w 32934"/>
                    <a:gd name="connsiteY4" fmla="*/ 26708 h 42620"/>
                    <a:gd name="connsiteX5" fmla="*/ 11078 w 32934"/>
                    <a:gd name="connsiteY5" fmla="*/ 28581 h 42620"/>
                    <a:gd name="connsiteX6" fmla="*/ 8947 w 32934"/>
                    <a:gd name="connsiteY6" fmla="*/ 41302 h 42620"/>
                    <a:gd name="connsiteX7" fmla="*/ 7461 w 32934"/>
                    <a:gd name="connsiteY7" fmla="*/ 42723 h 42620"/>
                    <a:gd name="connsiteX8" fmla="*/ 1133 w 32934"/>
                    <a:gd name="connsiteY8" fmla="*/ 42723 h 42620"/>
                    <a:gd name="connsiteX9" fmla="*/ 100 w 32934"/>
                    <a:gd name="connsiteY9" fmla="*/ 41432 h 42620"/>
                    <a:gd name="connsiteX10" fmla="*/ 7009 w 32934"/>
                    <a:gd name="connsiteY10" fmla="*/ 1782 h 42620"/>
                    <a:gd name="connsiteX11" fmla="*/ 9076 w 32934"/>
                    <a:gd name="connsiteY11" fmla="*/ 38 h 42620"/>
                    <a:gd name="connsiteX12" fmla="*/ 15404 w 32934"/>
                    <a:gd name="connsiteY12" fmla="*/ 103 h 42620"/>
                    <a:gd name="connsiteX13" fmla="*/ 18116 w 32934"/>
                    <a:gd name="connsiteY13" fmla="*/ 8627 h 42620"/>
                    <a:gd name="connsiteX14" fmla="*/ 16502 w 32934"/>
                    <a:gd name="connsiteY14" fmla="*/ 8627 h 42620"/>
                    <a:gd name="connsiteX15" fmla="*/ 14306 w 32934"/>
                    <a:gd name="connsiteY15" fmla="*/ 10435 h 42620"/>
                    <a:gd name="connsiteX16" fmla="*/ 13144 w 32934"/>
                    <a:gd name="connsiteY16" fmla="*/ 17086 h 42620"/>
                    <a:gd name="connsiteX17" fmla="*/ 13854 w 32934"/>
                    <a:gd name="connsiteY17" fmla="*/ 18378 h 42620"/>
                    <a:gd name="connsiteX18" fmla="*/ 19731 w 32934"/>
                    <a:gd name="connsiteY18" fmla="*/ 18120 h 42620"/>
                    <a:gd name="connsiteX19" fmla="*/ 23605 w 32934"/>
                    <a:gd name="connsiteY19" fmla="*/ 11985 h 42620"/>
                    <a:gd name="connsiteX20" fmla="*/ 18891 w 32934"/>
                    <a:gd name="connsiteY20" fmla="*/ 8691 h 42620"/>
                    <a:gd name="connsiteX21" fmla="*/ 18116 w 32934"/>
                    <a:gd name="connsiteY21" fmla="*/ 8627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934" h="42620">
                      <a:moveTo>
                        <a:pt x="15404" y="103"/>
                      </a:moveTo>
                      <a:cubicBezTo>
                        <a:pt x="17083" y="103"/>
                        <a:pt x="18827" y="103"/>
                        <a:pt x="20506" y="103"/>
                      </a:cubicBezTo>
                      <a:cubicBezTo>
                        <a:pt x="29611" y="167"/>
                        <a:pt x="34583" y="6496"/>
                        <a:pt x="32517" y="15343"/>
                      </a:cubicBezTo>
                      <a:cubicBezTo>
                        <a:pt x="30967" y="21865"/>
                        <a:pt x="25736" y="26385"/>
                        <a:pt x="19021" y="26708"/>
                      </a:cubicBezTo>
                      <a:cubicBezTo>
                        <a:pt x="17083" y="26837"/>
                        <a:pt x="15211" y="26902"/>
                        <a:pt x="13273" y="26708"/>
                      </a:cubicBezTo>
                      <a:cubicBezTo>
                        <a:pt x="11723" y="26579"/>
                        <a:pt x="11336" y="27225"/>
                        <a:pt x="11078" y="28581"/>
                      </a:cubicBezTo>
                      <a:cubicBezTo>
                        <a:pt x="10432" y="32843"/>
                        <a:pt x="9592" y="37040"/>
                        <a:pt x="8947" y="41302"/>
                      </a:cubicBezTo>
                      <a:cubicBezTo>
                        <a:pt x="8817" y="42271"/>
                        <a:pt x="8559" y="42723"/>
                        <a:pt x="7461" y="42723"/>
                      </a:cubicBezTo>
                      <a:cubicBezTo>
                        <a:pt x="5330" y="42659"/>
                        <a:pt x="3199" y="42659"/>
                        <a:pt x="1133" y="42723"/>
                      </a:cubicBezTo>
                      <a:cubicBezTo>
                        <a:pt x="100" y="42723"/>
                        <a:pt x="-94" y="42529"/>
                        <a:pt x="100" y="41432"/>
                      </a:cubicBezTo>
                      <a:cubicBezTo>
                        <a:pt x="2424" y="28193"/>
                        <a:pt x="4749" y="15020"/>
                        <a:pt x="7009" y="1782"/>
                      </a:cubicBezTo>
                      <a:cubicBezTo>
                        <a:pt x="7203" y="490"/>
                        <a:pt x="7655" y="-26"/>
                        <a:pt x="9076" y="38"/>
                      </a:cubicBezTo>
                      <a:cubicBezTo>
                        <a:pt x="11142" y="167"/>
                        <a:pt x="13273" y="103"/>
                        <a:pt x="15404" y="103"/>
                      </a:cubicBezTo>
                      <a:close/>
                      <a:moveTo>
                        <a:pt x="18116" y="8627"/>
                      </a:moveTo>
                      <a:cubicBezTo>
                        <a:pt x="17600" y="8627"/>
                        <a:pt x="17019" y="8691"/>
                        <a:pt x="16502" y="8627"/>
                      </a:cubicBezTo>
                      <a:cubicBezTo>
                        <a:pt x="14952" y="8304"/>
                        <a:pt x="14500" y="9143"/>
                        <a:pt x="14306" y="10435"/>
                      </a:cubicBezTo>
                      <a:cubicBezTo>
                        <a:pt x="13984" y="12631"/>
                        <a:pt x="13532" y="14826"/>
                        <a:pt x="13144" y="17086"/>
                      </a:cubicBezTo>
                      <a:cubicBezTo>
                        <a:pt x="13015" y="17668"/>
                        <a:pt x="12821" y="18378"/>
                        <a:pt x="13854" y="18378"/>
                      </a:cubicBezTo>
                      <a:cubicBezTo>
                        <a:pt x="15856" y="18313"/>
                        <a:pt x="17794" y="18572"/>
                        <a:pt x="19731" y="18120"/>
                      </a:cubicBezTo>
                      <a:cubicBezTo>
                        <a:pt x="22314" y="17474"/>
                        <a:pt x="23928" y="14891"/>
                        <a:pt x="23605" y="11985"/>
                      </a:cubicBezTo>
                      <a:cubicBezTo>
                        <a:pt x="23347" y="9660"/>
                        <a:pt x="21991" y="8691"/>
                        <a:pt x="18891" y="8691"/>
                      </a:cubicBezTo>
                      <a:cubicBezTo>
                        <a:pt x="18633" y="8627"/>
                        <a:pt x="18375" y="8627"/>
                        <a:pt x="18116" y="862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11" name="Freeform: Shape 310">
                  <a:extLst>
                    <a:ext uri="{FF2B5EF4-FFF2-40B4-BE49-F238E27FC236}">
                      <a16:creationId xmlns:a16="http://schemas.microsoft.com/office/drawing/2014/main" id="{310A340C-3116-4972-AEB2-4E2A13715477}"/>
                    </a:ext>
                  </a:extLst>
                </p:cNvPr>
                <p:cNvSpPr/>
                <p:nvPr/>
              </p:nvSpPr>
              <p:spPr>
                <a:xfrm>
                  <a:off x="10876059" y="1700754"/>
                  <a:ext cx="33580" cy="43912"/>
                </a:xfrm>
                <a:custGeom>
                  <a:avLst/>
                  <a:gdLst>
                    <a:gd name="connsiteX0" fmla="*/ 32489 w 33579"/>
                    <a:gd name="connsiteY0" fmla="*/ 12067 h 43911"/>
                    <a:gd name="connsiteX1" fmla="*/ 16732 w 33579"/>
                    <a:gd name="connsiteY1" fmla="*/ 10970 h 43911"/>
                    <a:gd name="connsiteX2" fmla="*/ 9564 w 33579"/>
                    <a:gd name="connsiteY2" fmla="*/ 25758 h 43911"/>
                    <a:gd name="connsiteX3" fmla="*/ 23707 w 33579"/>
                    <a:gd name="connsiteY3" fmla="*/ 34475 h 43911"/>
                    <a:gd name="connsiteX4" fmla="*/ 29002 w 33579"/>
                    <a:gd name="connsiteY4" fmla="*/ 31828 h 43911"/>
                    <a:gd name="connsiteX5" fmla="*/ 27904 w 33579"/>
                    <a:gd name="connsiteY5" fmla="*/ 41256 h 43911"/>
                    <a:gd name="connsiteX6" fmla="*/ 27065 w 33579"/>
                    <a:gd name="connsiteY6" fmla="*/ 42095 h 43911"/>
                    <a:gd name="connsiteX7" fmla="*/ 1040 w 33579"/>
                    <a:gd name="connsiteY7" fmla="*/ 31505 h 43911"/>
                    <a:gd name="connsiteX8" fmla="*/ 21705 w 33579"/>
                    <a:gd name="connsiteY8" fmla="*/ 185 h 43911"/>
                    <a:gd name="connsiteX9" fmla="*/ 32360 w 33579"/>
                    <a:gd name="connsiteY9" fmla="*/ 1477 h 43911"/>
                    <a:gd name="connsiteX10" fmla="*/ 33522 w 33579"/>
                    <a:gd name="connsiteY10" fmla="*/ 3479 h 43911"/>
                    <a:gd name="connsiteX11" fmla="*/ 32489 w 33579"/>
                    <a:gd name="connsiteY11" fmla="*/ 12067 h 4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9" h="43911">
                      <a:moveTo>
                        <a:pt x="32489" y="12067"/>
                      </a:moveTo>
                      <a:cubicBezTo>
                        <a:pt x="27323" y="7999"/>
                        <a:pt x="22028" y="7676"/>
                        <a:pt x="16732" y="10970"/>
                      </a:cubicBezTo>
                      <a:cubicBezTo>
                        <a:pt x="11373" y="14328"/>
                        <a:pt x="8854" y="19300"/>
                        <a:pt x="9564" y="25758"/>
                      </a:cubicBezTo>
                      <a:cubicBezTo>
                        <a:pt x="10404" y="33248"/>
                        <a:pt x="16151" y="36736"/>
                        <a:pt x="23707" y="34475"/>
                      </a:cubicBezTo>
                      <a:cubicBezTo>
                        <a:pt x="25450" y="33959"/>
                        <a:pt x="27065" y="33119"/>
                        <a:pt x="29002" y="31828"/>
                      </a:cubicBezTo>
                      <a:cubicBezTo>
                        <a:pt x="28614" y="35250"/>
                        <a:pt x="28292" y="38285"/>
                        <a:pt x="27904" y="41256"/>
                      </a:cubicBezTo>
                      <a:cubicBezTo>
                        <a:pt x="27840" y="41708"/>
                        <a:pt x="27452" y="41902"/>
                        <a:pt x="27065" y="42095"/>
                      </a:cubicBezTo>
                      <a:cubicBezTo>
                        <a:pt x="17636" y="46228"/>
                        <a:pt x="4915" y="43839"/>
                        <a:pt x="1040" y="31505"/>
                      </a:cubicBezTo>
                      <a:cubicBezTo>
                        <a:pt x="-3351" y="17556"/>
                        <a:pt x="7175" y="1735"/>
                        <a:pt x="21705" y="185"/>
                      </a:cubicBezTo>
                      <a:cubicBezTo>
                        <a:pt x="25386" y="-202"/>
                        <a:pt x="28937" y="121"/>
                        <a:pt x="32360" y="1477"/>
                      </a:cubicBezTo>
                      <a:cubicBezTo>
                        <a:pt x="33329" y="1864"/>
                        <a:pt x="33716" y="2316"/>
                        <a:pt x="33522" y="3479"/>
                      </a:cubicBezTo>
                      <a:cubicBezTo>
                        <a:pt x="33135" y="6255"/>
                        <a:pt x="32876" y="9032"/>
                        <a:pt x="32489" y="1206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12" name="Freeform: Shape 311">
                  <a:extLst>
                    <a:ext uri="{FF2B5EF4-FFF2-40B4-BE49-F238E27FC236}">
                      <a16:creationId xmlns:a16="http://schemas.microsoft.com/office/drawing/2014/main" id="{E0137FD3-D0F5-4EB0-AB23-C92816C6421F}"/>
                    </a:ext>
                  </a:extLst>
                </p:cNvPr>
                <p:cNvSpPr/>
                <p:nvPr/>
              </p:nvSpPr>
              <p:spPr>
                <a:xfrm>
                  <a:off x="11274018" y="1912637"/>
                  <a:ext cx="19373" cy="17436"/>
                </a:xfrm>
                <a:custGeom>
                  <a:avLst/>
                  <a:gdLst>
                    <a:gd name="connsiteX0" fmla="*/ 16242 w 19372"/>
                    <a:gd name="connsiteY0" fmla="*/ 3923 h 17435"/>
                    <a:gd name="connsiteX1" fmla="*/ 11463 w 19372"/>
                    <a:gd name="connsiteY1" fmla="*/ 16063 h 17435"/>
                    <a:gd name="connsiteX2" fmla="*/ 9784 w 19372"/>
                    <a:gd name="connsiteY2" fmla="*/ 18000 h 17435"/>
                    <a:gd name="connsiteX3" fmla="*/ 8169 w 19372"/>
                    <a:gd name="connsiteY3" fmla="*/ 15999 h 17435"/>
                    <a:gd name="connsiteX4" fmla="*/ 3326 w 19372"/>
                    <a:gd name="connsiteY4" fmla="*/ 3664 h 17435"/>
                    <a:gd name="connsiteX5" fmla="*/ 3068 w 19372"/>
                    <a:gd name="connsiteY5" fmla="*/ 5666 h 17435"/>
                    <a:gd name="connsiteX6" fmla="*/ 3068 w 19372"/>
                    <a:gd name="connsiteY6" fmla="*/ 16709 h 17435"/>
                    <a:gd name="connsiteX7" fmla="*/ 1583 w 19372"/>
                    <a:gd name="connsiteY7" fmla="*/ 18000 h 17435"/>
                    <a:gd name="connsiteX8" fmla="*/ 33 w 19372"/>
                    <a:gd name="connsiteY8" fmla="*/ 16709 h 17435"/>
                    <a:gd name="connsiteX9" fmla="*/ 33 w 19372"/>
                    <a:gd name="connsiteY9" fmla="*/ 1340 h 17435"/>
                    <a:gd name="connsiteX10" fmla="*/ 1066 w 19372"/>
                    <a:gd name="connsiteY10" fmla="*/ 177 h 17435"/>
                    <a:gd name="connsiteX11" fmla="*/ 5651 w 19372"/>
                    <a:gd name="connsiteY11" fmla="*/ 2954 h 17435"/>
                    <a:gd name="connsiteX12" fmla="*/ 9848 w 19372"/>
                    <a:gd name="connsiteY12" fmla="*/ 13609 h 17435"/>
                    <a:gd name="connsiteX13" fmla="*/ 14369 w 19372"/>
                    <a:gd name="connsiteY13" fmla="*/ 1985 h 17435"/>
                    <a:gd name="connsiteX14" fmla="*/ 19212 w 19372"/>
                    <a:gd name="connsiteY14" fmla="*/ 306 h 17435"/>
                    <a:gd name="connsiteX15" fmla="*/ 19535 w 19372"/>
                    <a:gd name="connsiteY15" fmla="*/ 1404 h 17435"/>
                    <a:gd name="connsiteX16" fmla="*/ 19599 w 19372"/>
                    <a:gd name="connsiteY16" fmla="*/ 16773 h 17435"/>
                    <a:gd name="connsiteX17" fmla="*/ 18050 w 19372"/>
                    <a:gd name="connsiteY17" fmla="*/ 18000 h 17435"/>
                    <a:gd name="connsiteX18" fmla="*/ 16629 w 19372"/>
                    <a:gd name="connsiteY18" fmla="*/ 16644 h 17435"/>
                    <a:gd name="connsiteX19" fmla="*/ 16629 w 19372"/>
                    <a:gd name="connsiteY19" fmla="*/ 3987 h 17435"/>
                    <a:gd name="connsiteX20" fmla="*/ 16242 w 19372"/>
                    <a:gd name="connsiteY20" fmla="*/ 3923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72" h="17435">
                      <a:moveTo>
                        <a:pt x="16242" y="3923"/>
                      </a:moveTo>
                      <a:cubicBezTo>
                        <a:pt x="14627" y="7991"/>
                        <a:pt x="13077" y="11995"/>
                        <a:pt x="11463" y="16063"/>
                      </a:cubicBezTo>
                      <a:cubicBezTo>
                        <a:pt x="11140" y="16838"/>
                        <a:pt x="11205" y="18000"/>
                        <a:pt x="9784" y="18000"/>
                      </a:cubicBezTo>
                      <a:cubicBezTo>
                        <a:pt x="8363" y="17936"/>
                        <a:pt x="8492" y="16773"/>
                        <a:pt x="8169" y="15999"/>
                      </a:cubicBezTo>
                      <a:cubicBezTo>
                        <a:pt x="6555" y="12124"/>
                        <a:pt x="5070" y="8185"/>
                        <a:pt x="3326" y="3664"/>
                      </a:cubicBezTo>
                      <a:cubicBezTo>
                        <a:pt x="3197" y="4698"/>
                        <a:pt x="3068" y="5150"/>
                        <a:pt x="3068" y="5666"/>
                      </a:cubicBezTo>
                      <a:cubicBezTo>
                        <a:pt x="3068" y="9347"/>
                        <a:pt x="3003" y="13028"/>
                        <a:pt x="3068" y="16709"/>
                      </a:cubicBezTo>
                      <a:cubicBezTo>
                        <a:pt x="3068" y="17871"/>
                        <a:pt x="2551" y="18000"/>
                        <a:pt x="1583" y="18000"/>
                      </a:cubicBezTo>
                      <a:cubicBezTo>
                        <a:pt x="679" y="18000"/>
                        <a:pt x="33" y="18000"/>
                        <a:pt x="33" y="16709"/>
                      </a:cubicBezTo>
                      <a:cubicBezTo>
                        <a:pt x="97" y="11607"/>
                        <a:pt x="97" y="6441"/>
                        <a:pt x="33" y="1340"/>
                      </a:cubicBezTo>
                      <a:cubicBezTo>
                        <a:pt x="33" y="565"/>
                        <a:pt x="227" y="306"/>
                        <a:pt x="1066" y="177"/>
                      </a:cubicBezTo>
                      <a:cubicBezTo>
                        <a:pt x="4230" y="-146"/>
                        <a:pt x="4489" y="-16"/>
                        <a:pt x="5651" y="2954"/>
                      </a:cubicBezTo>
                      <a:cubicBezTo>
                        <a:pt x="7007" y="6377"/>
                        <a:pt x="8363" y="9735"/>
                        <a:pt x="9848" y="13609"/>
                      </a:cubicBezTo>
                      <a:cubicBezTo>
                        <a:pt x="11463" y="9412"/>
                        <a:pt x="12884" y="5666"/>
                        <a:pt x="14369" y="1985"/>
                      </a:cubicBezTo>
                      <a:cubicBezTo>
                        <a:pt x="14950" y="500"/>
                        <a:pt x="17920" y="-468"/>
                        <a:pt x="19212" y="306"/>
                      </a:cubicBezTo>
                      <a:cubicBezTo>
                        <a:pt x="19664" y="565"/>
                        <a:pt x="19535" y="1017"/>
                        <a:pt x="19535" y="1404"/>
                      </a:cubicBezTo>
                      <a:cubicBezTo>
                        <a:pt x="19535" y="6506"/>
                        <a:pt x="19535" y="11672"/>
                        <a:pt x="19599" y="16773"/>
                      </a:cubicBezTo>
                      <a:cubicBezTo>
                        <a:pt x="19599" y="18065"/>
                        <a:pt x="18954" y="17936"/>
                        <a:pt x="18050" y="18000"/>
                      </a:cubicBezTo>
                      <a:cubicBezTo>
                        <a:pt x="17016" y="18065"/>
                        <a:pt x="16629" y="17807"/>
                        <a:pt x="16629" y="16644"/>
                      </a:cubicBezTo>
                      <a:cubicBezTo>
                        <a:pt x="16694" y="12447"/>
                        <a:pt x="16629" y="8249"/>
                        <a:pt x="16629" y="3987"/>
                      </a:cubicBezTo>
                      <a:cubicBezTo>
                        <a:pt x="16500" y="3923"/>
                        <a:pt x="16371" y="3923"/>
                        <a:pt x="16242" y="3923"/>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13" name="Freeform: Shape 312">
                  <a:extLst>
                    <a:ext uri="{FF2B5EF4-FFF2-40B4-BE49-F238E27FC236}">
                      <a16:creationId xmlns:a16="http://schemas.microsoft.com/office/drawing/2014/main" id="{C33D5353-D847-4167-B45B-62039D5F8C9A}"/>
                    </a:ext>
                  </a:extLst>
                </p:cNvPr>
                <p:cNvSpPr/>
                <p:nvPr/>
              </p:nvSpPr>
              <p:spPr>
                <a:xfrm>
                  <a:off x="11256324" y="1912782"/>
                  <a:ext cx="14207" cy="17436"/>
                </a:xfrm>
                <a:custGeom>
                  <a:avLst/>
                  <a:gdLst>
                    <a:gd name="connsiteX0" fmla="*/ 5651 w 14206"/>
                    <a:gd name="connsiteY0" fmla="*/ 10107 h 17435"/>
                    <a:gd name="connsiteX1" fmla="*/ 5716 w 14206"/>
                    <a:gd name="connsiteY1" fmla="*/ 4359 h 17435"/>
                    <a:gd name="connsiteX2" fmla="*/ 3649 w 14206"/>
                    <a:gd name="connsiteY2" fmla="*/ 2422 h 17435"/>
                    <a:gd name="connsiteX3" fmla="*/ 1389 w 14206"/>
                    <a:gd name="connsiteY3" fmla="*/ 2422 h 17435"/>
                    <a:gd name="connsiteX4" fmla="*/ 33 w 14206"/>
                    <a:gd name="connsiteY4" fmla="*/ 1131 h 17435"/>
                    <a:gd name="connsiteX5" fmla="*/ 1324 w 14206"/>
                    <a:gd name="connsiteY5" fmla="*/ 33 h 17435"/>
                    <a:gd name="connsiteX6" fmla="*/ 12819 w 14206"/>
                    <a:gd name="connsiteY6" fmla="*/ 33 h 17435"/>
                    <a:gd name="connsiteX7" fmla="*/ 14175 w 14206"/>
                    <a:gd name="connsiteY7" fmla="*/ 1260 h 17435"/>
                    <a:gd name="connsiteX8" fmla="*/ 12948 w 14206"/>
                    <a:gd name="connsiteY8" fmla="*/ 2422 h 17435"/>
                    <a:gd name="connsiteX9" fmla="*/ 8880 w 14206"/>
                    <a:gd name="connsiteY9" fmla="*/ 2745 h 17435"/>
                    <a:gd name="connsiteX10" fmla="*/ 8622 w 14206"/>
                    <a:gd name="connsiteY10" fmla="*/ 7136 h 17435"/>
                    <a:gd name="connsiteX11" fmla="*/ 8622 w 14206"/>
                    <a:gd name="connsiteY11" fmla="*/ 16177 h 17435"/>
                    <a:gd name="connsiteX12" fmla="*/ 7072 w 14206"/>
                    <a:gd name="connsiteY12" fmla="*/ 17856 h 17435"/>
                    <a:gd name="connsiteX13" fmla="*/ 5651 w 14206"/>
                    <a:gd name="connsiteY13" fmla="*/ 16306 h 17435"/>
                    <a:gd name="connsiteX14" fmla="*/ 5651 w 14206"/>
                    <a:gd name="connsiteY14" fmla="*/ 10107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6" h="17435">
                      <a:moveTo>
                        <a:pt x="5651" y="10107"/>
                      </a:moveTo>
                      <a:cubicBezTo>
                        <a:pt x="5651" y="8169"/>
                        <a:pt x="5522" y="6297"/>
                        <a:pt x="5716" y="4359"/>
                      </a:cubicBezTo>
                      <a:cubicBezTo>
                        <a:pt x="5845" y="2616"/>
                        <a:pt x="5134" y="2228"/>
                        <a:pt x="3649" y="2422"/>
                      </a:cubicBezTo>
                      <a:cubicBezTo>
                        <a:pt x="2939" y="2487"/>
                        <a:pt x="2164" y="2422"/>
                        <a:pt x="1389" y="2422"/>
                      </a:cubicBezTo>
                      <a:cubicBezTo>
                        <a:pt x="420" y="2487"/>
                        <a:pt x="33" y="2164"/>
                        <a:pt x="33" y="1131"/>
                      </a:cubicBezTo>
                      <a:cubicBezTo>
                        <a:pt x="33" y="162"/>
                        <a:pt x="549" y="33"/>
                        <a:pt x="1324" y="33"/>
                      </a:cubicBezTo>
                      <a:cubicBezTo>
                        <a:pt x="5134" y="33"/>
                        <a:pt x="8944" y="33"/>
                        <a:pt x="12819" y="33"/>
                      </a:cubicBezTo>
                      <a:cubicBezTo>
                        <a:pt x="13723" y="33"/>
                        <a:pt x="14240" y="162"/>
                        <a:pt x="14175" y="1260"/>
                      </a:cubicBezTo>
                      <a:cubicBezTo>
                        <a:pt x="14175" y="2164"/>
                        <a:pt x="13723" y="2358"/>
                        <a:pt x="12948" y="2422"/>
                      </a:cubicBezTo>
                      <a:cubicBezTo>
                        <a:pt x="11527" y="2487"/>
                        <a:pt x="9590" y="1776"/>
                        <a:pt x="8880" y="2745"/>
                      </a:cubicBezTo>
                      <a:cubicBezTo>
                        <a:pt x="8169" y="3778"/>
                        <a:pt x="8622" y="5651"/>
                        <a:pt x="8622" y="7136"/>
                      </a:cubicBezTo>
                      <a:cubicBezTo>
                        <a:pt x="8622" y="10171"/>
                        <a:pt x="8557" y="13142"/>
                        <a:pt x="8622" y="16177"/>
                      </a:cubicBezTo>
                      <a:cubicBezTo>
                        <a:pt x="8622" y="17339"/>
                        <a:pt x="8428" y="17856"/>
                        <a:pt x="7072" y="17856"/>
                      </a:cubicBezTo>
                      <a:cubicBezTo>
                        <a:pt x="5845" y="17856"/>
                        <a:pt x="5651" y="17339"/>
                        <a:pt x="5651" y="16306"/>
                      </a:cubicBezTo>
                      <a:cubicBezTo>
                        <a:pt x="5716" y="14175"/>
                        <a:pt x="5651" y="12173"/>
                        <a:pt x="5651" y="1010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grpSp>
        </p:grpSp>
      </p:grpSp>
      <p:sp>
        <p:nvSpPr>
          <p:cNvPr id="1937" name="Rectangle: Rounded Corners 1936">
            <a:extLst>
              <a:ext uri="{FF2B5EF4-FFF2-40B4-BE49-F238E27FC236}">
                <a16:creationId xmlns:a16="http://schemas.microsoft.com/office/drawing/2014/main" id="{430D928A-AC1B-47F7-80A2-97A2C5BFD592}"/>
              </a:ext>
            </a:extLst>
          </p:cNvPr>
          <p:cNvSpPr/>
          <p:nvPr/>
        </p:nvSpPr>
        <p:spPr bwMode="auto">
          <a:xfrm>
            <a:off x="5313731" y="5342692"/>
            <a:ext cx="1560931" cy="1022679"/>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900" b="0" i="0" u="none" strike="noStrike" kern="0" cap="none" spc="0" normalizeH="0" baseline="0" noProof="0">
                <a:ln>
                  <a:noFill/>
                </a:ln>
                <a:effectLst/>
                <a:uLnTx/>
                <a:uFillTx/>
                <a:latin typeface="Segoe UI Semilight"/>
                <a:ea typeface="+mn-ea"/>
                <a:cs typeface="Segoe UI" pitchFamily="34" charset="0"/>
              </a:rPr>
              <a:t>Scale out clusters</a:t>
            </a:r>
          </a:p>
        </p:txBody>
      </p:sp>
      <p:grpSp>
        <p:nvGrpSpPr>
          <p:cNvPr id="49" name="Group 48">
            <a:extLst>
              <a:ext uri="{FF2B5EF4-FFF2-40B4-BE49-F238E27FC236}">
                <a16:creationId xmlns:a16="http://schemas.microsoft.com/office/drawing/2014/main" id="{894201B3-2012-414B-B3FF-C7AF45EB318F}"/>
              </a:ext>
            </a:extLst>
          </p:cNvPr>
          <p:cNvGrpSpPr/>
          <p:nvPr/>
        </p:nvGrpSpPr>
        <p:grpSpPr>
          <a:xfrm>
            <a:off x="5827430" y="5545680"/>
            <a:ext cx="665983" cy="608471"/>
            <a:chOff x="5857452" y="5334441"/>
            <a:chExt cx="693443" cy="633560"/>
          </a:xfrm>
        </p:grpSpPr>
        <p:grpSp>
          <p:nvGrpSpPr>
            <p:cNvPr id="2131" name="Group 2130">
              <a:extLst>
                <a:ext uri="{FF2B5EF4-FFF2-40B4-BE49-F238E27FC236}">
                  <a16:creationId xmlns:a16="http://schemas.microsoft.com/office/drawing/2014/main" id="{AF6AF83E-985A-47F1-BA8F-68D3F6415EAC}"/>
                </a:ext>
              </a:extLst>
            </p:cNvPr>
            <p:cNvGrpSpPr/>
            <p:nvPr/>
          </p:nvGrpSpPr>
          <p:grpSpPr>
            <a:xfrm>
              <a:off x="5857452" y="5334441"/>
              <a:ext cx="351396" cy="204184"/>
              <a:chOff x="4849610" y="4257156"/>
              <a:chExt cx="335619" cy="171805"/>
            </a:xfrm>
          </p:grpSpPr>
          <p:sp>
            <p:nvSpPr>
              <p:cNvPr id="2143" name="Freeform: Shape 2142">
                <a:extLst>
                  <a:ext uri="{FF2B5EF4-FFF2-40B4-BE49-F238E27FC236}">
                    <a16:creationId xmlns:a16="http://schemas.microsoft.com/office/drawing/2014/main" id="{7B7E3BFB-685E-490A-885E-656383E66D80}"/>
                  </a:ext>
                </a:extLst>
              </p:cNvPr>
              <p:cNvSpPr/>
              <p:nvPr/>
            </p:nvSpPr>
            <p:spPr>
              <a:xfrm>
                <a:off x="4849610" y="4257156"/>
                <a:ext cx="335619" cy="171805"/>
              </a:xfrm>
              <a:custGeom>
                <a:avLst/>
                <a:gdLst>
                  <a:gd name="connsiteX0" fmla="*/ 300745 w 326229"/>
                  <a:gd name="connsiteY0" fmla="*/ 167090 h 166998"/>
                  <a:gd name="connsiteX1" fmla="*/ 25558 w 326229"/>
                  <a:gd name="connsiteY1" fmla="*/ 167090 h 166998"/>
                  <a:gd name="connsiteX2" fmla="*/ 36 w 326229"/>
                  <a:gd name="connsiteY2" fmla="*/ 141569 h 166998"/>
                  <a:gd name="connsiteX3" fmla="*/ 36 w 326229"/>
                  <a:gd name="connsiteY3" fmla="*/ 25558 h 166998"/>
                  <a:gd name="connsiteX4" fmla="*/ 25558 w 326229"/>
                  <a:gd name="connsiteY4" fmla="*/ 36 h 166998"/>
                  <a:gd name="connsiteX5" fmla="*/ 300745 w 326229"/>
                  <a:gd name="connsiteY5" fmla="*/ 36 h 166998"/>
                  <a:gd name="connsiteX6" fmla="*/ 326266 w 326229"/>
                  <a:gd name="connsiteY6" fmla="*/ 25558 h 166998"/>
                  <a:gd name="connsiteX7" fmla="*/ 326266 w 326229"/>
                  <a:gd name="connsiteY7" fmla="*/ 141569 h 166998"/>
                  <a:gd name="connsiteX8" fmla="*/ 300745 w 326229"/>
                  <a:gd name="connsiteY8" fmla="*/ 167090 h 1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9" h="166998">
                    <a:moveTo>
                      <a:pt x="300745" y="167090"/>
                    </a:moveTo>
                    <a:lnTo>
                      <a:pt x="25558" y="167090"/>
                    </a:lnTo>
                    <a:cubicBezTo>
                      <a:pt x="11521" y="167090"/>
                      <a:pt x="36" y="155605"/>
                      <a:pt x="36" y="141569"/>
                    </a:cubicBezTo>
                    <a:lnTo>
                      <a:pt x="36" y="25558"/>
                    </a:lnTo>
                    <a:cubicBezTo>
                      <a:pt x="36" y="11521"/>
                      <a:pt x="11521" y="36"/>
                      <a:pt x="25558" y="36"/>
                    </a:cubicBezTo>
                    <a:lnTo>
                      <a:pt x="300745" y="36"/>
                    </a:lnTo>
                    <a:cubicBezTo>
                      <a:pt x="314781" y="36"/>
                      <a:pt x="326266" y="11521"/>
                      <a:pt x="326266" y="25558"/>
                    </a:cubicBezTo>
                    <a:lnTo>
                      <a:pt x="326266" y="141569"/>
                    </a:lnTo>
                    <a:cubicBezTo>
                      <a:pt x="326266" y="155605"/>
                      <a:pt x="314781" y="167090"/>
                      <a:pt x="300745" y="167090"/>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44" name="Freeform: Shape 2143">
                <a:extLst>
                  <a:ext uri="{FF2B5EF4-FFF2-40B4-BE49-F238E27FC236}">
                    <a16:creationId xmlns:a16="http://schemas.microsoft.com/office/drawing/2014/main" id="{DE21BBB4-B25C-49AE-B9DA-DDC1FBF746D2}"/>
                  </a:ext>
                </a:extLst>
              </p:cNvPr>
              <p:cNvSpPr/>
              <p:nvPr/>
            </p:nvSpPr>
            <p:spPr>
              <a:xfrm>
                <a:off x="4888389" y="4297076"/>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45" name="Freeform: Shape 2144">
                <a:extLst>
                  <a:ext uri="{FF2B5EF4-FFF2-40B4-BE49-F238E27FC236}">
                    <a16:creationId xmlns:a16="http://schemas.microsoft.com/office/drawing/2014/main" id="{A38E3239-D9D4-42EE-B8D5-74D08A63C692}"/>
                  </a:ext>
                </a:extLst>
              </p:cNvPr>
              <p:cNvSpPr/>
              <p:nvPr/>
            </p:nvSpPr>
            <p:spPr>
              <a:xfrm>
                <a:off x="4888389" y="4342453"/>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46" name="Freeform: Shape 2145">
                <a:extLst>
                  <a:ext uri="{FF2B5EF4-FFF2-40B4-BE49-F238E27FC236}">
                    <a16:creationId xmlns:a16="http://schemas.microsoft.com/office/drawing/2014/main" id="{56ED9AC0-2488-47F7-9497-8D076C6E4E2B}"/>
                  </a:ext>
                </a:extLst>
              </p:cNvPr>
              <p:cNvSpPr/>
              <p:nvPr/>
            </p:nvSpPr>
            <p:spPr>
              <a:xfrm>
                <a:off x="4888389" y="4387830"/>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grpSp>
        <p:cxnSp>
          <p:nvCxnSpPr>
            <p:cNvPr id="2132" name="Connector: Elbow 2131">
              <a:extLst>
                <a:ext uri="{FF2B5EF4-FFF2-40B4-BE49-F238E27FC236}">
                  <a16:creationId xmlns:a16="http://schemas.microsoft.com/office/drawing/2014/main" id="{1C49B7D1-D82A-42A0-9517-4B22BE84CDDB}"/>
                </a:ext>
              </a:extLst>
            </p:cNvPr>
            <p:cNvCxnSpPr>
              <a:stCxn id="2152" idx="0"/>
              <a:endCxn id="2143" idx="1"/>
            </p:cNvCxnSpPr>
            <p:nvPr/>
          </p:nvCxnSpPr>
          <p:spPr>
            <a:xfrm rot="16200000" flipV="1">
              <a:off x="5906894" y="5516825"/>
              <a:ext cx="265854" cy="309680"/>
            </a:xfrm>
            <a:prstGeom prst="bentConnector4">
              <a:avLst>
                <a:gd name="adj1" fmla="val 10518"/>
                <a:gd name="adj2" fmla="val 61243"/>
              </a:avLst>
            </a:prstGeom>
            <a:noFill/>
            <a:ln w="9525" cap="flat" cmpd="sng" algn="ctr">
              <a:solidFill>
                <a:srgbClr val="0078D7"/>
              </a:solidFill>
              <a:prstDash val="solid"/>
              <a:headEnd type="none"/>
              <a:tailEnd type="none"/>
            </a:ln>
            <a:effectLst/>
          </p:spPr>
        </p:cxnSp>
        <p:grpSp>
          <p:nvGrpSpPr>
            <p:cNvPr id="3" name="Group 2">
              <a:extLst>
                <a:ext uri="{FF2B5EF4-FFF2-40B4-BE49-F238E27FC236}">
                  <a16:creationId xmlns:a16="http://schemas.microsoft.com/office/drawing/2014/main" id="{8AF8F287-19BB-43FB-9CC4-3D3B08AAD5DB}"/>
                </a:ext>
              </a:extLst>
            </p:cNvPr>
            <p:cNvGrpSpPr/>
            <p:nvPr/>
          </p:nvGrpSpPr>
          <p:grpSpPr>
            <a:xfrm>
              <a:off x="6113404" y="5512070"/>
              <a:ext cx="437491" cy="455931"/>
              <a:chOff x="7492444" y="5626735"/>
              <a:chExt cx="460780" cy="480201"/>
            </a:xfrm>
          </p:grpSpPr>
          <p:grpSp>
            <p:nvGrpSpPr>
              <p:cNvPr id="2130" name="Group 2129">
                <a:extLst>
                  <a:ext uri="{FF2B5EF4-FFF2-40B4-BE49-F238E27FC236}">
                    <a16:creationId xmlns:a16="http://schemas.microsoft.com/office/drawing/2014/main" id="{6BB970BB-6BE6-49B8-BC8B-FF24157ECBAD}"/>
                  </a:ext>
                </a:extLst>
              </p:cNvPr>
              <p:cNvGrpSpPr/>
              <p:nvPr/>
            </p:nvGrpSpPr>
            <p:grpSpPr>
              <a:xfrm>
                <a:off x="7492444" y="5626735"/>
                <a:ext cx="460780" cy="480201"/>
                <a:chOff x="4199491" y="3361552"/>
                <a:chExt cx="2024927" cy="2110272"/>
              </a:xfrm>
            </p:grpSpPr>
            <p:grpSp>
              <p:nvGrpSpPr>
                <p:cNvPr id="2147" name="Group 2146">
                  <a:extLst>
                    <a:ext uri="{FF2B5EF4-FFF2-40B4-BE49-F238E27FC236}">
                      <a16:creationId xmlns:a16="http://schemas.microsoft.com/office/drawing/2014/main" id="{550B4607-E3D7-4904-AD5E-93A31A721EE6}"/>
                    </a:ext>
                  </a:extLst>
                </p:cNvPr>
                <p:cNvGrpSpPr/>
                <p:nvPr/>
              </p:nvGrpSpPr>
              <p:grpSpPr>
                <a:xfrm>
                  <a:off x="4199491" y="3361552"/>
                  <a:ext cx="2024927" cy="2110272"/>
                  <a:chOff x="2862096" y="5372526"/>
                  <a:chExt cx="556717" cy="580181"/>
                </a:xfrm>
              </p:grpSpPr>
              <p:sp>
                <p:nvSpPr>
                  <p:cNvPr id="2155" name="Freeform: Shape 2154">
                    <a:extLst>
                      <a:ext uri="{FF2B5EF4-FFF2-40B4-BE49-F238E27FC236}">
                        <a16:creationId xmlns:a16="http://schemas.microsoft.com/office/drawing/2014/main" id="{BBFF992D-6D2B-4793-AEBA-EC777AEEBC0D}"/>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56" name="Freeform: Shape 2155">
                    <a:extLst>
                      <a:ext uri="{FF2B5EF4-FFF2-40B4-BE49-F238E27FC236}">
                        <a16:creationId xmlns:a16="http://schemas.microsoft.com/office/drawing/2014/main" id="{AD920945-847F-463D-9298-9E25B20FC127}"/>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57" name="Freeform: Shape 2156">
                    <a:extLst>
                      <a:ext uri="{FF2B5EF4-FFF2-40B4-BE49-F238E27FC236}">
                        <a16:creationId xmlns:a16="http://schemas.microsoft.com/office/drawing/2014/main" id="{B715244D-A962-43FD-B481-3FC717E06095}"/>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58" name="Freeform: Shape 2157">
                    <a:extLst>
                      <a:ext uri="{FF2B5EF4-FFF2-40B4-BE49-F238E27FC236}">
                        <a16:creationId xmlns:a16="http://schemas.microsoft.com/office/drawing/2014/main" id="{35A280CF-93B8-4E59-9553-AFD3598BCC37}"/>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59" name="Freeform: Shape 2158">
                    <a:extLst>
                      <a:ext uri="{FF2B5EF4-FFF2-40B4-BE49-F238E27FC236}">
                        <a16:creationId xmlns:a16="http://schemas.microsoft.com/office/drawing/2014/main" id="{14EEA54E-F1D7-4E86-AB95-D11F19075511}"/>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60" name="Freeform: Shape 2159">
                    <a:extLst>
                      <a:ext uri="{FF2B5EF4-FFF2-40B4-BE49-F238E27FC236}">
                        <a16:creationId xmlns:a16="http://schemas.microsoft.com/office/drawing/2014/main" id="{4849AC34-7084-4316-937C-ADA244D24FFE}"/>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61" name="Freeform: Shape 2160">
                    <a:extLst>
                      <a:ext uri="{FF2B5EF4-FFF2-40B4-BE49-F238E27FC236}">
                        <a16:creationId xmlns:a16="http://schemas.microsoft.com/office/drawing/2014/main" id="{9827E974-0662-44E3-BE00-49A513A1166D}"/>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grpSp>
            <p:sp>
              <p:nvSpPr>
                <p:cNvPr id="2148" name="Oval 2147">
                  <a:extLst>
                    <a:ext uri="{FF2B5EF4-FFF2-40B4-BE49-F238E27FC236}">
                      <a16:creationId xmlns:a16="http://schemas.microsoft.com/office/drawing/2014/main" id="{E917D837-9E1E-4497-8136-176ABA9FD9E5}"/>
                    </a:ext>
                  </a:extLst>
                </p:cNvPr>
                <p:cNvSpPr/>
                <p:nvPr/>
              </p:nvSpPr>
              <p:spPr bwMode="auto">
                <a:xfrm>
                  <a:off x="5154128" y="436149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149" name="Oval 2148">
                  <a:extLst>
                    <a:ext uri="{FF2B5EF4-FFF2-40B4-BE49-F238E27FC236}">
                      <a16:creationId xmlns:a16="http://schemas.microsoft.com/office/drawing/2014/main" id="{D39132F4-4F25-42B5-8806-96E1B600EC9C}"/>
                    </a:ext>
                  </a:extLst>
                </p:cNvPr>
                <p:cNvSpPr/>
                <p:nvPr/>
              </p:nvSpPr>
              <p:spPr bwMode="auto">
                <a:xfrm>
                  <a:off x="5782652"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150" name="Oval 2149">
                  <a:extLst>
                    <a:ext uri="{FF2B5EF4-FFF2-40B4-BE49-F238E27FC236}">
                      <a16:creationId xmlns:a16="http://schemas.microsoft.com/office/drawing/2014/main" id="{CF2229BE-CDEB-4BAD-8A17-EB3956F0F313}"/>
                    </a:ext>
                  </a:extLst>
                </p:cNvPr>
                <p:cNvSpPr/>
                <p:nvPr/>
              </p:nvSpPr>
              <p:spPr bwMode="auto">
                <a:xfrm>
                  <a:off x="5154128" y="3622567"/>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151" name="Oval 2150">
                  <a:extLst>
                    <a:ext uri="{FF2B5EF4-FFF2-40B4-BE49-F238E27FC236}">
                      <a16:creationId xmlns:a16="http://schemas.microsoft.com/office/drawing/2014/main" id="{6CA5644F-B4C5-4C81-95DC-163CC67CDE4F}"/>
                    </a:ext>
                  </a:extLst>
                </p:cNvPr>
                <p:cNvSpPr/>
                <p:nvPr/>
              </p:nvSpPr>
              <p:spPr bwMode="auto">
                <a:xfrm>
                  <a:off x="5156601" y="5079481"/>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152" name="Oval 2151">
                  <a:extLst>
                    <a:ext uri="{FF2B5EF4-FFF2-40B4-BE49-F238E27FC236}">
                      <a16:creationId xmlns:a16="http://schemas.microsoft.com/office/drawing/2014/main" id="{73C09ECE-FA05-4AEC-B4A1-A0E3C96F7FCB}"/>
                    </a:ext>
                  </a:extLst>
                </p:cNvPr>
                <p:cNvSpPr/>
                <p:nvPr/>
              </p:nvSpPr>
              <p:spPr bwMode="auto">
                <a:xfrm>
                  <a:off x="4509929" y="4715485"/>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153" name="Oval 2152">
                  <a:extLst>
                    <a:ext uri="{FF2B5EF4-FFF2-40B4-BE49-F238E27FC236}">
                      <a16:creationId xmlns:a16="http://schemas.microsoft.com/office/drawing/2014/main" id="{EE684569-E3B2-430A-AACE-F37A95517164}"/>
                    </a:ext>
                  </a:extLst>
                </p:cNvPr>
                <p:cNvSpPr/>
                <p:nvPr/>
              </p:nvSpPr>
              <p:spPr bwMode="auto">
                <a:xfrm>
                  <a:off x="4509929"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154" name="Oval 2153">
                  <a:extLst>
                    <a:ext uri="{FF2B5EF4-FFF2-40B4-BE49-F238E27FC236}">
                      <a16:creationId xmlns:a16="http://schemas.microsoft.com/office/drawing/2014/main" id="{60ABA12D-CC71-4052-970E-DC3039E1E37D}"/>
                    </a:ext>
                  </a:extLst>
                </p:cNvPr>
                <p:cNvSpPr/>
                <p:nvPr/>
              </p:nvSpPr>
              <p:spPr bwMode="auto">
                <a:xfrm>
                  <a:off x="5782652" y="471905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err="1">
                    <a:ln>
                      <a:noFill/>
                    </a:ln>
                    <a:effectLst/>
                    <a:uLnTx/>
                    <a:uFillTx/>
                    <a:latin typeface="Segoe UI Semilight"/>
                    <a:ea typeface="Segoe UI" pitchFamily="34" charset="0"/>
                    <a:cs typeface="Segoe UI" pitchFamily="34" charset="0"/>
                  </a:endParaRPr>
                </a:p>
              </p:txBody>
            </p:sp>
          </p:grpSp>
          <p:cxnSp>
            <p:nvCxnSpPr>
              <p:cNvPr id="2133" name="Straight Connector 2132">
                <a:extLst>
                  <a:ext uri="{FF2B5EF4-FFF2-40B4-BE49-F238E27FC236}">
                    <a16:creationId xmlns:a16="http://schemas.microsoft.com/office/drawing/2014/main" id="{C8428916-6D32-4D4C-8BEB-BA4ABE61B553}"/>
                  </a:ext>
                </a:extLst>
              </p:cNvPr>
              <p:cNvCxnSpPr>
                <a:stCxn id="2153" idx="4"/>
                <a:endCxn id="2152" idx="0"/>
              </p:cNvCxnSpPr>
              <p:nvPr/>
            </p:nvCxnSpPr>
            <p:spPr>
              <a:xfrm>
                <a:off x="7578028" y="5803378"/>
                <a:ext cx="0" cy="131450"/>
              </a:xfrm>
              <a:prstGeom prst="line">
                <a:avLst/>
              </a:prstGeom>
              <a:noFill/>
              <a:ln w="9525" cap="flat" cmpd="sng" algn="ctr">
                <a:solidFill>
                  <a:srgbClr val="0078D7"/>
                </a:solidFill>
                <a:prstDash val="solid"/>
                <a:headEnd type="none"/>
                <a:tailEnd type="none"/>
              </a:ln>
              <a:effectLst/>
            </p:spPr>
          </p:cxnSp>
          <p:cxnSp>
            <p:nvCxnSpPr>
              <p:cNvPr id="2134" name="Straight Connector 2133">
                <a:extLst>
                  <a:ext uri="{FF2B5EF4-FFF2-40B4-BE49-F238E27FC236}">
                    <a16:creationId xmlns:a16="http://schemas.microsoft.com/office/drawing/2014/main" id="{6B2392CA-0EA1-4FA6-B97B-6C05D0639D25}"/>
                  </a:ext>
                </a:extLst>
              </p:cNvPr>
              <p:cNvCxnSpPr>
                <a:stCxn id="2152" idx="5"/>
                <a:endCxn id="2151" idx="2"/>
              </p:cNvCxnSpPr>
              <p:nvPr/>
            </p:nvCxnSpPr>
            <p:spPr>
              <a:xfrm>
                <a:off x="7588593" y="5960336"/>
                <a:ext cx="121645" cy="72263"/>
              </a:xfrm>
              <a:prstGeom prst="line">
                <a:avLst/>
              </a:prstGeom>
              <a:noFill/>
              <a:ln w="9525" cap="flat" cmpd="sng" algn="ctr">
                <a:solidFill>
                  <a:srgbClr val="0078D7"/>
                </a:solidFill>
                <a:prstDash val="solid"/>
                <a:headEnd type="none"/>
                <a:tailEnd type="none"/>
              </a:ln>
              <a:effectLst/>
            </p:spPr>
          </p:cxnSp>
          <p:cxnSp>
            <p:nvCxnSpPr>
              <p:cNvPr id="2135" name="Straight Connector 2134">
                <a:extLst>
                  <a:ext uri="{FF2B5EF4-FFF2-40B4-BE49-F238E27FC236}">
                    <a16:creationId xmlns:a16="http://schemas.microsoft.com/office/drawing/2014/main" id="{26427FA5-0A07-45CF-8914-3C4C477774C1}"/>
                  </a:ext>
                </a:extLst>
              </p:cNvPr>
              <p:cNvCxnSpPr>
                <a:cxnSpLocks/>
                <a:stCxn id="2151" idx="6"/>
                <a:endCxn id="2154" idx="3"/>
              </p:cNvCxnSpPr>
              <p:nvPr/>
            </p:nvCxnSpPr>
            <p:spPr>
              <a:xfrm flipV="1">
                <a:off x="7740122" y="5961147"/>
                <a:ext cx="116952" cy="71452"/>
              </a:xfrm>
              <a:prstGeom prst="line">
                <a:avLst/>
              </a:prstGeom>
              <a:noFill/>
              <a:ln w="9525" cap="flat" cmpd="sng" algn="ctr">
                <a:solidFill>
                  <a:srgbClr val="0078D7"/>
                </a:solidFill>
                <a:prstDash val="solid"/>
                <a:headEnd type="none"/>
                <a:tailEnd type="none"/>
              </a:ln>
              <a:effectLst/>
            </p:spPr>
          </p:cxnSp>
          <p:cxnSp>
            <p:nvCxnSpPr>
              <p:cNvPr id="2136" name="Straight Connector 2135">
                <a:extLst>
                  <a:ext uri="{FF2B5EF4-FFF2-40B4-BE49-F238E27FC236}">
                    <a16:creationId xmlns:a16="http://schemas.microsoft.com/office/drawing/2014/main" id="{7C674705-6953-401F-8EB8-B0FCE181BC7D}"/>
                  </a:ext>
                </a:extLst>
              </p:cNvPr>
              <p:cNvCxnSpPr>
                <a:stCxn id="2154" idx="0"/>
                <a:endCxn id="2149" idx="4"/>
              </p:cNvCxnSpPr>
              <p:nvPr/>
            </p:nvCxnSpPr>
            <p:spPr>
              <a:xfrm flipV="1">
                <a:off x="7867641" y="5803378"/>
                <a:ext cx="0" cy="132261"/>
              </a:xfrm>
              <a:prstGeom prst="line">
                <a:avLst/>
              </a:prstGeom>
              <a:noFill/>
              <a:ln w="9525" cap="flat" cmpd="sng" algn="ctr">
                <a:solidFill>
                  <a:srgbClr val="0078D7"/>
                </a:solidFill>
                <a:prstDash val="solid"/>
                <a:headEnd type="none"/>
                <a:tailEnd type="none"/>
              </a:ln>
              <a:effectLst/>
            </p:spPr>
          </p:cxnSp>
          <p:cxnSp>
            <p:nvCxnSpPr>
              <p:cNvPr id="2137" name="Straight Connector 2136">
                <a:extLst>
                  <a:ext uri="{FF2B5EF4-FFF2-40B4-BE49-F238E27FC236}">
                    <a16:creationId xmlns:a16="http://schemas.microsoft.com/office/drawing/2014/main" id="{D6D7B3A0-AEF4-4702-BAE9-45D8F8A3C903}"/>
                  </a:ext>
                </a:extLst>
              </p:cNvPr>
              <p:cNvCxnSpPr>
                <a:cxnSpLocks/>
                <a:stCxn id="2149" idx="1"/>
                <a:endCxn id="2150" idx="5"/>
              </p:cNvCxnSpPr>
              <p:nvPr/>
            </p:nvCxnSpPr>
            <p:spPr>
              <a:xfrm flipH="1" flipV="1">
                <a:off x="7735183" y="5711638"/>
                <a:ext cx="121892" cy="66233"/>
              </a:xfrm>
              <a:prstGeom prst="line">
                <a:avLst/>
              </a:prstGeom>
              <a:noFill/>
              <a:ln w="9525" cap="flat" cmpd="sng" algn="ctr">
                <a:solidFill>
                  <a:srgbClr val="0078D7"/>
                </a:solidFill>
                <a:prstDash val="solid"/>
                <a:headEnd type="none"/>
                <a:tailEnd type="none"/>
              </a:ln>
              <a:effectLst/>
            </p:spPr>
          </p:cxnSp>
          <p:cxnSp>
            <p:nvCxnSpPr>
              <p:cNvPr id="2138" name="Straight Connector 2137">
                <a:extLst>
                  <a:ext uri="{FF2B5EF4-FFF2-40B4-BE49-F238E27FC236}">
                    <a16:creationId xmlns:a16="http://schemas.microsoft.com/office/drawing/2014/main" id="{60E39D92-FF3E-4CAA-B4CA-A07EABB04BE8}"/>
                  </a:ext>
                </a:extLst>
              </p:cNvPr>
              <p:cNvCxnSpPr>
                <a:stCxn id="2150" idx="3"/>
                <a:endCxn id="2153" idx="7"/>
              </p:cNvCxnSpPr>
              <p:nvPr/>
            </p:nvCxnSpPr>
            <p:spPr>
              <a:xfrm flipH="1">
                <a:off x="7588593" y="5711638"/>
                <a:ext cx="125458" cy="66233"/>
              </a:xfrm>
              <a:prstGeom prst="line">
                <a:avLst/>
              </a:prstGeom>
              <a:noFill/>
              <a:ln w="9525" cap="flat" cmpd="sng" algn="ctr">
                <a:solidFill>
                  <a:srgbClr val="0078D7"/>
                </a:solidFill>
                <a:prstDash val="solid"/>
                <a:headEnd type="none"/>
                <a:tailEnd type="none"/>
              </a:ln>
              <a:effectLst/>
            </p:spPr>
          </p:cxnSp>
          <p:cxnSp>
            <p:nvCxnSpPr>
              <p:cNvPr id="2139" name="Straight Connector 2138">
                <a:extLst>
                  <a:ext uri="{FF2B5EF4-FFF2-40B4-BE49-F238E27FC236}">
                    <a16:creationId xmlns:a16="http://schemas.microsoft.com/office/drawing/2014/main" id="{C9F67EC7-897F-4E2E-8CDD-B54B1D66A854}"/>
                  </a:ext>
                </a:extLst>
              </p:cNvPr>
              <p:cNvCxnSpPr>
                <a:cxnSpLocks/>
                <a:stCxn id="2148" idx="5"/>
                <a:endCxn id="2154" idx="1"/>
              </p:cNvCxnSpPr>
              <p:nvPr/>
            </p:nvCxnSpPr>
            <p:spPr>
              <a:xfrm>
                <a:off x="7735183" y="5879783"/>
                <a:ext cx="121892" cy="60233"/>
              </a:xfrm>
              <a:prstGeom prst="line">
                <a:avLst/>
              </a:prstGeom>
              <a:noFill/>
              <a:ln w="9525" cap="flat" cmpd="sng" algn="ctr">
                <a:solidFill>
                  <a:srgbClr val="0078D7"/>
                </a:solidFill>
                <a:prstDash val="solid"/>
                <a:headEnd type="none"/>
                <a:tailEnd type="none"/>
              </a:ln>
              <a:effectLst/>
            </p:spPr>
          </p:cxnSp>
          <p:cxnSp>
            <p:nvCxnSpPr>
              <p:cNvPr id="2140" name="Straight Connector 2139">
                <a:extLst>
                  <a:ext uri="{FF2B5EF4-FFF2-40B4-BE49-F238E27FC236}">
                    <a16:creationId xmlns:a16="http://schemas.microsoft.com/office/drawing/2014/main" id="{2786BA2C-FA63-4061-B8CC-39FBCFF24906}"/>
                  </a:ext>
                </a:extLst>
              </p:cNvPr>
              <p:cNvCxnSpPr>
                <a:stCxn id="2148" idx="3"/>
                <a:endCxn id="2152" idx="6"/>
              </p:cNvCxnSpPr>
              <p:nvPr/>
            </p:nvCxnSpPr>
            <p:spPr>
              <a:xfrm flipH="1">
                <a:off x="7592970" y="5879783"/>
                <a:ext cx="121082" cy="69987"/>
              </a:xfrm>
              <a:prstGeom prst="line">
                <a:avLst/>
              </a:prstGeom>
              <a:noFill/>
              <a:ln w="9525" cap="flat" cmpd="sng" algn="ctr">
                <a:solidFill>
                  <a:srgbClr val="0078D7"/>
                </a:solidFill>
                <a:prstDash val="solid"/>
                <a:headEnd type="none"/>
                <a:tailEnd type="none"/>
              </a:ln>
              <a:effectLst/>
            </p:spPr>
          </p:cxnSp>
          <p:cxnSp>
            <p:nvCxnSpPr>
              <p:cNvPr id="2141" name="Straight Connector 2140">
                <a:extLst>
                  <a:ext uri="{FF2B5EF4-FFF2-40B4-BE49-F238E27FC236}">
                    <a16:creationId xmlns:a16="http://schemas.microsoft.com/office/drawing/2014/main" id="{9C6D7197-52ED-41C2-AA31-62A92086D223}"/>
                  </a:ext>
                </a:extLst>
              </p:cNvPr>
              <p:cNvCxnSpPr>
                <a:stCxn id="2148" idx="7"/>
                <a:endCxn id="2149" idx="3"/>
              </p:cNvCxnSpPr>
              <p:nvPr/>
            </p:nvCxnSpPr>
            <p:spPr>
              <a:xfrm flipV="1">
                <a:off x="7735183" y="5799002"/>
                <a:ext cx="121892" cy="59649"/>
              </a:xfrm>
              <a:prstGeom prst="line">
                <a:avLst/>
              </a:prstGeom>
              <a:noFill/>
              <a:ln w="9525" cap="flat" cmpd="sng" algn="ctr">
                <a:solidFill>
                  <a:srgbClr val="0078D7"/>
                </a:solidFill>
                <a:prstDash val="solid"/>
                <a:headEnd type="none"/>
                <a:tailEnd type="none"/>
              </a:ln>
              <a:effectLst/>
            </p:spPr>
          </p:cxnSp>
          <p:cxnSp>
            <p:nvCxnSpPr>
              <p:cNvPr id="2142" name="Straight Connector 2141">
                <a:extLst>
                  <a:ext uri="{FF2B5EF4-FFF2-40B4-BE49-F238E27FC236}">
                    <a16:creationId xmlns:a16="http://schemas.microsoft.com/office/drawing/2014/main" id="{83E8F174-80A6-4C9A-A486-A1DF4F769B3D}"/>
                  </a:ext>
                </a:extLst>
              </p:cNvPr>
              <p:cNvCxnSpPr>
                <a:stCxn id="2148" idx="1"/>
                <a:endCxn id="2153" idx="5"/>
              </p:cNvCxnSpPr>
              <p:nvPr/>
            </p:nvCxnSpPr>
            <p:spPr>
              <a:xfrm flipH="1" flipV="1">
                <a:off x="7588593" y="5799002"/>
                <a:ext cx="125458" cy="59649"/>
              </a:xfrm>
              <a:prstGeom prst="line">
                <a:avLst/>
              </a:prstGeom>
              <a:noFill/>
              <a:ln w="9525" cap="flat" cmpd="sng" algn="ctr">
                <a:solidFill>
                  <a:srgbClr val="0078D7"/>
                </a:solidFill>
                <a:prstDash val="solid"/>
                <a:headEnd type="none"/>
                <a:tailEnd type="none"/>
              </a:ln>
              <a:effectLst/>
            </p:spPr>
          </p:cxnSp>
        </p:grpSp>
      </p:grpSp>
      <p:grpSp>
        <p:nvGrpSpPr>
          <p:cNvPr id="323" name="Group 322">
            <a:extLst>
              <a:ext uri="{FF2B5EF4-FFF2-40B4-BE49-F238E27FC236}">
                <a16:creationId xmlns:a16="http://schemas.microsoft.com/office/drawing/2014/main" id="{91953F02-BDA2-457C-875A-3682B8C84EC0}"/>
              </a:ext>
            </a:extLst>
          </p:cNvPr>
          <p:cNvGrpSpPr/>
          <p:nvPr/>
        </p:nvGrpSpPr>
        <p:grpSpPr>
          <a:xfrm>
            <a:off x="5060799" y="4953676"/>
            <a:ext cx="1007425" cy="723984"/>
            <a:chOff x="6662234" y="1638413"/>
            <a:chExt cx="1081530" cy="777240"/>
          </a:xfrm>
        </p:grpSpPr>
        <p:grpSp>
          <p:nvGrpSpPr>
            <p:cNvPr id="324" name="Group 323">
              <a:extLst>
                <a:ext uri="{FF2B5EF4-FFF2-40B4-BE49-F238E27FC236}">
                  <a16:creationId xmlns:a16="http://schemas.microsoft.com/office/drawing/2014/main" id="{F6098DF5-B322-470F-8AF8-BE71E751ED55}"/>
                </a:ext>
              </a:extLst>
            </p:cNvPr>
            <p:cNvGrpSpPr/>
            <p:nvPr/>
          </p:nvGrpSpPr>
          <p:grpSpPr>
            <a:xfrm>
              <a:off x="6662234" y="1638413"/>
              <a:ext cx="777240" cy="777240"/>
              <a:chOff x="2559281" y="1532451"/>
              <a:chExt cx="777240" cy="777240"/>
            </a:xfrm>
          </p:grpSpPr>
          <p:sp>
            <p:nvSpPr>
              <p:cNvPr id="342" name="Oval 341">
                <a:extLst>
                  <a:ext uri="{FF2B5EF4-FFF2-40B4-BE49-F238E27FC236}">
                    <a16:creationId xmlns:a16="http://schemas.microsoft.com/office/drawing/2014/main" id="{A4C6CBBF-ACC0-4AC8-82D2-6A911C0FEADB}"/>
                  </a:ext>
                </a:extLst>
              </p:cNvPr>
              <p:cNvSpPr/>
              <p:nvPr/>
            </p:nvSpPr>
            <p:spPr bwMode="auto">
              <a:xfrm>
                <a:off x="2559281" y="153245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9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343" name="TextBox 342">
                <a:extLst>
                  <a:ext uri="{FF2B5EF4-FFF2-40B4-BE49-F238E27FC236}">
                    <a16:creationId xmlns:a16="http://schemas.microsoft.com/office/drawing/2014/main" id="{43C7057F-BCDC-4EB7-A3EE-DF7B5D77402B}"/>
                  </a:ext>
                </a:extLst>
              </p:cNvPr>
              <p:cNvSpPr txBox="1"/>
              <p:nvPr/>
            </p:nvSpPr>
            <p:spPr>
              <a:xfrm>
                <a:off x="2687828" y="1947696"/>
                <a:ext cx="528322" cy="264333"/>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344" name="Graphic 942">
                <a:extLst>
                  <a:ext uri="{FF2B5EF4-FFF2-40B4-BE49-F238E27FC236}">
                    <a16:creationId xmlns:a16="http://schemas.microsoft.com/office/drawing/2014/main" id="{0C37C5A0-CFAC-4713-B179-B902E288F2F1}"/>
                  </a:ext>
                </a:extLst>
              </p:cNvPr>
              <p:cNvGrpSpPr>
                <a:grpSpLocks noChangeAspect="1"/>
              </p:cNvGrpSpPr>
              <p:nvPr/>
            </p:nvGrpSpPr>
            <p:grpSpPr>
              <a:xfrm>
                <a:off x="2786018" y="1581367"/>
                <a:ext cx="323053" cy="359016"/>
                <a:chOff x="4551581" y="4208764"/>
                <a:chExt cx="278933" cy="309993"/>
              </a:xfrm>
              <a:solidFill>
                <a:srgbClr val="0078D7"/>
              </a:solidFill>
            </p:grpSpPr>
            <p:sp>
              <p:nvSpPr>
                <p:cNvPr id="345" name="Freeform: Shape 344">
                  <a:extLst>
                    <a:ext uri="{FF2B5EF4-FFF2-40B4-BE49-F238E27FC236}">
                      <a16:creationId xmlns:a16="http://schemas.microsoft.com/office/drawing/2014/main" id="{F5DE9EC9-1A31-432B-99FD-A90CFAF96336}"/>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46" name="Freeform: Shape 345">
                  <a:extLst>
                    <a:ext uri="{FF2B5EF4-FFF2-40B4-BE49-F238E27FC236}">
                      <a16:creationId xmlns:a16="http://schemas.microsoft.com/office/drawing/2014/main" id="{A82BF958-27E2-4E2A-86F3-CCF0B2609B68}"/>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47" name="Freeform: Shape 346">
                  <a:extLst>
                    <a:ext uri="{FF2B5EF4-FFF2-40B4-BE49-F238E27FC236}">
                      <a16:creationId xmlns:a16="http://schemas.microsoft.com/office/drawing/2014/main" id="{D24F0DE0-3B7D-425C-874D-54DCC699EE4B}"/>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48" name="Freeform: Shape 347">
                  <a:extLst>
                    <a:ext uri="{FF2B5EF4-FFF2-40B4-BE49-F238E27FC236}">
                      <a16:creationId xmlns:a16="http://schemas.microsoft.com/office/drawing/2014/main" id="{E4053A53-0A9D-4691-AAAF-45E08E23CC3C}"/>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49" name="Freeform: Shape 348">
                  <a:extLst>
                    <a:ext uri="{FF2B5EF4-FFF2-40B4-BE49-F238E27FC236}">
                      <a16:creationId xmlns:a16="http://schemas.microsoft.com/office/drawing/2014/main" id="{26869D5E-492D-4A55-BB47-23B7E82C286D}"/>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sp>
              <p:nvSpPr>
                <p:cNvPr id="350" name="Freeform: Shape 349">
                  <a:extLst>
                    <a:ext uri="{FF2B5EF4-FFF2-40B4-BE49-F238E27FC236}">
                      <a16:creationId xmlns:a16="http://schemas.microsoft.com/office/drawing/2014/main" id="{FC0ACD56-97F9-4C20-B28D-0E684E4230CD}"/>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effectLst/>
                    <a:uLnTx/>
                    <a:uFillTx/>
                    <a:latin typeface="Segoe UI"/>
                    <a:ea typeface="+mn-ea"/>
                    <a:cs typeface="+mn-cs"/>
                  </a:endParaRPr>
                </a:p>
              </p:txBody>
            </p:sp>
          </p:grpSp>
        </p:grpSp>
        <p:grpSp>
          <p:nvGrpSpPr>
            <p:cNvPr id="325" name="Group 324">
              <a:extLst>
                <a:ext uri="{FF2B5EF4-FFF2-40B4-BE49-F238E27FC236}">
                  <a16:creationId xmlns:a16="http://schemas.microsoft.com/office/drawing/2014/main" id="{9AB05658-9270-4E82-BB7E-B46226F64C2D}"/>
                </a:ext>
              </a:extLst>
            </p:cNvPr>
            <p:cNvGrpSpPr/>
            <p:nvPr/>
          </p:nvGrpSpPr>
          <p:grpSpPr>
            <a:xfrm>
              <a:off x="7295359" y="1769260"/>
              <a:ext cx="448405" cy="448405"/>
              <a:chOff x="8303519" y="1692273"/>
              <a:chExt cx="702207" cy="702207"/>
            </a:xfrm>
          </p:grpSpPr>
          <p:sp>
            <p:nvSpPr>
              <p:cNvPr id="326" name="Oval 325">
                <a:extLst>
                  <a:ext uri="{FF2B5EF4-FFF2-40B4-BE49-F238E27FC236}">
                    <a16:creationId xmlns:a16="http://schemas.microsoft.com/office/drawing/2014/main" id="{80D05414-CAB9-4C28-B1A4-83E9D95519C3}"/>
                  </a:ext>
                </a:extLst>
              </p:cNvPr>
              <p:cNvSpPr/>
              <p:nvPr/>
            </p:nvSpPr>
            <p:spPr bwMode="auto">
              <a:xfrm>
                <a:off x="8303519" y="1692273"/>
                <a:ext cx="702207" cy="702207"/>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7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nvGrpSpPr>
              <p:cNvPr id="327" name="Graphic 30">
                <a:extLst>
                  <a:ext uri="{FF2B5EF4-FFF2-40B4-BE49-F238E27FC236}">
                    <a16:creationId xmlns:a16="http://schemas.microsoft.com/office/drawing/2014/main" id="{D6F80D6A-E320-4E3E-894A-4C1975436C9A}"/>
                  </a:ext>
                </a:extLst>
              </p:cNvPr>
              <p:cNvGrpSpPr/>
              <p:nvPr/>
            </p:nvGrpSpPr>
            <p:grpSpPr>
              <a:xfrm>
                <a:off x="8386464" y="1901941"/>
                <a:ext cx="536351" cy="282500"/>
                <a:chOff x="10530618" y="1546827"/>
                <a:chExt cx="819265" cy="431513"/>
              </a:xfrm>
            </p:grpSpPr>
            <p:sp>
              <p:nvSpPr>
                <p:cNvPr id="328" name="Freeform: Shape 327">
                  <a:extLst>
                    <a:ext uri="{FF2B5EF4-FFF2-40B4-BE49-F238E27FC236}">
                      <a16:creationId xmlns:a16="http://schemas.microsoft.com/office/drawing/2014/main" id="{34603560-5420-4F24-B6B8-DCA65C35933B}"/>
                    </a:ext>
                  </a:extLst>
                </p:cNvPr>
                <p:cNvSpPr/>
                <p:nvPr/>
              </p:nvSpPr>
              <p:spPr>
                <a:xfrm>
                  <a:off x="11047019" y="1546827"/>
                  <a:ext cx="302864" cy="258306"/>
                </a:xfrm>
                <a:custGeom>
                  <a:avLst/>
                  <a:gdLst>
                    <a:gd name="connsiteX0" fmla="*/ 303168 w 302863"/>
                    <a:gd name="connsiteY0" fmla="*/ 70550 h 258305"/>
                    <a:gd name="connsiteX1" fmla="*/ 286637 w 302863"/>
                    <a:gd name="connsiteY1" fmla="*/ 96252 h 258305"/>
                    <a:gd name="connsiteX2" fmla="*/ 270751 w 302863"/>
                    <a:gd name="connsiteY2" fmla="*/ 115043 h 258305"/>
                    <a:gd name="connsiteX3" fmla="*/ 241821 w 302863"/>
                    <a:gd name="connsiteY3" fmla="*/ 149333 h 258305"/>
                    <a:gd name="connsiteX4" fmla="*/ 239496 w 302863"/>
                    <a:gd name="connsiteY4" fmla="*/ 152627 h 258305"/>
                    <a:gd name="connsiteX5" fmla="*/ 239883 w 302863"/>
                    <a:gd name="connsiteY5" fmla="*/ 156889 h 258305"/>
                    <a:gd name="connsiteX6" fmla="*/ 252863 w 302863"/>
                    <a:gd name="connsiteY6" fmla="*/ 181492 h 258305"/>
                    <a:gd name="connsiteX7" fmla="*/ 270686 w 302863"/>
                    <a:gd name="connsiteY7" fmla="*/ 215783 h 258305"/>
                    <a:gd name="connsiteX8" fmla="*/ 275852 w 302863"/>
                    <a:gd name="connsiteY8" fmla="*/ 230312 h 258305"/>
                    <a:gd name="connsiteX9" fmla="*/ 271074 w 302863"/>
                    <a:gd name="connsiteY9" fmla="*/ 248071 h 258305"/>
                    <a:gd name="connsiteX10" fmla="*/ 242466 w 302863"/>
                    <a:gd name="connsiteY10" fmla="*/ 257693 h 258305"/>
                    <a:gd name="connsiteX11" fmla="*/ 219735 w 302863"/>
                    <a:gd name="connsiteY11" fmla="*/ 251041 h 258305"/>
                    <a:gd name="connsiteX12" fmla="*/ 188028 w 302863"/>
                    <a:gd name="connsiteY12" fmla="*/ 241161 h 258305"/>
                    <a:gd name="connsiteX13" fmla="*/ 183766 w 302863"/>
                    <a:gd name="connsiteY13" fmla="*/ 236318 h 258305"/>
                    <a:gd name="connsiteX14" fmla="*/ 178406 w 302863"/>
                    <a:gd name="connsiteY14" fmla="*/ 204417 h 258305"/>
                    <a:gd name="connsiteX15" fmla="*/ 180150 w 302863"/>
                    <a:gd name="connsiteY15" fmla="*/ 202932 h 258305"/>
                    <a:gd name="connsiteX16" fmla="*/ 228647 w 302863"/>
                    <a:gd name="connsiteY16" fmla="*/ 216364 h 258305"/>
                    <a:gd name="connsiteX17" fmla="*/ 232199 w 302863"/>
                    <a:gd name="connsiteY17" fmla="*/ 217720 h 258305"/>
                    <a:gd name="connsiteX18" fmla="*/ 233103 w 302863"/>
                    <a:gd name="connsiteY18" fmla="*/ 216816 h 258305"/>
                    <a:gd name="connsiteX19" fmla="*/ 231747 w 302863"/>
                    <a:gd name="connsiteY19" fmla="*/ 213845 h 258305"/>
                    <a:gd name="connsiteX20" fmla="*/ 217217 w 302863"/>
                    <a:gd name="connsiteY20" fmla="*/ 186142 h 258305"/>
                    <a:gd name="connsiteX21" fmla="*/ 202106 w 302863"/>
                    <a:gd name="connsiteY21" fmla="*/ 157341 h 258305"/>
                    <a:gd name="connsiteX22" fmla="*/ 203010 w 302863"/>
                    <a:gd name="connsiteY22" fmla="*/ 149140 h 258305"/>
                    <a:gd name="connsiteX23" fmla="*/ 225160 w 302863"/>
                    <a:gd name="connsiteY23" fmla="*/ 123051 h 258305"/>
                    <a:gd name="connsiteX24" fmla="*/ 250409 w 302863"/>
                    <a:gd name="connsiteY24" fmla="*/ 92958 h 258305"/>
                    <a:gd name="connsiteX25" fmla="*/ 251701 w 302863"/>
                    <a:gd name="connsiteY25" fmla="*/ 90246 h 258305"/>
                    <a:gd name="connsiteX26" fmla="*/ 236848 w 302863"/>
                    <a:gd name="connsiteY26" fmla="*/ 94056 h 258305"/>
                    <a:gd name="connsiteX27" fmla="*/ 179310 w 302863"/>
                    <a:gd name="connsiteY27" fmla="*/ 109361 h 258305"/>
                    <a:gd name="connsiteX28" fmla="*/ 174467 w 302863"/>
                    <a:gd name="connsiteY28" fmla="*/ 107423 h 258305"/>
                    <a:gd name="connsiteX29" fmla="*/ 161229 w 302863"/>
                    <a:gd name="connsiteY29" fmla="*/ 85274 h 258305"/>
                    <a:gd name="connsiteX30" fmla="*/ 140177 w 302863"/>
                    <a:gd name="connsiteY30" fmla="*/ 49950 h 258305"/>
                    <a:gd name="connsiteX31" fmla="*/ 138886 w 302863"/>
                    <a:gd name="connsiteY31" fmla="*/ 48788 h 258305"/>
                    <a:gd name="connsiteX32" fmla="*/ 138369 w 302863"/>
                    <a:gd name="connsiteY32" fmla="*/ 50338 h 258305"/>
                    <a:gd name="connsiteX33" fmla="*/ 132492 w 302863"/>
                    <a:gd name="connsiteY33" fmla="*/ 82949 h 258305"/>
                    <a:gd name="connsiteX34" fmla="*/ 125583 w 302863"/>
                    <a:gd name="connsiteY34" fmla="*/ 122857 h 258305"/>
                    <a:gd name="connsiteX35" fmla="*/ 122289 w 302863"/>
                    <a:gd name="connsiteY35" fmla="*/ 126280 h 258305"/>
                    <a:gd name="connsiteX36" fmla="*/ 93617 w 302863"/>
                    <a:gd name="connsiteY36" fmla="*/ 135320 h 258305"/>
                    <a:gd name="connsiteX37" fmla="*/ 53063 w 302863"/>
                    <a:gd name="connsiteY37" fmla="*/ 148171 h 258305"/>
                    <a:gd name="connsiteX38" fmla="*/ 50416 w 302863"/>
                    <a:gd name="connsiteY38" fmla="*/ 149785 h 258305"/>
                    <a:gd name="connsiteX39" fmla="*/ 52999 w 302863"/>
                    <a:gd name="connsiteY39" fmla="*/ 151594 h 258305"/>
                    <a:gd name="connsiteX40" fmla="*/ 105112 w 302863"/>
                    <a:gd name="connsiteY40" fmla="*/ 172258 h 258305"/>
                    <a:gd name="connsiteX41" fmla="*/ 107114 w 302863"/>
                    <a:gd name="connsiteY41" fmla="*/ 173162 h 258305"/>
                    <a:gd name="connsiteX42" fmla="*/ 100269 w 302863"/>
                    <a:gd name="connsiteY42" fmla="*/ 177876 h 258305"/>
                    <a:gd name="connsiteX43" fmla="*/ 71016 w 302863"/>
                    <a:gd name="connsiteY43" fmla="*/ 197314 h 258305"/>
                    <a:gd name="connsiteX44" fmla="*/ 64558 w 302863"/>
                    <a:gd name="connsiteY44" fmla="*/ 197830 h 258305"/>
                    <a:gd name="connsiteX45" fmla="*/ 35821 w 302863"/>
                    <a:gd name="connsiteY45" fmla="*/ 184850 h 258305"/>
                    <a:gd name="connsiteX46" fmla="*/ 16965 w 302863"/>
                    <a:gd name="connsiteY46" fmla="*/ 175681 h 258305"/>
                    <a:gd name="connsiteX47" fmla="*/ 3921 w 302863"/>
                    <a:gd name="connsiteY47" fmla="*/ 163217 h 258305"/>
                    <a:gd name="connsiteX48" fmla="*/ 9862 w 302863"/>
                    <a:gd name="connsiteY48" fmla="*/ 132673 h 258305"/>
                    <a:gd name="connsiteX49" fmla="*/ 30074 w 302863"/>
                    <a:gd name="connsiteY49" fmla="*/ 123503 h 258305"/>
                    <a:gd name="connsiteX50" fmla="*/ 47768 w 302863"/>
                    <a:gd name="connsiteY50" fmla="*/ 117756 h 258305"/>
                    <a:gd name="connsiteX51" fmla="*/ 93811 w 302863"/>
                    <a:gd name="connsiteY51" fmla="*/ 102968 h 258305"/>
                    <a:gd name="connsiteX52" fmla="*/ 98202 w 302863"/>
                    <a:gd name="connsiteY52" fmla="*/ 97801 h 258305"/>
                    <a:gd name="connsiteX53" fmla="*/ 106210 w 302863"/>
                    <a:gd name="connsiteY53" fmla="*/ 51823 h 258305"/>
                    <a:gd name="connsiteX54" fmla="*/ 110472 w 302863"/>
                    <a:gd name="connsiteY54" fmla="*/ 28446 h 258305"/>
                    <a:gd name="connsiteX55" fmla="*/ 115573 w 302863"/>
                    <a:gd name="connsiteY55" fmla="*/ 15337 h 258305"/>
                    <a:gd name="connsiteX56" fmla="*/ 134236 w 302863"/>
                    <a:gd name="connsiteY56" fmla="*/ 33 h 258305"/>
                    <a:gd name="connsiteX57" fmla="*/ 139596 w 302863"/>
                    <a:gd name="connsiteY57" fmla="*/ 33 h 258305"/>
                    <a:gd name="connsiteX58" fmla="*/ 156450 w 302863"/>
                    <a:gd name="connsiteY58" fmla="*/ 11786 h 258305"/>
                    <a:gd name="connsiteX59" fmla="*/ 160325 w 302863"/>
                    <a:gd name="connsiteY59" fmla="*/ 17727 h 258305"/>
                    <a:gd name="connsiteX60" fmla="*/ 181119 w 302863"/>
                    <a:gd name="connsiteY60" fmla="*/ 52469 h 258305"/>
                    <a:gd name="connsiteX61" fmla="*/ 191580 w 302863"/>
                    <a:gd name="connsiteY61" fmla="*/ 70034 h 258305"/>
                    <a:gd name="connsiteX62" fmla="*/ 197456 w 302863"/>
                    <a:gd name="connsiteY62" fmla="*/ 72358 h 258305"/>
                    <a:gd name="connsiteX63" fmla="*/ 267199 w 302863"/>
                    <a:gd name="connsiteY63" fmla="*/ 53890 h 258305"/>
                    <a:gd name="connsiteX64" fmla="*/ 284635 w 302863"/>
                    <a:gd name="connsiteY64" fmla="*/ 50919 h 258305"/>
                    <a:gd name="connsiteX65" fmla="*/ 303168 w 302863"/>
                    <a:gd name="connsiteY65" fmla="*/ 63189 h 258305"/>
                    <a:gd name="connsiteX66" fmla="*/ 303168 w 302863"/>
                    <a:gd name="connsiteY66" fmla="*/ 70550 h 2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863" h="258305">
                      <a:moveTo>
                        <a:pt x="303168" y="70550"/>
                      </a:moveTo>
                      <a:cubicBezTo>
                        <a:pt x="300456" y="80882"/>
                        <a:pt x="293288" y="88438"/>
                        <a:pt x="286637" y="96252"/>
                      </a:cubicBezTo>
                      <a:cubicBezTo>
                        <a:pt x="281341" y="102516"/>
                        <a:pt x="275852" y="108650"/>
                        <a:pt x="270751" y="115043"/>
                      </a:cubicBezTo>
                      <a:cubicBezTo>
                        <a:pt x="261387" y="126667"/>
                        <a:pt x="251378" y="137839"/>
                        <a:pt x="241821" y="149333"/>
                      </a:cubicBezTo>
                      <a:cubicBezTo>
                        <a:pt x="240981" y="150367"/>
                        <a:pt x="240206" y="151529"/>
                        <a:pt x="239496" y="152627"/>
                      </a:cubicBezTo>
                      <a:cubicBezTo>
                        <a:pt x="238527" y="154112"/>
                        <a:pt x="239108" y="155468"/>
                        <a:pt x="239883" y="156889"/>
                      </a:cubicBezTo>
                      <a:cubicBezTo>
                        <a:pt x="244210" y="165090"/>
                        <a:pt x="248666" y="173227"/>
                        <a:pt x="252863" y="181492"/>
                      </a:cubicBezTo>
                      <a:cubicBezTo>
                        <a:pt x="258675" y="192987"/>
                        <a:pt x="264939" y="204288"/>
                        <a:pt x="270686" y="215783"/>
                      </a:cubicBezTo>
                      <a:cubicBezTo>
                        <a:pt x="273011" y="220367"/>
                        <a:pt x="275271" y="225082"/>
                        <a:pt x="275852" y="230312"/>
                      </a:cubicBezTo>
                      <a:cubicBezTo>
                        <a:pt x="276563" y="236899"/>
                        <a:pt x="274948" y="242711"/>
                        <a:pt x="271074" y="248071"/>
                      </a:cubicBezTo>
                      <a:cubicBezTo>
                        <a:pt x="263777" y="258080"/>
                        <a:pt x="253703" y="259759"/>
                        <a:pt x="242466" y="257693"/>
                      </a:cubicBezTo>
                      <a:cubicBezTo>
                        <a:pt x="234652" y="256272"/>
                        <a:pt x="227162" y="253689"/>
                        <a:pt x="219735" y="251041"/>
                      </a:cubicBezTo>
                      <a:cubicBezTo>
                        <a:pt x="209274" y="247296"/>
                        <a:pt x="198619" y="244454"/>
                        <a:pt x="188028" y="241161"/>
                      </a:cubicBezTo>
                      <a:cubicBezTo>
                        <a:pt x="185381" y="240322"/>
                        <a:pt x="184218" y="239095"/>
                        <a:pt x="183766" y="236318"/>
                      </a:cubicBezTo>
                      <a:cubicBezTo>
                        <a:pt x="182152" y="225663"/>
                        <a:pt x="180215" y="215072"/>
                        <a:pt x="178406" y="204417"/>
                      </a:cubicBezTo>
                      <a:cubicBezTo>
                        <a:pt x="178083" y="202674"/>
                        <a:pt x="178471" y="202415"/>
                        <a:pt x="180150" y="202932"/>
                      </a:cubicBezTo>
                      <a:cubicBezTo>
                        <a:pt x="196294" y="207452"/>
                        <a:pt x="212503" y="211843"/>
                        <a:pt x="228647" y="216364"/>
                      </a:cubicBezTo>
                      <a:cubicBezTo>
                        <a:pt x="229874" y="216687"/>
                        <a:pt x="230972" y="217332"/>
                        <a:pt x="232199" y="217720"/>
                      </a:cubicBezTo>
                      <a:cubicBezTo>
                        <a:pt x="233038" y="218043"/>
                        <a:pt x="233361" y="217591"/>
                        <a:pt x="233103" y="216816"/>
                      </a:cubicBezTo>
                      <a:cubicBezTo>
                        <a:pt x="232715" y="215783"/>
                        <a:pt x="232263" y="214814"/>
                        <a:pt x="231747" y="213845"/>
                      </a:cubicBezTo>
                      <a:cubicBezTo>
                        <a:pt x="226903" y="204611"/>
                        <a:pt x="221931" y="195441"/>
                        <a:pt x="217217" y="186142"/>
                      </a:cubicBezTo>
                      <a:cubicBezTo>
                        <a:pt x="212309" y="176456"/>
                        <a:pt x="207143" y="166963"/>
                        <a:pt x="202106" y="157341"/>
                      </a:cubicBezTo>
                      <a:cubicBezTo>
                        <a:pt x="200169" y="153595"/>
                        <a:pt x="199652" y="153208"/>
                        <a:pt x="203010" y="149140"/>
                      </a:cubicBezTo>
                      <a:cubicBezTo>
                        <a:pt x="210307" y="140357"/>
                        <a:pt x="217927" y="131833"/>
                        <a:pt x="225160" y="123051"/>
                      </a:cubicBezTo>
                      <a:cubicBezTo>
                        <a:pt x="233490" y="112977"/>
                        <a:pt x="241950" y="102968"/>
                        <a:pt x="250409" y="92958"/>
                      </a:cubicBezTo>
                      <a:cubicBezTo>
                        <a:pt x="251055" y="92248"/>
                        <a:pt x="251701" y="91538"/>
                        <a:pt x="251701" y="90246"/>
                      </a:cubicBezTo>
                      <a:cubicBezTo>
                        <a:pt x="246728" y="91538"/>
                        <a:pt x="241756" y="92765"/>
                        <a:pt x="236848" y="94056"/>
                      </a:cubicBezTo>
                      <a:cubicBezTo>
                        <a:pt x="217669" y="99158"/>
                        <a:pt x="198490" y="104259"/>
                        <a:pt x="179310" y="109361"/>
                      </a:cubicBezTo>
                      <a:cubicBezTo>
                        <a:pt x="176469" y="110136"/>
                        <a:pt x="175952" y="109877"/>
                        <a:pt x="174467" y="107423"/>
                      </a:cubicBezTo>
                      <a:cubicBezTo>
                        <a:pt x="170011" y="100062"/>
                        <a:pt x="165491" y="92765"/>
                        <a:pt x="161229" y="85274"/>
                      </a:cubicBezTo>
                      <a:cubicBezTo>
                        <a:pt x="154448" y="73327"/>
                        <a:pt x="147087" y="61768"/>
                        <a:pt x="140177" y="49950"/>
                      </a:cubicBezTo>
                      <a:cubicBezTo>
                        <a:pt x="139854" y="49369"/>
                        <a:pt x="139467" y="48723"/>
                        <a:pt x="138886" y="48788"/>
                      </a:cubicBezTo>
                      <a:cubicBezTo>
                        <a:pt x="138111" y="48917"/>
                        <a:pt x="138434" y="49821"/>
                        <a:pt x="138369" y="50338"/>
                      </a:cubicBezTo>
                      <a:cubicBezTo>
                        <a:pt x="136432" y="61187"/>
                        <a:pt x="134430" y="72100"/>
                        <a:pt x="132492" y="82949"/>
                      </a:cubicBezTo>
                      <a:cubicBezTo>
                        <a:pt x="130168" y="96252"/>
                        <a:pt x="127843" y="109554"/>
                        <a:pt x="125583" y="122857"/>
                      </a:cubicBezTo>
                      <a:cubicBezTo>
                        <a:pt x="125260" y="124859"/>
                        <a:pt x="124033" y="125698"/>
                        <a:pt x="122289" y="126280"/>
                      </a:cubicBezTo>
                      <a:cubicBezTo>
                        <a:pt x="112732" y="129250"/>
                        <a:pt x="103175" y="132285"/>
                        <a:pt x="93617" y="135320"/>
                      </a:cubicBezTo>
                      <a:cubicBezTo>
                        <a:pt x="80121" y="139582"/>
                        <a:pt x="66560" y="143844"/>
                        <a:pt x="53063" y="148171"/>
                      </a:cubicBezTo>
                      <a:cubicBezTo>
                        <a:pt x="52030" y="148494"/>
                        <a:pt x="50480" y="148817"/>
                        <a:pt x="50416" y="149785"/>
                      </a:cubicBezTo>
                      <a:cubicBezTo>
                        <a:pt x="50416" y="150883"/>
                        <a:pt x="52030" y="151142"/>
                        <a:pt x="52999" y="151594"/>
                      </a:cubicBezTo>
                      <a:cubicBezTo>
                        <a:pt x="70370" y="158503"/>
                        <a:pt x="87741" y="165348"/>
                        <a:pt x="105112" y="172258"/>
                      </a:cubicBezTo>
                      <a:cubicBezTo>
                        <a:pt x="105758" y="172516"/>
                        <a:pt x="106339" y="172775"/>
                        <a:pt x="107114" y="173162"/>
                      </a:cubicBezTo>
                      <a:cubicBezTo>
                        <a:pt x="104983" y="175099"/>
                        <a:pt x="102529" y="176391"/>
                        <a:pt x="100269" y="177876"/>
                      </a:cubicBezTo>
                      <a:cubicBezTo>
                        <a:pt x="90582" y="184398"/>
                        <a:pt x="80831" y="190921"/>
                        <a:pt x="71016" y="197314"/>
                      </a:cubicBezTo>
                      <a:cubicBezTo>
                        <a:pt x="68820" y="198734"/>
                        <a:pt x="66947" y="198928"/>
                        <a:pt x="64558" y="197830"/>
                      </a:cubicBezTo>
                      <a:cubicBezTo>
                        <a:pt x="55001" y="193439"/>
                        <a:pt x="45250" y="189500"/>
                        <a:pt x="35821" y="184850"/>
                      </a:cubicBezTo>
                      <a:cubicBezTo>
                        <a:pt x="29557" y="181751"/>
                        <a:pt x="22971" y="179361"/>
                        <a:pt x="16965" y="175681"/>
                      </a:cubicBezTo>
                      <a:cubicBezTo>
                        <a:pt x="11670" y="172452"/>
                        <a:pt x="7214" y="168448"/>
                        <a:pt x="3921" y="163217"/>
                      </a:cubicBezTo>
                      <a:cubicBezTo>
                        <a:pt x="-2925" y="152175"/>
                        <a:pt x="-600" y="140357"/>
                        <a:pt x="9862" y="132673"/>
                      </a:cubicBezTo>
                      <a:cubicBezTo>
                        <a:pt x="15932" y="128217"/>
                        <a:pt x="22971" y="125763"/>
                        <a:pt x="30074" y="123503"/>
                      </a:cubicBezTo>
                      <a:cubicBezTo>
                        <a:pt x="35951" y="121630"/>
                        <a:pt x="41956" y="119887"/>
                        <a:pt x="47768" y="117756"/>
                      </a:cubicBezTo>
                      <a:cubicBezTo>
                        <a:pt x="62944" y="112202"/>
                        <a:pt x="78442" y="107875"/>
                        <a:pt x="93811" y="102968"/>
                      </a:cubicBezTo>
                      <a:cubicBezTo>
                        <a:pt x="96523" y="102128"/>
                        <a:pt x="97750" y="100578"/>
                        <a:pt x="98202" y="97801"/>
                      </a:cubicBezTo>
                      <a:cubicBezTo>
                        <a:pt x="100785" y="82497"/>
                        <a:pt x="103562" y="67192"/>
                        <a:pt x="106210" y="51823"/>
                      </a:cubicBezTo>
                      <a:cubicBezTo>
                        <a:pt x="107566" y="44009"/>
                        <a:pt x="108599" y="36196"/>
                        <a:pt x="110472" y="28446"/>
                      </a:cubicBezTo>
                      <a:cubicBezTo>
                        <a:pt x="111570" y="23862"/>
                        <a:pt x="113313" y="19470"/>
                        <a:pt x="115573" y="15337"/>
                      </a:cubicBezTo>
                      <a:cubicBezTo>
                        <a:pt x="119771" y="7847"/>
                        <a:pt x="125389" y="1970"/>
                        <a:pt x="134236" y="33"/>
                      </a:cubicBezTo>
                      <a:cubicBezTo>
                        <a:pt x="136044" y="33"/>
                        <a:pt x="137788" y="33"/>
                        <a:pt x="139596" y="33"/>
                      </a:cubicBezTo>
                      <a:cubicBezTo>
                        <a:pt x="146828" y="1647"/>
                        <a:pt x="152124" y="6038"/>
                        <a:pt x="156450" y="11786"/>
                      </a:cubicBezTo>
                      <a:cubicBezTo>
                        <a:pt x="157871" y="13723"/>
                        <a:pt x="159098" y="15725"/>
                        <a:pt x="160325" y="17727"/>
                      </a:cubicBezTo>
                      <a:cubicBezTo>
                        <a:pt x="167235" y="29351"/>
                        <a:pt x="174467" y="40716"/>
                        <a:pt x="181119" y="52469"/>
                      </a:cubicBezTo>
                      <a:cubicBezTo>
                        <a:pt x="184477" y="58410"/>
                        <a:pt x="188093" y="64157"/>
                        <a:pt x="191580" y="70034"/>
                      </a:cubicBezTo>
                      <a:cubicBezTo>
                        <a:pt x="193388" y="73004"/>
                        <a:pt x="194034" y="73262"/>
                        <a:pt x="197456" y="72358"/>
                      </a:cubicBezTo>
                      <a:cubicBezTo>
                        <a:pt x="220704" y="66159"/>
                        <a:pt x="243952" y="60024"/>
                        <a:pt x="267199" y="53890"/>
                      </a:cubicBezTo>
                      <a:cubicBezTo>
                        <a:pt x="272946" y="52404"/>
                        <a:pt x="278629" y="50532"/>
                        <a:pt x="284635" y="50919"/>
                      </a:cubicBezTo>
                      <a:cubicBezTo>
                        <a:pt x="293159" y="51436"/>
                        <a:pt x="300262" y="54083"/>
                        <a:pt x="303168" y="63189"/>
                      </a:cubicBezTo>
                      <a:cubicBezTo>
                        <a:pt x="303168" y="65642"/>
                        <a:pt x="303168" y="68096"/>
                        <a:pt x="303168" y="70550"/>
                      </a:cubicBezTo>
                      <a:close/>
                    </a:path>
                  </a:pathLst>
                </a:custGeom>
                <a:solidFill>
                  <a:srgbClr val="E15A1D"/>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29" name="Freeform: Shape 328">
                  <a:extLst>
                    <a:ext uri="{FF2B5EF4-FFF2-40B4-BE49-F238E27FC236}">
                      <a16:creationId xmlns:a16="http://schemas.microsoft.com/office/drawing/2014/main" id="{D678F967-F82E-425D-A9D4-C7CF8E451F58}"/>
                    </a:ext>
                  </a:extLst>
                </p:cNvPr>
                <p:cNvSpPr/>
                <p:nvPr/>
              </p:nvSpPr>
              <p:spPr>
                <a:xfrm>
                  <a:off x="10660613" y="1773633"/>
                  <a:ext cx="175648" cy="204707"/>
                </a:xfrm>
                <a:custGeom>
                  <a:avLst/>
                  <a:gdLst>
                    <a:gd name="connsiteX0" fmla="*/ 32831 w 175648"/>
                    <a:gd name="connsiteY0" fmla="*/ 204985 h 204707"/>
                    <a:gd name="connsiteX1" fmla="*/ 865 w 175648"/>
                    <a:gd name="connsiteY1" fmla="*/ 204985 h 204707"/>
                    <a:gd name="connsiteX2" fmla="*/ 155 w 175648"/>
                    <a:gd name="connsiteY2" fmla="*/ 203177 h 204707"/>
                    <a:gd name="connsiteX3" fmla="*/ 5967 w 175648"/>
                    <a:gd name="connsiteY3" fmla="*/ 158296 h 204707"/>
                    <a:gd name="connsiteX4" fmla="*/ 12489 w 175648"/>
                    <a:gd name="connsiteY4" fmla="*/ 107345 h 204707"/>
                    <a:gd name="connsiteX5" fmla="*/ 18365 w 175648"/>
                    <a:gd name="connsiteY5" fmla="*/ 69762 h 204707"/>
                    <a:gd name="connsiteX6" fmla="*/ 44131 w 175648"/>
                    <a:gd name="connsiteY6" fmla="*/ 26108 h 204707"/>
                    <a:gd name="connsiteX7" fmla="*/ 84233 w 175648"/>
                    <a:gd name="connsiteY7" fmla="*/ 3119 h 204707"/>
                    <a:gd name="connsiteX8" fmla="*/ 130406 w 175648"/>
                    <a:gd name="connsiteY8" fmla="*/ 4023 h 204707"/>
                    <a:gd name="connsiteX9" fmla="*/ 158819 w 175648"/>
                    <a:gd name="connsiteY9" fmla="*/ 22750 h 204707"/>
                    <a:gd name="connsiteX10" fmla="*/ 175286 w 175648"/>
                    <a:gd name="connsiteY10" fmla="*/ 61173 h 204707"/>
                    <a:gd name="connsiteX11" fmla="*/ 157915 w 175648"/>
                    <a:gd name="connsiteY11" fmla="*/ 122650 h 204707"/>
                    <a:gd name="connsiteX12" fmla="*/ 111226 w 175648"/>
                    <a:gd name="connsiteY12" fmla="*/ 156811 h 204707"/>
                    <a:gd name="connsiteX13" fmla="*/ 63504 w 175648"/>
                    <a:gd name="connsiteY13" fmla="*/ 158102 h 204707"/>
                    <a:gd name="connsiteX14" fmla="*/ 45810 w 175648"/>
                    <a:gd name="connsiteY14" fmla="*/ 149578 h 204707"/>
                    <a:gd name="connsiteX15" fmla="*/ 42711 w 175648"/>
                    <a:gd name="connsiteY15" fmla="*/ 147512 h 204707"/>
                    <a:gd name="connsiteX16" fmla="*/ 41032 w 175648"/>
                    <a:gd name="connsiteY16" fmla="*/ 148351 h 204707"/>
                    <a:gd name="connsiteX17" fmla="*/ 34057 w 175648"/>
                    <a:gd name="connsiteY17" fmla="*/ 202789 h 204707"/>
                    <a:gd name="connsiteX18" fmla="*/ 32831 w 175648"/>
                    <a:gd name="connsiteY18" fmla="*/ 204985 h 204707"/>
                    <a:gd name="connsiteX19" fmla="*/ 50137 w 175648"/>
                    <a:gd name="connsiteY19" fmla="*/ 86875 h 204707"/>
                    <a:gd name="connsiteX20" fmla="*/ 79261 w 175648"/>
                    <a:gd name="connsiteY20" fmla="*/ 124910 h 204707"/>
                    <a:gd name="connsiteX21" fmla="*/ 107093 w 175648"/>
                    <a:gd name="connsiteY21" fmla="*/ 122650 h 204707"/>
                    <a:gd name="connsiteX22" fmla="*/ 138478 w 175648"/>
                    <a:gd name="connsiteY22" fmla="*/ 88618 h 204707"/>
                    <a:gd name="connsiteX23" fmla="*/ 136024 w 175648"/>
                    <a:gd name="connsiteY23" fmla="*/ 55490 h 204707"/>
                    <a:gd name="connsiteX24" fmla="*/ 96826 w 175648"/>
                    <a:gd name="connsiteY24" fmla="*/ 35407 h 204707"/>
                    <a:gd name="connsiteX25" fmla="*/ 58597 w 175648"/>
                    <a:gd name="connsiteY25" fmla="*/ 59300 h 204707"/>
                    <a:gd name="connsiteX26" fmla="*/ 50137 w 175648"/>
                    <a:gd name="connsiteY26" fmla="*/ 86875 h 2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648" h="204707">
                      <a:moveTo>
                        <a:pt x="32831" y="204985"/>
                      </a:moveTo>
                      <a:cubicBezTo>
                        <a:pt x="22175" y="204985"/>
                        <a:pt x="11520" y="204985"/>
                        <a:pt x="865" y="204985"/>
                      </a:cubicBezTo>
                      <a:cubicBezTo>
                        <a:pt x="-233" y="204726"/>
                        <a:pt x="26" y="203887"/>
                        <a:pt x="155" y="203177"/>
                      </a:cubicBezTo>
                      <a:cubicBezTo>
                        <a:pt x="2092" y="188195"/>
                        <a:pt x="4029" y="173278"/>
                        <a:pt x="5967" y="158296"/>
                      </a:cubicBezTo>
                      <a:cubicBezTo>
                        <a:pt x="8162" y="141312"/>
                        <a:pt x="10229" y="124329"/>
                        <a:pt x="12489" y="107345"/>
                      </a:cubicBezTo>
                      <a:cubicBezTo>
                        <a:pt x="14168" y="94753"/>
                        <a:pt x="15330" y="82096"/>
                        <a:pt x="18365" y="69762"/>
                      </a:cubicBezTo>
                      <a:cubicBezTo>
                        <a:pt x="22563" y="52714"/>
                        <a:pt x="31604" y="38442"/>
                        <a:pt x="44131" y="26108"/>
                      </a:cubicBezTo>
                      <a:cubicBezTo>
                        <a:pt x="55561" y="14872"/>
                        <a:pt x="68864" y="7187"/>
                        <a:pt x="84233" y="3119"/>
                      </a:cubicBezTo>
                      <a:cubicBezTo>
                        <a:pt x="99667" y="-949"/>
                        <a:pt x="115101" y="-1337"/>
                        <a:pt x="130406" y="4023"/>
                      </a:cubicBezTo>
                      <a:cubicBezTo>
                        <a:pt x="141384" y="7898"/>
                        <a:pt x="151070" y="14032"/>
                        <a:pt x="158819" y="22750"/>
                      </a:cubicBezTo>
                      <a:cubicBezTo>
                        <a:pt x="168441" y="33728"/>
                        <a:pt x="173866" y="46514"/>
                        <a:pt x="175286" y="61173"/>
                      </a:cubicBezTo>
                      <a:cubicBezTo>
                        <a:pt x="177482" y="83969"/>
                        <a:pt x="171735" y="104310"/>
                        <a:pt x="157915" y="122650"/>
                      </a:cubicBezTo>
                      <a:cubicBezTo>
                        <a:pt x="145646" y="138794"/>
                        <a:pt x="130406" y="150353"/>
                        <a:pt x="111226" y="156811"/>
                      </a:cubicBezTo>
                      <a:cubicBezTo>
                        <a:pt x="95341" y="162171"/>
                        <a:pt x="79455" y="162946"/>
                        <a:pt x="63504" y="158102"/>
                      </a:cubicBezTo>
                      <a:cubicBezTo>
                        <a:pt x="57240" y="156230"/>
                        <a:pt x="51299" y="153259"/>
                        <a:pt x="45810" y="149578"/>
                      </a:cubicBezTo>
                      <a:cubicBezTo>
                        <a:pt x="44777" y="148868"/>
                        <a:pt x="43744" y="148287"/>
                        <a:pt x="42711" y="147512"/>
                      </a:cubicBezTo>
                      <a:cubicBezTo>
                        <a:pt x="41484" y="146608"/>
                        <a:pt x="41225" y="146995"/>
                        <a:pt x="41032" y="148351"/>
                      </a:cubicBezTo>
                      <a:cubicBezTo>
                        <a:pt x="38707" y="166497"/>
                        <a:pt x="36382" y="184643"/>
                        <a:pt x="34057" y="202789"/>
                      </a:cubicBezTo>
                      <a:cubicBezTo>
                        <a:pt x="33864" y="203693"/>
                        <a:pt x="33735" y="204533"/>
                        <a:pt x="32831" y="204985"/>
                      </a:cubicBezTo>
                      <a:close/>
                      <a:moveTo>
                        <a:pt x="50137" y="86875"/>
                      </a:moveTo>
                      <a:cubicBezTo>
                        <a:pt x="50460" y="107991"/>
                        <a:pt x="63052" y="120067"/>
                        <a:pt x="79261" y="124910"/>
                      </a:cubicBezTo>
                      <a:cubicBezTo>
                        <a:pt x="88625" y="127687"/>
                        <a:pt x="97988" y="126783"/>
                        <a:pt x="107093" y="122650"/>
                      </a:cubicBezTo>
                      <a:cubicBezTo>
                        <a:pt x="122334" y="115611"/>
                        <a:pt x="133505" y="105150"/>
                        <a:pt x="138478" y="88618"/>
                      </a:cubicBezTo>
                      <a:cubicBezTo>
                        <a:pt x="141965" y="77124"/>
                        <a:pt x="141448" y="66081"/>
                        <a:pt x="136024" y="55490"/>
                      </a:cubicBezTo>
                      <a:cubicBezTo>
                        <a:pt x="128856" y="41413"/>
                        <a:pt x="112647" y="33082"/>
                        <a:pt x="96826" y="35407"/>
                      </a:cubicBezTo>
                      <a:cubicBezTo>
                        <a:pt x="80617" y="37732"/>
                        <a:pt x="67508" y="45223"/>
                        <a:pt x="58597" y="59300"/>
                      </a:cubicBezTo>
                      <a:cubicBezTo>
                        <a:pt x="53237" y="67760"/>
                        <a:pt x="50460" y="76994"/>
                        <a:pt x="50137" y="86875"/>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0" name="Freeform: Shape 329">
                  <a:extLst>
                    <a:ext uri="{FF2B5EF4-FFF2-40B4-BE49-F238E27FC236}">
                      <a16:creationId xmlns:a16="http://schemas.microsoft.com/office/drawing/2014/main" id="{4D1D882C-8CC6-4E4A-A062-7D319792E60F}"/>
                    </a:ext>
                  </a:extLst>
                </p:cNvPr>
                <p:cNvSpPr/>
                <p:nvPr/>
              </p:nvSpPr>
              <p:spPr>
                <a:xfrm>
                  <a:off x="10530618" y="1718333"/>
                  <a:ext cx="153692" cy="217622"/>
                </a:xfrm>
                <a:custGeom>
                  <a:avLst/>
                  <a:gdLst>
                    <a:gd name="connsiteX0" fmla="*/ 102899 w 153692"/>
                    <a:gd name="connsiteY0" fmla="*/ 42 h 217622"/>
                    <a:gd name="connsiteX1" fmla="*/ 134412 w 153692"/>
                    <a:gd name="connsiteY1" fmla="*/ 10051 h 217622"/>
                    <a:gd name="connsiteX2" fmla="*/ 145842 w 153692"/>
                    <a:gd name="connsiteY2" fmla="*/ 21675 h 217622"/>
                    <a:gd name="connsiteX3" fmla="*/ 153527 w 153692"/>
                    <a:gd name="connsiteY3" fmla="*/ 31813 h 217622"/>
                    <a:gd name="connsiteX4" fmla="*/ 153204 w 153692"/>
                    <a:gd name="connsiteY4" fmla="*/ 34009 h 217622"/>
                    <a:gd name="connsiteX5" fmla="*/ 141903 w 153692"/>
                    <a:gd name="connsiteY5" fmla="*/ 42468 h 217622"/>
                    <a:gd name="connsiteX6" fmla="*/ 122272 w 153692"/>
                    <a:gd name="connsiteY6" fmla="*/ 57515 h 217622"/>
                    <a:gd name="connsiteX7" fmla="*/ 119043 w 153692"/>
                    <a:gd name="connsiteY7" fmla="*/ 56933 h 217622"/>
                    <a:gd name="connsiteX8" fmla="*/ 110390 w 153692"/>
                    <a:gd name="connsiteY8" fmla="*/ 44793 h 217622"/>
                    <a:gd name="connsiteX9" fmla="*/ 96893 w 153692"/>
                    <a:gd name="connsiteY9" fmla="*/ 37754 h 217622"/>
                    <a:gd name="connsiteX10" fmla="*/ 77714 w 153692"/>
                    <a:gd name="connsiteY10" fmla="*/ 43824 h 217622"/>
                    <a:gd name="connsiteX11" fmla="*/ 76293 w 153692"/>
                    <a:gd name="connsiteY11" fmla="*/ 63262 h 217622"/>
                    <a:gd name="connsiteX12" fmla="*/ 87271 w 153692"/>
                    <a:gd name="connsiteY12" fmla="*/ 76242 h 217622"/>
                    <a:gd name="connsiteX13" fmla="*/ 117558 w 153692"/>
                    <a:gd name="connsiteY13" fmla="*/ 108982 h 217622"/>
                    <a:gd name="connsiteX14" fmla="*/ 131765 w 153692"/>
                    <a:gd name="connsiteY14" fmla="*/ 135523 h 217622"/>
                    <a:gd name="connsiteX15" fmla="*/ 124984 w 153692"/>
                    <a:gd name="connsiteY15" fmla="*/ 177046 h 217622"/>
                    <a:gd name="connsiteX16" fmla="*/ 85786 w 153692"/>
                    <a:gd name="connsiteY16" fmla="*/ 212111 h 217622"/>
                    <a:gd name="connsiteX17" fmla="*/ 33737 w 153692"/>
                    <a:gd name="connsiteY17" fmla="*/ 214048 h 217622"/>
                    <a:gd name="connsiteX18" fmla="*/ 5453 w 153692"/>
                    <a:gd name="connsiteY18" fmla="*/ 187184 h 217622"/>
                    <a:gd name="connsiteX19" fmla="*/ 222 w 153692"/>
                    <a:gd name="connsiteY19" fmla="*/ 174140 h 217622"/>
                    <a:gd name="connsiteX20" fmla="*/ 1062 w 153692"/>
                    <a:gd name="connsiteY20" fmla="*/ 172138 h 217622"/>
                    <a:gd name="connsiteX21" fmla="*/ 35481 w 153692"/>
                    <a:gd name="connsiteY21" fmla="*/ 153733 h 217622"/>
                    <a:gd name="connsiteX22" fmla="*/ 37225 w 153692"/>
                    <a:gd name="connsiteY22" fmla="*/ 154315 h 217622"/>
                    <a:gd name="connsiteX23" fmla="*/ 42003 w 153692"/>
                    <a:gd name="connsiteY23" fmla="*/ 164453 h 217622"/>
                    <a:gd name="connsiteX24" fmla="*/ 56081 w 153692"/>
                    <a:gd name="connsiteY24" fmla="*/ 178466 h 217622"/>
                    <a:gd name="connsiteX25" fmla="*/ 72483 w 153692"/>
                    <a:gd name="connsiteY25" fmla="*/ 179499 h 217622"/>
                    <a:gd name="connsiteX26" fmla="*/ 88434 w 153692"/>
                    <a:gd name="connsiteY26" fmla="*/ 169296 h 217622"/>
                    <a:gd name="connsiteX27" fmla="*/ 91017 w 153692"/>
                    <a:gd name="connsiteY27" fmla="*/ 147211 h 217622"/>
                    <a:gd name="connsiteX28" fmla="*/ 77843 w 153692"/>
                    <a:gd name="connsiteY28" fmla="*/ 130357 h 217622"/>
                    <a:gd name="connsiteX29" fmla="*/ 62926 w 153692"/>
                    <a:gd name="connsiteY29" fmla="*/ 114019 h 217622"/>
                    <a:gd name="connsiteX30" fmla="*/ 45878 w 153692"/>
                    <a:gd name="connsiteY30" fmla="*/ 94452 h 217622"/>
                    <a:gd name="connsiteX31" fmla="*/ 36450 w 153692"/>
                    <a:gd name="connsiteY31" fmla="*/ 46408 h 217622"/>
                    <a:gd name="connsiteX32" fmla="*/ 55371 w 153692"/>
                    <a:gd name="connsiteY32" fmla="*/ 18381 h 217622"/>
                    <a:gd name="connsiteX33" fmla="*/ 102899 w 153692"/>
                    <a:gd name="connsiteY33" fmla="*/ 42 h 2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3692" h="217622">
                      <a:moveTo>
                        <a:pt x="102899" y="42"/>
                      </a:moveTo>
                      <a:cubicBezTo>
                        <a:pt x="114329" y="-152"/>
                        <a:pt x="125049" y="2818"/>
                        <a:pt x="134412" y="10051"/>
                      </a:cubicBezTo>
                      <a:cubicBezTo>
                        <a:pt x="138674" y="13409"/>
                        <a:pt x="142484" y="17413"/>
                        <a:pt x="145842" y="21675"/>
                      </a:cubicBezTo>
                      <a:cubicBezTo>
                        <a:pt x="148425" y="25033"/>
                        <a:pt x="150944" y="28455"/>
                        <a:pt x="153527" y="31813"/>
                      </a:cubicBezTo>
                      <a:cubicBezTo>
                        <a:pt x="154302" y="32782"/>
                        <a:pt x="154302" y="33234"/>
                        <a:pt x="153204" y="34009"/>
                      </a:cubicBezTo>
                      <a:cubicBezTo>
                        <a:pt x="149394" y="36721"/>
                        <a:pt x="145519" y="39498"/>
                        <a:pt x="141903" y="42468"/>
                      </a:cubicBezTo>
                      <a:cubicBezTo>
                        <a:pt x="135510" y="47634"/>
                        <a:pt x="128859" y="52478"/>
                        <a:pt x="122272" y="57515"/>
                      </a:cubicBezTo>
                      <a:cubicBezTo>
                        <a:pt x="120722" y="58677"/>
                        <a:pt x="120012" y="58806"/>
                        <a:pt x="119043" y="56933"/>
                      </a:cubicBezTo>
                      <a:cubicBezTo>
                        <a:pt x="116718" y="52542"/>
                        <a:pt x="113748" y="48474"/>
                        <a:pt x="110390" y="44793"/>
                      </a:cubicBezTo>
                      <a:cubicBezTo>
                        <a:pt x="106838" y="40789"/>
                        <a:pt x="102189" y="38400"/>
                        <a:pt x="96893" y="37754"/>
                      </a:cubicBezTo>
                      <a:cubicBezTo>
                        <a:pt x="89596" y="36786"/>
                        <a:pt x="82945" y="38400"/>
                        <a:pt x="77714" y="43824"/>
                      </a:cubicBezTo>
                      <a:cubicBezTo>
                        <a:pt x="72096" y="49572"/>
                        <a:pt x="70998" y="56740"/>
                        <a:pt x="76293" y="63262"/>
                      </a:cubicBezTo>
                      <a:cubicBezTo>
                        <a:pt x="79845" y="67653"/>
                        <a:pt x="83591" y="71915"/>
                        <a:pt x="87271" y="76242"/>
                      </a:cubicBezTo>
                      <a:cubicBezTo>
                        <a:pt x="96829" y="87607"/>
                        <a:pt x="107871" y="97681"/>
                        <a:pt x="117558" y="108982"/>
                      </a:cubicBezTo>
                      <a:cubicBezTo>
                        <a:pt x="124209" y="116731"/>
                        <a:pt x="129698" y="125255"/>
                        <a:pt x="131765" y="135523"/>
                      </a:cubicBezTo>
                      <a:cubicBezTo>
                        <a:pt x="134671" y="150182"/>
                        <a:pt x="131829" y="163937"/>
                        <a:pt x="124984" y="177046"/>
                      </a:cubicBezTo>
                      <a:cubicBezTo>
                        <a:pt x="116266" y="193706"/>
                        <a:pt x="103222" y="205265"/>
                        <a:pt x="85786" y="212111"/>
                      </a:cubicBezTo>
                      <a:cubicBezTo>
                        <a:pt x="68609" y="218891"/>
                        <a:pt x="51109" y="220247"/>
                        <a:pt x="33737" y="214048"/>
                      </a:cubicBezTo>
                      <a:cubicBezTo>
                        <a:pt x="20628" y="209398"/>
                        <a:pt x="11329" y="199970"/>
                        <a:pt x="5453" y="187184"/>
                      </a:cubicBezTo>
                      <a:cubicBezTo>
                        <a:pt x="3516" y="182922"/>
                        <a:pt x="2030" y="178402"/>
                        <a:pt x="222" y="174140"/>
                      </a:cubicBezTo>
                      <a:cubicBezTo>
                        <a:pt x="-230" y="173042"/>
                        <a:pt x="158" y="172590"/>
                        <a:pt x="1062" y="172138"/>
                      </a:cubicBezTo>
                      <a:cubicBezTo>
                        <a:pt x="12556" y="166003"/>
                        <a:pt x="24051" y="159868"/>
                        <a:pt x="35481" y="153733"/>
                      </a:cubicBezTo>
                      <a:cubicBezTo>
                        <a:pt x="36385" y="153281"/>
                        <a:pt x="36773" y="153217"/>
                        <a:pt x="37225" y="154315"/>
                      </a:cubicBezTo>
                      <a:cubicBezTo>
                        <a:pt x="38710" y="157737"/>
                        <a:pt x="40324" y="161160"/>
                        <a:pt x="42003" y="164453"/>
                      </a:cubicBezTo>
                      <a:cubicBezTo>
                        <a:pt x="45167" y="170652"/>
                        <a:pt x="49752" y="175302"/>
                        <a:pt x="56081" y="178466"/>
                      </a:cubicBezTo>
                      <a:cubicBezTo>
                        <a:pt x="61505" y="181178"/>
                        <a:pt x="67059" y="181372"/>
                        <a:pt x="72483" y="179499"/>
                      </a:cubicBezTo>
                      <a:cubicBezTo>
                        <a:pt x="78554" y="177433"/>
                        <a:pt x="84172" y="174333"/>
                        <a:pt x="88434" y="169296"/>
                      </a:cubicBezTo>
                      <a:cubicBezTo>
                        <a:pt x="94052" y="162774"/>
                        <a:pt x="94891" y="154896"/>
                        <a:pt x="91017" y="147211"/>
                      </a:cubicBezTo>
                      <a:cubicBezTo>
                        <a:pt x="87659" y="140754"/>
                        <a:pt x="82622" y="135652"/>
                        <a:pt x="77843" y="130357"/>
                      </a:cubicBezTo>
                      <a:cubicBezTo>
                        <a:pt x="72935" y="124868"/>
                        <a:pt x="67834" y="119508"/>
                        <a:pt x="62926" y="114019"/>
                      </a:cubicBezTo>
                      <a:cubicBezTo>
                        <a:pt x="57179" y="107561"/>
                        <a:pt x="51238" y="101168"/>
                        <a:pt x="45878" y="94452"/>
                      </a:cubicBezTo>
                      <a:cubicBezTo>
                        <a:pt x="34448" y="80116"/>
                        <a:pt x="31090" y="64037"/>
                        <a:pt x="36450" y="46408"/>
                      </a:cubicBezTo>
                      <a:cubicBezTo>
                        <a:pt x="39872" y="35171"/>
                        <a:pt x="47169" y="26453"/>
                        <a:pt x="55371" y="18381"/>
                      </a:cubicBezTo>
                      <a:cubicBezTo>
                        <a:pt x="68480" y="5595"/>
                        <a:pt x="84495" y="106"/>
                        <a:pt x="102899" y="42"/>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1" name="Freeform: Shape 330">
                  <a:extLst>
                    <a:ext uri="{FF2B5EF4-FFF2-40B4-BE49-F238E27FC236}">
                      <a16:creationId xmlns:a16="http://schemas.microsoft.com/office/drawing/2014/main" id="{B98C8454-DF53-4A53-B73B-A772E73411D1}"/>
                    </a:ext>
                  </a:extLst>
                </p:cNvPr>
                <p:cNvSpPr/>
                <p:nvPr/>
              </p:nvSpPr>
              <p:spPr>
                <a:xfrm>
                  <a:off x="10849133" y="1773673"/>
                  <a:ext cx="160150" cy="160795"/>
                </a:xfrm>
                <a:custGeom>
                  <a:avLst/>
                  <a:gdLst>
                    <a:gd name="connsiteX0" fmla="*/ 111980 w 160149"/>
                    <a:gd name="connsiteY0" fmla="*/ 109113 h 160795"/>
                    <a:gd name="connsiteX1" fmla="*/ 108557 w 160149"/>
                    <a:gd name="connsiteY1" fmla="*/ 135913 h 160795"/>
                    <a:gd name="connsiteX2" fmla="*/ 106749 w 160149"/>
                    <a:gd name="connsiteY2" fmla="*/ 149926 h 160795"/>
                    <a:gd name="connsiteX3" fmla="*/ 104166 w 160149"/>
                    <a:gd name="connsiteY3" fmla="*/ 153477 h 160795"/>
                    <a:gd name="connsiteX4" fmla="*/ 63095 w 160149"/>
                    <a:gd name="connsiteY4" fmla="*/ 160968 h 160795"/>
                    <a:gd name="connsiteX5" fmla="*/ 47662 w 160149"/>
                    <a:gd name="connsiteY5" fmla="*/ 157998 h 160795"/>
                    <a:gd name="connsiteX6" fmla="*/ 8593 w 160149"/>
                    <a:gd name="connsiteY6" fmla="*/ 125968 h 160795"/>
                    <a:gd name="connsiteX7" fmla="*/ 327 w 160149"/>
                    <a:gd name="connsiteY7" fmla="*/ 85220 h 160795"/>
                    <a:gd name="connsiteX8" fmla="*/ 29838 w 160149"/>
                    <a:gd name="connsiteY8" fmla="*/ 25099 h 160795"/>
                    <a:gd name="connsiteX9" fmla="*/ 76915 w 160149"/>
                    <a:gd name="connsiteY9" fmla="*/ 1400 h 160795"/>
                    <a:gd name="connsiteX10" fmla="*/ 132386 w 160149"/>
                    <a:gd name="connsiteY10" fmla="*/ 12959 h 160795"/>
                    <a:gd name="connsiteX11" fmla="*/ 159379 w 160149"/>
                    <a:gd name="connsiteY11" fmla="*/ 55644 h 160795"/>
                    <a:gd name="connsiteX12" fmla="*/ 159444 w 160149"/>
                    <a:gd name="connsiteY12" fmla="*/ 82379 h 160795"/>
                    <a:gd name="connsiteX13" fmla="*/ 153051 w 160149"/>
                    <a:gd name="connsiteY13" fmla="*/ 133782 h 160795"/>
                    <a:gd name="connsiteX14" fmla="*/ 150209 w 160149"/>
                    <a:gd name="connsiteY14" fmla="*/ 155092 h 160795"/>
                    <a:gd name="connsiteX15" fmla="*/ 148143 w 160149"/>
                    <a:gd name="connsiteY15" fmla="*/ 156900 h 160795"/>
                    <a:gd name="connsiteX16" fmla="*/ 117792 w 160149"/>
                    <a:gd name="connsiteY16" fmla="*/ 156900 h 160795"/>
                    <a:gd name="connsiteX17" fmla="*/ 116371 w 160149"/>
                    <a:gd name="connsiteY17" fmla="*/ 155156 h 160795"/>
                    <a:gd name="connsiteX18" fmla="*/ 124637 w 160149"/>
                    <a:gd name="connsiteY18" fmla="*/ 90386 h 160795"/>
                    <a:gd name="connsiteX19" fmla="*/ 120827 w 160149"/>
                    <a:gd name="connsiteY19" fmla="*/ 56419 h 160795"/>
                    <a:gd name="connsiteX20" fmla="*/ 95771 w 160149"/>
                    <a:gd name="connsiteY20" fmla="*/ 36077 h 160795"/>
                    <a:gd name="connsiteX21" fmla="*/ 45983 w 160149"/>
                    <a:gd name="connsiteY21" fmla="*/ 55579 h 160795"/>
                    <a:gd name="connsiteX22" fmla="*/ 35715 w 160149"/>
                    <a:gd name="connsiteY22" fmla="*/ 94325 h 160795"/>
                    <a:gd name="connsiteX23" fmla="*/ 57929 w 160149"/>
                    <a:gd name="connsiteY23" fmla="*/ 122545 h 160795"/>
                    <a:gd name="connsiteX24" fmla="*/ 87247 w 160149"/>
                    <a:gd name="connsiteY24" fmla="*/ 124289 h 160795"/>
                    <a:gd name="connsiteX25" fmla="*/ 110236 w 160149"/>
                    <a:gd name="connsiteY25" fmla="*/ 110405 h 160795"/>
                    <a:gd name="connsiteX26" fmla="*/ 111399 w 160149"/>
                    <a:gd name="connsiteY26" fmla="*/ 108790 h 160795"/>
                    <a:gd name="connsiteX27" fmla="*/ 111980 w 160149"/>
                    <a:gd name="connsiteY27" fmla="*/ 109113 h 1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149" h="160795">
                      <a:moveTo>
                        <a:pt x="111980" y="109113"/>
                      </a:moveTo>
                      <a:cubicBezTo>
                        <a:pt x="110817" y="118025"/>
                        <a:pt x="109720" y="127001"/>
                        <a:pt x="108557" y="135913"/>
                      </a:cubicBezTo>
                      <a:cubicBezTo>
                        <a:pt x="107976" y="140562"/>
                        <a:pt x="107266" y="145212"/>
                        <a:pt x="106749" y="149926"/>
                      </a:cubicBezTo>
                      <a:cubicBezTo>
                        <a:pt x="106555" y="151669"/>
                        <a:pt x="105781" y="152702"/>
                        <a:pt x="104166" y="153477"/>
                      </a:cubicBezTo>
                      <a:cubicBezTo>
                        <a:pt x="91122" y="159483"/>
                        <a:pt x="77431" y="162131"/>
                        <a:pt x="63095" y="160968"/>
                      </a:cubicBezTo>
                      <a:cubicBezTo>
                        <a:pt x="57865" y="160516"/>
                        <a:pt x="52634" y="159741"/>
                        <a:pt x="47662" y="157998"/>
                      </a:cubicBezTo>
                      <a:cubicBezTo>
                        <a:pt x="30872" y="151927"/>
                        <a:pt x="17246" y="141854"/>
                        <a:pt x="8593" y="125968"/>
                      </a:cubicBezTo>
                      <a:cubicBezTo>
                        <a:pt x="1683" y="113311"/>
                        <a:pt x="-900" y="99621"/>
                        <a:pt x="327" y="85220"/>
                      </a:cubicBezTo>
                      <a:cubicBezTo>
                        <a:pt x="2329" y="61391"/>
                        <a:pt x="12597" y="41566"/>
                        <a:pt x="29838" y="25099"/>
                      </a:cubicBezTo>
                      <a:cubicBezTo>
                        <a:pt x="43206" y="12378"/>
                        <a:pt x="58833" y="4435"/>
                        <a:pt x="76915" y="1400"/>
                      </a:cubicBezTo>
                      <a:cubicBezTo>
                        <a:pt x="96804" y="-1958"/>
                        <a:pt x="115790" y="496"/>
                        <a:pt x="132386" y="12959"/>
                      </a:cubicBezTo>
                      <a:cubicBezTo>
                        <a:pt x="146722" y="23743"/>
                        <a:pt x="156086" y="37821"/>
                        <a:pt x="159379" y="55644"/>
                      </a:cubicBezTo>
                      <a:cubicBezTo>
                        <a:pt x="160993" y="64556"/>
                        <a:pt x="160477" y="73467"/>
                        <a:pt x="159444" y="82379"/>
                      </a:cubicBezTo>
                      <a:cubicBezTo>
                        <a:pt x="157377" y="99491"/>
                        <a:pt x="155182" y="116669"/>
                        <a:pt x="153051" y="133782"/>
                      </a:cubicBezTo>
                      <a:cubicBezTo>
                        <a:pt x="152146" y="140885"/>
                        <a:pt x="151113" y="147988"/>
                        <a:pt x="150209" y="155092"/>
                      </a:cubicBezTo>
                      <a:cubicBezTo>
                        <a:pt x="150015" y="156448"/>
                        <a:pt x="149563" y="156900"/>
                        <a:pt x="148143" y="156900"/>
                      </a:cubicBezTo>
                      <a:cubicBezTo>
                        <a:pt x="138004" y="156835"/>
                        <a:pt x="127930" y="156835"/>
                        <a:pt x="117792" y="156900"/>
                      </a:cubicBezTo>
                      <a:cubicBezTo>
                        <a:pt x="116371" y="156900"/>
                        <a:pt x="116177" y="156512"/>
                        <a:pt x="116371" y="155156"/>
                      </a:cubicBezTo>
                      <a:cubicBezTo>
                        <a:pt x="119148" y="133588"/>
                        <a:pt x="121925" y="111955"/>
                        <a:pt x="124637" y="90386"/>
                      </a:cubicBezTo>
                      <a:cubicBezTo>
                        <a:pt x="126122" y="78762"/>
                        <a:pt x="125476" y="67332"/>
                        <a:pt x="120827" y="56419"/>
                      </a:cubicBezTo>
                      <a:cubicBezTo>
                        <a:pt x="116048" y="45247"/>
                        <a:pt x="107847" y="38015"/>
                        <a:pt x="95771" y="36077"/>
                      </a:cubicBezTo>
                      <a:cubicBezTo>
                        <a:pt x="75430" y="32784"/>
                        <a:pt x="58640" y="39629"/>
                        <a:pt x="45983" y="55579"/>
                      </a:cubicBezTo>
                      <a:cubicBezTo>
                        <a:pt x="37136" y="66816"/>
                        <a:pt x="33132" y="79860"/>
                        <a:pt x="35715" y="94325"/>
                      </a:cubicBezTo>
                      <a:cubicBezTo>
                        <a:pt x="38104" y="107628"/>
                        <a:pt x="45918" y="116604"/>
                        <a:pt x="57929" y="122545"/>
                      </a:cubicBezTo>
                      <a:cubicBezTo>
                        <a:pt x="67616" y="127324"/>
                        <a:pt x="77431" y="127388"/>
                        <a:pt x="87247" y="124289"/>
                      </a:cubicBezTo>
                      <a:cubicBezTo>
                        <a:pt x="95900" y="121577"/>
                        <a:pt x="103843" y="117121"/>
                        <a:pt x="110236" y="110405"/>
                      </a:cubicBezTo>
                      <a:cubicBezTo>
                        <a:pt x="110688" y="109953"/>
                        <a:pt x="111011" y="109307"/>
                        <a:pt x="111399" y="108790"/>
                      </a:cubicBezTo>
                      <a:cubicBezTo>
                        <a:pt x="111592" y="108855"/>
                        <a:pt x="111786" y="108984"/>
                        <a:pt x="111980" y="109113"/>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2" name="Freeform: Shape 331">
                  <a:extLst>
                    <a:ext uri="{FF2B5EF4-FFF2-40B4-BE49-F238E27FC236}">
                      <a16:creationId xmlns:a16="http://schemas.microsoft.com/office/drawing/2014/main" id="{B2B270A2-014B-4821-B864-B424E07D15A4}"/>
                    </a:ext>
                  </a:extLst>
                </p:cNvPr>
                <p:cNvSpPr/>
                <p:nvPr/>
              </p:nvSpPr>
              <p:spPr>
                <a:xfrm>
                  <a:off x="11099993" y="1724471"/>
                  <a:ext cx="149172" cy="205999"/>
                </a:xfrm>
                <a:custGeom>
                  <a:avLst/>
                  <a:gdLst>
                    <a:gd name="connsiteX0" fmla="*/ 149519 w 149171"/>
                    <a:gd name="connsiteY0" fmla="*/ 206231 h 205998"/>
                    <a:gd name="connsiteX1" fmla="*/ 147194 w 149171"/>
                    <a:gd name="connsiteY1" fmla="*/ 206231 h 205998"/>
                    <a:gd name="connsiteX2" fmla="*/ 107027 w 149171"/>
                    <a:gd name="connsiteY2" fmla="*/ 206231 h 205998"/>
                    <a:gd name="connsiteX3" fmla="*/ 101474 w 149171"/>
                    <a:gd name="connsiteY3" fmla="*/ 203261 h 205998"/>
                    <a:gd name="connsiteX4" fmla="*/ 82553 w 149171"/>
                    <a:gd name="connsiteY4" fmla="*/ 174331 h 205998"/>
                    <a:gd name="connsiteX5" fmla="*/ 60791 w 149171"/>
                    <a:gd name="connsiteY5" fmla="*/ 140945 h 205998"/>
                    <a:gd name="connsiteX6" fmla="*/ 48650 w 149171"/>
                    <a:gd name="connsiteY6" fmla="*/ 122347 h 205998"/>
                    <a:gd name="connsiteX7" fmla="*/ 47294 w 149171"/>
                    <a:gd name="connsiteY7" fmla="*/ 131904 h 205998"/>
                    <a:gd name="connsiteX8" fmla="*/ 42063 w 149171"/>
                    <a:gd name="connsiteY8" fmla="*/ 172071 h 205998"/>
                    <a:gd name="connsiteX9" fmla="*/ 37930 w 149171"/>
                    <a:gd name="connsiteY9" fmla="*/ 204359 h 205998"/>
                    <a:gd name="connsiteX10" fmla="*/ 35929 w 149171"/>
                    <a:gd name="connsiteY10" fmla="*/ 206102 h 205998"/>
                    <a:gd name="connsiteX11" fmla="*/ 1703 w 149171"/>
                    <a:gd name="connsiteY11" fmla="*/ 206102 h 205998"/>
                    <a:gd name="connsiteX12" fmla="*/ 89 w 149171"/>
                    <a:gd name="connsiteY12" fmla="*/ 204230 h 205998"/>
                    <a:gd name="connsiteX13" fmla="*/ 3576 w 149171"/>
                    <a:gd name="connsiteY13" fmla="*/ 177237 h 205998"/>
                    <a:gd name="connsiteX14" fmla="*/ 8742 w 149171"/>
                    <a:gd name="connsiteY14" fmla="*/ 137264 h 205998"/>
                    <a:gd name="connsiteX15" fmla="*/ 12681 w 149171"/>
                    <a:gd name="connsiteY15" fmla="*/ 107430 h 205998"/>
                    <a:gd name="connsiteX16" fmla="*/ 17783 w 149171"/>
                    <a:gd name="connsiteY16" fmla="*/ 67844 h 205998"/>
                    <a:gd name="connsiteX17" fmla="*/ 22820 w 149171"/>
                    <a:gd name="connsiteY17" fmla="*/ 29098 h 205998"/>
                    <a:gd name="connsiteX18" fmla="*/ 25403 w 149171"/>
                    <a:gd name="connsiteY18" fmla="*/ 25159 h 205998"/>
                    <a:gd name="connsiteX19" fmla="*/ 52848 w 149171"/>
                    <a:gd name="connsiteY19" fmla="*/ 7336 h 205998"/>
                    <a:gd name="connsiteX20" fmla="*/ 62405 w 149171"/>
                    <a:gd name="connsiteY20" fmla="*/ 814 h 205998"/>
                    <a:gd name="connsiteX21" fmla="*/ 64407 w 149171"/>
                    <a:gd name="connsiteY21" fmla="*/ 39 h 205998"/>
                    <a:gd name="connsiteX22" fmla="*/ 52654 w 149171"/>
                    <a:gd name="connsiteY22" fmla="*/ 90833 h 205998"/>
                    <a:gd name="connsiteX23" fmla="*/ 53171 w 149171"/>
                    <a:gd name="connsiteY23" fmla="*/ 91156 h 205998"/>
                    <a:gd name="connsiteX24" fmla="*/ 114841 w 149171"/>
                    <a:gd name="connsiteY24" fmla="*/ 21866 h 205998"/>
                    <a:gd name="connsiteX25" fmla="*/ 116843 w 149171"/>
                    <a:gd name="connsiteY25" fmla="*/ 33360 h 205998"/>
                    <a:gd name="connsiteX26" fmla="*/ 120847 w 149171"/>
                    <a:gd name="connsiteY26" fmla="*/ 56543 h 205998"/>
                    <a:gd name="connsiteX27" fmla="*/ 119297 w 149171"/>
                    <a:gd name="connsiteY27" fmla="*/ 61774 h 205998"/>
                    <a:gd name="connsiteX28" fmla="*/ 110385 w 149171"/>
                    <a:gd name="connsiteY28" fmla="*/ 71138 h 205998"/>
                    <a:gd name="connsiteX29" fmla="*/ 79776 w 149171"/>
                    <a:gd name="connsiteY29" fmla="*/ 103620 h 205998"/>
                    <a:gd name="connsiteX30" fmla="*/ 79647 w 149171"/>
                    <a:gd name="connsiteY30" fmla="*/ 107946 h 205998"/>
                    <a:gd name="connsiteX31" fmla="*/ 100182 w 149171"/>
                    <a:gd name="connsiteY31" fmla="*/ 136812 h 205998"/>
                    <a:gd name="connsiteX32" fmla="*/ 124786 w 149171"/>
                    <a:gd name="connsiteY32" fmla="*/ 171748 h 205998"/>
                    <a:gd name="connsiteX33" fmla="*/ 146936 w 149171"/>
                    <a:gd name="connsiteY33" fmla="*/ 203196 h 205998"/>
                    <a:gd name="connsiteX34" fmla="*/ 149519 w 149171"/>
                    <a:gd name="connsiteY34" fmla="*/ 206231 h 20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9171" h="205998">
                      <a:moveTo>
                        <a:pt x="149519" y="206231"/>
                      </a:moveTo>
                      <a:cubicBezTo>
                        <a:pt x="148550" y="206231"/>
                        <a:pt x="147904" y="206231"/>
                        <a:pt x="147194" y="206231"/>
                      </a:cubicBezTo>
                      <a:cubicBezTo>
                        <a:pt x="133827" y="206231"/>
                        <a:pt x="120395" y="206167"/>
                        <a:pt x="107027" y="206231"/>
                      </a:cubicBezTo>
                      <a:cubicBezTo>
                        <a:pt x="104509" y="206231"/>
                        <a:pt x="102830" y="205392"/>
                        <a:pt x="101474" y="203261"/>
                      </a:cubicBezTo>
                      <a:cubicBezTo>
                        <a:pt x="95210" y="193574"/>
                        <a:pt x="88688" y="184082"/>
                        <a:pt x="82553" y="174331"/>
                      </a:cubicBezTo>
                      <a:cubicBezTo>
                        <a:pt x="75449" y="163094"/>
                        <a:pt x="67829" y="152181"/>
                        <a:pt x="60791" y="140945"/>
                      </a:cubicBezTo>
                      <a:cubicBezTo>
                        <a:pt x="56981" y="134810"/>
                        <a:pt x="52912" y="128869"/>
                        <a:pt x="48650" y="122347"/>
                      </a:cubicBezTo>
                      <a:cubicBezTo>
                        <a:pt x="48134" y="125834"/>
                        <a:pt x="47746" y="128869"/>
                        <a:pt x="47294" y="131904"/>
                      </a:cubicBezTo>
                      <a:cubicBezTo>
                        <a:pt x="45551" y="145271"/>
                        <a:pt x="43807" y="158703"/>
                        <a:pt x="42063" y="172071"/>
                      </a:cubicBezTo>
                      <a:cubicBezTo>
                        <a:pt x="40643" y="182855"/>
                        <a:pt x="39222" y="193574"/>
                        <a:pt x="37930" y="204359"/>
                      </a:cubicBezTo>
                      <a:cubicBezTo>
                        <a:pt x="37737" y="205779"/>
                        <a:pt x="37349" y="206102"/>
                        <a:pt x="35929" y="206102"/>
                      </a:cubicBezTo>
                      <a:cubicBezTo>
                        <a:pt x="24499" y="206038"/>
                        <a:pt x="13133" y="206038"/>
                        <a:pt x="1703" y="206102"/>
                      </a:cubicBezTo>
                      <a:cubicBezTo>
                        <a:pt x="153" y="206102"/>
                        <a:pt x="-105" y="205650"/>
                        <a:pt x="89" y="204230"/>
                      </a:cubicBezTo>
                      <a:cubicBezTo>
                        <a:pt x="1251" y="195253"/>
                        <a:pt x="2413" y="186213"/>
                        <a:pt x="3576" y="177237"/>
                      </a:cubicBezTo>
                      <a:cubicBezTo>
                        <a:pt x="5319" y="163934"/>
                        <a:pt x="6998" y="150567"/>
                        <a:pt x="8742" y="137264"/>
                      </a:cubicBezTo>
                      <a:cubicBezTo>
                        <a:pt x="10033" y="127319"/>
                        <a:pt x="11390" y="117374"/>
                        <a:pt x="12681" y="107430"/>
                      </a:cubicBezTo>
                      <a:cubicBezTo>
                        <a:pt x="14425" y="94256"/>
                        <a:pt x="16104" y="81018"/>
                        <a:pt x="17783" y="67844"/>
                      </a:cubicBezTo>
                      <a:cubicBezTo>
                        <a:pt x="19462" y="54929"/>
                        <a:pt x="21141" y="42014"/>
                        <a:pt x="22820" y="29098"/>
                      </a:cubicBezTo>
                      <a:cubicBezTo>
                        <a:pt x="23013" y="27355"/>
                        <a:pt x="23853" y="26128"/>
                        <a:pt x="25403" y="25159"/>
                      </a:cubicBezTo>
                      <a:cubicBezTo>
                        <a:pt x="34572" y="19283"/>
                        <a:pt x="43807" y="13406"/>
                        <a:pt x="52848" y="7336"/>
                      </a:cubicBezTo>
                      <a:cubicBezTo>
                        <a:pt x="56076" y="5205"/>
                        <a:pt x="59176" y="2945"/>
                        <a:pt x="62405" y="814"/>
                      </a:cubicBezTo>
                      <a:cubicBezTo>
                        <a:pt x="62986" y="426"/>
                        <a:pt x="63503" y="-26"/>
                        <a:pt x="64407" y="39"/>
                      </a:cubicBezTo>
                      <a:cubicBezTo>
                        <a:pt x="60468" y="30325"/>
                        <a:pt x="56593" y="60547"/>
                        <a:pt x="52654" y="90833"/>
                      </a:cubicBezTo>
                      <a:cubicBezTo>
                        <a:pt x="52848" y="90963"/>
                        <a:pt x="53041" y="91027"/>
                        <a:pt x="53171" y="91156"/>
                      </a:cubicBezTo>
                      <a:cubicBezTo>
                        <a:pt x="73641" y="68167"/>
                        <a:pt x="94112" y="45178"/>
                        <a:pt x="114841" y="21866"/>
                      </a:cubicBezTo>
                      <a:cubicBezTo>
                        <a:pt x="115551" y="25934"/>
                        <a:pt x="116262" y="29680"/>
                        <a:pt x="116843" y="33360"/>
                      </a:cubicBezTo>
                      <a:cubicBezTo>
                        <a:pt x="118199" y="41110"/>
                        <a:pt x="119426" y="48859"/>
                        <a:pt x="120847" y="56543"/>
                      </a:cubicBezTo>
                      <a:cubicBezTo>
                        <a:pt x="121234" y="58610"/>
                        <a:pt x="120782" y="60224"/>
                        <a:pt x="119297" y="61774"/>
                      </a:cubicBezTo>
                      <a:cubicBezTo>
                        <a:pt x="116262" y="64809"/>
                        <a:pt x="113227" y="67909"/>
                        <a:pt x="110385" y="71138"/>
                      </a:cubicBezTo>
                      <a:cubicBezTo>
                        <a:pt x="100505" y="82309"/>
                        <a:pt x="89979" y="92835"/>
                        <a:pt x="79776" y="103620"/>
                      </a:cubicBezTo>
                      <a:cubicBezTo>
                        <a:pt x="78162" y="105299"/>
                        <a:pt x="78549" y="106396"/>
                        <a:pt x="79647" y="107946"/>
                      </a:cubicBezTo>
                      <a:cubicBezTo>
                        <a:pt x="86557" y="117568"/>
                        <a:pt x="93531" y="127061"/>
                        <a:pt x="100182" y="136812"/>
                      </a:cubicBezTo>
                      <a:cubicBezTo>
                        <a:pt x="108254" y="148565"/>
                        <a:pt x="116843" y="159995"/>
                        <a:pt x="124786" y="171748"/>
                      </a:cubicBezTo>
                      <a:cubicBezTo>
                        <a:pt x="132018" y="182338"/>
                        <a:pt x="139638" y="192670"/>
                        <a:pt x="146936" y="203196"/>
                      </a:cubicBezTo>
                      <a:cubicBezTo>
                        <a:pt x="147711" y="204100"/>
                        <a:pt x="148485" y="204940"/>
                        <a:pt x="149519" y="206231"/>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3" name="Freeform: Shape 332">
                  <a:extLst>
                    <a:ext uri="{FF2B5EF4-FFF2-40B4-BE49-F238E27FC236}">
                      <a16:creationId xmlns:a16="http://schemas.microsoft.com/office/drawing/2014/main" id="{42948BD2-3BBD-4597-82F0-D797E89A2077}"/>
                    </a:ext>
                  </a:extLst>
                </p:cNvPr>
                <p:cNvSpPr/>
                <p:nvPr/>
              </p:nvSpPr>
              <p:spPr>
                <a:xfrm>
                  <a:off x="11015401" y="1777550"/>
                  <a:ext cx="87178" cy="153046"/>
                </a:xfrm>
                <a:custGeom>
                  <a:avLst/>
                  <a:gdLst>
                    <a:gd name="connsiteX0" fmla="*/ 72282 w 87178"/>
                    <a:gd name="connsiteY0" fmla="*/ 170 h 153046"/>
                    <a:gd name="connsiteX1" fmla="*/ 86037 w 87178"/>
                    <a:gd name="connsiteY1" fmla="*/ 170 h 153046"/>
                    <a:gd name="connsiteX2" fmla="*/ 87522 w 87178"/>
                    <a:gd name="connsiteY2" fmla="*/ 1591 h 153046"/>
                    <a:gd name="connsiteX3" fmla="*/ 83260 w 87178"/>
                    <a:gd name="connsiteY3" fmla="*/ 33879 h 153046"/>
                    <a:gd name="connsiteX4" fmla="*/ 81258 w 87178"/>
                    <a:gd name="connsiteY4" fmla="*/ 35623 h 153046"/>
                    <a:gd name="connsiteX5" fmla="*/ 63629 w 87178"/>
                    <a:gd name="connsiteY5" fmla="*/ 35558 h 153046"/>
                    <a:gd name="connsiteX6" fmla="*/ 48582 w 87178"/>
                    <a:gd name="connsiteY6" fmla="*/ 48667 h 153046"/>
                    <a:gd name="connsiteX7" fmla="*/ 39283 w 87178"/>
                    <a:gd name="connsiteY7" fmla="*/ 119508 h 153046"/>
                    <a:gd name="connsiteX8" fmla="*/ 35150 w 87178"/>
                    <a:gd name="connsiteY8" fmla="*/ 151602 h 153046"/>
                    <a:gd name="connsiteX9" fmla="*/ 33536 w 87178"/>
                    <a:gd name="connsiteY9" fmla="*/ 153087 h 153046"/>
                    <a:gd name="connsiteX10" fmla="*/ 1377 w 87178"/>
                    <a:gd name="connsiteY10" fmla="*/ 153087 h 153046"/>
                    <a:gd name="connsiteX11" fmla="*/ 85 w 87178"/>
                    <a:gd name="connsiteY11" fmla="*/ 151602 h 153046"/>
                    <a:gd name="connsiteX12" fmla="*/ 6220 w 87178"/>
                    <a:gd name="connsiteY12" fmla="*/ 104332 h 153046"/>
                    <a:gd name="connsiteX13" fmla="*/ 11709 w 87178"/>
                    <a:gd name="connsiteY13" fmla="*/ 62099 h 153046"/>
                    <a:gd name="connsiteX14" fmla="*/ 15390 w 87178"/>
                    <a:gd name="connsiteY14" fmla="*/ 36979 h 153046"/>
                    <a:gd name="connsiteX15" fmla="*/ 17908 w 87178"/>
                    <a:gd name="connsiteY15" fmla="*/ 29423 h 153046"/>
                    <a:gd name="connsiteX16" fmla="*/ 54071 w 87178"/>
                    <a:gd name="connsiteY16" fmla="*/ 816 h 153046"/>
                    <a:gd name="connsiteX17" fmla="*/ 72282 w 87178"/>
                    <a:gd name="connsiteY17" fmla="*/ 170 h 15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78" h="153046">
                      <a:moveTo>
                        <a:pt x="72282" y="170"/>
                      </a:moveTo>
                      <a:cubicBezTo>
                        <a:pt x="76867" y="170"/>
                        <a:pt x="81452" y="170"/>
                        <a:pt x="86037" y="170"/>
                      </a:cubicBezTo>
                      <a:cubicBezTo>
                        <a:pt x="87070" y="170"/>
                        <a:pt x="87716" y="170"/>
                        <a:pt x="87522" y="1591"/>
                      </a:cubicBezTo>
                      <a:cubicBezTo>
                        <a:pt x="86037" y="12311"/>
                        <a:pt x="84616" y="23095"/>
                        <a:pt x="83260" y="33879"/>
                      </a:cubicBezTo>
                      <a:cubicBezTo>
                        <a:pt x="83066" y="35300"/>
                        <a:pt x="82614" y="35623"/>
                        <a:pt x="81258" y="35623"/>
                      </a:cubicBezTo>
                      <a:cubicBezTo>
                        <a:pt x="75382" y="35558"/>
                        <a:pt x="69505" y="35558"/>
                        <a:pt x="63629" y="35558"/>
                      </a:cubicBezTo>
                      <a:cubicBezTo>
                        <a:pt x="54717" y="35558"/>
                        <a:pt x="49809" y="39820"/>
                        <a:pt x="48582" y="48667"/>
                      </a:cubicBezTo>
                      <a:cubicBezTo>
                        <a:pt x="45483" y="72302"/>
                        <a:pt x="42383" y="95873"/>
                        <a:pt x="39283" y="119508"/>
                      </a:cubicBezTo>
                      <a:cubicBezTo>
                        <a:pt x="37863" y="130227"/>
                        <a:pt x="36507" y="140882"/>
                        <a:pt x="35150" y="151602"/>
                      </a:cubicBezTo>
                      <a:cubicBezTo>
                        <a:pt x="35021" y="152700"/>
                        <a:pt x="34698" y="153087"/>
                        <a:pt x="33536" y="153087"/>
                      </a:cubicBezTo>
                      <a:cubicBezTo>
                        <a:pt x="22816" y="153023"/>
                        <a:pt x="12097" y="153023"/>
                        <a:pt x="1377" y="153087"/>
                      </a:cubicBezTo>
                      <a:cubicBezTo>
                        <a:pt x="215" y="153087"/>
                        <a:pt x="-108" y="152829"/>
                        <a:pt x="85" y="151602"/>
                      </a:cubicBezTo>
                      <a:cubicBezTo>
                        <a:pt x="2152" y="135845"/>
                        <a:pt x="4218" y="120089"/>
                        <a:pt x="6220" y="104332"/>
                      </a:cubicBezTo>
                      <a:cubicBezTo>
                        <a:pt x="8028" y="90254"/>
                        <a:pt x="9836" y="76177"/>
                        <a:pt x="11709" y="62099"/>
                      </a:cubicBezTo>
                      <a:cubicBezTo>
                        <a:pt x="12807" y="53704"/>
                        <a:pt x="13711" y="45309"/>
                        <a:pt x="15390" y="36979"/>
                      </a:cubicBezTo>
                      <a:cubicBezTo>
                        <a:pt x="15907" y="34331"/>
                        <a:pt x="16746" y="31813"/>
                        <a:pt x="17908" y="29423"/>
                      </a:cubicBezTo>
                      <a:cubicBezTo>
                        <a:pt x="25270" y="13990"/>
                        <a:pt x="37088" y="3980"/>
                        <a:pt x="54071" y="816"/>
                      </a:cubicBezTo>
                      <a:cubicBezTo>
                        <a:pt x="60077" y="-411"/>
                        <a:pt x="66212" y="170"/>
                        <a:pt x="72282" y="170"/>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4" name="Freeform: Shape 333">
                  <a:extLst>
                    <a:ext uri="{FF2B5EF4-FFF2-40B4-BE49-F238E27FC236}">
                      <a16:creationId xmlns:a16="http://schemas.microsoft.com/office/drawing/2014/main" id="{26BC4B5C-A8BE-4B67-A062-C12B5C3D1463}"/>
                    </a:ext>
                  </a:extLst>
                </p:cNvPr>
                <p:cNvSpPr/>
                <p:nvPr/>
              </p:nvSpPr>
              <p:spPr>
                <a:xfrm>
                  <a:off x="10927565" y="1701415"/>
                  <a:ext cx="43266" cy="42620"/>
                </a:xfrm>
                <a:custGeom>
                  <a:avLst/>
                  <a:gdLst>
                    <a:gd name="connsiteX0" fmla="*/ 33 w 43266"/>
                    <a:gd name="connsiteY0" fmla="*/ 42661 h 42620"/>
                    <a:gd name="connsiteX1" fmla="*/ 7265 w 43266"/>
                    <a:gd name="connsiteY1" fmla="*/ 1139 h 42620"/>
                    <a:gd name="connsiteX2" fmla="*/ 8557 w 43266"/>
                    <a:gd name="connsiteY2" fmla="*/ 41 h 42620"/>
                    <a:gd name="connsiteX3" fmla="*/ 16242 w 43266"/>
                    <a:gd name="connsiteY3" fmla="*/ 41 h 42620"/>
                    <a:gd name="connsiteX4" fmla="*/ 13529 w 43266"/>
                    <a:gd name="connsiteY4" fmla="*/ 15087 h 42620"/>
                    <a:gd name="connsiteX5" fmla="*/ 14950 w 43266"/>
                    <a:gd name="connsiteY5" fmla="*/ 16831 h 42620"/>
                    <a:gd name="connsiteX6" fmla="*/ 30125 w 43266"/>
                    <a:gd name="connsiteY6" fmla="*/ 16831 h 42620"/>
                    <a:gd name="connsiteX7" fmla="*/ 31934 w 43266"/>
                    <a:gd name="connsiteY7" fmla="*/ 15281 h 42620"/>
                    <a:gd name="connsiteX8" fmla="*/ 34323 w 43266"/>
                    <a:gd name="connsiteY8" fmla="*/ 1591 h 42620"/>
                    <a:gd name="connsiteX9" fmla="*/ 36196 w 43266"/>
                    <a:gd name="connsiteY9" fmla="*/ 41 h 42620"/>
                    <a:gd name="connsiteX10" fmla="*/ 42137 w 43266"/>
                    <a:gd name="connsiteY10" fmla="*/ 41 h 42620"/>
                    <a:gd name="connsiteX11" fmla="*/ 43299 w 43266"/>
                    <a:gd name="connsiteY11" fmla="*/ 1462 h 42620"/>
                    <a:gd name="connsiteX12" fmla="*/ 36389 w 43266"/>
                    <a:gd name="connsiteY12" fmla="*/ 41176 h 42620"/>
                    <a:gd name="connsiteX13" fmla="*/ 34581 w 43266"/>
                    <a:gd name="connsiteY13" fmla="*/ 42726 h 42620"/>
                    <a:gd name="connsiteX14" fmla="*/ 28834 w 43266"/>
                    <a:gd name="connsiteY14" fmla="*/ 42726 h 42620"/>
                    <a:gd name="connsiteX15" fmla="*/ 27478 w 43266"/>
                    <a:gd name="connsiteY15" fmla="*/ 41111 h 42620"/>
                    <a:gd name="connsiteX16" fmla="*/ 29932 w 43266"/>
                    <a:gd name="connsiteY16" fmla="*/ 27227 h 42620"/>
                    <a:gd name="connsiteX17" fmla="*/ 28253 w 43266"/>
                    <a:gd name="connsiteY17" fmla="*/ 25290 h 42620"/>
                    <a:gd name="connsiteX18" fmla="*/ 13723 w 43266"/>
                    <a:gd name="connsiteY18" fmla="*/ 25290 h 42620"/>
                    <a:gd name="connsiteX19" fmla="*/ 11527 w 43266"/>
                    <a:gd name="connsiteY19" fmla="*/ 27163 h 42620"/>
                    <a:gd name="connsiteX20" fmla="*/ 9203 w 43266"/>
                    <a:gd name="connsiteY20" fmla="*/ 41305 h 42620"/>
                    <a:gd name="connsiteX21" fmla="*/ 7588 w 43266"/>
                    <a:gd name="connsiteY21" fmla="*/ 42726 h 42620"/>
                    <a:gd name="connsiteX22" fmla="*/ 33 w 43266"/>
                    <a:gd name="connsiteY22" fmla="*/ 42661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66" h="42620">
                      <a:moveTo>
                        <a:pt x="33" y="42661"/>
                      </a:moveTo>
                      <a:cubicBezTo>
                        <a:pt x="2487" y="28648"/>
                        <a:pt x="4876" y="14893"/>
                        <a:pt x="7265" y="1139"/>
                      </a:cubicBezTo>
                      <a:cubicBezTo>
                        <a:pt x="7395" y="299"/>
                        <a:pt x="7782" y="-24"/>
                        <a:pt x="8557" y="41"/>
                      </a:cubicBezTo>
                      <a:cubicBezTo>
                        <a:pt x="11075" y="105"/>
                        <a:pt x="13594" y="41"/>
                        <a:pt x="16242" y="41"/>
                      </a:cubicBezTo>
                      <a:cubicBezTo>
                        <a:pt x="15337" y="5142"/>
                        <a:pt x="14498" y="10115"/>
                        <a:pt x="13529" y="15087"/>
                      </a:cubicBezTo>
                      <a:cubicBezTo>
                        <a:pt x="13271" y="16443"/>
                        <a:pt x="13465" y="16895"/>
                        <a:pt x="14950" y="16831"/>
                      </a:cubicBezTo>
                      <a:cubicBezTo>
                        <a:pt x="19987" y="16766"/>
                        <a:pt x="25089" y="16766"/>
                        <a:pt x="30125" y="16831"/>
                      </a:cubicBezTo>
                      <a:cubicBezTo>
                        <a:pt x="31352" y="16831"/>
                        <a:pt x="31740" y="16508"/>
                        <a:pt x="31934" y="15281"/>
                      </a:cubicBezTo>
                      <a:cubicBezTo>
                        <a:pt x="32644" y="10696"/>
                        <a:pt x="33548" y="6176"/>
                        <a:pt x="34323" y="1591"/>
                      </a:cubicBezTo>
                      <a:cubicBezTo>
                        <a:pt x="34517" y="428"/>
                        <a:pt x="34969" y="-24"/>
                        <a:pt x="36196" y="41"/>
                      </a:cubicBezTo>
                      <a:cubicBezTo>
                        <a:pt x="38198" y="170"/>
                        <a:pt x="40135" y="170"/>
                        <a:pt x="42137" y="41"/>
                      </a:cubicBezTo>
                      <a:cubicBezTo>
                        <a:pt x="43364" y="-24"/>
                        <a:pt x="43428" y="493"/>
                        <a:pt x="43299" y="1462"/>
                      </a:cubicBezTo>
                      <a:cubicBezTo>
                        <a:pt x="40974" y="14700"/>
                        <a:pt x="38650" y="27938"/>
                        <a:pt x="36389" y="41176"/>
                      </a:cubicBezTo>
                      <a:cubicBezTo>
                        <a:pt x="36196" y="42274"/>
                        <a:pt x="35808" y="42790"/>
                        <a:pt x="34581" y="42726"/>
                      </a:cubicBezTo>
                      <a:cubicBezTo>
                        <a:pt x="32709" y="42597"/>
                        <a:pt x="30771" y="42597"/>
                        <a:pt x="28834" y="42726"/>
                      </a:cubicBezTo>
                      <a:cubicBezTo>
                        <a:pt x="27413" y="42855"/>
                        <a:pt x="27284" y="42274"/>
                        <a:pt x="27478" y="41111"/>
                      </a:cubicBezTo>
                      <a:cubicBezTo>
                        <a:pt x="28317" y="36462"/>
                        <a:pt x="29028" y="31812"/>
                        <a:pt x="29932" y="27227"/>
                      </a:cubicBezTo>
                      <a:cubicBezTo>
                        <a:pt x="30255" y="25548"/>
                        <a:pt x="29738" y="25290"/>
                        <a:pt x="28253" y="25290"/>
                      </a:cubicBezTo>
                      <a:cubicBezTo>
                        <a:pt x="23409" y="25355"/>
                        <a:pt x="18566" y="25419"/>
                        <a:pt x="13723" y="25290"/>
                      </a:cubicBezTo>
                      <a:cubicBezTo>
                        <a:pt x="12173" y="25226"/>
                        <a:pt x="11721" y="25871"/>
                        <a:pt x="11527" y="27163"/>
                      </a:cubicBezTo>
                      <a:cubicBezTo>
                        <a:pt x="10753" y="31877"/>
                        <a:pt x="9913" y="36591"/>
                        <a:pt x="9203" y="41305"/>
                      </a:cubicBezTo>
                      <a:cubicBezTo>
                        <a:pt x="9009" y="42338"/>
                        <a:pt x="8751" y="42790"/>
                        <a:pt x="7588" y="42726"/>
                      </a:cubicBezTo>
                      <a:cubicBezTo>
                        <a:pt x="5134" y="42597"/>
                        <a:pt x="2745" y="42661"/>
                        <a:pt x="33" y="42661"/>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5" name="Freeform: Shape 334">
                  <a:extLst>
                    <a:ext uri="{FF2B5EF4-FFF2-40B4-BE49-F238E27FC236}">
                      <a16:creationId xmlns:a16="http://schemas.microsoft.com/office/drawing/2014/main" id="{832F8D4F-03C8-480C-A38E-D5FE887B1CE2}"/>
                    </a:ext>
                  </a:extLst>
                </p:cNvPr>
                <p:cNvSpPr/>
                <p:nvPr/>
              </p:nvSpPr>
              <p:spPr>
                <a:xfrm>
                  <a:off x="10817462" y="1701352"/>
                  <a:ext cx="40037" cy="42620"/>
                </a:xfrm>
                <a:custGeom>
                  <a:avLst/>
                  <a:gdLst>
                    <a:gd name="connsiteX0" fmla="*/ 33 w 40037"/>
                    <a:gd name="connsiteY0" fmla="*/ 42724 h 42620"/>
                    <a:gd name="connsiteX1" fmla="*/ 549 w 40037"/>
                    <a:gd name="connsiteY1" fmla="*/ 41755 h 42620"/>
                    <a:gd name="connsiteX2" fmla="*/ 21860 w 40037"/>
                    <a:gd name="connsiteY2" fmla="*/ 1460 h 42620"/>
                    <a:gd name="connsiteX3" fmla="*/ 24249 w 40037"/>
                    <a:gd name="connsiteY3" fmla="*/ 39 h 42620"/>
                    <a:gd name="connsiteX4" fmla="*/ 31030 w 40037"/>
                    <a:gd name="connsiteY4" fmla="*/ 39 h 42620"/>
                    <a:gd name="connsiteX5" fmla="*/ 32773 w 40037"/>
                    <a:gd name="connsiteY5" fmla="*/ 1330 h 42620"/>
                    <a:gd name="connsiteX6" fmla="*/ 40006 w 40037"/>
                    <a:gd name="connsiteY6" fmla="*/ 41174 h 42620"/>
                    <a:gd name="connsiteX7" fmla="*/ 38714 w 40037"/>
                    <a:gd name="connsiteY7" fmla="*/ 42659 h 42620"/>
                    <a:gd name="connsiteX8" fmla="*/ 32192 w 40037"/>
                    <a:gd name="connsiteY8" fmla="*/ 42659 h 42620"/>
                    <a:gd name="connsiteX9" fmla="*/ 30513 w 40037"/>
                    <a:gd name="connsiteY9" fmla="*/ 41239 h 42620"/>
                    <a:gd name="connsiteX10" fmla="*/ 29673 w 40037"/>
                    <a:gd name="connsiteY10" fmla="*/ 35168 h 42620"/>
                    <a:gd name="connsiteX11" fmla="*/ 27930 w 40037"/>
                    <a:gd name="connsiteY11" fmla="*/ 33554 h 42620"/>
                    <a:gd name="connsiteX12" fmla="*/ 16242 w 40037"/>
                    <a:gd name="connsiteY12" fmla="*/ 33554 h 42620"/>
                    <a:gd name="connsiteX13" fmla="*/ 14369 w 40037"/>
                    <a:gd name="connsiteY13" fmla="*/ 34716 h 42620"/>
                    <a:gd name="connsiteX14" fmla="*/ 10946 w 40037"/>
                    <a:gd name="connsiteY14" fmla="*/ 41497 h 42620"/>
                    <a:gd name="connsiteX15" fmla="*/ 9074 w 40037"/>
                    <a:gd name="connsiteY15" fmla="*/ 42659 h 42620"/>
                    <a:gd name="connsiteX16" fmla="*/ 33 w 40037"/>
                    <a:gd name="connsiteY16" fmla="*/ 42724 h 42620"/>
                    <a:gd name="connsiteX17" fmla="*/ 25928 w 40037"/>
                    <a:gd name="connsiteY17" fmla="*/ 11598 h 42620"/>
                    <a:gd name="connsiteX18" fmla="*/ 19341 w 40037"/>
                    <a:gd name="connsiteY18" fmla="*/ 24707 h 42620"/>
                    <a:gd name="connsiteX19" fmla="*/ 26961 w 40037"/>
                    <a:gd name="connsiteY19" fmla="*/ 24707 h 42620"/>
                    <a:gd name="connsiteX20" fmla="*/ 27801 w 40037"/>
                    <a:gd name="connsiteY20" fmla="*/ 23416 h 42620"/>
                    <a:gd name="connsiteX21" fmla="*/ 25928 w 40037"/>
                    <a:gd name="connsiteY21" fmla="*/ 11598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37" h="42620">
                      <a:moveTo>
                        <a:pt x="33" y="42724"/>
                      </a:moveTo>
                      <a:cubicBezTo>
                        <a:pt x="291" y="42207"/>
                        <a:pt x="420" y="42014"/>
                        <a:pt x="549" y="41755"/>
                      </a:cubicBezTo>
                      <a:cubicBezTo>
                        <a:pt x="7653" y="28323"/>
                        <a:pt x="14756" y="14891"/>
                        <a:pt x="21860" y="1460"/>
                      </a:cubicBezTo>
                      <a:cubicBezTo>
                        <a:pt x="22441" y="426"/>
                        <a:pt x="23022" y="-26"/>
                        <a:pt x="24249" y="39"/>
                      </a:cubicBezTo>
                      <a:cubicBezTo>
                        <a:pt x="26509" y="103"/>
                        <a:pt x="28769" y="103"/>
                        <a:pt x="31030" y="39"/>
                      </a:cubicBezTo>
                      <a:cubicBezTo>
                        <a:pt x="32063" y="39"/>
                        <a:pt x="32579" y="168"/>
                        <a:pt x="32773" y="1330"/>
                      </a:cubicBezTo>
                      <a:cubicBezTo>
                        <a:pt x="35162" y="14633"/>
                        <a:pt x="37552" y="27871"/>
                        <a:pt x="40006" y="41174"/>
                      </a:cubicBezTo>
                      <a:cubicBezTo>
                        <a:pt x="40199" y="42336"/>
                        <a:pt x="40006" y="42724"/>
                        <a:pt x="38714" y="42659"/>
                      </a:cubicBezTo>
                      <a:cubicBezTo>
                        <a:pt x="36519" y="42530"/>
                        <a:pt x="34323" y="42595"/>
                        <a:pt x="32192" y="42659"/>
                      </a:cubicBezTo>
                      <a:cubicBezTo>
                        <a:pt x="31094" y="42724"/>
                        <a:pt x="30642" y="42401"/>
                        <a:pt x="30513" y="41239"/>
                      </a:cubicBezTo>
                      <a:cubicBezTo>
                        <a:pt x="30319" y="39172"/>
                        <a:pt x="29932" y="37170"/>
                        <a:pt x="29673" y="35168"/>
                      </a:cubicBezTo>
                      <a:cubicBezTo>
                        <a:pt x="29544" y="34071"/>
                        <a:pt x="29221" y="33554"/>
                        <a:pt x="27930" y="33554"/>
                      </a:cubicBezTo>
                      <a:cubicBezTo>
                        <a:pt x="24055" y="33683"/>
                        <a:pt x="20116" y="33619"/>
                        <a:pt x="16242" y="33554"/>
                      </a:cubicBezTo>
                      <a:cubicBezTo>
                        <a:pt x="15273" y="33554"/>
                        <a:pt x="14756" y="33877"/>
                        <a:pt x="14369" y="34716"/>
                      </a:cubicBezTo>
                      <a:cubicBezTo>
                        <a:pt x="13271" y="36977"/>
                        <a:pt x="12044" y="39172"/>
                        <a:pt x="10946" y="41497"/>
                      </a:cubicBezTo>
                      <a:cubicBezTo>
                        <a:pt x="10559" y="42336"/>
                        <a:pt x="10042" y="42659"/>
                        <a:pt x="9074" y="42659"/>
                      </a:cubicBezTo>
                      <a:cubicBezTo>
                        <a:pt x="6103" y="42659"/>
                        <a:pt x="3262" y="42724"/>
                        <a:pt x="33" y="42724"/>
                      </a:cubicBezTo>
                      <a:close/>
                      <a:moveTo>
                        <a:pt x="25928" y="11598"/>
                      </a:moveTo>
                      <a:cubicBezTo>
                        <a:pt x="23603" y="16248"/>
                        <a:pt x="21537" y="20380"/>
                        <a:pt x="19341" y="24707"/>
                      </a:cubicBezTo>
                      <a:cubicBezTo>
                        <a:pt x="22053" y="24707"/>
                        <a:pt x="24507" y="24707"/>
                        <a:pt x="26961" y="24707"/>
                      </a:cubicBezTo>
                      <a:cubicBezTo>
                        <a:pt x="28059" y="24707"/>
                        <a:pt x="27930" y="24190"/>
                        <a:pt x="27801" y="23416"/>
                      </a:cubicBezTo>
                      <a:cubicBezTo>
                        <a:pt x="27090" y="19735"/>
                        <a:pt x="26574" y="15925"/>
                        <a:pt x="25928" y="11598"/>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6" name="Freeform: Shape 335">
                  <a:extLst>
                    <a:ext uri="{FF2B5EF4-FFF2-40B4-BE49-F238E27FC236}">
                      <a16:creationId xmlns:a16="http://schemas.microsoft.com/office/drawing/2014/main" id="{D817E19E-8DD4-43ED-98C3-111B665CDB7B}"/>
                    </a:ext>
                  </a:extLst>
                </p:cNvPr>
                <p:cNvSpPr/>
                <p:nvPr/>
              </p:nvSpPr>
              <p:spPr>
                <a:xfrm>
                  <a:off x="10712719" y="1701352"/>
                  <a:ext cx="39392" cy="42620"/>
                </a:xfrm>
                <a:custGeom>
                  <a:avLst/>
                  <a:gdLst>
                    <a:gd name="connsiteX0" fmla="*/ 33 w 39391"/>
                    <a:gd name="connsiteY0" fmla="*/ 42725 h 42620"/>
                    <a:gd name="connsiteX1" fmla="*/ 614 w 39391"/>
                    <a:gd name="connsiteY1" fmla="*/ 41433 h 42620"/>
                    <a:gd name="connsiteX2" fmla="*/ 21731 w 39391"/>
                    <a:gd name="connsiteY2" fmla="*/ 1525 h 42620"/>
                    <a:gd name="connsiteX3" fmla="*/ 24055 w 39391"/>
                    <a:gd name="connsiteY3" fmla="*/ 40 h 42620"/>
                    <a:gd name="connsiteX4" fmla="*/ 30836 w 39391"/>
                    <a:gd name="connsiteY4" fmla="*/ 40 h 42620"/>
                    <a:gd name="connsiteX5" fmla="*/ 32709 w 39391"/>
                    <a:gd name="connsiteY5" fmla="*/ 1525 h 42620"/>
                    <a:gd name="connsiteX6" fmla="*/ 39295 w 39391"/>
                    <a:gd name="connsiteY6" fmla="*/ 38398 h 42620"/>
                    <a:gd name="connsiteX7" fmla="*/ 39941 w 39391"/>
                    <a:gd name="connsiteY7" fmla="*/ 42595 h 42620"/>
                    <a:gd name="connsiteX8" fmla="*/ 35679 w 39391"/>
                    <a:gd name="connsiteY8" fmla="*/ 42725 h 42620"/>
                    <a:gd name="connsiteX9" fmla="*/ 29867 w 39391"/>
                    <a:gd name="connsiteY9" fmla="*/ 37559 h 42620"/>
                    <a:gd name="connsiteX10" fmla="*/ 25411 w 39391"/>
                    <a:gd name="connsiteY10" fmla="*/ 33684 h 42620"/>
                    <a:gd name="connsiteX11" fmla="*/ 16177 w 39391"/>
                    <a:gd name="connsiteY11" fmla="*/ 33684 h 42620"/>
                    <a:gd name="connsiteX12" fmla="*/ 14175 w 39391"/>
                    <a:gd name="connsiteY12" fmla="*/ 34911 h 42620"/>
                    <a:gd name="connsiteX13" fmla="*/ 10882 w 39391"/>
                    <a:gd name="connsiteY13" fmla="*/ 41498 h 42620"/>
                    <a:gd name="connsiteX14" fmla="*/ 8880 w 39391"/>
                    <a:gd name="connsiteY14" fmla="*/ 42725 h 42620"/>
                    <a:gd name="connsiteX15" fmla="*/ 33 w 39391"/>
                    <a:gd name="connsiteY15" fmla="*/ 42725 h 42620"/>
                    <a:gd name="connsiteX16" fmla="*/ 25928 w 39391"/>
                    <a:gd name="connsiteY16" fmla="*/ 12374 h 42620"/>
                    <a:gd name="connsiteX17" fmla="*/ 25476 w 39391"/>
                    <a:gd name="connsiteY17" fmla="*/ 12374 h 42620"/>
                    <a:gd name="connsiteX18" fmla="*/ 19277 w 39391"/>
                    <a:gd name="connsiteY18" fmla="*/ 24772 h 42620"/>
                    <a:gd name="connsiteX19" fmla="*/ 26961 w 39391"/>
                    <a:gd name="connsiteY19" fmla="*/ 24772 h 42620"/>
                    <a:gd name="connsiteX20" fmla="*/ 27801 w 39391"/>
                    <a:gd name="connsiteY20" fmla="*/ 23997 h 42620"/>
                    <a:gd name="connsiteX21" fmla="*/ 25928 w 39391"/>
                    <a:gd name="connsiteY21" fmla="*/ 12374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91" h="42620">
                      <a:moveTo>
                        <a:pt x="33" y="42725"/>
                      </a:moveTo>
                      <a:cubicBezTo>
                        <a:pt x="291" y="42143"/>
                        <a:pt x="420" y="41821"/>
                        <a:pt x="614" y="41433"/>
                      </a:cubicBezTo>
                      <a:cubicBezTo>
                        <a:pt x="7653" y="28130"/>
                        <a:pt x="14692" y="14828"/>
                        <a:pt x="21731" y="1525"/>
                      </a:cubicBezTo>
                      <a:cubicBezTo>
                        <a:pt x="22247" y="492"/>
                        <a:pt x="22828" y="-25"/>
                        <a:pt x="24055" y="40"/>
                      </a:cubicBezTo>
                      <a:cubicBezTo>
                        <a:pt x="26315" y="169"/>
                        <a:pt x="28576" y="169"/>
                        <a:pt x="30836" y="40"/>
                      </a:cubicBezTo>
                      <a:cubicBezTo>
                        <a:pt x="31998" y="-25"/>
                        <a:pt x="32515" y="363"/>
                        <a:pt x="32709" y="1525"/>
                      </a:cubicBezTo>
                      <a:cubicBezTo>
                        <a:pt x="34904" y="13794"/>
                        <a:pt x="37100" y="26064"/>
                        <a:pt x="39295" y="38398"/>
                      </a:cubicBezTo>
                      <a:cubicBezTo>
                        <a:pt x="39554" y="39754"/>
                        <a:pt x="39683" y="41175"/>
                        <a:pt x="39941" y="42595"/>
                      </a:cubicBezTo>
                      <a:cubicBezTo>
                        <a:pt x="38520" y="42660"/>
                        <a:pt x="37100" y="42725"/>
                        <a:pt x="35679" y="42725"/>
                      </a:cubicBezTo>
                      <a:cubicBezTo>
                        <a:pt x="30578" y="42725"/>
                        <a:pt x="30578" y="42725"/>
                        <a:pt x="29867" y="37559"/>
                      </a:cubicBezTo>
                      <a:cubicBezTo>
                        <a:pt x="29351" y="33684"/>
                        <a:pt x="29351" y="33684"/>
                        <a:pt x="25411" y="33684"/>
                      </a:cubicBezTo>
                      <a:cubicBezTo>
                        <a:pt x="22312" y="33684"/>
                        <a:pt x="19277" y="33749"/>
                        <a:pt x="16177" y="33684"/>
                      </a:cubicBezTo>
                      <a:cubicBezTo>
                        <a:pt x="15144" y="33684"/>
                        <a:pt x="14627" y="34007"/>
                        <a:pt x="14175" y="34911"/>
                      </a:cubicBezTo>
                      <a:cubicBezTo>
                        <a:pt x="13142" y="37106"/>
                        <a:pt x="11915" y="39237"/>
                        <a:pt x="10882" y="41498"/>
                      </a:cubicBezTo>
                      <a:cubicBezTo>
                        <a:pt x="10430" y="42402"/>
                        <a:pt x="9913" y="42789"/>
                        <a:pt x="8880" y="42725"/>
                      </a:cubicBezTo>
                      <a:cubicBezTo>
                        <a:pt x="5974" y="42660"/>
                        <a:pt x="3132" y="42725"/>
                        <a:pt x="33" y="42725"/>
                      </a:cubicBezTo>
                      <a:close/>
                      <a:moveTo>
                        <a:pt x="25928" y="12374"/>
                      </a:moveTo>
                      <a:cubicBezTo>
                        <a:pt x="25799" y="12374"/>
                        <a:pt x="25605" y="12374"/>
                        <a:pt x="25476" y="12374"/>
                      </a:cubicBezTo>
                      <a:cubicBezTo>
                        <a:pt x="23474" y="16377"/>
                        <a:pt x="21408" y="20446"/>
                        <a:pt x="19277" y="24772"/>
                      </a:cubicBezTo>
                      <a:cubicBezTo>
                        <a:pt x="22118" y="24772"/>
                        <a:pt x="24507" y="24772"/>
                        <a:pt x="26961" y="24772"/>
                      </a:cubicBezTo>
                      <a:cubicBezTo>
                        <a:pt x="27478" y="24772"/>
                        <a:pt x="27930" y="24643"/>
                        <a:pt x="27801" y="23997"/>
                      </a:cubicBezTo>
                      <a:cubicBezTo>
                        <a:pt x="27155" y="20123"/>
                        <a:pt x="26509" y="16248"/>
                        <a:pt x="25928" y="12374"/>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7" name="Freeform: Shape 336">
                  <a:extLst>
                    <a:ext uri="{FF2B5EF4-FFF2-40B4-BE49-F238E27FC236}">
                      <a16:creationId xmlns:a16="http://schemas.microsoft.com/office/drawing/2014/main" id="{E4789188-644E-42BD-916F-0B7D4CCE29FD}"/>
                    </a:ext>
                  </a:extLst>
                </p:cNvPr>
                <p:cNvSpPr/>
                <p:nvPr/>
              </p:nvSpPr>
              <p:spPr>
                <a:xfrm>
                  <a:off x="10990189" y="1701229"/>
                  <a:ext cx="30351" cy="42620"/>
                </a:xfrm>
                <a:custGeom>
                  <a:avLst/>
                  <a:gdLst>
                    <a:gd name="connsiteX0" fmla="*/ 13222 w 30350"/>
                    <a:gd name="connsiteY0" fmla="*/ 16952 h 42620"/>
                    <a:gd name="connsiteX1" fmla="*/ 24975 w 30350"/>
                    <a:gd name="connsiteY1" fmla="*/ 16952 h 42620"/>
                    <a:gd name="connsiteX2" fmla="*/ 26331 w 30350"/>
                    <a:gd name="connsiteY2" fmla="*/ 18566 h 42620"/>
                    <a:gd name="connsiteX3" fmla="*/ 25362 w 30350"/>
                    <a:gd name="connsiteY3" fmla="*/ 24184 h 42620"/>
                    <a:gd name="connsiteX4" fmla="*/ 23748 w 30350"/>
                    <a:gd name="connsiteY4" fmla="*/ 25476 h 42620"/>
                    <a:gd name="connsiteX5" fmla="*/ 13286 w 30350"/>
                    <a:gd name="connsiteY5" fmla="*/ 25411 h 42620"/>
                    <a:gd name="connsiteX6" fmla="*/ 11413 w 30350"/>
                    <a:gd name="connsiteY6" fmla="*/ 26897 h 42620"/>
                    <a:gd name="connsiteX7" fmla="*/ 10445 w 30350"/>
                    <a:gd name="connsiteY7" fmla="*/ 32773 h 42620"/>
                    <a:gd name="connsiteX8" fmla="*/ 11672 w 30350"/>
                    <a:gd name="connsiteY8" fmla="*/ 34323 h 42620"/>
                    <a:gd name="connsiteX9" fmla="*/ 23166 w 30350"/>
                    <a:gd name="connsiteY9" fmla="*/ 34258 h 42620"/>
                    <a:gd name="connsiteX10" fmla="*/ 24587 w 30350"/>
                    <a:gd name="connsiteY10" fmla="*/ 35873 h 42620"/>
                    <a:gd name="connsiteX11" fmla="*/ 23489 w 30350"/>
                    <a:gd name="connsiteY11" fmla="*/ 41685 h 42620"/>
                    <a:gd name="connsiteX12" fmla="*/ 22198 w 30350"/>
                    <a:gd name="connsiteY12" fmla="*/ 42782 h 42620"/>
                    <a:gd name="connsiteX13" fmla="*/ 1081 w 30350"/>
                    <a:gd name="connsiteY13" fmla="*/ 42782 h 42620"/>
                    <a:gd name="connsiteX14" fmla="*/ 113 w 30350"/>
                    <a:gd name="connsiteY14" fmla="*/ 41362 h 42620"/>
                    <a:gd name="connsiteX15" fmla="*/ 4762 w 30350"/>
                    <a:gd name="connsiteY15" fmla="*/ 14756 h 42620"/>
                    <a:gd name="connsiteX16" fmla="*/ 7022 w 30350"/>
                    <a:gd name="connsiteY16" fmla="*/ 1841 h 42620"/>
                    <a:gd name="connsiteX17" fmla="*/ 9089 w 30350"/>
                    <a:gd name="connsiteY17" fmla="*/ 33 h 42620"/>
                    <a:gd name="connsiteX18" fmla="*/ 29172 w 30350"/>
                    <a:gd name="connsiteY18" fmla="*/ 33 h 42620"/>
                    <a:gd name="connsiteX19" fmla="*/ 30528 w 30350"/>
                    <a:gd name="connsiteY19" fmla="*/ 1518 h 42620"/>
                    <a:gd name="connsiteX20" fmla="*/ 29559 w 30350"/>
                    <a:gd name="connsiteY20" fmla="*/ 7136 h 42620"/>
                    <a:gd name="connsiteX21" fmla="*/ 27816 w 30350"/>
                    <a:gd name="connsiteY21" fmla="*/ 8557 h 42620"/>
                    <a:gd name="connsiteX22" fmla="*/ 16128 w 30350"/>
                    <a:gd name="connsiteY22" fmla="*/ 8492 h 42620"/>
                    <a:gd name="connsiteX23" fmla="*/ 14384 w 30350"/>
                    <a:gd name="connsiteY23" fmla="*/ 9719 h 42620"/>
                    <a:gd name="connsiteX24" fmla="*/ 13222 w 30350"/>
                    <a:gd name="connsiteY24" fmla="*/ 16952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50" h="42620">
                      <a:moveTo>
                        <a:pt x="13222" y="16952"/>
                      </a:moveTo>
                      <a:cubicBezTo>
                        <a:pt x="17225" y="16952"/>
                        <a:pt x="21100" y="17016"/>
                        <a:pt x="24975" y="16952"/>
                      </a:cubicBezTo>
                      <a:cubicBezTo>
                        <a:pt x="26266" y="16952"/>
                        <a:pt x="26589" y="17275"/>
                        <a:pt x="26331" y="18566"/>
                      </a:cubicBezTo>
                      <a:cubicBezTo>
                        <a:pt x="25879" y="20439"/>
                        <a:pt x="25620" y="22312"/>
                        <a:pt x="25362" y="24184"/>
                      </a:cubicBezTo>
                      <a:cubicBezTo>
                        <a:pt x="25233" y="25153"/>
                        <a:pt x="24716" y="25540"/>
                        <a:pt x="23748" y="25476"/>
                      </a:cubicBezTo>
                      <a:cubicBezTo>
                        <a:pt x="20260" y="25411"/>
                        <a:pt x="16773" y="25476"/>
                        <a:pt x="13286" y="25411"/>
                      </a:cubicBezTo>
                      <a:cubicBezTo>
                        <a:pt x="12124" y="25411"/>
                        <a:pt x="11543" y="25605"/>
                        <a:pt x="11413" y="26897"/>
                      </a:cubicBezTo>
                      <a:cubicBezTo>
                        <a:pt x="11220" y="28834"/>
                        <a:pt x="10897" y="30836"/>
                        <a:pt x="10445" y="32773"/>
                      </a:cubicBezTo>
                      <a:cubicBezTo>
                        <a:pt x="10186" y="33935"/>
                        <a:pt x="10380" y="34323"/>
                        <a:pt x="11672" y="34323"/>
                      </a:cubicBezTo>
                      <a:cubicBezTo>
                        <a:pt x="15482" y="34258"/>
                        <a:pt x="19356" y="34323"/>
                        <a:pt x="23166" y="34258"/>
                      </a:cubicBezTo>
                      <a:cubicBezTo>
                        <a:pt x="24458" y="34258"/>
                        <a:pt x="24845" y="34581"/>
                        <a:pt x="24587" y="35873"/>
                      </a:cubicBezTo>
                      <a:cubicBezTo>
                        <a:pt x="24135" y="37810"/>
                        <a:pt x="23812" y="39747"/>
                        <a:pt x="23489" y="41685"/>
                      </a:cubicBezTo>
                      <a:cubicBezTo>
                        <a:pt x="23360" y="42524"/>
                        <a:pt x="23037" y="42782"/>
                        <a:pt x="22198" y="42782"/>
                      </a:cubicBezTo>
                      <a:cubicBezTo>
                        <a:pt x="15159" y="42782"/>
                        <a:pt x="8120" y="42718"/>
                        <a:pt x="1081" y="42782"/>
                      </a:cubicBezTo>
                      <a:cubicBezTo>
                        <a:pt x="-146" y="42782"/>
                        <a:pt x="-17" y="42201"/>
                        <a:pt x="113" y="41362"/>
                      </a:cubicBezTo>
                      <a:cubicBezTo>
                        <a:pt x="1662" y="32515"/>
                        <a:pt x="3212" y="23603"/>
                        <a:pt x="4762" y="14756"/>
                      </a:cubicBezTo>
                      <a:cubicBezTo>
                        <a:pt x="5537" y="10430"/>
                        <a:pt x="6312" y="6168"/>
                        <a:pt x="7022" y="1841"/>
                      </a:cubicBezTo>
                      <a:cubicBezTo>
                        <a:pt x="7216" y="485"/>
                        <a:pt x="7668" y="33"/>
                        <a:pt x="9089" y="33"/>
                      </a:cubicBezTo>
                      <a:cubicBezTo>
                        <a:pt x="15805" y="97"/>
                        <a:pt x="22456" y="97"/>
                        <a:pt x="29172" y="33"/>
                      </a:cubicBezTo>
                      <a:cubicBezTo>
                        <a:pt x="30334" y="33"/>
                        <a:pt x="30916" y="33"/>
                        <a:pt x="30528" y="1518"/>
                      </a:cubicBezTo>
                      <a:cubicBezTo>
                        <a:pt x="30011" y="3326"/>
                        <a:pt x="29818" y="5264"/>
                        <a:pt x="29559" y="7136"/>
                      </a:cubicBezTo>
                      <a:cubicBezTo>
                        <a:pt x="29430" y="8234"/>
                        <a:pt x="28914" y="8557"/>
                        <a:pt x="27816" y="8557"/>
                      </a:cubicBezTo>
                      <a:cubicBezTo>
                        <a:pt x="23941" y="8492"/>
                        <a:pt x="20002" y="8557"/>
                        <a:pt x="16128" y="8492"/>
                      </a:cubicBezTo>
                      <a:cubicBezTo>
                        <a:pt x="15223" y="8492"/>
                        <a:pt x="14578" y="8557"/>
                        <a:pt x="14384" y="9719"/>
                      </a:cubicBezTo>
                      <a:cubicBezTo>
                        <a:pt x="14061" y="12238"/>
                        <a:pt x="13609" y="14498"/>
                        <a:pt x="13222" y="16952"/>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8" name="Freeform: Shape 337">
                  <a:extLst>
                    <a:ext uri="{FF2B5EF4-FFF2-40B4-BE49-F238E27FC236}">
                      <a16:creationId xmlns:a16="http://schemas.microsoft.com/office/drawing/2014/main" id="{63C6AC3A-C569-44DA-BF40-A5798EE002C3}"/>
                    </a:ext>
                  </a:extLst>
                </p:cNvPr>
                <p:cNvSpPr/>
                <p:nvPr/>
              </p:nvSpPr>
              <p:spPr>
                <a:xfrm>
                  <a:off x="10773871" y="1701353"/>
                  <a:ext cx="32934" cy="42620"/>
                </a:xfrm>
                <a:custGeom>
                  <a:avLst/>
                  <a:gdLst>
                    <a:gd name="connsiteX0" fmla="*/ 15404 w 32934"/>
                    <a:gd name="connsiteY0" fmla="*/ 103 h 42620"/>
                    <a:gd name="connsiteX1" fmla="*/ 20506 w 32934"/>
                    <a:gd name="connsiteY1" fmla="*/ 103 h 42620"/>
                    <a:gd name="connsiteX2" fmla="*/ 32517 w 32934"/>
                    <a:gd name="connsiteY2" fmla="*/ 15343 h 42620"/>
                    <a:gd name="connsiteX3" fmla="*/ 19021 w 32934"/>
                    <a:gd name="connsiteY3" fmla="*/ 26708 h 42620"/>
                    <a:gd name="connsiteX4" fmla="*/ 13273 w 32934"/>
                    <a:gd name="connsiteY4" fmla="*/ 26708 h 42620"/>
                    <a:gd name="connsiteX5" fmla="*/ 11078 w 32934"/>
                    <a:gd name="connsiteY5" fmla="*/ 28581 h 42620"/>
                    <a:gd name="connsiteX6" fmla="*/ 8947 w 32934"/>
                    <a:gd name="connsiteY6" fmla="*/ 41302 h 42620"/>
                    <a:gd name="connsiteX7" fmla="*/ 7461 w 32934"/>
                    <a:gd name="connsiteY7" fmla="*/ 42723 h 42620"/>
                    <a:gd name="connsiteX8" fmla="*/ 1133 w 32934"/>
                    <a:gd name="connsiteY8" fmla="*/ 42723 h 42620"/>
                    <a:gd name="connsiteX9" fmla="*/ 100 w 32934"/>
                    <a:gd name="connsiteY9" fmla="*/ 41432 h 42620"/>
                    <a:gd name="connsiteX10" fmla="*/ 7009 w 32934"/>
                    <a:gd name="connsiteY10" fmla="*/ 1782 h 42620"/>
                    <a:gd name="connsiteX11" fmla="*/ 9076 w 32934"/>
                    <a:gd name="connsiteY11" fmla="*/ 38 h 42620"/>
                    <a:gd name="connsiteX12" fmla="*/ 15404 w 32934"/>
                    <a:gd name="connsiteY12" fmla="*/ 103 h 42620"/>
                    <a:gd name="connsiteX13" fmla="*/ 18116 w 32934"/>
                    <a:gd name="connsiteY13" fmla="*/ 8627 h 42620"/>
                    <a:gd name="connsiteX14" fmla="*/ 16502 w 32934"/>
                    <a:gd name="connsiteY14" fmla="*/ 8627 h 42620"/>
                    <a:gd name="connsiteX15" fmla="*/ 14306 w 32934"/>
                    <a:gd name="connsiteY15" fmla="*/ 10435 h 42620"/>
                    <a:gd name="connsiteX16" fmla="*/ 13144 w 32934"/>
                    <a:gd name="connsiteY16" fmla="*/ 17086 h 42620"/>
                    <a:gd name="connsiteX17" fmla="*/ 13854 w 32934"/>
                    <a:gd name="connsiteY17" fmla="*/ 18378 h 42620"/>
                    <a:gd name="connsiteX18" fmla="*/ 19731 w 32934"/>
                    <a:gd name="connsiteY18" fmla="*/ 18120 h 42620"/>
                    <a:gd name="connsiteX19" fmla="*/ 23605 w 32934"/>
                    <a:gd name="connsiteY19" fmla="*/ 11985 h 42620"/>
                    <a:gd name="connsiteX20" fmla="*/ 18891 w 32934"/>
                    <a:gd name="connsiteY20" fmla="*/ 8691 h 42620"/>
                    <a:gd name="connsiteX21" fmla="*/ 18116 w 32934"/>
                    <a:gd name="connsiteY21" fmla="*/ 8627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934" h="42620">
                      <a:moveTo>
                        <a:pt x="15404" y="103"/>
                      </a:moveTo>
                      <a:cubicBezTo>
                        <a:pt x="17083" y="103"/>
                        <a:pt x="18827" y="103"/>
                        <a:pt x="20506" y="103"/>
                      </a:cubicBezTo>
                      <a:cubicBezTo>
                        <a:pt x="29611" y="167"/>
                        <a:pt x="34583" y="6496"/>
                        <a:pt x="32517" y="15343"/>
                      </a:cubicBezTo>
                      <a:cubicBezTo>
                        <a:pt x="30967" y="21865"/>
                        <a:pt x="25736" y="26385"/>
                        <a:pt x="19021" y="26708"/>
                      </a:cubicBezTo>
                      <a:cubicBezTo>
                        <a:pt x="17083" y="26837"/>
                        <a:pt x="15211" y="26902"/>
                        <a:pt x="13273" y="26708"/>
                      </a:cubicBezTo>
                      <a:cubicBezTo>
                        <a:pt x="11723" y="26579"/>
                        <a:pt x="11336" y="27225"/>
                        <a:pt x="11078" y="28581"/>
                      </a:cubicBezTo>
                      <a:cubicBezTo>
                        <a:pt x="10432" y="32843"/>
                        <a:pt x="9592" y="37040"/>
                        <a:pt x="8947" y="41302"/>
                      </a:cubicBezTo>
                      <a:cubicBezTo>
                        <a:pt x="8817" y="42271"/>
                        <a:pt x="8559" y="42723"/>
                        <a:pt x="7461" y="42723"/>
                      </a:cubicBezTo>
                      <a:cubicBezTo>
                        <a:pt x="5330" y="42659"/>
                        <a:pt x="3199" y="42659"/>
                        <a:pt x="1133" y="42723"/>
                      </a:cubicBezTo>
                      <a:cubicBezTo>
                        <a:pt x="100" y="42723"/>
                        <a:pt x="-94" y="42529"/>
                        <a:pt x="100" y="41432"/>
                      </a:cubicBezTo>
                      <a:cubicBezTo>
                        <a:pt x="2424" y="28193"/>
                        <a:pt x="4749" y="15020"/>
                        <a:pt x="7009" y="1782"/>
                      </a:cubicBezTo>
                      <a:cubicBezTo>
                        <a:pt x="7203" y="490"/>
                        <a:pt x="7655" y="-26"/>
                        <a:pt x="9076" y="38"/>
                      </a:cubicBezTo>
                      <a:cubicBezTo>
                        <a:pt x="11142" y="167"/>
                        <a:pt x="13273" y="103"/>
                        <a:pt x="15404" y="103"/>
                      </a:cubicBezTo>
                      <a:close/>
                      <a:moveTo>
                        <a:pt x="18116" y="8627"/>
                      </a:moveTo>
                      <a:cubicBezTo>
                        <a:pt x="17600" y="8627"/>
                        <a:pt x="17019" y="8691"/>
                        <a:pt x="16502" y="8627"/>
                      </a:cubicBezTo>
                      <a:cubicBezTo>
                        <a:pt x="14952" y="8304"/>
                        <a:pt x="14500" y="9143"/>
                        <a:pt x="14306" y="10435"/>
                      </a:cubicBezTo>
                      <a:cubicBezTo>
                        <a:pt x="13984" y="12631"/>
                        <a:pt x="13532" y="14826"/>
                        <a:pt x="13144" y="17086"/>
                      </a:cubicBezTo>
                      <a:cubicBezTo>
                        <a:pt x="13015" y="17668"/>
                        <a:pt x="12821" y="18378"/>
                        <a:pt x="13854" y="18378"/>
                      </a:cubicBezTo>
                      <a:cubicBezTo>
                        <a:pt x="15856" y="18313"/>
                        <a:pt x="17794" y="18572"/>
                        <a:pt x="19731" y="18120"/>
                      </a:cubicBezTo>
                      <a:cubicBezTo>
                        <a:pt x="22314" y="17474"/>
                        <a:pt x="23928" y="14891"/>
                        <a:pt x="23605" y="11985"/>
                      </a:cubicBezTo>
                      <a:cubicBezTo>
                        <a:pt x="23347" y="9660"/>
                        <a:pt x="21991" y="8691"/>
                        <a:pt x="18891" y="8691"/>
                      </a:cubicBezTo>
                      <a:cubicBezTo>
                        <a:pt x="18633" y="8627"/>
                        <a:pt x="18375" y="8627"/>
                        <a:pt x="18116" y="862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39" name="Freeform: Shape 338">
                  <a:extLst>
                    <a:ext uri="{FF2B5EF4-FFF2-40B4-BE49-F238E27FC236}">
                      <a16:creationId xmlns:a16="http://schemas.microsoft.com/office/drawing/2014/main" id="{317458C5-4F01-4902-8504-EFF746FA78C8}"/>
                    </a:ext>
                  </a:extLst>
                </p:cNvPr>
                <p:cNvSpPr/>
                <p:nvPr/>
              </p:nvSpPr>
              <p:spPr>
                <a:xfrm>
                  <a:off x="10876059" y="1700754"/>
                  <a:ext cx="33580" cy="43912"/>
                </a:xfrm>
                <a:custGeom>
                  <a:avLst/>
                  <a:gdLst>
                    <a:gd name="connsiteX0" fmla="*/ 32489 w 33579"/>
                    <a:gd name="connsiteY0" fmla="*/ 12067 h 43911"/>
                    <a:gd name="connsiteX1" fmla="*/ 16732 w 33579"/>
                    <a:gd name="connsiteY1" fmla="*/ 10970 h 43911"/>
                    <a:gd name="connsiteX2" fmla="*/ 9564 w 33579"/>
                    <a:gd name="connsiteY2" fmla="*/ 25758 h 43911"/>
                    <a:gd name="connsiteX3" fmla="*/ 23707 w 33579"/>
                    <a:gd name="connsiteY3" fmla="*/ 34475 h 43911"/>
                    <a:gd name="connsiteX4" fmla="*/ 29002 w 33579"/>
                    <a:gd name="connsiteY4" fmla="*/ 31828 h 43911"/>
                    <a:gd name="connsiteX5" fmla="*/ 27904 w 33579"/>
                    <a:gd name="connsiteY5" fmla="*/ 41256 h 43911"/>
                    <a:gd name="connsiteX6" fmla="*/ 27065 w 33579"/>
                    <a:gd name="connsiteY6" fmla="*/ 42095 h 43911"/>
                    <a:gd name="connsiteX7" fmla="*/ 1040 w 33579"/>
                    <a:gd name="connsiteY7" fmla="*/ 31505 h 43911"/>
                    <a:gd name="connsiteX8" fmla="*/ 21705 w 33579"/>
                    <a:gd name="connsiteY8" fmla="*/ 185 h 43911"/>
                    <a:gd name="connsiteX9" fmla="*/ 32360 w 33579"/>
                    <a:gd name="connsiteY9" fmla="*/ 1477 h 43911"/>
                    <a:gd name="connsiteX10" fmla="*/ 33522 w 33579"/>
                    <a:gd name="connsiteY10" fmla="*/ 3479 h 43911"/>
                    <a:gd name="connsiteX11" fmla="*/ 32489 w 33579"/>
                    <a:gd name="connsiteY11" fmla="*/ 12067 h 4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9" h="43911">
                      <a:moveTo>
                        <a:pt x="32489" y="12067"/>
                      </a:moveTo>
                      <a:cubicBezTo>
                        <a:pt x="27323" y="7999"/>
                        <a:pt x="22028" y="7676"/>
                        <a:pt x="16732" y="10970"/>
                      </a:cubicBezTo>
                      <a:cubicBezTo>
                        <a:pt x="11373" y="14328"/>
                        <a:pt x="8854" y="19300"/>
                        <a:pt x="9564" y="25758"/>
                      </a:cubicBezTo>
                      <a:cubicBezTo>
                        <a:pt x="10404" y="33248"/>
                        <a:pt x="16151" y="36736"/>
                        <a:pt x="23707" y="34475"/>
                      </a:cubicBezTo>
                      <a:cubicBezTo>
                        <a:pt x="25450" y="33959"/>
                        <a:pt x="27065" y="33119"/>
                        <a:pt x="29002" y="31828"/>
                      </a:cubicBezTo>
                      <a:cubicBezTo>
                        <a:pt x="28614" y="35250"/>
                        <a:pt x="28292" y="38285"/>
                        <a:pt x="27904" y="41256"/>
                      </a:cubicBezTo>
                      <a:cubicBezTo>
                        <a:pt x="27840" y="41708"/>
                        <a:pt x="27452" y="41902"/>
                        <a:pt x="27065" y="42095"/>
                      </a:cubicBezTo>
                      <a:cubicBezTo>
                        <a:pt x="17636" y="46228"/>
                        <a:pt x="4915" y="43839"/>
                        <a:pt x="1040" y="31505"/>
                      </a:cubicBezTo>
                      <a:cubicBezTo>
                        <a:pt x="-3351" y="17556"/>
                        <a:pt x="7175" y="1735"/>
                        <a:pt x="21705" y="185"/>
                      </a:cubicBezTo>
                      <a:cubicBezTo>
                        <a:pt x="25386" y="-202"/>
                        <a:pt x="28937" y="121"/>
                        <a:pt x="32360" y="1477"/>
                      </a:cubicBezTo>
                      <a:cubicBezTo>
                        <a:pt x="33329" y="1864"/>
                        <a:pt x="33716" y="2316"/>
                        <a:pt x="33522" y="3479"/>
                      </a:cubicBezTo>
                      <a:cubicBezTo>
                        <a:pt x="33135" y="6255"/>
                        <a:pt x="32876" y="9032"/>
                        <a:pt x="32489" y="1206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40" name="Freeform: Shape 339">
                  <a:extLst>
                    <a:ext uri="{FF2B5EF4-FFF2-40B4-BE49-F238E27FC236}">
                      <a16:creationId xmlns:a16="http://schemas.microsoft.com/office/drawing/2014/main" id="{58EAC910-D3EC-4700-AFD2-CAA3419A3714}"/>
                    </a:ext>
                  </a:extLst>
                </p:cNvPr>
                <p:cNvSpPr/>
                <p:nvPr/>
              </p:nvSpPr>
              <p:spPr>
                <a:xfrm>
                  <a:off x="11274018" y="1912637"/>
                  <a:ext cx="19373" cy="17436"/>
                </a:xfrm>
                <a:custGeom>
                  <a:avLst/>
                  <a:gdLst>
                    <a:gd name="connsiteX0" fmla="*/ 16242 w 19372"/>
                    <a:gd name="connsiteY0" fmla="*/ 3923 h 17435"/>
                    <a:gd name="connsiteX1" fmla="*/ 11463 w 19372"/>
                    <a:gd name="connsiteY1" fmla="*/ 16063 h 17435"/>
                    <a:gd name="connsiteX2" fmla="*/ 9784 w 19372"/>
                    <a:gd name="connsiteY2" fmla="*/ 18000 h 17435"/>
                    <a:gd name="connsiteX3" fmla="*/ 8169 w 19372"/>
                    <a:gd name="connsiteY3" fmla="*/ 15999 h 17435"/>
                    <a:gd name="connsiteX4" fmla="*/ 3326 w 19372"/>
                    <a:gd name="connsiteY4" fmla="*/ 3664 h 17435"/>
                    <a:gd name="connsiteX5" fmla="*/ 3068 w 19372"/>
                    <a:gd name="connsiteY5" fmla="*/ 5666 h 17435"/>
                    <a:gd name="connsiteX6" fmla="*/ 3068 w 19372"/>
                    <a:gd name="connsiteY6" fmla="*/ 16709 h 17435"/>
                    <a:gd name="connsiteX7" fmla="*/ 1583 w 19372"/>
                    <a:gd name="connsiteY7" fmla="*/ 18000 h 17435"/>
                    <a:gd name="connsiteX8" fmla="*/ 33 w 19372"/>
                    <a:gd name="connsiteY8" fmla="*/ 16709 h 17435"/>
                    <a:gd name="connsiteX9" fmla="*/ 33 w 19372"/>
                    <a:gd name="connsiteY9" fmla="*/ 1340 h 17435"/>
                    <a:gd name="connsiteX10" fmla="*/ 1066 w 19372"/>
                    <a:gd name="connsiteY10" fmla="*/ 177 h 17435"/>
                    <a:gd name="connsiteX11" fmla="*/ 5651 w 19372"/>
                    <a:gd name="connsiteY11" fmla="*/ 2954 h 17435"/>
                    <a:gd name="connsiteX12" fmla="*/ 9848 w 19372"/>
                    <a:gd name="connsiteY12" fmla="*/ 13609 h 17435"/>
                    <a:gd name="connsiteX13" fmla="*/ 14369 w 19372"/>
                    <a:gd name="connsiteY13" fmla="*/ 1985 h 17435"/>
                    <a:gd name="connsiteX14" fmla="*/ 19212 w 19372"/>
                    <a:gd name="connsiteY14" fmla="*/ 306 h 17435"/>
                    <a:gd name="connsiteX15" fmla="*/ 19535 w 19372"/>
                    <a:gd name="connsiteY15" fmla="*/ 1404 h 17435"/>
                    <a:gd name="connsiteX16" fmla="*/ 19599 w 19372"/>
                    <a:gd name="connsiteY16" fmla="*/ 16773 h 17435"/>
                    <a:gd name="connsiteX17" fmla="*/ 18050 w 19372"/>
                    <a:gd name="connsiteY17" fmla="*/ 18000 h 17435"/>
                    <a:gd name="connsiteX18" fmla="*/ 16629 w 19372"/>
                    <a:gd name="connsiteY18" fmla="*/ 16644 h 17435"/>
                    <a:gd name="connsiteX19" fmla="*/ 16629 w 19372"/>
                    <a:gd name="connsiteY19" fmla="*/ 3987 h 17435"/>
                    <a:gd name="connsiteX20" fmla="*/ 16242 w 19372"/>
                    <a:gd name="connsiteY20" fmla="*/ 3923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72" h="17435">
                      <a:moveTo>
                        <a:pt x="16242" y="3923"/>
                      </a:moveTo>
                      <a:cubicBezTo>
                        <a:pt x="14627" y="7991"/>
                        <a:pt x="13077" y="11995"/>
                        <a:pt x="11463" y="16063"/>
                      </a:cubicBezTo>
                      <a:cubicBezTo>
                        <a:pt x="11140" y="16838"/>
                        <a:pt x="11205" y="18000"/>
                        <a:pt x="9784" y="18000"/>
                      </a:cubicBezTo>
                      <a:cubicBezTo>
                        <a:pt x="8363" y="17936"/>
                        <a:pt x="8492" y="16773"/>
                        <a:pt x="8169" y="15999"/>
                      </a:cubicBezTo>
                      <a:cubicBezTo>
                        <a:pt x="6555" y="12124"/>
                        <a:pt x="5070" y="8185"/>
                        <a:pt x="3326" y="3664"/>
                      </a:cubicBezTo>
                      <a:cubicBezTo>
                        <a:pt x="3197" y="4698"/>
                        <a:pt x="3068" y="5150"/>
                        <a:pt x="3068" y="5666"/>
                      </a:cubicBezTo>
                      <a:cubicBezTo>
                        <a:pt x="3068" y="9347"/>
                        <a:pt x="3003" y="13028"/>
                        <a:pt x="3068" y="16709"/>
                      </a:cubicBezTo>
                      <a:cubicBezTo>
                        <a:pt x="3068" y="17871"/>
                        <a:pt x="2551" y="18000"/>
                        <a:pt x="1583" y="18000"/>
                      </a:cubicBezTo>
                      <a:cubicBezTo>
                        <a:pt x="679" y="18000"/>
                        <a:pt x="33" y="18000"/>
                        <a:pt x="33" y="16709"/>
                      </a:cubicBezTo>
                      <a:cubicBezTo>
                        <a:pt x="97" y="11607"/>
                        <a:pt x="97" y="6441"/>
                        <a:pt x="33" y="1340"/>
                      </a:cubicBezTo>
                      <a:cubicBezTo>
                        <a:pt x="33" y="565"/>
                        <a:pt x="227" y="306"/>
                        <a:pt x="1066" y="177"/>
                      </a:cubicBezTo>
                      <a:cubicBezTo>
                        <a:pt x="4230" y="-146"/>
                        <a:pt x="4489" y="-16"/>
                        <a:pt x="5651" y="2954"/>
                      </a:cubicBezTo>
                      <a:cubicBezTo>
                        <a:pt x="7007" y="6377"/>
                        <a:pt x="8363" y="9735"/>
                        <a:pt x="9848" y="13609"/>
                      </a:cubicBezTo>
                      <a:cubicBezTo>
                        <a:pt x="11463" y="9412"/>
                        <a:pt x="12884" y="5666"/>
                        <a:pt x="14369" y="1985"/>
                      </a:cubicBezTo>
                      <a:cubicBezTo>
                        <a:pt x="14950" y="500"/>
                        <a:pt x="17920" y="-468"/>
                        <a:pt x="19212" y="306"/>
                      </a:cubicBezTo>
                      <a:cubicBezTo>
                        <a:pt x="19664" y="565"/>
                        <a:pt x="19535" y="1017"/>
                        <a:pt x="19535" y="1404"/>
                      </a:cubicBezTo>
                      <a:cubicBezTo>
                        <a:pt x="19535" y="6506"/>
                        <a:pt x="19535" y="11672"/>
                        <a:pt x="19599" y="16773"/>
                      </a:cubicBezTo>
                      <a:cubicBezTo>
                        <a:pt x="19599" y="18065"/>
                        <a:pt x="18954" y="17936"/>
                        <a:pt x="18050" y="18000"/>
                      </a:cubicBezTo>
                      <a:cubicBezTo>
                        <a:pt x="17016" y="18065"/>
                        <a:pt x="16629" y="17807"/>
                        <a:pt x="16629" y="16644"/>
                      </a:cubicBezTo>
                      <a:cubicBezTo>
                        <a:pt x="16694" y="12447"/>
                        <a:pt x="16629" y="8249"/>
                        <a:pt x="16629" y="3987"/>
                      </a:cubicBezTo>
                      <a:cubicBezTo>
                        <a:pt x="16500" y="3923"/>
                        <a:pt x="16371" y="3923"/>
                        <a:pt x="16242" y="3923"/>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sp>
              <p:nvSpPr>
                <p:cNvPr id="341" name="Freeform: Shape 340">
                  <a:extLst>
                    <a:ext uri="{FF2B5EF4-FFF2-40B4-BE49-F238E27FC236}">
                      <a16:creationId xmlns:a16="http://schemas.microsoft.com/office/drawing/2014/main" id="{EE0C9093-FD2C-4062-9129-8766F0B71990}"/>
                    </a:ext>
                  </a:extLst>
                </p:cNvPr>
                <p:cNvSpPr/>
                <p:nvPr/>
              </p:nvSpPr>
              <p:spPr>
                <a:xfrm>
                  <a:off x="11256324" y="1912782"/>
                  <a:ext cx="14207" cy="17436"/>
                </a:xfrm>
                <a:custGeom>
                  <a:avLst/>
                  <a:gdLst>
                    <a:gd name="connsiteX0" fmla="*/ 5651 w 14206"/>
                    <a:gd name="connsiteY0" fmla="*/ 10107 h 17435"/>
                    <a:gd name="connsiteX1" fmla="*/ 5716 w 14206"/>
                    <a:gd name="connsiteY1" fmla="*/ 4359 h 17435"/>
                    <a:gd name="connsiteX2" fmla="*/ 3649 w 14206"/>
                    <a:gd name="connsiteY2" fmla="*/ 2422 h 17435"/>
                    <a:gd name="connsiteX3" fmla="*/ 1389 w 14206"/>
                    <a:gd name="connsiteY3" fmla="*/ 2422 h 17435"/>
                    <a:gd name="connsiteX4" fmla="*/ 33 w 14206"/>
                    <a:gd name="connsiteY4" fmla="*/ 1131 h 17435"/>
                    <a:gd name="connsiteX5" fmla="*/ 1324 w 14206"/>
                    <a:gd name="connsiteY5" fmla="*/ 33 h 17435"/>
                    <a:gd name="connsiteX6" fmla="*/ 12819 w 14206"/>
                    <a:gd name="connsiteY6" fmla="*/ 33 h 17435"/>
                    <a:gd name="connsiteX7" fmla="*/ 14175 w 14206"/>
                    <a:gd name="connsiteY7" fmla="*/ 1260 h 17435"/>
                    <a:gd name="connsiteX8" fmla="*/ 12948 w 14206"/>
                    <a:gd name="connsiteY8" fmla="*/ 2422 h 17435"/>
                    <a:gd name="connsiteX9" fmla="*/ 8880 w 14206"/>
                    <a:gd name="connsiteY9" fmla="*/ 2745 h 17435"/>
                    <a:gd name="connsiteX10" fmla="*/ 8622 w 14206"/>
                    <a:gd name="connsiteY10" fmla="*/ 7136 h 17435"/>
                    <a:gd name="connsiteX11" fmla="*/ 8622 w 14206"/>
                    <a:gd name="connsiteY11" fmla="*/ 16177 h 17435"/>
                    <a:gd name="connsiteX12" fmla="*/ 7072 w 14206"/>
                    <a:gd name="connsiteY12" fmla="*/ 17856 h 17435"/>
                    <a:gd name="connsiteX13" fmla="*/ 5651 w 14206"/>
                    <a:gd name="connsiteY13" fmla="*/ 16306 h 17435"/>
                    <a:gd name="connsiteX14" fmla="*/ 5651 w 14206"/>
                    <a:gd name="connsiteY14" fmla="*/ 10107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6" h="17435">
                      <a:moveTo>
                        <a:pt x="5651" y="10107"/>
                      </a:moveTo>
                      <a:cubicBezTo>
                        <a:pt x="5651" y="8169"/>
                        <a:pt x="5522" y="6297"/>
                        <a:pt x="5716" y="4359"/>
                      </a:cubicBezTo>
                      <a:cubicBezTo>
                        <a:pt x="5845" y="2616"/>
                        <a:pt x="5134" y="2228"/>
                        <a:pt x="3649" y="2422"/>
                      </a:cubicBezTo>
                      <a:cubicBezTo>
                        <a:pt x="2939" y="2487"/>
                        <a:pt x="2164" y="2422"/>
                        <a:pt x="1389" y="2422"/>
                      </a:cubicBezTo>
                      <a:cubicBezTo>
                        <a:pt x="420" y="2487"/>
                        <a:pt x="33" y="2164"/>
                        <a:pt x="33" y="1131"/>
                      </a:cubicBezTo>
                      <a:cubicBezTo>
                        <a:pt x="33" y="162"/>
                        <a:pt x="549" y="33"/>
                        <a:pt x="1324" y="33"/>
                      </a:cubicBezTo>
                      <a:cubicBezTo>
                        <a:pt x="5134" y="33"/>
                        <a:pt x="8944" y="33"/>
                        <a:pt x="12819" y="33"/>
                      </a:cubicBezTo>
                      <a:cubicBezTo>
                        <a:pt x="13723" y="33"/>
                        <a:pt x="14240" y="162"/>
                        <a:pt x="14175" y="1260"/>
                      </a:cubicBezTo>
                      <a:cubicBezTo>
                        <a:pt x="14175" y="2164"/>
                        <a:pt x="13723" y="2358"/>
                        <a:pt x="12948" y="2422"/>
                      </a:cubicBezTo>
                      <a:cubicBezTo>
                        <a:pt x="11527" y="2487"/>
                        <a:pt x="9590" y="1776"/>
                        <a:pt x="8880" y="2745"/>
                      </a:cubicBezTo>
                      <a:cubicBezTo>
                        <a:pt x="8169" y="3778"/>
                        <a:pt x="8622" y="5651"/>
                        <a:pt x="8622" y="7136"/>
                      </a:cubicBezTo>
                      <a:cubicBezTo>
                        <a:pt x="8622" y="10171"/>
                        <a:pt x="8557" y="13142"/>
                        <a:pt x="8622" y="16177"/>
                      </a:cubicBezTo>
                      <a:cubicBezTo>
                        <a:pt x="8622" y="17339"/>
                        <a:pt x="8428" y="17856"/>
                        <a:pt x="7072" y="17856"/>
                      </a:cubicBezTo>
                      <a:cubicBezTo>
                        <a:pt x="5845" y="17856"/>
                        <a:pt x="5651" y="17339"/>
                        <a:pt x="5651" y="16306"/>
                      </a:cubicBezTo>
                      <a:cubicBezTo>
                        <a:pt x="5716" y="14175"/>
                        <a:pt x="5651" y="12173"/>
                        <a:pt x="5651" y="1010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00" b="0" i="0" u="none" strike="noStrike" kern="1200" cap="none" spc="0" normalizeH="0" baseline="0" noProof="0">
                    <a:ln>
                      <a:noFill/>
                    </a:ln>
                    <a:effectLst/>
                    <a:uLnTx/>
                    <a:uFillTx/>
                    <a:latin typeface="Segoe UI Semilight"/>
                    <a:ea typeface="+mn-ea"/>
                    <a:cs typeface="+mn-cs"/>
                  </a:endParaRPr>
                </a:p>
              </p:txBody>
            </p:sp>
          </p:grpSp>
        </p:grpSp>
      </p:grpSp>
      <p:sp>
        <p:nvSpPr>
          <p:cNvPr id="1927" name="Freeform: Shape 1926">
            <a:extLst>
              <a:ext uri="{FF2B5EF4-FFF2-40B4-BE49-F238E27FC236}">
                <a16:creationId xmlns:a16="http://schemas.microsoft.com/office/drawing/2014/main" id="{4ECFE4E3-D0DB-4A28-91C1-78B2734A11E8}"/>
              </a:ext>
            </a:extLst>
          </p:cNvPr>
          <p:cNvSpPr/>
          <p:nvPr/>
        </p:nvSpPr>
        <p:spPr bwMode="auto">
          <a:xfrm rot="5400000" flipH="1">
            <a:off x="7888854" y="3659290"/>
            <a:ext cx="1842618" cy="660879"/>
          </a:xfrm>
          <a:custGeom>
            <a:avLst/>
            <a:gdLst>
              <a:gd name="connsiteX0" fmla="*/ 0 w 2565400"/>
              <a:gd name="connsiteY0" fmla="*/ 0 h 340360"/>
              <a:gd name="connsiteX1" fmla="*/ 0 w 2565400"/>
              <a:gd name="connsiteY1" fmla="*/ 340360 h 340360"/>
              <a:gd name="connsiteX2" fmla="*/ 40640 w 2565400"/>
              <a:gd name="connsiteY2" fmla="*/ 325120 h 340360"/>
              <a:gd name="connsiteX3" fmla="*/ 2565400 w 2565400"/>
              <a:gd name="connsiteY3" fmla="*/ 325120 h 340360"/>
              <a:gd name="connsiteX4" fmla="*/ 2565400 w 2565400"/>
              <a:gd name="connsiteY4" fmla="*/ 5080 h 340360"/>
              <a:gd name="connsiteX0" fmla="*/ 0 w 2565400"/>
              <a:gd name="connsiteY0" fmla="*/ 0 h 340360"/>
              <a:gd name="connsiteX1" fmla="*/ 0 w 2565400"/>
              <a:gd name="connsiteY1" fmla="*/ 340360 h 340360"/>
              <a:gd name="connsiteX2" fmla="*/ 2565400 w 2565400"/>
              <a:gd name="connsiteY2" fmla="*/ 325120 h 340360"/>
              <a:gd name="connsiteX3" fmla="*/ 2565400 w 2565400"/>
              <a:gd name="connsiteY3" fmla="*/ 5080 h 340360"/>
              <a:gd name="connsiteX0" fmla="*/ 0 w 2565400"/>
              <a:gd name="connsiteY0" fmla="*/ 0 h 344170"/>
              <a:gd name="connsiteX1" fmla="*/ 0 w 2565400"/>
              <a:gd name="connsiteY1" fmla="*/ 340360 h 344170"/>
              <a:gd name="connsiteX2" fmla="*/ 2565399 w 2565400"/>
              <a:gd name="connsiteY2" fmla="*/ 344170 h 344170"/>
              <a:gd name="connsiteX3" fmla="*/ 2565400 w 2565400"/>
              <a:gd name="connsiteY3" fmla="*/ 5080 h 344170"/>
            </a:gdLst>
            <a:ahLst/>
            <a:cxnLst>
              <a:cxn ang="0">
                <a:pos x="connsiteX0" y="connsiteY0"/>
              </a:cxn>
              <a:cxn ang="0">
                <a:pos x="connsiteX1" y="connsiteY1"/>
              </a:cxn>
              <a:cxn ang="0">
                <a:pos x="connsiteX2" y="connsiteY2"/>
              </a:cxn>
              <a:cxn ang="0">
                <a:pos x="connsiteX3" y="connsiteY3"/>
              </a:cxn>
            </a:cxnLst>
            <a:rect l="l" t="t" r="r" b="b"/>
            <a:pathLst>
              <a:path w="2565400" h="344170">
                <a:moveTo>
                  <a:pt x="0" y="0"/>
                </a:moveTo>
                <a:lnTo>
                  <a:pt x="0" y="340360"/>
                </a:lnTo>
                <a:lnTo>
                  <a:pt x="2565399" y="344170"/>
                </a:lnTo>
                <a:cubicBezTo>
                  <a:pt x="2565399" y="231140"/>
                  <a:pt x="2565400" y="118110"/>
                  <a:pt x="2565400" y="5080"/>
                </a:cubicBezTo>
              </a:path>
            </a:pathLst>
          </a:custGeom>
          <a:noFill/>
          <a:ln w="9525" cap="flat" cmpd="sng" algn="ctr">
            <a:solidFill>
              <a:srgbClr val="FFFFFF">
                <a:lumMod val="75000"/>
              </a:srgbClr>
            </a:solidFill>
            <a:prstDash val="solid"/>
            <a:headEnd type="triangle"/>
            <a:tailEnd type="triangle"/>
          </a:ln>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N" sz="1200" b="0" i="0" u="none" strike="noStrike" kern="0" cap="none" spc="0" normalizeH="0" baseline="0" noProof="0">
              <a:ln>
                <a:noFill/>
              </a:ln>
              <a:effectLst/>
              <a:uLnTx/>
              <a:uFillTx/>
              <a:latin typeface="Segoe UI Semilight"/>
              <a:ea typeface="+mn-ea"/>
              <a:cs typeface="+mn-cs"/>
            </a:endParaRPr>
          </a:p>
        </p:txBody>
      </p:sp>
      <p:sp>
        <p:nvSpPr>
          <p:cNvPr id="1897" name="Rectangle: Rounded Corners 1896">
            <a:extLst>
              <a:ext uri="{FF2B5EF4-FFF2-40B4-BE49-F238E27FC236}">
                <a16:creationId xmlns:a16="http://schemas.microsoft.com/office/drawing/2014/main" id="{CC443C45-C37B-4EE6-B598-EC2346EF52A3}"/>
              </a:ext>
            </a:extLst>
          </p:cNvPr>
          <p:cNvSpPr/>
          <p:nvPr/>
        </p:nvSpPr>
        <p:spPr bwMode="auto">
          <a:xfrm>
            <a:off x="9135831" y="2468483"/>
            <a:ext cx="1426368" cy="1112388"/>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700" b="0" i="0" u="none" strike="noStrike" kern="0" cap="none" spc="0" normalizeH="0" baseline="0" noProof="0">
                <a:ln>
                  <a:noFill/>
                </a:ln>
                <a:effectLst/>
                <a:uLnTx/>
                <a:uFillTx/>
                <a:latin typeface="Segoe UI Semilight"/>
                <a:ea typeface="+mn-ea"/>
                <a:cs typeface="Segoe UI" pitchFamily="34" charset="0"/>
              </a:rPr>
              <a:t>Operational stores</a:t>
            </a:r>
          </a:p>
        </p:txBody>
      </p:sp>
      <p:grpSp>
        <p:nvGrpSpPr>
          <p:cNvPr id="2126" name="Group 2125">
            <a:extLst>
              <a:ext uri="{FF2B5EF4-FFF2-40B4-BE49-F238E27FC236}">
                <a16:creationId xmlns:a16="http://schemas.microsoft.com/office/drawing/2014/main" id="{C0C26114-DF4D-40DE-889E-62D9D9DB57EA}"/>
              </a:ext>
            </a:extLst>
          </p:cNvPr>
          <p:cNvGrpSpPr/>
          <p:nvPr/>
        </p:nvGrpSpPr>
        <p:grpSpPr>
          <a:xfrm>
            <a:off x="9480908" y="2603117"/>
            <a:ext cx="665824" cy="720342"/>
            <a:chOff x="4990651" y="3340639"/>
            <a:chExt cx="412350" cy="446641"/>
          </a:xfrm>
        </p:grpSpPr>
        <p:sp>
          <p:nvSpPr>
            <p:cNvPr id="2127" name="Freeform: Shape 2126">
              <a:extLst>
                <a:ext uri="{FF2B5EF4-FFF2-40B4-BE49-F238E27FC236}">
                  <a16:creationId xmlns:a16="http://schemas.microsoft.com/office/drawing/2014/main" id="{C403BE15-43FD-4695-8629-5E68BEF412EA}"/>
                </a:ext>
              </a:extLst>
            </p:cNvPr>
            <p:cNvSpPr/>
            <p:nvPr/>
          </p:nvSpPr>
          <p:spPr>
            <a:xfrm>
              <a:off x="4990651" y="3494872"/>
              <a:ext cx="285842" cy="292408"/>
            </a:xfrm>
            <a:custGeom>
              <a:avLst/>
              <a:gdLst>
                <a:gd name="connsiteX0" fmla="*/ 50849 w 204370"/>
                <a:gd name="connsiteY0" fmla="*/ 103603 h 209064"/>
                <a:gd name="connsiteX1" fmla="*/ 101292 w 204370"/>
                <a:gd name="connsiteY1" fmla="*/ 51354 h 209064"/>
                <a:gd name="connsiteX2" fmla="*/ 152384 w 204370"/>
                <a:gd name="connsiteY2" fmla="*/ 103603 h 209064"/>
                <a:gd name="connsiteX3" fmla="*/ 101292 w 204370"/>
                <a:gd name="connsiteY3" fmla="*/ 155201 h 209064"/>
                <a:gd name="connsiteX4" fmla="*/ 50849 w 204370"/>
                <a:gd name="connsiteY4" fmla="*/ 103603 h 209064"/>
                <a:gd name="connsiteX5" fmla="*/ 50849 w 204370"/>
                <a:gd name="connsiteY5" fmla="*/ 103603 h 209064"/>
                <a:gd name="connsiteX6" fmla="*/ 186001 w 204370"/>
                <a:gd name="connsiteY6" fmla="*/ 103603 h 209064"/>
                <a:gd name="connsiteX7" fmla="*/ 184123 w 204370"/>
                <a:gd name="connsiteY7" fmla="*/ 86415 h 209064"/>
                <a:gd name="connsiteX8" fmla="*/ 204054 w 204370"/>
                <a:gd name="connsiteY8" fmla="*/ 74933 h 209064"/>
                <a:gd name="connsiteX9" fmla="*/ 178526 w 204370"/>
                <a:gd name="connsiteY9" fmla="*/ 29690 h 209064"/>
                <a:gd name="connsiteX10" fmla="*/ 159822 w 204370"/>
                <a:gd name="connsiteY10" fmla="*/ 41172 h 209064"/>
                <a:gd name="connsiteX11" fmla="*/ 128047 w 204370"/>
                <a:gd name="connsiteY11" fmla="*/ 21421 h 209064"/>
                <a:gd name="connsiteX12" fmla="*/ 128047 w 204370"/>
                <a:gd name="connsiteY12" fmla="*/ 406 h 209064"/>
                <a:gd name="connsiteX13" fmla="*/ 77605 w 204370"/>
                <a:gd name="connsiteY13" fmla="*/ 406 h 209064"/>
                <a:gd name="connsiteX14" fmla="*/ 77605 w 204370"/>
                <a:gd name="connsiteY14" fmla="*/ 20157 h 209064"/>
                <a:gd name="connsiteX15" fmla="*/ 42725 w 204370"/>
                <a:gd name="connsiteY15" fmla="*/ 41172 h 209064"/>
                <a:gd name="connsiteX16" fmla="*/ 25898 w 204370"/>
                <a:gd name="connsiteY16" fmla="*/ 30990 h 209064"/>
                <a:gd name="connsiteX17" fmla="*/ 406 w 204370"/>
                <a:gd name="connsiteY17" fmla="*/ 76233 h 209064"/>
                <a:gd name="connsiteX18" fmla="*/ 18460 w 204370"/>
                <a:gd name="connsiteY18" fmla="*/ 86415 h 209064"/>
                <a:gd name="connsiteX19" fmla="*/ 16583 w 204370"/>
                <a:gd name="connsiteY19" fmla="*/ 103603 h 209064"/>
                <a:gd name="connsiteX20" fmla="*/ 19074 w 204370"/>
                <a:gd name="connsiteY20" fmla="*/ 124004 h 209064"/>
                <a:gd name="connsiteX21" fmla="*/ 2248 w 204370"/>
                <a:gd name="connsiteY21" fmla="*/ 134186 h 209064"/>
                <a:gd name="connsiteX22" fmla="*/ 27162 w 204370"/>
                <a:gd name="connsiteY22" fmla="*/ 178779 h 209064"/>
                <a:gd name="connsiteX23" fmla="*/ 45216 w 204370"/>
                <a:gd name="connsiteY23" fmla="*/ 168597 h 209064"/>
                <a:gd name="connsiteX24" fmla="*/ 77605 w 204370"/>
                <a:gd name="connsiteY24" fmla="*/ 186434 h 209064"/>
                <a:gd name="connsiteX25" fmla="*/ 77605 w 204370"/>
                <a:gd name="connsiteY25" fmla="*/ 208749 h 209064"/>
                <a:gd name="connsiteX26" fmla="*/ 128047 w 204370"/>
                <a:gd name="connsiteY26" fmla="*/ 208749 h 209064"/>
                <a:gd name="connsiteX27" fmla="*/ 128047 w 204370"/>
                <a:gd name="connsiteY27" fmla="*/ 185820 h 209064"/>
                <a:gd name="connsiteX28" fmla="*/ 157331 w 204370"/>
                <a:gd name="connsiteY28" fmla="*/ 168633 h 209064"/>
                <a:gd name="connsiteX29" fmla="*/ 176649 w 204370"/>
                <a:gd name="connsiteY29" fmla="*/ 180115 h 209064"/>
                <a:gd name="connsiteX30" fmla="*/ 202177 w 204370"/>
                <a:gd name="connsiteY30" fmla="*/ 135522 h 209064"/>
                <a:gd name="connsiteX31" fmla="*/ 183473 w 204370"/>
                <a:gd name="connsiteY31" fmla="*/ 124040 h 209064"/>
                <a:gd name="connsiteX32" fmla="*/ 186001 w 204370"/>
                <a:gd name="connsiteY32" fmla="*/ 103603 h 209064"/>
                <a:gd name="connsiteX33" fmla="*/ 186001 w 204370"/>
                <a:gd name="connsiteY33" fmla="*/ 103603 h 20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4370" h="209064">
                  <a:moveTo>
                    <a:pt x="50849" y="103603"/>
                  </a:moveTo>
                  <a:cubicBezTo>
                    <a:pt x="50849" y="74933"/>
                    <a:pt x="73272" y="51354"/>
                    <a:pt x="101292" y="51354"/>
                  </a:cubicBezTo>
                  <a:cubicBezTo>
                    <a:pt x="129311" y="51354"/>
                    <a:pt x="152384" y="74933"/>
                    <a:pt x="152384" y="103603"/>
                  </a:cubicBezTo>
                  <a:cubicBezTo>
                    <a:pt x="152384" y="132272"/>
                    <a:pt x="129347" y="155201"/>
                    <a:pt x="101292" y="155201"/>
                  </a:cubicBezTo>
                  <a:cubicBezTo>
                    <a:pt x="73236" y="155201"/>
                    <a:pt x="50849" y="132272"/>
                    <a:pt x="50849" y="103603"/>
                  </a:cubicBezTo>
                  <a:lnTo>
                    <a:pt x="50849" y="103603"/>
                  </a:lnTo>
                  <a:close/>
                  <a:moveTo>
                    <a:pt x="186001" y="103603"/>
                  </a:moveTo>
                  <a:cubicBezTo>
                    <a:pt x="186001" y="97861"/>
                    <a:pt x="185387" y="92120"/>
                    <a:pt x="184123" y="86415"/>
                  </a:cubicBezTo>
                  <a:cubicBezTo>
                    <a:pt x="204054" y="74933"/>
                    <a:pt x="204054" y="74933"/>
                    <a:pt x="204054" y="74933"/>
                  </a:cubicBezTo>
                  <a:cubicBezTo>
                    <a:pt x="178526" y="29690"/>
                    <a:pt x="178526" y="29690"/>
                    <a:pt x="178526" y="29690"/>
                  </a:cubicBezTo>
                  <a:cubicBezTo>
                    <a:pt x="159822" y="41172"/>
                    <a:pt x="159822" y="41172"/>
                    <a:pt x="159822" y="41172"/>
                  </a:cubicBezTo>
                  <a:cubicBezTo>
                    <a:pt x="151084" y="32253"/>
                    <a:pt x="140505" y="25248"/>
                    <a:pt x="128047" y="21421"/>
                  </a:cubicBezTo>
                  <a:cubicBezTo>
                    <a:pt x="128047" y="406"/>
                    <a:pt x="128047" y="406"/>
                    <a:pt x="128047" y="406"/>
                  </a:cubicBezTo>
                  <a:cubicBezTo>
                    <a:pt x="77605" y="406"/>
                    <a:pt x="77605" y="406"/>
                    <a:pt x="77605" y="406"/>
                  </a:cubicBezTo>
                  <a:cubicBezTo>
                    <a:pt x="77605" y="20157"/>
                    <a:pt x="77605" y="20157"/>
                    <a:pt x="77605" y="20157"/>
                  </a:cubicBezTo>
                  <a:cubicBezTo>
                    <a:pt x="64534" y="24635"/>
                    <a:pt x="52690" y="31640"/>
                    <a:pt x="42725" y="41172"/>
                  </a:cubicBezTo>
                  <a:cubicBezTo>
                    <a:pt x="25898" y="30990"/>
                    <a:pt x="25898" y="30990"/>
                    <a:pt x="25898" y="30990"/>
                  </a:cubicBezTo>
                  <a:cubicBezTo>
                    <a:pt x="406" y="76233"/>
                    <a:pt x="406" y="76233"/>
                    <a:pt x="406" y="76233"/>
                  </a:cubicBezTo>
                  <a:cubicBezTo>
                    <a:pt x="18460" y="86415"/>
                    <a:pt x="18460" y="86415"/>
                    <a:pt x="18460" y="86415"/>
                  </a:cubicBezTo>
                  <a:cubicBezTo>
                    <a:pt x="17196" y="92156"/>
                    <a:pt x="16583" y="97898"/>
                    <a:pt x="16583" y="103603"/>
                  </a:cubicBezTo>
                  <a:cubicBezTo>
                    <a:pt x="16583" y="110608"/>
                    <a:pt x="17846" y="117613"/>
                    <a:pt x="19074" y="124004"/>
                  </a:cubicBezTo>
                  <a:cubicBezTo>
                    <a:pt x="2248" y="134186"/>
                    <a:pt x="2248" y="134186"/>
                    <a:pt x="2248" y="134186"/>
                  </a:cubicBezTo>
                  <a:cubicBezTo>
                    <a:pt x="27162" y="178779"/>
                    <a:pt x="27162" y="178779"/>
                    <a:pt x="27162" y="178779"/>
                  </a:cubicBezTo>
                  <a:cubicBezTo>
                    <a:pt x="45216" y="168597"/>
                    <a:pt x="45216" y="168597"/>
                    <a:pt x="45216" y="168597"/>
                  </a:cubicBezTo>
                  <a:cubicBezTo>
                    <a:pt x="54568" y="176866"/>
                    <a:pt x="65761" y="183257"/>
                    <a:pt x="77605" y="186434"/>
                  </a:cubicBezTo>
                  <a:cubicBezTo>
                    <a:pt x="77605" y="208749"/>
                    <a:pt x="77605" y="208749"/>
                    <a:pt x="77605" y="208749"/>
                  </a:cubicBezTo>
                  <a:cubicBezTo>
                    <a:pt x="128047" y="208749"/>
                    <a:pt x="128047" y="208749"/>
                    <a:pt x="128047" y="208749"/>
                  </a:cubicBezTo>
                  <a:cubicBezTo>
                    <a:pt x="128047" y="185820"/>
                    <a:pt x="128047" y="185820"/>
                    <a:pt x="128047" y="185820"/>
                  </a:cubicBezTo>
                  <a:cubicBezTo>
                    <a:pt x="139277" y="181993"/>
                    <a:pt x="148593" y="176252"/>
                    <a:pt x="157331" y="168633"/>
                  </a:cubicBezTo>
                  <a:cubicBezTo>
                    <a:pt x="176649" y="180115"/>
                    <a:pt x="176649" y="180115"/>
                    <a:pt x="176649" y="180115"/>
                  </a:cubicBezTo>
                  <a:cubicBezTo>
                    <a:pt x="202177" y="135522"/>
                    <a:pt x="202177" y="135522"/>
                    <a:pt x="202177" y="135522"/>
                  </a:cubicBezTo>
                  <a:cubicBezTo>
                    <a:pt x="183473" y="124040"/>
                    <a:pt x="183473" y="124040"/>
                    <a:pt x="183473" y="124040"/>
                  </a:cubicBezTo>
                  <a:cubicBezTo>
                    <a:pt x="185387" y="117649"/>
                    <a:pt x="186001" y="110608"/>
                    <a:pt x="186001" y="103603"/>
                  </a:cubicBezTo>
                  <a:lnTo>
                    <a:pt x="186001" y="103603"/>
                  </a:lnTo>
                  <a:close/>
                </a:path>
              </a:pathLst>
            </a:custGeom>
            <a:noFill/>
            <a:ln w="12700" cap="flat">
              <a:solidFill>
                <a:srgbClr val="0078D7"/>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sp>
          <p:nvSpPr>
            <p:cNvPr id="2128" name="Freeform: Shape 2127">
              <a:extLst>
                <a:ext uri="{FF2B5EF4-FFF2-40B4-BE49-F238E27FC236}">
                  <a16:creationId xmlns:a16="http://schemas.microsoft.com/office/drawing/2014/main" id="{A2A81C50-0064-4B7F-9AA2-B12063BFB42B}"/>
                </a:ext>
              </a:extLst>
            </p:cNvPr>
            <p:cNvSpPr/>
            <p:nvPr/>
          </p:nvSpPr>
          <p:spPr>
            <a:xfrm>
              <a:off x="5117159" y="3340639"/>
              <a:ext cx="285842" cy="389372"/>
            </a:xfrm>
            <a:custGeom>
              <a:avLst/>
              <a:gdLst>
                <a:gd name="connsiteX0" fmla="*/ 406 w 204370"/>
                <a:gd name="connsiteY0" fmla="*/ 99920 h 278392"/>
                <a:gd name="connsiteX1" fmla="*/ 406 w 204370"/>
                <a:gd name="connsiteY1" fmla="*/ 54135 h 278392"/>
                <a:gd name="connsiteX2" fmla="*/ 3331 w 204370"/>
                <a:gd name="connsiteY2" fmla="*/ 54135 h 278392"/>
                <a:gd name="connsiteX3" fmla="*/ 102194 w 204370"/>
                <a:gd name="connsiteY3" fmla="*/ 85982 h 278392"/>
                <a:gd name="connsiteX4" fmla="*/ 201058 w 204370"/>
                <a:gd name="connsiteY4" fmla="*/ 54135 h 278392"/>
                <a:gd name="connsiteX5" fmla="*/ 201058 w 204370"/>
                <a:gd name="connsiteY5" fmla="*/ 54135 h 278392"/>
                <a:gd name="connsiteX6" fmla="*/ 203982 w 204370"/>
                <a:gd name="connsiteY6" fmla="*/ 54135 h 278392"/>
                <a:gd name="connsiteX7" fmla="*/ 203982 w 204370"/>
                <a:gd name="connsiteY7" fmla="*/ 235252 h 278392"/>
                <a:gd name="connsiteX8" fmla="*/ 106094 w 204370"/>
                <a:gd name="connsiteY8" fmla="*/ 278040 h 278392"/>
                <a:gd name="connsiteX9" fmla="*/ 102194 w 204370"/>
                <a:gd name="connsiteY9" fmla="*/ 406 h 278392"/>
                <a:gd name="connsiteX10" fmla="*/ 406 w 204370"/>
                <a:gd name="connsiteY10" fmla="*/ 43194 h 278392"/>
                <a:gd name="connsiteX11" fmla="*/ 102194 w 204370"/>
                <a:gd name="connsiteY11" fmla="*/ 85982 h 278392"/>
                <a:gd name="connsiteX12" fmla="*/ 203982 w 204370"/>
                <a:gd name="connsiteY12" fmla="*/ 43194 h 278392"/>
                <a:gd name="connsiteX13" fmla="*/ 102194 w 204370"/>
                <a:gd name="connsiteY13" fmla="*/ 406 h 278392"/>
                <a:gd name="connsiteX14" fmla="*/ 102194 w 204370"/>
                <a:gd name="connsiteY14" fmla="*/ 406 h 278392"/>
                <a:gd name="connsiteX15" fmla="*/ 102194 w 204370"/>
                <a:gd name="connsiteY15" fmla="*/ 406 h 278392"/>
                <a:gd name="connsiteX16" fmla="*/ 102194 w 204370"/>
                <a:gd name="connsiteY16" fmla="*/ 406 h 27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370" h="278392">
                  <a:moveTo>
                    <a:pt x="406" y="99920"/>
                  </a:moveTo>
                  <a:cubicBezTo>
                    <a:pt x="406" y="54135"/>
                    <a:pt x="406" y="54135"/>
                    <a:pt x="406" y="54135"/>
                  </a:cubicBezTo>
                  <a:cubicBezTo>
                    <a:pt x="3331" y="54135"/>
                    <a:pt x="3331" y="54135"/>
                    <a:pt x="3331" y="54135"/>
                  </a:cubicBezTo>
                  <a:cubicBezTo>
                    <a:pt x="15066" y="72044"/>
                    <a:pt x="54243" y="85982"/>
                    <a:pt x="102194" y="85982"/>
                  </a:cubicBezTo>
                  <a:cubicBezTo>
                    <a:pt x="150145" y="85982"/>
                    <a:pt x="189322" y="72044"/>
                    <a:pt x="201058" y="54135"/>
                  </a:cubicBezTo>
                  <a:lnTo>
                    <a:pt x="201058" y="54135"/>
                  </a:lnTo>
                  <a:cubicBezTo>
                    <a:pt x="203982" y="54135"/>
                    <a:pt x="203982" y="54135"/>
                    <a:pt x="203982" y="54135"/>
                  </a:cubicBezTo>
                  <a:cubicBezTo>
                    <a:pt x="203982" y="235252"/>
                    <a:pt x="203982" y="235252"/>
                    <a:pt x="203982" y="235252"/>
                  </a:cubicBezTo>
                  <a:cubicBezTo>
                    <a:pt x="203982" y="258145"/>
                    <a:pt x="160906" y="277065"/>
                    <a:pt x="106094" y="278040"/>
                  </a:cubicBezTo>
                  <a:moveTo>
                    <a:pt x="102194" y="406"/>
                  </a:moveTo>
                  <a:cubicBezTo>
                    <a:pt x="46408" y="406"/>
                    <a:pt x="406" y="19327"/>
                    <a:pt x="406" y="43194"/>
                  </a:cubicBezTo>
                  <a:cubicBezTo>
                    <a:pt x="406" y="67061"/>
                    <a:pt x="46408" y="85982"/>
                    <a:pt x="102194" y="85982"/>
                  </a:cubicBezTo>
                  <a:cubicBezTo>
                    <a:pt x="158956" y="85982"/>
                    <a:pt x="203982" y="67061"/>
                    <a:pt x="203982" y="43194"/>
                  </a:cubicBezTo>
                  <a:cubicBezTo>
                    <a:pt x="204993" y="19291"/>
                    <a:pt x="158992" y="406"/>
                    <a:pt x="102194" y="406"/>
                  </a:cubicBezTo>
                  <a:lnTo>
                    <a:pt x="102194" y="406"/>
                  </a:lnTo>
                  <a:lnTo>
                    <a:pt x="102194" y="406"/>
                  </a:lnTo>
                  <a:lnTo>
                    <a:pt x="102194" y="40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AA413B75-BA4E-4311-898D-147B56EAA5AE}"/>
              </a:ext>
            </a:extLst>
          </p:cNvPr>
          <p:cNvGrpSpPr/>
          <p:nvPr/>
        </p:nvGrpSpPr>
        <p:grpSpPr>
          <a:xfrm>
            <a:off x="8790560" y="3982063"/>
            <a:ext cx="1771639" cy="1388465"/>
            <a:chOff x="8432787" y="4111337"/>
            <a:chExt cx="1805831" cy="1415262"/>
          </a:xfrm>
        </p:grpSpPr>
        <p:sp>
          <p:nvSpPr>
            <p:cNvPr id="1898" name="Rectangle: Rounded Corners 1897">
              <a:extLst>
                <a:ext uri="{FF2B5EF4-FFF2-40B4-BE49-F238E27FC236}">
                  <a16:creationId xmlns:a16="http://schemas.microsoft.com/office/drawing/2014/main" id="{66D47C64-4E28-470A-B9FC-6942457B77AC}"/>
                </a:ext>
              </a:extLst>
            </p:cNvPr>
            <p:cNvSpPr/>
            <p:nvPr/>
          </p:nvSpPr>
          <p:spPr bwMode="auto">
            <a:xfrm>
              <a:off x="8784722" y="4392743"/>
              <a:ext cx="1453896" cy="1133856"/>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700" b="0" i="0" u="none" strike="noStrike" kern="0" cap="none" spc="0" normalizeH="0" baseline="0" noProof="0">
                  <a:ln>
                    <a:noFill/>
                  </a:ln>
                  <a:effectLst/>
                  <a:uLnTx/>
                  <a:uFillTx/>
                  <a:latin typeface="Segoe UI Semilight"/>
                  <a:ea typeface="+mn-ea"/>
                  <a:cs typeface="Segoe UI" pitchFamily="34" charset="0"/>
                </a:rPr>
                <a:t>Data </a:t>
              </a:r>
              <a:br>
                <a:rPr kumimoji="0" lang="en-IN" sz="700" b="0" i="0" u="none" strike="noStrike" kern="0" cap="none" spc="0" normalizeH="0" baseline="0" noProof="0">
                  <a:ln>
                    <a:noFill/>
                  </a:ln>
                  <a:effectLst/>
                  <a:uLnTx/>
                  <a:uFillTx/>
                  <a:latin typeface="Segoe UI Semilight"/>
                  <a:ea typeface="+mn-ea"/>
                  <a:cs typeface="Segoe UI" pitchFamily="34" charset="0"/>
                </a:rPr>
              </a:br>
              <a:r>
                <a:rPr kumimoji="0" lang="en-IN" sz="700" b="0" i="0" u="none" strike="noStrike" kern="0" cap="none" spc="0" normalizeH="0" baseline="0" noProof="0">
                  <a:ln>
                    <a:noFill/>
                  </a:ln>
                  <a:effectLst/>
                  <a:uLnTx/>
                  <a:uFillTx/>
                  <a:latin typeface="Segoe UI Semilight"/>
                  <a:ea typeface="+mn-ea"/>
                  <a:cs typeface="Segoe UI" pitchFamily="34" charset="0"/>
                </a:rPr>
                <a:t>warehouse</a:t>
              </a:r>
            </a:p>
          </p:txBody>
        </p:sp>
        <p:grpSp>
          <p:nvGrpSpPr>
            <p:cNvPr id="1928" name="Group 1927">
              <a:extLst>
                <a:ext uri="{FF2B5EF4-FFF2-40B4-BE49-F238E27FC236}">
                  <a16:creationId xmlns:a16="http://schemas.microsoft.com/office/drawing/2014/main" id="{530CCB42-EAFA-44DA-BC28-40E527518D71}"/>
                </a:ext>
              </a:extLst>
            </p:cNvPr>
            <p:cNvGrpSpPr/>
            <p:nvPr/>
          </p:nvGrpSpPr>
          <p:grpSpPr>
            <a:xfrm>
              <a:off x="9064779" y="4560788"/>
              <a:ext cx="794157" cy="614923"/>
              <a:chOff x="4807359" y="5661252"/>
              <a:chExt cx="189921" cy="147233"/>
            </a:xfrm>
          </p:grpSpPr>
          <p:sp>
            <p:nvSpPr>
              <p:cNvPr id="1929" name="Freeform: Shape 1928">
                <a:extLst>
                  <a:ext uri="{FF2B5EF4-FFF2-40B4-BE49-F238E27FC236}">
                    <a16:creationId xmlns:a16="http://schemas.microsoft.com/office/drawing/2014/main" id="{8C4B4726-908A-4763-A13F-D4A3CC0A4B9B}"/>
                  </a:ext>
                </a:extLst>
              </p:cNvPr>
              <p:cNvSpPr/>
              <p:nvPr/>
            </p:nvSpPr>
            <p:spPr bwMode="auto">
              <a:xfrm>
                <a:off x="4807359" y="5661252"/>
                <a:ext cx="189921" cy="147233"/>
              </a:xfrm>
              <a:custGeom>
                <a:avLst/>
                <a:gdLst>
                  <a:gd name="connsiteX0" fmla="*/ 41910 w 415290"/>
                  <a:gd name="connsiteY0" fmla="*/ 321945 h 321945"/>
                  <a:gd name="connsiteX1" fmla="*/ 41910 w 415290"/>
                  <a:gd name="connsiteY1" fmla="*/ 169545 h 321945"/>
                  <a:gd name="connsiteX2" fmla="*/ 0 w 415290"/>
                  <a:gd name="connsiteY2" fmla="*/ 169545 h 321945"/>
                  <a:gd name="connsiteX3" fmla="*/ 0 w 415290"/>
                  <a:gd name="connsiteY3" fmla="*/ 139065 h 321945"/>
                  <a:gd name="connsiteX4" fmla="*/ 232410 w 415290"/>
                  <a:gd name="connsiteY4" fmla="*/ 0 h 321945"/>
                  <a:gd name="connsiteX5" fmla="*/ 415290 w 415290"/>
                  <a:gd name="connsiteY5" fmla="*/ 99060 h 3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290" h="321945">
                    <a:moveTo>
                      <a:pt x="41910" y="321945"/>
                    </a:moveTo>
                    <a:lnTo>
                      <a:pt x="41910" y="169545"/>
                    </a:lnTo>
                    <a:lnTo>
                      <a:pt x="0" y="169545"/>
                    </a:lnTo>
                    <a:lnTo>
                      <a:pt x="0" y="139065"/>
                    </a:lnTo>
                    <a:lnTo>
                      <a:pt x="232410" y="0"/>
                    </a:lnTo>
                    <a:lnTo>
                      <a:pt x="415290" y="99060"/>
                    </a:lnTo>
                  </a:path>
                </a:pathLst>
              </a:custGeom>
              <a:noFill/>
              <a:ln w="12700" cap="flat" cmpd="sng" algn="ctr">
                <a:solidFill>
                  <a:srgbClr val="0078D7"/>
                </a:solidFill>
                <a:prstDash val="solid"/>
                <a:headEnd type="none"/>
                <a:tailEnd type="none"/>
              </a:ln>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N" sz="1200" b="0" i="0" u="none" strike="noStrike" kern="0" cap="none" spc="0" normalizeH="0" baseline="0" noProof="0">
                  <a:ln>
                    <a:noFill/>
                  </a:ln>
                  <a:effectLst/>
                  <a:uLnTx/>
                  <a:uFillTx/>
                  <a:latin typeface="Segoe UI Semilight"/>
                  <a:ea typeface="+mn-ea"/>
                  <a:cs typeface="+mn-cs"/>
                </a:endParaRPr>
              </a:p>
            </p:txBody>
          </p:sp>
          <p:sp>
            <p:nvSpPr>
              <p:cNvPr id="1930" name="Rectangle 1929">
                <a:extLst>
                  <a:ext uri="{FF2B5EF4-FFF2-40B4-BE49-F238E27FC236}">
                    <a16:creationId xmlns:a16="http://schemas.microsoft.com/office/drawing/2014/main" id="{3B283827-C88D-4EE6-BC13-E753773AFDB1}"/>
                  </a:ext>
                </a:extLst>
              </p:cNvPr>
              <p:cNvSpPr>
                <a:spLocks noChangeAspect="1"/>
              </p:cNvSpPr>
              <p:nvPr/>
            </p:nvSpPr>
            <p:spPr bwMode="auto">
              <a:xfrm>
                <a:off x="4839292" y="5740354"/>
                <a:ext cx="27432" cy="27432"/>
              </a:xfrm>
              <a:prstGeom prst="rect">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6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1931" name="Rectangle 1930">
                <a:extLst>
                  <a:ext uri="{FF2B5EF4-FFF2-40B4-BE49-F238E27FC236}">
                    <a16:creationId xmlns:a16="http://schemas.microsoft.com/office/drawing/2014/main" id="{3C49A020-D546-44F8-A2B5-F4BBCC8CCCEF}"/>
                  </a:ext>
                </a:extLst>
              </p:cNvPr>
              <p:cNvSpPr>
                <a:spLocks noChangeAspect="1"/>
              </p:cNvSpPr>
              <p:nvPr/>
            </p:nvSpPr>
            <p:spPr bwMode="auto">
              <a:xfrm>
                <a:off x="4839292" y="5780359"/>
                <a:ext cx="27432" cy="27432"/>
              </a:xfrm>
              <a:prstGeom prst="rect">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6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1932" name="Rectangle 1931">
                <a:extLst>
                  <a:ext uri="{FF2B5EF4-FFF2-40B4-BE49-F238E27FC236}">
                    <a16:creationId xmlns:a16="http://schemas.microsoft.com/office/drawing/2014/main" id="{DF68F367-C90F-4723-85DD-8D8552144D0F}"/>
                  </a:ext>
                </a:extLst>
              </p:cNvPr>
              <p:cNvSpPr>
                <a:spLocks noChangeAspect="1"/>
              </p:cNvSpPr>
              <p:nvPr/>
            </p:nvSpPr>
            <p:spPr bwMode="auto">
              <a:xfrm>
                <a:off x="4877392" y="5740354"/>
                <a:ext cx="27432" cy="27432"/>
              </a:xfrm>
              <a:prstGeom prst="rect">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6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1933" name="Rectangle 1932">
                <a:extLst>
                  <a:ext uri="{FF2B5EF4-FFF2-40B4-BE49-F238E27FC236}">
                    <a16:creationId xmlns:a16="http://schemas.microsoft.com/office/drawing/2014/main" id="{F7A5D075-B1AB-46D1-9297-4CB16B61D34C}"/>
                  </a:ext>
                </a:extLst>
              </p:cNvPr>
              <p:cNvSpPr>
                <a:spLocks noChangeAspect="1"/>
              </p:cNvSpPr>
              <p:nvPr/>
            </p:nvSpPr>
            <p:spPr bwMode="auto">
              <a:xfrm>
                <a:off x="4877392" y="5780359"/>
                <a:ext cx="27432" cy="27432"/>
              </a:xfrm>
              <a:prstGeom prst="rect">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6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1934" name="Rectangle 1933">
                <a:extLst>
                  <a:ext uri="{FF2B5EF4-FFF2-40B4-BE49-F238E27FC236}">
                    <a16:creationId xmlns:a16="http://schemas.microsoft.com/office/drawing/2014/main" id="{D1885FCF-FB31-431E-A41C-AC4612DA41DB}"/>
                  </a:ext>
                </a:extLst>
              </p:cNvPr>
              <p:cNvSpPr>
                <a:spLocks noChangeAspect="1"/>
              </p:cNvSpPr>
              <p:nvPr/>
            </p:nvSpPr>
            <p:spPr bwMode="auto">
              <a:xfrm>
                <a:off x="4915492" y="5780359"/>
                <a:ext cx="27432" cy="27432"/>
              </a:xfrm>
              <a:prstGeom prst="rect">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600" b="0" i="0" u="none" strike="noStrike" kern="0" cap="none" spc="0" normalizeH="0" baseline="0" noProof="0" err="1">
                  <a:ln>
                    <a:noFill/>
                  </a:ln>
                  <a:effectLst/>
                  <a:uLnTx/>
                  <a:uFillTx/>
                  <a:latin typeface="Segoe UI Semiligh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2F85EFFD-61DD-4D03-980C-F985AC08081E}"/>
                </a:ext>
              </a:extLst>
            </p:cNvPr>
            <p:cNvGrpSpPr/>
            <p:nvPr/>
          </p:nvGrpSpPr>
          <p:grpSpPr>
            <a:xfrm>
              <a:off x="8432787" y="4111337"/>
              <a:ext cx="694944" cy="694944"/>
              <a:chOff x="7628264" y="3877896"/>
              <a:chExt cx="694944" cy="694944"/>
            </a:xfrm>
          </p:grpSpPr>
          <p:sp>
            <p:nvSpPr>
              <p:cNvPr id="254" name="Oval 253">
                <a:extLst>
                  <a:ext uri="{FF2B5EF4-FFF2-40B4-BE49-F238E27FC236}">
                    <a16:creationId xmlns:a16="http://schemas.microsoft.com/office/drawing/2014/main" id="{9CBF1704-C3A1-42C8-B405-DE057FA5743C}"/>
                  </a:ext>
                </a:extLst>
              </p:cNvPr>
              <p:cNvSpPr/>
              <p:nvPr/>
            </p:nvSpPr>
            <p:spPr bwMode="auto">
              <a:xfrm>
                <a:off x="7628264" y="3877896"/>
                <a:ext cx="694944" cy="694944"/>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800" b="0"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5" name="TextBox 254">
                <a:extLst>
                  <a:ext uri="{FF2B5EF4-FFF2-40B4-BE49-F238E27FC236}">
                    <a16:creationId xmlns:a16="http://schemas.microsoft.com/office/drawing/2014/main" id="{7EB556E8-D242-409D-AEED-BFB1FA848DCC}"/>
                  </a:ext>
                </a:extLst>
              </p:cNvPr>
              <p:cNvSpPr txBox="1"/>
              <p:nvPr/>
            </p:nvSpPr>
            <p:spPr>
              <a:xfrm>
                <a:off x="7720800" y="4325135"/>
                <a:ext cx="552599" cy="203916"/>
              </a:xfrm>
              <a:prstGeom prst="rect">
                <a:avLst/>
              </a:prstGeom>
            </p:spPr>
            <p:txBody>
              <a:bodyPr wrap="none"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7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a:t>
                </a:r>
                <a:r>
                  <a:rPr kumimoji="0" lang="en-US" sz="700" b="0" i="0" u="none" strike="noStrike" kern="0" cap="none" spc="0" normalizeH="0" baseline="0" noProof="0" err="1">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DW</a:t>
                </a:r>
                <a:r>
                  <a:rPr kumimoji="0" lang="en-US" sz="7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p>
            </p:txBody>
          </p:sp>
          <p:grpSp>
            <p:nvGrpSpPr>
              <p:cNvPr id="1867" name="Group 1866">
                <a:extLst>
                  <a:ext uri="{FF2B5EF4-FFF2-40B4-BE49-F238E27FC236}">
                    <a16:creationId xmlns:a16="http://schemas.microsoft.com/office/drawing/2014/main" id="{FC426178-B0C0-4CE6-9BA1-DF2BE62BE4BD}"/>
                  </a:ext>
                </a:extLst>
              </p:cNvPr>
              <p:cNvGrpSpPr/>
              <p:nvPr/>
            </p:nvGrpSpPr>
            <p:grpSpPr>
              <a:xfrm>
                <a:off x="7756189" y="3949816"/>
                <a:ext cx="397211" cy="386484"/>
                <a:chOff x="-111981" y="2857680"/>
                <a:chExt cx="3562350" cy="3466147"/>
              </a:xfrm>
            </p:grpSpPr>
            <p:sp>
              <p:nvSpPr>
                <p:cNvPr id="10" name="Freeform: Shape 9">
                  <a:extLst>
                    <a:ext uri="{FF2B5EF4-FFF2-40B4-BE49-F238E27FC236}">
                      <a16:creationId xmlns:a16="http://schemas.microsoft.com/office/drawing/2014/main" id="{9B1B2E35-A23C-493B-BF45-99D116A60578}"/>
                    </a:ext>
                  </a:extLst>
                </p:cNvPr>
                <p:cNvSpPr/>
                <p:nvPr/>
              </p:nvSpPr>
              <p:spPr>
                <a:xfrm>
                  <a:off x="743364" y="3940672"/>
                  <a:ext cx="352425" cy="352425"/>
                </a:xfrm>
                <a:custGeom>
                  <a:avLst/>
                  <a:gdLst>
                    <a:gd name="connsiteX0" fmla="*/ 7144 w 352425"/>
                    <a:gd name="connsiteY0" fmla="*/ 7144 h 352425"/>
                    <a:gd name="connsiteX1" fmla="*/ 347186 w 352425"/>
                    <a:gd name="connsiteY1" fmla="*/ 7144 h 352425"/>
                    <a:gd name="connsiteX2" fmla="*/ 347186 w 352425"/>
                    <a:gd name="connsiteY2" fmla="*/ 347186 h 352425"/>
                    <a:gd name="connsiteX3" fmla="*/ 7144 w 352425"/>
                    <a:gd name="connsiteY3" fmla="*/ 347186 h 352425"/>
                  </a:gdLst>
                  <a:ahLst/>
                  <a:cxnLst>
                    <a:cxn ang="0">
                      <a:pos x="connsiteX0" y="connsiteY0"/>
                    </a:cxn>
                    <a:cxn ang="0">
                      <a:pos x="connsiteX1" y="connsiteY1"/>
                    </a:cxn>
                    <a:cxn ang="0">
                      <a:pos x="connsiteX2" y="connsiteY2"/>
                    </a:cxn>
                    <a:cxn ang="0">
                      <a:pos x="connsiteX3" y="connsiteY3"/>
                    </a:cxn>
                  </a:cxnLst>
                  <a:rect l="l" t="t" r="r" b="b"/>
                  <a:pathLst>
                    <a:path w="352425" h="352425">
                      <a:moveTo>
                        <a:pt x="7144" y="7144"/>
                      </a:moveTo>
                      <a:lnTo>
                        <a:pt x="347186" y="7144"/>
                      </a:lnTo>
                      <a:lnTo>
                        <a:pt x="347186" y="347186"/>
                      </a:lnTo>
                      <a:lnTo>
                        <a:pt x="7144" y="347186"/>
                      </a:lnTo>
                      <a:close/>
                    </a:path>
                  </a:pathLst>
                </a:custGeom>
                <a:solidFill>
                  <a:srgbClr val="7FBB4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1" name="Freeform: Shape 10">
                  <a:extLst>
                    <a:ext uri="{FF2B5EF4-FFF2-40B4-BE49-F238E27FC236}">
                      <a16:creationId xmlns:a16="http://schemas.microsoft.com/office/drawing/2014/main" id="{F1B7F783-9938-4FAA-B628-ADF71453A284}"/>
                    </a:ext>
                  </a:extLst>
                </p:cNvPr>
                <p:cNvSpPr/>
                <p:nvPr/>
              </p:nvSpPr>
              <p:spPr>
                <a:xfrm>
                  <a:off x="473806" y="4862692"/>
                  <a:ext cx="352425" cy="352425"/>
                </a:xfrm>
                <a:custGeom>
                  <a:avLst/>
                  <a:gdLst>
                    <a:gd name="connsiteX0" fmla="*/ 7144 w 352425"/>
                    <a:gd name="connsiteY0" fmla="*/ 7144 h 352425"/>
                    <a:gd name="connsiteX1" fmla="*/ 347186 w 352425"/>
                    <a:gd name="connsiteY1" fmla="*/ 7144 h 352425"/>
                    <a:gd name="connsiteX2" fmla="*/ 347186 w 352425"/>
                    <a:gd name="connsiteY2" fmla="*/ 347186 h 352425"/>
                    <a:gd name="connsiteX3" fmla="*/ 7144 w 352425"/>
                    <a:gd name="connsiteY3" fmla="*/ 347186 h 352425"/>
                  </a:gdLst>
                  <a:ahLst/>
                  <a:cxnLst>
                    <a:cxn ang="0">
                      <a:pos x="connsiteX0" y="connsiteY0"/>
                    </a:cxn>
                    <a:cxn ang="0">
                      <a:pos x="connsiteX1" y="connsiteY1"/>
                    </a:cxn>
                    <a:cxn ang="0">
                      <a:pos x="connsiteX2" y="connsiteY2"/>
                    </a:cxn>
                    <a:cxn ang="0">
                      <a:pos x="connsiteX3" y="connsiteY3"/>
                    </a:cxn>
                  </a:cxnLst>
                  <a:rect l="l" t="t" r="r" b="b"/>
                  <a:pathLst>
                    <a:path w="352425" h="352425">
                      <a:moveTo>
                        <a:pt x="7144" y="7144"/>
                      </a:moveTo>
                      <a:lnTo>
                        <a:pt x="347186" y="7144"/>
                      </a:lnTo>
                      <a:lnTo>
                        <a:pt x="347186" y="347186"/>
                      </a:lnTo>
                      <a:lnTo>
                        <a:pt x="7144" y="347186"/>
                      </a:lnTo>
                      <a:close/>
                    </a:path>
                  </a:pathLst>
                </a:custGeom>
                <a:solidFill>
                  <a:srgbClr val="7FBB4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2" name="Freeform: Shape 11">
                  <a:extLst>
                    <a:ext uri="{FF2B5EF4-FFF2-40B4-BE49-F238E27FC236}">
                      <a16:creationId xmlns:a16="http://schemas.microsoft.com/office/drawing/2014/main" id="{A15E613C-875C-4E1B-B348-0B971C9051E6}"/>
                    </a:ext>
                  </a:extLst>
                </p:cNvPr>
                <p:cNvSpPr/>
                <p:nvPr/>
              </p:nvSpPr>
              <p:spPr>
                <a:xfrm>
                  <a:off x="957676" y="4862692"/>
                  <a:ext cx="352425" cy="352425"/>
                </a:xfrm>
                <a:custGeom>
                  <a:avLst/>
                  <a:gdLst>
                    <a:gd name="connsiteX0" fmla="*/ 7144 w 352425"/>
                    <a:gd name="connsiteY0" fmla="*/ 7144 h 352425"/>
                    <a:gd name="connsiteX1" fmla="*/ 347186 w 352425"/>
                    <a:gd name="connsiteY1" fmla="*/ 7144 h 352425"/>
                    <a:gd name="connsiteX2" fmla="*/ 347186 w 352425"/>
                    <a:gd name="connsiteY2" fmla="*/ 347186 h 352425"/>
                    <a:gd name="connsiteX3" fmla="*/ 7144 w 352425"/>
                    <a:gd name="connsiteY3" fmla="*/ 347186 h 352425"/>
                  </a:gdLst>
                  <a:ahLst/>
                  <a:cxnLst>
                    <a:cxn ang="0">
                      <a:pos x="connsiteX0" y="connsiteY0"/>
                    </a:cxn>
                    <a:cxn ang="0">
                      <a:pos x="connsiteX1" y="connsiteY1"/>
                    </a:cxn>
                    <a:cxn ang="0">
                      <a:pos x="connsiteX2" y="connsiteY2"/>
                    </a:cxn>
                    <a:cxn ang="0">
                      <a:pos x="connsiteX3" y="connsiteY3"/>
                    </a:cxn>
                  </a:cxnLst>
                  <a:rect l="l" t="t" r="r" b="b"/>
                  <a:pathLst>
                    <a:path w="352425" h="352425">
                      <a:moveTo>
                        <a:pt x="7144" y="7144"/>
                      </a:moveTo>
                      <a:lnTo>
                        <a:pt x="347186" y="7144"/>
                      </a:lnTo>
                      <a:lnTo>
                        <a:pt x="347186" y="347186"/>
                      </a:lnTo>
                      <a:lnTo>
                        <a:pt x="7144" y="347186"/>
                      </a:lnTo>
                      <a:close/>
                    </a:path>
                  </a:pathLst>
                </a:custGeom>
                <a:solidFill>
                  <a:srgbClr val="7FBB4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3" name="Freeform: Shape 12">
                  <a:extLst>
                    <a:ext uri="{FF2B5EF4-FFF2-40B4-BE49-F238E27FC236}">
                      <a16:creationId xmlns:a16="http://schemas.microsoft.com/office/drawing/2014/main" id="{8C74D1F9-FA5B-441C-BB4E-AE48A8707EFB}"/>
                    </a:ext>
                  </a:extLst>
                </p:cNvPr>
                <p:cNvSpPr/>
                <p:nvPr/>
              </p:nvSpPr>
              <p:spPr>
                <a:xfrm>
                  <a:off x="1436784" y="4862692"/>
                  <a:ext cx="352425" cy="352425"/>
                </a:xfrm>
                <a:custGeom>
                  <a:avLst/>
                  <a:gdLst>
                    <a:gd name="connsiteX0" fmla="*/ 7144 w 352425"/>
                    <a:gd name="connsiteY0" fmla="*/ 7144 h 352425"/>
                    <a:gd name="connsiteX1" fmla="*/ 347186 w 352425"/>
                    <a:gd name="connsiteY1" fmla="*/ 7144 h 352425"/>
                    <a:gd name="connsiteX2" fmla="*/ 347186 w 352425"/>
                    <a:gd name="connsiteY2" fmla="*/ 347186 h 352425"/>
                    <a:gd name="connsiteX3" fmla="*/ 7144 w 352425"/>
                    <a:gd name="connsiteY3" fmla="*/ 347186 h 352425"/>
                  </a:gdLst>
                  <a:ahLst/>
                  <a:cxnLst>
                    <a:cxn ang="0">
                      <a:pos x="connsiteX0" y="connsiteY0"/>
                    </a:cxn>
                    <a:cxn ang="0">
                      <a:pos x="connsiteX1" y="connsiteY1"/>
                    </a:cxn>
                    <a:cxn ang="0">
                      <a:pos x="connsiteX2" y="connsiteY2"/>
                    </a:cxn>
                    <a:cxn ang="0">
                      <a:pos x="connsiteX3" y="connsiteY3"/>
                    </a:cxn>
                  </a:cxnLst>
                  <a:rect l="l" t="t" r="r" b="b"/>
                  <a:pathLst>
                    <a:path w="352425" h="352425">
                      <a:moveTo>
                        <a:pt x="7144" y="7144"/>
                      </a:moveTo>
                      <a:lnTo>
                        <a:pt x="347186" y="7144"/>
                      </a:lnTo>
                      <a:lnTo>
                        <a:pt x="347186" y="347186"/>
                      </a:lnTo>
                      <a:lnTo>
                        <a:pt x="7144" y="347186"/>
                      </a:lnTo>
                      <a:close/>
                    </a:path>
                  </a:pathLst>
                </a:custGeom>
                <a:solidFill>
                  <a:srgbClr val="7FBB4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4" name="Freeform: Shape 13">
                  <a:extLst>
                    <a:ext uri="{FF2B5EF4-FFF2-40B4-BE49-F238E27FC236}">
                      <a16:creationId xmlns:a16="http://schemas.microsoft.com/office/drawing/2014/main" id="{27177D31-36AE-4B63-8BEB-4646F54DEF9E}"/>
                    </a:ext>
                  </a:extLst>
                </p:cNvPr>
                <p:cNvSpPr/>
                <p:nvPr/>
              </p:nvSpPr>
              <p:spPr>
                <a:xfrm>
                  <a:off x="473806" y="4401682"/>
                  <a:ext cx="352425" cy="352425"/>
                </a:xfrm>
                <a:custGeom>
                  <a:avLst/>
                  <a:gdLst>
                    <a:gd name="connsiteX0" fmla="*/ 7144 w 352425"/>
                    <a:gd name="connsiteY0" fmla="*/ 7144 h 352425"/>
                    <a:gd name="connsiteX1" fmla="*/ 347186 w 352425"/>
                    <a:gd name="connsiteY1" fmla="*/ 7144 h 352425"/>
                    <a:gd name="connsiteX2" fmla="*/ 347186 w 352425"/>
                    <a:gd name="connsiteY2" fmla="*/ 347186 h 352425"/>
                    <a:gd name="connsiteX3" fmla="*/ 7144 w 352425"/>
                    <a:gd name="connsiteY3" fmla="*/ 347186 h 352425"/>
                  </a:gdLst>
                  <a:ahLst/>
                  <a:cxnLst>
                    <a:cxn ang="0">
                      <a:pos x="connsiteX0" y="connsiteY0"/>
                    </a:cxn>
                    <a:cxn ang="0">
                      <a:pos x="connsiteX1" y="connsiteY1"/>
                    </a:cxn>
                    <a:cxn ang="0">
                      <a:pos x="connsiteX2" y="connsiteY2"/>
                    </a:cxn>
                    <a:cxn ang="0">
                      <a:pos x="connsiteX3" y="connsiteY3"/>
                    </a:cxn>
                  </a:cxnLst>
                  <a:rect l="l" t="t" r="r" b="b"/>
                  <a:pathLst>
                    <a:path w="352425" h="352425">
                      <a:moveTo>
                        <a:pt x="7144" y="7144"/>
                      </a:moveTo>
                      <a:lnTo>
                        <a:pt x="347186" y="7144"/>
                      </a:lnTo>
                      <a:lnTo>
                        <a:pt x="347186" y="347186"/>
                      </a:lnTo>
                      <a:lnTo>
                        <a:pt x="7144" y="347186"/>
                      </a:lnTo>
                      <a:close/>
                    </a:path>
                  </a:pathLst>
                </a:custGeom>
                <a:solidFill>
                  <a:srgbClr val="7FBB4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5" name="Freeform: Shape 14">
                  <a:extLst>
                    <a:ext uri="{FF2B5EF4-FFF2-40B4-BE49-F238E27FC236}">
                      <a16:creationId xmlns:a16="http://schemas.microsoft.com/office/drawing/2014/main" id="{BF86247F-6D2F-4248-913C-84D74686C8C8}"/>
                    </a:ext>
                  </a:extLst>
                </p:cNvPr>
                <p:cNvSpPr/>
                <p:nvPr/>
              </p:nvSpPr>
              <p:spPr>
                <a:xfrm>
                  <a:off x="957676" y="4401682"/>
                  <a:ext cx="352425" cy="352425"/>
                </a:xfrm>
                <a:custGeom>
                  <a:avLst/>
                  <a:gdLst>
                    <a:gd name="connsiteX0" fmla="*/ 7144 w 352425"/>
                    <a:gd name="connsiteY0" fmla="*/ 7144 h 352425"/>
                    <a:gd name="connsiteX1" fmla="*/ 347186 w 352425"/>
                    <a:gd name="connsiteY1" fmla="*/ 7144 h 352425"/>
                    <a:gd name="connsiteX2" fmla="*/ 347186 w 352425"/>
                    <a:gd name="connsiteY2" fmla="*/ 347186 h 352425"/>
                    <a:gd name="connsiteX3" fmla="*/ 7144 w 352425"/>
                    <a:gd name="connsiteY3" fmla="*/ 347186 h 352425"/>
                  </a:gdLst>
                  <a:ahLst/>
                  <a:cxnLst>
                    <a:cxn ang="0">
                      <a:pos x="connsiteX0" y="connsiteY0"/>
                    </a:cxn>
                    <a:cxn ang="0">
                      <a:pos x="connsiteX1" y="connsiteY1"/>
                    </a:cxn>
                    <a:cxn ang="0">
                      <a:pos x="connsiteX2" y="connsiteY2"/>
                    </a:cxn>
                    <a:cxn ang="0">
                      <a:pos x="connsiteX3" y="connsiteY3"/>
                    </a:cxn>
                  </a:cxnLst>
                  <a:rect l="l" t="t" r="r" b="b"/>
                  <a:pathLst>
                    <a:path w="352425" h="352425">
                      <a:moveTo>
                        <a:pt x="7144" y="7144"/>
                      </a:moveTo>
                      <a:lnTo>
                        <a:pt x="347186" y="7144"/>
                      </a:lnTo>
                      <a:lnTo>
                        <a:pt x="347186" y="347186"/>
                      </a:lnTo>
                      <a:lnTo>
                        <a:pt x="7144" y="347186"/>
                      </a:lnTo>
                      <a:close/>
                    </a:path>
                  </a:pathLst>
                </a:custGeom>
                <a:solidFill>
                  <a:srgbClr val="7FBB4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6" name="Freeform: Shape 15">
                  <a:extLst>
                    <a:ext uri="{FF2B5EF4-FFF2-40B4-BE49-F238E27FC236}">
                      <a16:creationId xmlns:a16="http://schemas.microsoft.com/office/drawing/2014/main" id="{BB393F0B-EB49-4DBC-B1DC-F803F9FAF9EE}"/>
                    </a:ext>
                  </a:extLst>
                </p:cNvPr>
                <p:cNvSpPr/>
                <p:nvPr/>
              </p:nvSpPr>
              <p:spPr>
                <a:xfrm>
                  <a:off x="-111981" y="2857680"/>
                  <a:ext cx="2676525" cy="2362200"/>
                </a:xfrm>
                <a:custGeom>
                  <a:avLst/>
                  <a:gdLst>
                    <a:gd name="connsiteX0" fmla="*/ 1346359 w 2676525"/>
                    <a:gd name="connsiteY0" fmla="*/ 7144 h 2362200"/>
                    <a:gd name="connsiteX1" fmla="*/ 7144 w 2676525"/>
                    <a:gd name="connsiteY1" fmla="*/ 718661 h 2362200"/>
                    <a:gd name="connsiteX2" fmla="*/ 7144 w 2676525"/>
                    <a:gd name="connsiteY2" fmla="*/ 926306 h 2362200"/>
                    <a:gd name="connsiteX3" fmla="*/ 280511 w 2676525"/>
                    <a:gd name="connsiteY3" fmla="*/ 926306 h 2362200"/>
                    <a:gd name="connsiteX4" fmla="*/ 280511 w 2676525"/>
                    <a:gd name="connsiteY4" fmla="*/ 2363629 h 2362200"/>
                    <a:gd name="connsiteX5" fmla="*/ 509111 w 2676525"/>
                    <a:gd name="connsiteY5" fmla="*/ 2363629 h 2362200"/>
                    <a:gd name="connsiteX6" fmla="*/ 509111 w 2676525"/>
                    <a:gd name="connsiteY6" fmla="*/ 926306 h 2362200"/>
                    <a:gd name="connsiteX7" fmla="*/ 2174081 w 2676525"/>
                    <a:gd name="connsiteY7" fmla="*/ 926306 h 2362200"/>
                    <a:gd name="connsiteX8" fmla="*/ 2174081 w 2676525"/>
                    <a:gd name="connsiteY8" fmla="*/ 2272189 h 2362200"/>
                    <a:gd name="connsiteX9" fmla="*/ 2425541 w 2676525"/>
                    <a:gd name="connsiteY9" fmla="*/ 2272189 h 2362200"/>
                    <a:gd name="connsiteX10" fmla="*/ 2425541 w 2676525"/>
                    <a:gd name="connsiteY10" fmla="*/ 926306 h 2362200"/>
                    <a:gd name="connsiteX11" fmla="*/ 2676049 w 2676525"/>
                    <a:gd name="connsiteY11" fmla="*/ 926306 h 2362200"/>
                    <a:gd name="connsiteX12" fmla="*/ 2676049 w 2676525"/>
                    <a:gd name="connsiteY12" fmla="*/ 718661 h 236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6525" h="2362200">
                      <a:moveTo>
                        <a:pt x="1346359" y="7144"/>
                      </a:moveTo>
                      <a:lnTo>
                        <a:pt x="7144" y="718661"/>
                      </a:lnTo>
                      <a:lnTo>
                        <a:pt x="7144" y="926306"/>
                      </a:lnTo>
                      <a:lnTo>
                        <a:pt x="280511" y="926306"/>
                      </a:lnTo>
                      <a:lnTo>
                        <a:pt x="280511" y="2363629"/>
                      </a:lnTo>
                      <a:lnTo>
                        <a:pt x="509111" y="2363629"/>
                      </a:lnTo>
                      <a:lnTo>
                        <a:pt x="509111" y="926306"/>
                      </a:lnTo>
                      <a:lnTo>
                        <a:pt x="2174081" y="926306"/>
                      </a:lnTo>
                      <a:lnTo>
                        <a:pt x="2174081" y="2272189"/>
                      </a:lnTo>
                      <a:lnTo>
                        <a:pt x="2425541" y="2272189"/>
                      </a:lnTo>
                      <a:lnTo>
                        <a:pt x="2425541" y="926306"/>
                      </a:lnTo>
                      <a:lnTo>
                        <a:pt x="2676049" y="926306"/>
                      </a:lnTo>
                      <a:lnTo>
                        <a:pt x="2676049" y="718661"/>
                      </a:lnTo>
                      <a:close/>
                    </a:path>
                  </a:pathLst>
                </a:custGeom>
                <a:solidFill>
                  <a:srgbClr val="3999C6"/>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AFD80006-DA7D-4681-B6AE-01E7A2FA8335}"/>
                    </a:ext>
                  </a:extLst>
                </p:cNvPr>
                <p:cNvSpPr/>
                <p:nvPr/>
              </p:nvSpPr>
              <p:spPr>
                <a:xfrm>
                  <a:off x="743364" y="3940672"/>
                  <a:ext cx="352425" cy="352425"/>
                </a:xfrm>
                <a:custGeom>
                  <a:avLst/>
                  <a:gdLst>
                    <a:gd name="connsiteX0" fmla="*/ 347186 w 352425"/>
                    <a:gd name="connsiteY0" fmla="*/ 347186 h 352425"/>
                    <a:gd name="connsiteX1" fmla="*/ 308134 w 352425"/>
                    <a:gd name="connsiteY1" fmla="*/ 347186 h 352425"/>
                    <a:gd name="connsiteX2" fmla="*/ 308134 w 352425"/>
                    <a:gd name="connsiteY2" fmla="*/ 50959 h 352425"/>
                    <a:gd name="connsiteX3" fmla="*/ 7144 w 352425"/>
                    <a:gd name="connsiteY3" fmla="*/ 50959 h 352425"/>
                    <a:gd name="connsiteX4" fmla="*/ 7144 w 352425"/>
                    <a:gd name="connsiteY4" fmla="*/ 7144 h 352425"/>
                    <a:gd name="connsiteX5" fmla="*/ 347186 w 352425"/>
                    <a:gd name="connsiteY5"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347186" y="347186"/>
                      </a:moveTo>
                      <a:lnTo>
                        <a:pt x="308134" y="347186"/>
                      </a:lnTo>
                      <a:lnTo>
                        <a:pt x="308134" y="50959"/>
                      </a:lnTo>
                      <a:lnTo>
                        <a:pt x="7144" y="50959"/>
                      </a:lnTo>
                      <a:lnTo>
                        <a:pt x="7144" y="7144"/>
                      </a:lnTo>
                      <a:lnTo>
                        <a:pt x="347186" y="714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 name="Freeform: Shape 17">
                  <a:extLst>
                    <a:ext uri="{FF2B5EF4-FFF2-40B4-BE49-F238E27FC236}">
                      <a16:creationId xmlns:a16="http://schemas.microsoft.com/office/drawing/2014/main" id="{2EA241B6-2868-410D-91E3-3BEBD5BD0565}"/>
                    </a:ext>
                  </a:extLst>
                </p:cNvPr>
                <p:cNvSpPr/>
                <p:nvPr/>
              </p:nvSpPr>
              <p:spPr>
                <a:xfrm>
                  <a:off x="743364" y="3940672"/>
                  <a:ext cx="352425" cy="352425"/>
                </a:xfrm>
                <a:custGeom>
                  <a:avLst/>
                  <a:gdLst>
                    <a:gd name="connsiteX0" fmla="*/ 7144 w 352425"/>
                    <a:gd name="connsiteY0" fmla="*/ 7144 h 352425"/>
                    <a:gd name="connsiteX1" fmla="*/ 46196 w 352425"/>
                    <a:gd name="connsiteY1" fmla="*/ 7144 h 352425"/>
                    <a:gd name="connsiteX2" fmla="*/ 46196 w 352425"/>
                    <a:gd name="connsiteY2" fmla="*/ 304324 h 352425"/>
                    <a:gd name="connsiteX3" fmla="*/ 347186 w 352425"/>
                    <a:gd name="connsiteY3" fmla="*/ 304324 h 352425"/>
                    <a:gd name="connsiteX4" fmla="*/ 347186 w 352425"/>
                    <a:gd name="connsiteY4" fmla="*/ 347186 h 352425"/>
                    <a:gd name="connsiteX5" fmla="*/ 7144 w 352425"/>
                    <a:gd name="connsiteY5" fmla="*/ 34718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7144" y="7144"/>
                      </a:moveTo>
                      <a:lnTo>
                        <a:pt x="46196" y="7144"/>
                      </a:lnTo>
                      <a:lnTo>
                        <a:pt x="46196" y="304324"/>
                      </a:lnTo>
                      <a:lnTo>
                        <a:pt x="347186" y="304324"/>
                      </a:lnTo>
                      <a:lnTo>
                        <a:pt x="347186" y="347186"/>
                      </a:lnTo>
                      <a:lnTo>
                        <a:pt x="7144" y="347186"/>
                      </a:lnTo>
                      <a:close/>
                    </a:path>
                  </a:pathLst>
                </a:custGeom>
                <a:solidFill>
                  <a:srgbClr val="B8D433">
                    <a:alpha val="5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9" name="Freeform: Shape 18">
                  <a:extLst>
                    <a:ext uri="{FF2B5EF4-FFF2-40B4-BE49-F238E27FC236}">
                      <a16:creationId xmlns:a16="http://schemas.microsoft.com/office/drawing/2014/main" id="{A1B3CA79-7D06-4895-887D-F497717620C6}"/>
                    </a:ext>
                  </a:extLst>
                </p:cNvPr>
                <p:cNvSpPr/>
                <p:nvPr/>
              </p:nvSpPr>
              <p:spPr>
                <a:xfrm>
                  <a:off x="473806" y="4401682"/>
                  <a:ext cx="352425" cy="352425"/>
                </a:xfrm>
                <a:custGeom>
                  <a:avLst/>
                  <a:gdLst>
                    <a:gd name="connsiteX0" fmla="*/ 347186 w 352425"/>
                    <a:gd name="connsiteY0" fmla="*/ 347186 h 352425"/>
                    <a:gd name="connsiteX1" fmla="*/ 309086 w 352425"/>
                    <a:gd name="connsiteY1" fmla="*/ 347186 h 352425"/>
                    <a:gd name="connsiteX2" fmla="*/ 309086 w 352425"/>
                    <a:gd name="connsiteY2" fmla="*/ 50959 h 352425"/>
                    <a:gd name="connsiteX3" fmla="*/ 7144 w 352425"/>
                    <a:gd name="connsiteY3" fmla="*/ 50959 h 352425"/>
                    <a:gd name="connsiteX4" fmla="*/ 7144 w 352425"/>
                    <a:gd name="connsiteY4" fmla="*/ 7144 h 352425"/>
                    <a:gd name="connsiteX5" fmla="*/ 347186 w 352425"/>
                    <a:gd name="connsiteY5"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347186" y="347186"/>
                      </a:moveTo>
                      <a:lnTo>
                        <a:pt x="309086" y="347186"/>
                      </a:lnTo>
                      <a:lnTo>
                        <a:pt x="309086" y="50959"/>
                      </a:lnTo>
                      <a:lnTo>
                        <a:pt x="7144" y="50959"/>
                      </a:lnTo>
                      <a:lnTo>
                        <a:pt x="7144" y="7144"/>
                      </a:lnTo>
                      <a:lnTo>
                        <a:pt x="347186" y="714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0" name="Freeform: Shape 19">
                  <a:extLst>
                    <a:ext uri="{FF2B5EF4-FFF2-40B4-BE49-F238E27FC236}">
                      <a16:creationId xmlns:a16="http://schemas.microsoft.com/office/drawing/2014/main" id="{1889B6B9-3C5E-4B6A-B13E-EED5B3C8B04A}"/>
                    </a:ext>
                  </a:extLst>
                </p:cNvPr>
                <p:cNvSpPr/>
                <p:nvPr/>
              </p:nvSpPr>
              <p:spPr>
                <a:xfrm>
                  <a:off x="473806" y="4401682"/>
                  <a:ext cx="352425" cy="352425"/>
                </a:xfrm>
                <a:custGeom>
                  <a:avLst/>
                  <a:gdLst>
                    <a:gd name="connsiteX0" fmla="*/ 7144 w 352425"/>
                    <a:gd name="connsiteY0" fmla="*/ 7144 h 352425"/>
                    <a:gd name="connsiteX1" fmla="*/ 46196 w 352425"/>
                    <a:gd name="connsiteY1" fmla="*/ 7144 h 352425"/>
                    <a:gd name="connsiteX2" fmla="*/ 46196 w 352425"/>
                    <a:gd name="connsiteY2" fmla="*/ 303371 h 352425"/>
                    <a:gd name="connsiteX3" fmla="*/ 347186 w 352425"/>
                    <a:gd name="connsiteY3" fmla="*/ 303371 h 352425"/>
                    <a:gd name="connsiteX4" fmla="*/ 347186 w 352425"/>
                    <a:gd name="connsiteY4" fmla="*/ 347186 h 352425"/>
                    <a:gd name="connsiteX5" fmla="*/ 7144 w 352425"/>
                    <a:gd name="connsiteY5" fmla="*/ 34718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7144" y="7144"/>
                      </a:moveTo>
                      <a:lnTo>
                        <a:pt x="46196" y="7144"/>
                      </a:lnTo>
                      <a:lnTo>
                        <a:pt x="46196" y="303371"/>
                      </a:lnTo>
                      <a:lnTo>
                        <a:pt x="347186" y="303371"/>
                      </a:lnTo>
                      <a:lnTo>
                        <a:pt x="347186" y="347186"/>
                      </a:lnTo>
                      <a:lnTo>
                        <a:pt x="7144" y="347186"/>
                      </a:lnTo>
                      <a:close/>
                    </a:path>
                  </a:pathLst>
                </a:custGeom>
                <a:solidFill>
                  <a:srgbClr val="B8D433">
                    <a:alpha val="5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CBA9E1E5-DD24-4B1F-938E-5F7B6CC988E6}"/>
                    </a:ext>
                  </a:extLst>
                </p:cNvPr>
                <p:cNvSpPr/>
                <p:nvPr/>
              </p:nvSpPr>
              <p:spPr>
                <a:xfrm>
                  <a:off x="957676" y="4401682"/>
                  <a:ext cx="352425" cy="352425"/>
                </a:xfrm>
                <a:custGeom>
                  <a:avLst/>
                  <a:gdLst>
                    <a:gd name="connsiteX0" fmla="*/ 349091 w 352425"/>
                    <a:gd name="connsiteY0" fmla="*/ 347186 h 352425"/>
                    <a:gd name="connsiteX1" fmla="*/ 308134 w 352425"/>
                    <a:gd name="connsiteY1" fmla="*/ 347186 h 352425"/>
                    <a:gd name="connsiteX2" fmla="*/ 308134 w 352425"/>
                    <a:gd name="connsiteY2" fmla="*/ 50959 h 352425"/>
                    <a:gd name="connsiteX3" fmla="*/ 7144 w 352425"/>
                    <a:gd name="connsiteY3" fmla="*/ 50959 h 352425"/>
                    <a:gd name="connsiteX4" fmla="*/ 7144 w 352425"/>
                    <a:gd name="connsiteY4" fmla="*/ 7144 h 352425"/>
                    <a:gd name="connsiteX5" fmla="*/ 349091 w 352425"/>
                    <a:gd name="connsiteY5"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349091" y="347186"/>
                      </a:moveTo>
                      <a:lnTo>
                        <a:pt x="308134" y="347186"/>
                      </a:lnTo>
                      <a:lnTo>
                        <a:pt x="308134" y="50959"/>
                      </a:lnTo>
                      <a:lnTo>
                        <a:pt x="7144" y="50959"/>
                      </a:lnTo>
                      <a:lnTo>
                        <a:pt x="7144" y="7144"/>
                      </a:lnTo>
                      <a:lnTo>
                        <a:pt x="349091" y="714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5E22492D-4868-4F67-92C3-6A339B9FCEE4}"/>
                    </a:ext>
                  </a:extLst>
                </p:cNvPr>
                <p:cNvSpPr/>
                <p:nvPr/>
              </p:nvSpPr>
              <p:spPr>
                <a:xfrm>
                  <a:off x="957676" y="4401682"/>
                  <a:ext cx="352425" cy="352425"/>
                </a:xfrm>
                <a:custGeom>
                  <a:avLst/>
                  <a:gdLst>
                    <a:gd name="connsiteX0" fmla="*/ 7144 w 352425"/>
                    <a:gd name="connsiteY0" fmla="*/ 7144 h 352425"/>
                    <a:gd name="connsiteX1" fmla="*/ 48101 w 352425"/>
                    <a:gd name="connsiteY1" fmla="*/ 7144 h 352425"/>
                    <a:gd name="connsiteX2" fmla="*/ 48101 w 352425"/>
                    <a:gd name="connsiteY2" fmla="*/ 303371 h 352425"/>
                    <a:gd name="connsiteX3" fmla="*/ 349091 w 352425"/>
                    <a:gd name="connsiteY3" fmla="*/ 303371 h 352425"/>
                    <a:gd name="connsiteX4" fmla="*/ 349091 w 352425"/>
                    <a:gd name="connsiteY4" fmla="*/ 347186 h 352425"/>
                    <a:gd name="connsiteX5" fmla="*/ 7144 w 352425"/>
                    <a:gd name="connsiteY5" fmla="*/ 34718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7144" y="7144"/>
                      </a:moveTo>
                      <a:lnTo>
                        <a:pt x="48101" y="7144"/>
                      </a:lnTo>
                      <a:lnTo>
                        <a:pt x="48101" y="303371"/>
                      </a:lnTo>
                      <a:lnTo>
                        <a:pt x="349091" y="303371"/>
                      </a:lnTo>
                      <a:lnTo>
                        <a:pt x="349091" y="347186"/>
                      </a:lnTo>
                      <a:lnTo>
                        <a:pt x="7144" y="347186"/>
                      </a:lnTo>
                      <a:close/>
                    </a:path>
                  </a:pathLst>
                </a:custGeom>
                <a:solidFill>
                  <a:srgbClr val="B8D433">
                    <a:alpha val="5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3" name="Freeform: Shape 22">
                  <a:extLst>
                    <a:ext uri="{FF2B5EF4-FFF2-40B4-BE49-F238E27FC236}">
                      <a16:creationId xmlns:a16="http://schemas.microsoft.com/office/drawing/2014/main" id="{3C34BE8F-26B7-4839-812B-5254BDF6068F}"/>
                    </a:ext>
                  </a:extLst>
                </p:cNvPr>
                <p:cNvSpPr/>
                <p:nvPr/>
              </p:nvSpPr>
              <p:spPr>
                <a:xfrm>
                  <a:off x="473806" y="4862692"/>
                  <a:ext cx="352425" cy="352425"/>
                </a:xfrm>
                <a:custGeom>
                  <a:avLst/>
                  <a:gdLst>
                    <a:gd name="connsiteX0" fmla="*/ 347186 w 352425"/>
                    <a:gd name="connsiteY0" fmla="*/ 347186 h 352425"/>
                    <a:gd name="connsiteX1" fmla="*/ 309086 w 352425"/>
                    <a:gd name="connsiteY1" fmla="*/ 347186 h 352425"/>
                    <a:gd name="connsiteX2" fmla="*/ 309086 w 352425"/>
                    <a:gd name="connsiteY2" fmla="*/ 50006 h 352425"/>
                    <a:gd name="connsiteX3" fmla="*/ 7144 w 352425"/>
                    <a:gd name="connsiteY3" fmla="*/ 50006 h 352425"/>
                    <a:gd name="connsiteX4" fmla="*/ 7144 w 352425"/>
                    <a:gd name="connsiteY4" fmla="*/ 7144 h 352425"/>
                    <a:gd name="connsiteX5" fmla="*/ 347186 w 352425"/>
                    <a:gd name="connsiteY5"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347186" y="347186"/>
                      </a:moveTo>
                      <a:lnTo>
                        <a:pt x="309086" y="347186"/>
                      </a:lnTo>
                      <a:lnTo>
                        <a:pt x="309086" y="50006"/>
                      </a:lnTo>
                      <a:lnTo>
                        <a:pt x="7144" y="50006"/>
                      </a:lnTo>
                      <a:lnTo>
                        <a:pt x="7144" y="7144"/>
                      </a:lnTo>
                      <a:lnTo>
                        <a:pt x="347186" y="714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B485AB2D-72E8-41B6-9359-2AD6145F0FDA}"/>
                    </a:ext>
                  </a:extLst>
                </p:cNvPr>
                <p:cNvSpPr/>
                <p:nvPr/>
              </p:nvSpPr>
              <p:spPr>
                <a:xfrm>
                  <a:off x="473806" y="4862692"/>
                  <a:ext cx="352425" cy="352425"/>
                </a:xfrm>
                <a:custGeom>
                  <a:avLst/>
                  <a:gdLst>
                    <a:gd name="connsiteX0" fmla="*/ 7144 w 352425"/>
                    <a:gd name="connsiteY0" fmla="*/ 7144 h 352425"/>
                    <a:gd name="connsiteX1" fmla="*/ 46196 w 352425"/>
                    <a:gd name="connsiteY1" fmla="*/ 7144 h 352425"/>
                    <a:gd name="connsiteX2" fmla="*/ 46196 w 352425"/>
                    <a:gd name="connsiteY2" fmla="*/ 303371 h 352425"/>
                    <a:gd name="connsiteX3" fmla="*/ 347186 w 352425"/>
                    <a:gd name="connsiteY3" fmla="*/ 303371 h 352425"/>
                    <a:gd name="connsiteX4" fmla="*/ 347186 w 352425"/>
                    <a:gd name="connsiteY4" fmla="*/ 347186 h 352425"/>
                    <a:gd name="connsiteX5" fmla="*/ 7144 w 352425"/>
                    <a:gd name="connsiteY5" fmla="*/ 34718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7144" y="7144"/>
                      </a:moveTo>
                      <a:lnTo>
                        <a:pt x="46196" y="7144"/>
                      </a:lnTo>
                      <a:lnTo>
                        <a:pt x="46196" y="303371"/>
                      </a:lnTo>
                      <a:lnTo>
                        <a:pt x="347186" y="303371"/>
                      </a:lnTo>
                      <a:lnTo>
                        <a:pt x="347186" y="347186"/>
                      </a:lnTo>
                      <a:lnTo>
                        <a:pt x="7144" y="347186"/>
                      </a:lnTo>
                      <a:close/>
                    </a:path>
                  </a:pathLst>
                </a:custGeom>
                <a:solidFill>
                  <a:srgbClr val="B8D433">
                    <a:alpha val="5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1850D898-C888-4553-87AF-08F53F4E42AF}"/>
                    </a:ext>
                  </a:extLst>
                </p:cNvPr>
                <p:cNvSpPr/>
                <p:nvPr/>
              </p:nvSpPr>
              <p:spPr>
                <a:xfrm>
                  <a:off x="957676" y="4862692"/>
                  <a:ext cx="352425" cy="352425"/>
                </a:xfrm>
                <a:custGeom>
                  <a:avLst/>
                  <a:gdLst>
                    <a:gd name="connsiteX0" fmla="*/ 349091 w 352425"/>
                    <a:gd name="connsiteY0" fmla="*/ 347186 h 352425"/>
                    <a:gd name="connsiteX1" fmla="*/ 308134 w 352425"/>
                    <a:gd name="connsiteY1" fmla="*/ 347186 h 352425"/>
                    <a:gd name="connsiteX2" fmla="*/ 308134 w 352425"/>
                    <a:gd name="connsiteY2" fmla="*/ 50006 h 352425"/>
                    <a:gd name="connsiteX3" fmla="*/ 7144 w 352425"/>
                    <a:gd name="connsiteY3" fmla="*/ 50006 h 352425"/>
                    <a:gd name="connsiteX4" fmla="*/ 7144 w 352425"/>
                    <a:gd name="connsiteY4" fmla="*/ 7144 h 352425"/>
                    <a:gd name="connsiteX5" fmla="*/ 349091 w 352425"/>
                    <a:gd name="connsiteY5"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349091" y="347186"/>
                      </a:moveTo>
                      <a:lnTo>
                        <a:pt x="308134" y="347186"/>
                      </a:lnTo>
                      <a:lnTo>
                        <a:pt x="308134" y="50006"/>
                      </a:lnTo>
                      <a:lnTo>
                        <a:pt x="7144" y="50006"/>
                      </a:lnTo>
                      <a:lnTo>
                        <a:pt x="7144" y="7144"/>
                      </a:lnTo>
                      <a:lnTo>
                        <a:pt x="349091" y="714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6" name="Freeform: Shape 25">
                  <a:extLst>
                    <a:ext uri="{FF2B5EF4-FFF2-40B4-BE49-F238E27FC236}">
                      <a16:creationId xmlns:a16="http://schemas.microsoft.com/office/drawing/2014/main" id="{48681A76-1483-4E1F-931F-06ED8655F5E2}"/>
                    </a:ext>
                  </a:extLst>
                </p:cNvPr>
                <p:cNvSpPr/>
                <p:nvPr/>
              </p:nvSpPr>
              <p:spPr>
                <a:xfrm>
                  <a:off x="957676" y="4862692"/>
                  <a:ext cx="352425" cy="352425"/>
                </a:xfrm>
                <a:custGeom>
                  <a:avLst/>
                  <a:gdLst>
                    <a:gd name="connsiteX0" fmla="*/ 7144 w 352425"/>
                    <a:gd name="connsiteY0" fmla="*/ 7144 h 352425"/>
                    <a:gd name="connsiteX1" fmla="*/ 48101 w 352425"/>
                    <a:gd name="connsiteY1" fmla="*/ 7144 h 352425"/>
                    <a:gd name="connsiteX2" fmla="*/ 48101 w 352425"/>
                    <a:gd name="connsiteY2" fmla="*/ 303371 h 352425"/>
                    <a:gd name="connsiteX3" fmla="*/ 349091 w 352425"/>
                    <a:gd name="connsiteY3" fmla="*/ 303371 h 352425"/>
                    <a:gd name="connsiteX4" fmla="*/ 349091 w 352425"/>
                    <a:gd name="connsiteY4" fmla="*/ 347186 h 352425"/>
                    <a:gd name="connsiteX5" fmla="*/ 7144 w 352425"/>
                    <a:gd name="connsiteY5" fmla="*/ 34718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7144" y="7144"/>
                      </a:moveTo>
                      <a:lnTo>
                        <a:pt x="48101" y="7144"/>
                      </a:lnTo>
                      <a:lnTo>
                        <a:pt x="48101" y="303371"/>
                      </a:lnTo>
                      <a:lnTo>
                        <a:pt x="349091" y="303371"/>
                      </a:lnTo>
                      <a:lnTo>
                        <a:pt x="349091" y="347186"/>
                      </a:lnTo>
                      <a:lnTo>
                        <a:pt x="7144" y="347186"/>
                      </a:lnTo>
                      <a:close/>
                    </a:path>
                  </a:pathLst>
                </a:custGeom>
                <a:solidFill>
                  <a:srgbClr val="B8D433">
                    <a:alpha val="5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7" name="Freeform: Shape 26">
                  <a:extLst>
                    <a:ext uri="{FF2B5EF4-FFF2-40B4-BE49-F238E27FC236}">
                      <a16:creationId xmlns:a16="http://schemas.microsoft.com/office/drawing/2014/main" id="{7DD8D311-095D-4014-86A5-30132911942B}"/>
                    </a:ext>
                  </a:extLst>
                </p:cNvPr>
                <p:cNvSpPr/>
                <p:nvPr/>
              </p:nvSpPr>
              <p:spPr>
                <a:xfrm>
                  <a:off x="1436784" y="4862692"/>
                  <a:ext cx="352425" cy="352425"/>
                </a:xfrm>
                <a:custGeom>
                  <a:avLst/>
                  <a:gdLst>
                    <a:gd name="connsiteX0" fmla="*/ 347186 w 352425"/>
                    <a:gd name="connsiteY0" fmla="*/ 347186 h 352425"/>
                    <a:gd name="connsiteX1" fmla="*/ 308134 w 352425"/>
                    <a:gd name="connsiteY1" fmla="*/ 347186 h 352425"/>
                    <a:gd name="connsiteX2" fmla="*/ 308134 w 352425"/>
                    <a:gd name="connsiteY2" fmla="*/ 50006 h 352425"/>
                    <a:gd name="connsiteX3" fmla="*/ 7144 w 352425"/>
                    <a:gd name="connsiteY3" fmla="*/ 50006 h 352425"/>
                    <a:gd name="connsiteX4" fmla="*/ 7144 w 352425"/>
                    <a:gd name="connsiteY4" fmla="*/ 7144 h 352425"/>
                    <a:gd name="connsiteX5" fmla="*/ 347186 w 352425"/>
                    <a:gd name="connsiteY5"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347186" y="347186"/>
                      </a:moveTo>
                      <a:lnTo>
                        <a:pt x="308134" y="347186"/>
                      </a:lnTo>
                      <a:lnTo>
                        <a:pt x="308134" y="50006"/>
                      </a:lnTo>
                      <a:lnTo>
                        <a:pt x="7144" y="50006"/>
                      </a:lnTo>
                      <a:lnTo>
                        <a:pt x="7144" y="7144"/>
                      </a:lnTo>
                      <a:lnTo>
                        <a:pt x="347186" y="714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8" name="Freeform: Shape 27">
                  <a:extLst>
                    <a:ext uri="{FF2B5EF4-FFF2-40B4-BE49-F238E27FC236}">
                      <a16:creationId xmlns:a16="http://schemas.microsoft.com/office/drawing/2014/main" id="{407EF898-01E3-453A-94D5-5EA426ED5E71}"/>
                    </a:ext>
                  </a:extLst>
                </p:cNvPr>
                <p:cNvSpPr/>
                <p:nvPr/>
              </p:nvSpPr>
              <p:spPr>
                <a:xfrm>
                  <a:off x="1436784" y="4862692"/>
                  <a:ext cx="352425" cy="352425"/>
                </a:xfrm>
                <a:custGeom>
                  <a:avLst/>
                  <a:gdLst>
                    <a:gd name="connsiteX0" fmla="*/ 7144 w 352425"/>
                    <a:gd name="connsiteY0" fmla="*/ 7144 h 352425"/>
                    <a:gd name="connsiteX1" fmla="*/ 46196 w 352425"/>
                    <a:gd name="connsiteY1" fmla="*/ 7144 h 352425"/>
                    <a:gd name="connsiteX2" fmla="*/ 46196 w 352425"/>
                    <a:gd name="connsiteY2" fmla="*/ 303371 h 352425"/>
                    <a:gd name="connsiteX3" fmla="*/ 347186 w 352425"/>
                    <a:gd name="connsiteY3" fmla="*/ 303371 h 352425"/>
                    <a:gd name="connsiteX4" fmla="*/ 347186 w 352425"/>
                    <a:gd name="connsiteY4" fmla="*/ 347186 h 352425"/>
                    <a:gd name="connsiteX5" fmla="*/ 7144 w 352425"/>
                    <a:gd name="connsiteY5" fmla="*/ 34718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7144" y="7144"/>
                      </a:moveTo>
                      <a:lnTo>
                        <a:pt x="46196" y="7144"/>
                      </a:lnTo>
                      <a:lnTo>
                        <a:pt x="46196" y="303371"/>
                      </a:lnTo>
                      <a:lnTo>
                        <a:pt x="347186" y="303371"/>
                      </a:lnTo>
                      <a:lnTo>
                        <a:pt x="347186" y="347186"/>
                      </a:lnTo>
                      <a:lnTo>
                        <a:pt x="7144" y="347186"/>
                      </a:lnTo>
                      <a:close/>
                    </a:path>
                  </a:pathLst>
                </a:custGeom>
                <a:solidFill>
                  <a:srgbClr val="B8D433">
                    <a:alpha val="5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2EA0C1D8-B135-4A6B-9897-3F8F755F35B6}"/>
                    </a:ext>
                  </a:extLst>
                </p:cNvPr>
                <p:cNvSpPr/>
                <p:nvPr/>
              </p:nvSpPr>
              <p:spPr>
                <a:xfrm>
                  <a:off x="743364" y="3940672"/>
                  <a:ext cx="352425" cy="352425"/>
                </a:xfrm>
                <a:custGeom>
                  <a:avLst/>
                  <a:gdLst>
                    <a:gd name="connsiteX0" fmla="*/ 57626 w 352425"/>
                    <a:gd name="connsiteY0" fmla="*/ 347186 h 352425"/>
                    <a:gd name="connsiteX1" fmla="*/ 7144 w 352425"/>
                    <a:gd name="connsiteY1" fmla="*/ 347186 h 352425"/>
                    <a:gd name="connsiteX2" fmla="*/ 7144 w 352425"/>
                    <a:gd name="connsiteY2" fmla="*/ 308134 h 352425"/>
                    <a:gd name="connsiteX3" fmla="*/ 301466 w 352425"/>
                    <a:gd name="connsiteY3" fmla="*/ 7144 h 352425"/>
                    <a:gd name="connsiteX4" fmla="*/ 347186 w 352425"/>
                    <a:gd name="connsiteY4" fmla="*/ 7144 h 352425"/>
                    <a:gd name="connsiteX5" fmla="*/ 347186 w 352425"/>
                    <a:gd name="connsiteY5" fmla="*/ 4143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57626" y="347186"/>
                      </a:moveTo>
                      <a:lnTo>
                        <a:pt x="7144" y="347186"/>
                      </a:lnTo>
                      <a:lnTo>
                        <a:pt x="7144" y="308134"/>
                      </a:lnTo>
                      <a:lnTo>
                        <a:pt x="301466" y="7144"/>
                      </a:lnTo>
                      <a:lnTo>
                        <a:pt x="347186" y="7144"/>
                      </a:lnTo>
                      <a:lnTo>
                        <a:pt x="347186" y="4143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CB7C88CC-F805-447B-A054-D1C013622C1B}"/>
                    </a:ext>
                  </a:extLst>
                </p:cNvPr>
                <p:cNvSpPr/>
                <p:nvPr/>
              </p:nvSpPr>
              <p:spPr>
                <a:xfrm>
                  <a:off x="957676" y="4401682"/>
                  <a:ext cx="352425" cy="352425"/>
                </a:xfrm>
                <a:custGeom>
                  <a:avLst/>
                  <a:gdLst>
                    <a:gd name="connsiteX0" fmla="*/ 57626 w 352425"/>
                    <a:gd name="connsiteY0" fmla="*/ 347186 h 352425"/>
                    <a:gd name="connsiteX1" fmla="*/ 7144 w 352425"/>
                    <a:gd name="connsiteY1" fmla="*/ 347186 h 352425"/>
                    <a:gd name="connsiteX2" fmla="*/ 7144 w 352425"/>
                    <a:gd name="connsiteY2" fmla="*/ 308134 h 352425"/>
                    <a:gd name="connsiteX3" fmla="*/ 304324 w 352425"/>
                    <a:gd name="connsiteY3" fmla="*/ 7144 h 352425"/>
                    <a:gd name="connsiteX4" fmla="*/ 349091 w 352425"/>
                    <a:gd name="connsiteY4" fmla="*/ 7144 h 352425"/>
                    <a:gd name="connsiteX5" fmla="*/ 349091 w 352425"/>
                    <a:gd name="connsiteY5" fmla="*/ 4143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57626" y="347186"/>
                      </a:moveTo>
                      <a:lnTo>
                        <a:pt x="7144" y="347186"/>
                      </a:lnTo>
                      <a:lnTo>
                        <a:pt x="7144" y="308134"/>
                      </a:lnTo>
                      <a:lnTo>
                        <a:pt x="304324" y="7144"/>
                      </a:lnTo>
                      <a:lnTo>
                        <a:pt x="349091" y="7144"/>
                      </a:lnTo>
                      <a:lnTo>
                        <a:pt x="349091" y="4143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14DDC1CE-8C41-4940-8EE3-FD9AECAC8A7E}"/>
                    </a:ext>
                  </a:extLst>
                </p:cNvPr>
                <p:cNvSpPr/>
                <p:nvPr/>
              </p:nvSpPr>
              <p:spPr>
                <a:xfrm>
                  <a:off x="473806" y="4401682"/>
                  <a:ext cx="352425" cy="352425"/>
                </a:xfrm>
                <a:custGeom>
                  <a:avLst/>
                  <a:gdLst>
                    <a:gd name="connsiteX0" fmla="*/ 57626 w 352425"/>
                    <a:gd name="connsiteY0" fmla="*/ 347186 h 352425"/>
                    <a:gd name="connsiteX1" fmla="*/ 7144 w 352425"/>
                    <a:gd name="connsiteY1" fmla="*/ 347186 h 352425"/>
                    <a:gd name="connsiteX2" fmla="*/ 7144 w 352425"/>
                    <a:gd name="connsiteY2" fmla="*/ 308134 h 352425"/>
                    <a:gd name="connsiteX3" fmla="*/ 301466 w 352425"/>
                    <a:gd name="connsiteY3" fmla="*/ 7144 h 352425"/>
                    <a:gd name="connsiteX4" fmla="*/ 347186 w 352425"/>
                    <a:gd name="connsiteY4" fmla="*/ 7144 h 352425"/>
                    <a:gd name="connsiteX5" fmla="*/ 347186 w 352425"/>
                    <a:gd name="connsiteY5" fmla="*/ 4143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57626" y="347186"/>
                      </a:moveTo>
                      <a:lnTo>
                        <a:pt x="7144" y="347186"/>
                      </a:lnTo>
                      <a:lnTo>
                        <a:pt x="7144" y="308134"/>
                      </a:lnTo>
                      <a:lnTo>
                        <a:pt x="301466" y="7144"/>
                      </a:lnTo>
                      <a:lnTo>
                        <a:pt x="347186" y="7144"/>
                      </a:lnTo>
                      <a:lnTo>
                        <a:pt x="347186" y="4143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56" name="Freeform: Shape 1855">
                  <a:extLst>
                    <a:ext uri="{FF2B5EF4-FFF2-40B4-BE49-F238E27FC236}">
                      <a16:creationId xmlns:a16="http://schemas.microsoft.com/office/drawing/2014/main" id="{9C05350A-E8EA-4FE1-B492-E157371C8A2A}"/>
                    </a:ext>
                  </a:extLst>
                </p:cNvPr>
                <p:cNvSpPr/>
                <p:nvPr/>
              </p:nvSpPr>
              <p:spPr>
                <a:xfrm>
                  <a:off x="473806" y="4862692"/>
                  <a:ext cx="352425" cy="352425"/>
                </a:xfrm>
                <a:custGeom>
                  <a:avLst/>
                  <a:gdLst>
                    <a:gd name="connsiteX0" fmla="*/ 57626 w 352425"/>
                    <a:gd name="connsiteY0" fmla="*/ 347186 h 352425"/>
                    <a:gd name="connsiteX1" fmla="*/ 7144 w 352425"/>
                    <a:gd name="connsiteY1" fmla="*/ 347186 h 352425"/>
                    <a:gd name="connsiteX2" fmla="*/ 7144 w 352425"/>
                    <a:gd name="connsiteY2" fmla="*/ 308134 h 352425"/>
                    <a:gd name="connsiteX3" fmla="*/ 301466 w 352425"/>
                    <a:gd name="connsiteY3" fmla="*/ 7144 h 352425"/>
                    <a:gd name="connsiteX4" fmla="*/ 347186 w 352425"/>
                    <a:gd name="connsiteY4" fmla="*/ 7144 h 352425"/>
                    <a:gd name="connsiteX5" fmla="*/ 347186 w 352425"/>
                    <a:gd name="connsiteY5" fmla="*/ 4143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57626" y="347186"/>
                      </a:moveTo>
                      <a:lnTo>
                        <a:pt x="7144" y="347186"/>
                      </a:lnTo>
                      <a:lnTo>
                        <a:pt x="7144" y="308134"/>
                      </a:lnTo>
                      <a:lnTo>
                        <a:pt x="301466" y="7144"/>
                      </a:lnTo>
                      <a:lnTo>
                        <a:pt x="347186" y="7144"/>
                      </a:lnTo>
                      <a:lnTo>
                        <a:pt x="347186" y="4143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57" name="Freeform: Shape 1856">
                  <a:extLst>
                    <a:ext uri="{FF2B5EF4-FFF2-40B4-BE49-F238E27FC236}">
                      <a16:creationId xmlns:a16="http://schemas.microsoft.com/office/drawing/2014/main" id="{A5C315BB-30BB-4724-AB4A-55793B5C48B2}"/>
                    </a:ext>
                  </a:extLst>
                </p:cNvPr>
                <p:cNvSpPr/>
                <p:nvPr/>
              </p:nvSpPr>
              <p:spPr>
                <a:xfrm>
                  <a:off x="957676" y="4862692"/>
                  <a:ext cx="352425" cy="352425"/>
                </a:xfrm>
                <a:custGeom>
                  <a:avLst/>
                  <a:gdLst>
                    <a:gd name="connsiteX0" fmla="*/ 57626 w 352425"/>
                    <a:gd name="connsiteY0" fmla="*/ 347186 h 352425"/>
                    <a:gd name="connsiteX1" fmla="*/ 7144 w 352425"/>
                    <a:gd name="connsiteY1" fmla="*/ 347186 h 352425"/>
                    <a:gd name="connsiteX2" fmla="*/ 7144 w 352425"/>
                    <a:gd name="connsiteY2" fmla="*/ 308134 h 352425"/>
                    <a:gd name="connsiteX3" fmla="*/ 304324 w 352425"/>
                    <a:gd name="connsiteY3" fmla="*/ 7144 h 352425"/>
                    <a:gd name="connsiteX4" fmla="*/ 349091 w 352425"/>
                    <a:gd name="connsiteY4" fmla="*/ 7144 h 352425"/>
                    <a:gd name="connsiteX5" fmla="*/ 349091 w 352425"/>
                    <a:gd name="connsiteY5" fmla="*/ 4143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57626" y="347186"/>
                      </a:moveTo>
                      <a:lnTo>
                        <a:pt x="7144" y="347186"/>
                      </a:lnTo>
                      <a:lnTo>
                        <a:pt x="7144" y="308134"/>
                      </a:lnTo>
                      <a:lnTo>
                        <a:pt x="304324" y="7144"/>
                      </a:lnTo>
                      <a:lnTo>
                        <a:pt x="349091" y="7144"/>
                      </a:lnTo>
                      <a:lnTo>
                        <a:pt x="349091" y="4143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58" name="Freeform: Shape 1857">
                  <a:extLst>
                    <a:ext uri="{FF2B5EF4-FFF2-40B4-BE49-F238E27FC236}">
                      <a16:creationId xmlns:a16="http://schemas.microsoft.com/office/drawing/2014/main" id="{604E0953-5824-429B-8159-01B78D538B65}"/>
                    </a:ext>
                  </a:extLst>
                </p:cNvPr>
                <p:cNvSpPr/>
                <p:nvPr/>
              </p:nvSpPr>
              <p:spPr>
                <a:xfrm>
                  <a:off x="1436784" y="4862692"/>
                  <a:ext cx="352425" cy="352425"/>
                </a:xfrm>
                <a:custGeom>
                  <a:avLst/>
                  <a:gdLst>
                    <a:gd name="connsiteX0" fmla="*/ 57626 w 352425"/>
                    <a:gd name="connsiteY0" fmla="*/ 347186 h 352425"/>
                    <a:gd name="connsiteX1" fmla="*/ 7144 w 352425"/>
                    <a:gd name="connsiteY1" fmla="*/ 347186 h 352425"/>
                    <a:gd name="connsiteX2" fmla="*/ 7144 w 352425"/>
                    <a:gd name="connsiteY2" fmla="*/ 308134 h 352425"/>
                    <a:gd name="connsiteX3" fmla="*/ 301466 w 352425"/>
                    <a:gd name="connsiteY3" fmla="*/ 7144 h 352425"/>
                    <a:gd name="connsiteX4" fmla="*/ 347186 w 352425"/>
                    <a:gd name="connsiteY4" fmla="*/ 7144 h 352425"/>
                    <a:gd name="connsiteX5" fmla="*/ 347186 w 352425"/>
                    <a:gd name="connsiteY5" fmla="*/ 4143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425" h="352425">
                      <a:moveTo>
                        <a:pt x="57626" y="347186"/>
                      </a:moveTo>
                      <a:lnTo>
                        <a:pt x="7144" y="347186"/>
                      </a:lnTo>
                      <a:lnTo>
                        <a:pt x="7144" y="308134"/>
                      </a:lnTo>
                      <a:lnTo>
                        <a:pt x="301466" y="7144"/>
                      </a:lnTo>
                      <a:lnTo>
                        <a:pt x="347186" y="7144"/>
                      </a:lnTo>
                      <a:lnTo>
                        <a:pt x="347186" y="41434"/>
                      </a:lnTo>
                      <a:close/>
                    </a:path>
                  </a:pathLst>
                </a:custGeom>
                <a:solidFill>
                  <a:srgbClr val="B8D433">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59" name="Freeform: Shape 1858">
                  <a:extLst>
                    <a:ext uri="{FF2B5EF4-FFF2-40B4-BE49-F238E27FC236}">
                      <a16:creationId xmlns:a16="http://schemas.microsoft.com/office/drawing/2014/main" id="{B006879D-CF67-4B45-948C-CD31679080EC}"/>
                    </a:ext>
                  </a:extLst>
                </p:cNvPr>
                <p:cNvSpPr/>
                <p:nvPr/>
              </p:nvSpPr>
              <p:spPr>
                <a:xfrm>
                  <a:off x="1902556" y="4552177"/>
                  <a:ext cx="781050" cy="1771650"/>
                </a:xfrm>
                <a:custGeom>
                  <a:avLst/>
                  <a:gdLst>
                    <a:gd name="connsiteX0" fmla="*/ 7144 w 781050"/>
                    <a:gd name="connsiteY0" fmla="*/ 7144 h 1771650"/>
                    <a:gd name="connsiteX1" fmla="*/ 7144 w 781050"/>
                    <a:gd name="connsiteY1" fmla="*/ 1487329 h 1771650"/>
                    <a:gd name="connsiteX2" fmla="*/ 775811 w 781050"/>
                    <a:gd name="connsiteY2" fmla="*/ 1765459 h 1771650"/>
                    <a:gd name="connsiteX3" fmla="*/ 775811 w 781050"/>
                    <a:gd name="connsiteY3" fmla="*/ 7144 h 1771650"/>
                    <a:gd name="connsiteX4" fmla="*/ 7144 w 781050"/>
                    <a:gd name="connsiteY4" fmla="*/ 7144 h 177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 h="1771650">
                      <a:moveTo>
                        <a:pt x="7144" y="7144"/>
                      </a:moveTo>
                      <a:lnTo>
                        <a:pt x="7144" y="1487329"/>
                      </a:lnTo>
                      <a:cubicBezTo>
                        <a:pt x="7144" y="1639729"/>
                        <a:pt x="351949" y="1765459"/>
                        <a:pt x="775811" y="1765459"/>
                      </a:cubicBezTo>
                      <a:lnTo>
                        <a:pt x="775811" y="7144"/>
                      </a:lnTo>
                      <a:lnTo>
                        <a:pt x="7144" y="7144"/>
                      </a:lnTo>
                      <a:close/>
                    </a:path>
                  </a:pathLst>
                </a:custGeom>
                <a:solidFill>
                  <a:srgbClr val="3999C6"/>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60" name="Freeform: Shape 1859">
                  <a:extLst>
                    <a:ext uri="{FF2B5EF4-FFF2-40B4-BE49-F238E27FC236}">
                      <a16:creationId xmlns:a16="http://schemas.microsoft.com/office/drawing/2014/main" id="{9FCEF237-1019-4C90-9B06-AA0C942D3BF2}"/>
                    </a:ext>
                  </a:extLst>
                </p:cNvPr>
                <p:cNvSpPr/>
                <p:nvPr/>
              </p:nvSpPr>
              <p:spPr>
                <a:xfrm>
                  <a:off x="2659794" y="4552177"/>
                  <a:ext cx="790575" cy="1771650"/>
                </a:xfrm>
                <a:custGeom>
                  <a:avLst/>
                  <a:gdLst>
                    <a:gd name="connsiteX0" fmla="*/ 7144 w 790575"/>
                    <a:gd name="connsiteY0" fmla="*/ 1766411 h 1771650"/>
                    <a:gd name="connsiteX1" fmla="*/ 18574 w 790575"/>
                    <a:gd name="connsiteY1" fmla="*/ 1766411 h 1771650"/>
                    <a:gd name="connsiteX2" fmla="*/ 787241 w 790575"/>
                    <a:gd name="connsiteY2" fmla="*/ 1488281 h 1771650"/>
                    <a:gd name="connsiteX3" fmla="*/ 787241 w 790575"/>
                    <a:gd name="connsiteY3" fmla="*/ 7144 h 1771650"/>
                    <a:gd name="connsiteX4" fmla="*/ 7144 w 790575"/>
                    <a:gd name="connsiteY4" fmla="*/ 7144 h 1771650"/>
                    <a:gd name="connsiteX5" fmla="*/ 7144 w 790575"/>
                    <a:gd name="connsiteY5" fmla="*/ 1766411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0575" h="1771650">
                      <a:moveTo>
                        <a:pt x="7144" y="1766411"/>
                      </a:moveTo>
                      <a:lnTo>
                        <a:pt x="18574" y="1766411"/>
                      </a:lnTo>
                      <a:cubicBezTo>
                        <a:pt x="443389" y="1766411"/>
                        <a:pt x="787241" y="1640681"/>
                        <a:pt x="787241" y="1488281"/>
                      </a:cubicBezTo>
                      <a:lnTo>
                        <a:pt x="787241" y="7144"/>
                      </a:lnTo>
                      <a:lnTo>
                        <a:pt x="7144" y="7144"/>
                      </a:lnTo>
                      <a:lnTo>
                        <a:pt x="7144" y="1766411"/>
                      </a:lnTo>
                      <a:close/>
                    </a:path>
                  </a:pathLst>
                </a:custGeom>
                <a:solidFill>
                  <a:srgbClr val="5AB4D9"/>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61" name="Freeform: Shape 1860">
                  <a:extLst>
                    <a:ext uri="{FF2B5EF4-FFF2-40B4-BE49-F238E27FC236}">
                      <a16:creationId xmlns:a16="http://schemas.microsoft.com/office/drawing/2014/main" id="{6D32B380-2F10-4F94-88AA-60F4785BDBE1}"/>
                    </a:ext>
                  </a:extLst>
                </p:cNvPr>
                <p:cNvSpPr/>
                <p:nvPr/>
              </p:nvSpPr>
              <p:spPr>
                <a:xfrm>
                  <a:off x="1902556" y="4274047"/>
                  <a:ext cx="1543050" cy="561975"/>
                </a:xfrm>
                <a:custGeom>
                  <a:avLst/>
                  <a:gdLst>
                    <a:gd name="connsiteX0" fmla="*/ 1544479 w 1543050"/>
                    <a:gd name="connsiteY0" fmla="*/ 285274 h 561975"/>
                    <a:gd name="connsiteX1" fmla="*/ 775811 w 1543050"/>
                    <a:gd name="connsiteY1" fmla="*/ 563404 h 561975"/>
                    <a:gd name="connsiteX2" fmla="*/ 7144 w 1543050"/>
                    <a:gd name="connsiteY2" fmla="*/ 285274 h 561975"/>
                    <a:gd name="connsiteX3" fmla="*/ 775811 w 1543050"/>
                    <a:gd name="connsiteY3" fmla="*/ 7144 h 561975"/>
                    <a:gd name="connsiteX4" fmla="*/ 1544479 w 1543050"/>
                    <a:gd name="connsiteY4" fmla="*/ 285274 h 561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050" h="561975">
                      <a:moveTo>
                        <a:pt x="1544479" y="285274"/>
                      </a:moveTo>
                      <a:cubicBezTo>
                        <a:pt x="1544479" y="437674"/>
                        <a:pt x="1199674" y="563404"/>
                        <a:pt x="775811" y="563404"/>
                      </a:cubicBezTo>
                      <a:cubicBezTo>
                        <a:pt x="351949" y="563404"/>
                        <a:pt x="7144" y="438626"/>
                        <a:pt x="7144" y="285274"/>
                      </a:cubicBezTo>
                      <a:cubicBezTo>
                        <a:pt x="7144" y="131921"/>
                        <a:pt x="351949" y="7144"/>
                        <a:pt x="775811" y="7144"/>
                      </a:cubicBezTo>
                      <a:cubicBezTo>
                        <a:pt x="1199674" y="7144"/>
                        <a:pt x="1544479" y="130016"/>
                        <a:pt x="1544479" y="285274"/>
                      </a:cubicBezTo>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62" name="Freeform: Shape 1861">
                  <a:extLst>
                    <a:ext uri="{FF2B5EF4-FFF2-40B4-BE49-F238E27FC236}">
                      <a16:creationId xmlns:a16="http://schemas.microsoft.com/office/drawing/2014/main" id="{1B5CDC1D-6039-4066-9A31-4A11B2243915}"/>
                    </a:ext>
                  </a:extLst>
                </p:cNvPr>
                <p:cNvSpPr/>
                <p:nvPr/>
              </p:nvSpPr>
              <p:spPr>
                <a:xfrm>
                  <a:off x="2059719" y="4351200"/>
                  <a:ext cx="1228725" cy="381000"/>
                </a:xfrm>
                <a:custGeom>
                  <a:avLst/>
                  <a:gdLst>
                    <a:gd name="connsiteX0" fmla="*/ 1230154 w 1228725"/>
                    <a:gd name="connsiteY0" fmla="*/ 191929 h 381000"/>
                    <a:gd name="connsiteX1" fmla="*/ 618649 w 1228725"/>
                    <a:gd name="connsiteY1" fmla="*/ 376714 h 381000"/>
                    <a:gd name="connsiteX2" fmla="*/ 7144 w 1228725"/>
                    <a:gd name="connsiteY2" fmla="*/ 191929 h 381000"/>
                    <a:gd name="connsiteX3" fmla="*/ 618649 w 1228725"/>
                    <a:gd name="connsiteY3" fmla="*/ 7144 h 381000"/>
                    <a:gd name="connsiteX4" fmla="*/ 1230154 w 1228725"/>
                    <a:gd name="connsiteY4" fmla="*/ 191929 h 38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725" h="381000">
                      <a:moveTo>
                        <a:pt x="1230154" y="191929"/>
                      </a:moveTo>
                      <a:cubicBezTo>
                        <a:pt x="1230154" y="291941"/>
                        <a:pt x="956786" y="376714"/>
                        <a:pt x="618649" y="376714"/>
                      </a:cubicBezTo>
                      <a:cubicBezTo>
                        <a:pt x="280511" y="376714"/>
                        <a:pt x="7144" y="294799"/>
                        <a:pt x="7144" y="191929"/>
                      </a:cubicBezTo>
                      <a:cubicBezTo>
                        <a:pt x="7144" y="91916"/>
                        <a:pt x="280511" y="7144"/>
                        <a:pt x="618649" y="7144"/>
                      </a:cubicBezTo>
                      <a:cubicBezTo>
                        <a:pt x="956786" y="7144"/>
                        <a:pt x="1230154" y="90011"/>
                        <a:pt x="1230154" y="191929"/>
                      </a:cubicBezTo>
                    </a:path>
                  </a:pathLst>
                </a:custGeom>
                <a:solidFill>
                  <a:srgbClr val="7FBB4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63" name="Freeform: Shape 1862">
                  <a:extLst>
                    <a:ext uri="{FF2B5EF4-FFF2-40B4-BE49-F238E27FC236}">
                      <a16:creationId xmlns:a16="http://schemas.microsoft.com/office/drawing/2014/main" id="{A012E977-ECED-4B80-A593-B2C5877D8863}"/>
                    </a:ext>
                  </a:extLst>
                </p:cNvPr>
                <p:cNvSpPr/>
                <p:nvPr/>
              </p:nvSpPr>
              <p:spPr>
                <a:xfrm>
                  <a:off x="2059719" y="4352152"/>
                  <a:ext cx="1228725" cy="304800"/>
                </a:xfrm>
                <a:custGeom>
                  <a:avLst/>
                  <a:gdLst>
                    <a:gd name="connsiteX0" fmla="*/ 1102519 w 1228725"/>
                    <a:gd name="connsiteY0" fmla="*/ 303371 h 304800"/>
                    <a:gd name="connsiteX1" fmla="*/ 1230154 w 1228725"/>
                    <a:gd name="connsiteY1" fmla="*/ 191929 h 304800"/>
                    <a:gd name="connsiteX2" fmla="*/ 618649 w 1228725"/>
                    <a:gd name="connsiteY2" fmla="*/ 7144 h 304800"/>
                    <a:gd name="connsiteX3" fmla="*/ 7144 w 1228725"/>
                    <a:gd name="connsiteY3" fmla="*/ 191929 h 304800"/>
                    <a:gd name="connsiteX4" fmla="*/ 134779 w 1228725"/>
                    <a:gd name="connsiteY4" fmla="*/ 303371 h 304800"/>
                    <a:gd name="connsiteX5" fmla="*/ 618649 w 1228725"/>
                    <a:gd name="connsiteY5" fmla="*/ 232886 h 304800"/>
                    <a:gd name="connsiteX6" fmla="*/ 1102519 w 1228725"/>
                    <a:gd name="connsiteY6" fmla="*/ 30337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8725" h="304800">
                      <a:moveTo>
                        <a:pt x="1102519" y="303371"/>
                      </a:moveTo>
                      <a:cubicBezTo>
                        <a:pt x="1182529" y="270986"/>
                        <a:pt x="1230154" y="232886"/>
                        <a:pt x="1230154" y="191929"/>
                      </a:cubicBezTo>
                      <a:cubicBezTo>
                        <a:pt x="1230154" y="91916"/>
                        <a:pt x="956786" y="7144"/>
                        <a:pt x="618649" y="7144"/>
                      </a:cubicBezTo>
                      <a:cubicBezTo>
                        <a:pt x="280511" y="7144"/>
                        <a:pt x="7144" y="89059"/>
                        <a:pt x="7144" y="191929"/>
                      </a:cubicBezTo>
                      <a:cubicBezTo>
                        <a:pt x="7144" y="235744"/>
                        <a:pt x="54769" y="273844"/>
                        <a:pt x="134779" y="303371"/>
                      </a:cubicBezTo>
                      <a:cubicBezTo>
                        <a:pt x="246221" y="259556"/>
                        <a:pt x="422434" y="232886"/>
                        <a:pt x="618649" y="232886"/>
                      </a:cubicBezTo>
                      <a:cubicBezTo>
                        <a:pt x="814864" y="230029"/>
                        <a:pt x="990124" y="259556"/>
                        <a:pt x="1102519" y="303371"/>
                      </a:cubicBezTo>
                    </a:path>
                  </a:pathLst>
                </a:custGeom>
                <a:solidFill>
                  <a:srgbClr val="B8D433"/>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64" name="Freeform: Shape 1863">
                  <a:extLst>
                    <a:ext uri="{FF2B5EF4-FFF2-40B4-BE49-F238E27FC236}">
                      <a16:creationId xmlns:a16="http://schemas.microsoft.com/office/drawing/2014/main" id="{638A5226-081E-4528-B96D-A510F94F9100}"/>
                    </a:ext>
                  </a:extLst>
                </p:cNvPr>
                <p:cNvSpPr/>
                <p:nvPr/>
              </p:nvSpPr>
              <p:spPr>
                <a:xfrm>
                  <a:off x="2088294" y="5154157"/>
                  <a:ext cx="333375" cy="495300"/>
                </a:xfrm>
                <a:custGeom>
                  <a:avLst/>
                  <a:gdLst>
                    <a:gd name="connsiteX0" fmla="*/ 12859 w 333375"/>
                    <a:gd name="connsiteY0" fmla="*/ 466249 h 495300"/>
                    <a:gd name="connsiteX1" fmla="*/ 12859 w 333375"/>
                    <a:gd name="connsiteY1" fmla="*/ 361474 h 495300"/>
                    <a:gd name="connsiteX2" fmla="*/ 74771 w 333375"/>
                    <a:gd name="connsiteY2" fmla="*/ 397669 h 495300"/>
                    <a:gd name="connsiteX3" fmla="*/ 140494 w 333375"/>
                    <a:gd name="connsiteY3" fmla="*/ 409099 h 495300"/>
                    <a:gd name="connsiteX4" fmla="*/ 174784 w 333375"/>
                    <a:gd name="connsiteY4" fmla="*/ 404336 h 495300"/>
                    <a:gd name="connsiteX5" fmla="*/ 199549 w 333375"/>
                    <a:gd name="connsiteY5" fmla="*/ 394811 h 495300"/>
                    <a:gd name="connsiteX6" fmla="*/ 212884 w 333375"/>
                    <a:gd name="connsiteY6" fmla="*/ 378619 h 495300"/>
                    <a:gd name="connsiteX7" fmla="*/ 217646 w 333375"/>
                    <a:gd name="connsiteY7" fmla="*/ 360521 h 495300"/>
                    <a:gd name="connsiteX8" fmla="*/ 210979 w 333375"/>
                    <a:gd name="connsiteY8" fmla="*/ 335756 h 495300"/>
                    <a:gd name="connsiteX9" fmla="*/ 190024 w 333375"/>
                    <a:gd name="connsiteY9" fmla="*/ 314801 h 495300"/>
                    <a:gd name="connsiteX10" fmla="*/ 157639 w 333375"/>
                    <a:gd name="connsiteY10" fmla="*/ 296704 h 495300"/>
                    <a:gd name="connsiteX11" fmla="*/ 116681 w 333375"/>
                    <a:gd name="connsiteY11" fmla="*/ 278606 h 495300"/>
                    <a:gd name="connsiteX12" fmla="*/ 34766 w 333375"/>
                    <a:gd name="connsiteY12" fmla="*/ 224314 h 495300"/>
                    <a:gd name="connsiteX13" fmla="*/ 7144 w 333375"/>
                    <a:gd name="connsiteY13" fmla="*/ 144304 h 495300"/>
                    <a:gd name="connsiteX14" fmla="*/ 20479 w 333375"/>
                    <a:gd name="connsiteY14" fmla="*/ 82391 h 495300"/>
                    <a:gd name="connsiteX15" fmla="*/ 59531 w 333375"/>
                    <a:gd name="connsiteY15" fmla="*/ 38576 h 495300"/>
                    <a:gd name="connsiteX16" fmla="*/ 118586 w 333375"/>
                    <a:gd name="connsiteY16" fmla="*/ 13811 h 495300"/>
                    <a:gd name="connsiteX17" fmla="*/ 189071 w 333375"/>
                    <a:gd name="connsiteY17" fmla="*/ 7144 h 495300"/>
                    <a:gd name="connsiteX18" fmla="*/ 252889 w 333375"/>
                    <a:gd name="connsiteY18" fmla="*/ 11906 h 495300"/>
                    <a:gd name="connsiteX19" fmla="*/ 305276 w 333375"/>
                    <a:gd name="connsiteY19" fmla="*/ 25241 h 495300"/>
                    <a:gd name="connsiteX20" fmla="*/ 305276 w 333375"/>
                    <a:gd name="connsiteY20" fmla="*/ 123349 h 495300"/>
                    <a:gd name="connsiteX21" fmla="*/ 280511 w 333375"/>
                    <a:gd name="connsiteY21" fmla="*/ 110014 h 495300"/>
                    <a:gd name="connsiteX22" fmla="*/ 252889 w 333375"/>
                    <a:gd name="connsiteY22" fmla="*/ 100489 h 495300"/>
                    <a:gd name="connsiteX23" fmla="*/ 223361 w 333375"/>
                    <a:gd name="connsiteY23" fmla="*/ 93821 h 495300"/>
                    <a:gd name="connsiteX24" fmla="*/ 195739 w 333375"/>
                    <a:gd name="connsiteY24" fmla="*/ 91916 h 495300"/>
                    <a:gd name="connsiteX25" fmla="*/ 163354 w 333375"/>
                    <a:gd name="connsiteY25" fmla="*/ 93821 h 495300"/>
                    <a:gd name="connsiteX26" fmla="*/ 138589 w 333375"/>
                    <a:gd name="connsiteY26" fmla="*/ 103346 h 495300"/>
                    <a:gd name="connsiteX27" fmla="*/ 122396 w 333375"/>
                    <a:gd name="connsiteY27" fmla="*/ 116681 h 495300"/>
                    <a:gd name="connsiteX28" fmla="*/ 117634 w 333375"/>
                    <a:gd name="connsiteY28" fmla="*/ 134779 h 495300"/>
                    <a:gd name="connsiteX29" fmla="*/ 124301 w 333375"/>
                    <a:gd name="connsiteY29" fmla="*/ 155734 h 495300"/>
                    <a:gd name="connsiteX30" fmla="*/ 142399 w 333375"/>
                    <a:gd name="connsiteY30" fmla="*/ 173831 h 495300"/>
                    <a:gd name="connsiteX31" fmla="*/ 170021 w 333375"/>
                    <a:gd name="connsiteY31" fmla="*/ 190024 h 495300"/>
                    <a:gd name="connsiteX32" fmla="*/ 206216 w 333375"/>
                    <a:gd name="connsiteY32" fmla="*/ 206216 h 495300"/>
                    <a:gd name="connsiteX33" fmla="*/ 256699 w 333375"/>
                    <a:gd name="connsiteY33" fmla="*/ 230981 h 495300"/>
                    <a:gd name="connsiteX34" fmla="*/ 295751 w 333375"/>
                    <a:gd name="connsiteY34" fmla="*/ 260509 h 495300"/>
                    <a:gd name="connsiteX35" fmla="*/ 320516 w 333375"/>
                    <a:gd name="connsiteY35" fmla="*/ 299561 h 495300"/>
                    <a:gd name="connsiteX36" fmla="*/ 330041 w 333375"/>
                    <a:gd name="connsiteY36" fmla="*/ 350044 h 495300"/>
                    <a:gd name="connsiteX37" fmla="*/ 316706 w 333375"/>
                    <a:gd name="connsiteY37" fmla="*/ 415766 h 495300"/>
                    <a:gd name="connsiteX38" fmla="*/ 275749 w 333375"/>
                    <a:gd name="connsiteY38" fmla="*/ 459581 h 495300"/>
                    <a:gd name="connsiteX39" fmla="*/ 216694 w 333375"/>
                    <a:gd name="connsiteY39" fmla="*/ 482441 h 495300"/>
                    <a:gd name="connsiteX40" fmla="*/ 146209 w 333375"/>
                    <a:gd name="connsiteY40" fmla="*/ 489109 h 495300"/>
                    <a:gd name="connsiteX41" fmla="*/ 72866 w 333375"/>
                    <a:gd name="connsiteY41" fmla="*/ 482441 h 495300"/>
                    <a:gd name="connsiteX42" fmla="*/ 12859 w 333375"/>
                    <a:gd name="connsiteY42" fmla="*/ 46624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33375" h="495300">
                      <a:moveTo>
                        <a:pt x="12859" y="466249"/>
                      </a:moveTo>
                      <a:lnTo>
                        <a:pt x="12859" y="361474"/>
                      </a:lnTo>
                      <a:cubicBezTo>
                        <a:pt x="30956" y="377666"/>
                        <a:pt x="51911" y="389096"/>
                        <a:pt x="74771" y="397669"/>
                      </a:cubicBezTo>
                      <a:cubicBezTo>
                        <a:pt x="97631" y="404336"/>
                        <a:pt x="120491" y="409099"/>
                        <a:pt x="140494" y="409099"/>
                      </a:cubicBezTo>
                      <a:cubicBezTo>
                        <a:pt x="153829" y="409099"/>
                        <a:pt x="165259" y="407194"/>
                        <a:pt x="174784" y="404336"/>
                      </a:cubicBezTo>
                      <a:cubicBezTo>
                        <a:pt x="184309" y="402431"/>
                        <a:pt x="192881" y="399574"/>
                        <a:pt x="199549" y="394811"/>
                      </a:cubicBezTo>
                      <a:cubicBezTo>
                        <a:pt x="206216" y="390049"/>
                        <a:pt x="210979" y="385286"/>
                        <a:pt x="212884" y="378619"/>
                      </a:cubicBezTo>
                      <a:cubicBezTo>
                        <a:pt x="214789" y="371951"/>
                        <a:pt x="217646" y="367189"/>
                        <a:pt x="217646" y="360521"/>
                      </a:cubicBezTo>
                      <a:cubicBezTo>
                        <a:pt x="217646" y="350996"/>
                        <a:pt x="215741" y="342424"/>
                        <a:pt x="210979" y="335756"/>
                      </a:cubicBezTo>
                      <a:cubicBezTo>
                        <a:pt x="206216" y="329089"/>
                        <a:pt x="199549" y="322421"/>
                        <a:pt x="190024" y="314801"/>
                      </a:cubicBezTo>
                      <a:cubicBezTo>
                        <a:pt x="180499" y="308134"/>
                        <a:pt x="169069" y="303371"/>
                        <a:pt x="157639" y="296704"/>
                      </a:cubicBezTo>
                      <a:cubicBezTo>
                        <a:pt x="146209" y="291941"/>
                        <a:pt x="132874" y="285274"/>
                        <a:pt x="116681" y="278606"/>
                      </a:cubicBezTo>
                      <a:cubicBezTo>
                        <a:pt x="80486" y="262414"/>
                        <a:pt x="52864" y="244316"/>
                        <a:pt x="34766" y="224314"/>
                      </a:cubicBezTo>
                      <a:cubicBezTo>
                        <a:pt x="16669" y="201454"/>
                        <a:pt x="7144" y="176689"/>
                        <a:pt x="7144" y="144304"/>
                      </a:cubicBezTo>
                      <a:cubicBezTo>
                        <a:pt x="7144" y="119539"/>
                        <a:pt x="11906" y="98584"/>
                        <a:pt x="20479" y="82391"/>
                      </a:cubicBezTo>
                      <a:cubicBezTo>
                        <a:pt x="30004" y="64294"/>
                        <a:pt x="43339" y="50006"/>
                        <a:pt x="59531" y="38576"/>
                      </a:cubicBezTo>
                      <a:cubicBezTo>
                        <a:pt x="75724" y="27146"/>
                        <a:pt x="95726" y="17621"/>
                        <a:pt x="118586" y="13811"/>
                      </a:cubicBezTo>
                      <a:cubicBezTo>
                        <a:pt x="141446" y="9049"/>
                        <a:pt x="164306" y="7144"/>
                        <a:pt x="189071" y="7144"/>
                      </a:cubicBezTo>
                      <a:cubicBezTo>
                        <a:pt x="213836" y="7144"/>
                        <a:pt x="234791" y="9049"/>
                        <a:pt x="252889" y="11906"/>
                      </a:cubicBezTo>
                      <a:cubicBezTo>
                        <a:pt x="270986" y="13811"/>
                        <a:pt x="289084" y="18574"/>
                        <a:pt x="305276" y="25241"/>
                      </a:cubicBezTo>
                      <a:lnTo>
                        <a:pt x="305276" y="123349"/>
                      </a:lnTo>
                      <a:cubicBezTo>
                        <a:pt x="298609" y="118586"/>
                        <a:pt x="289084" y="113824"/>
                        <a:pt x="280511" y="110014"/>
                      </a:cubicBezTo>
                      <a:cubicBezTo>
                        <a:pt x="271939" y="106204"/>
                        <a:pt x="262414" y="103346"/>
                        <a:pt x="252889" y="100489"/>
                      </a:cubicBezTo>
                      <a:cubicBezTo>
                        <a:pt x="243364" y="98584"/>
                        <a:pt x="231934" y="95726"/>
                        <a:pt x="223361" y="93821"/>
                      </a:cubicBezTo>
                      <a:cubicBezTo>
                        <a:pt x="213836" y="91916"/>
                        <a:pt x="205264" y="91916"/>
                        <a:pt x="195739" y="91916"/>
                      </a:cubicBezTo>
                      <a:cubicBezTo>
                        <a:pt x="184309" y="91916"/>
                        <a:pt x="172879" y="91916"/>
                        <a:pt x="163354" y="93821"/>
                      </a:cubicBezTo>
                      <a:cubicBezTo>
                        <a:pt x="153829" y="95726"/>
                        <a:pt x="145256" y="98584"/>
                        <a:pt x="138589" y="103346"/>
                      </a:cubicBezTo>
                      <a:cubicBezTo>
                        <a:pt x="131921" y="108109"/>
                        <a:pt x="127159" y="112871"/>
                        <a:pt x="122396" y="116681"/>
                      </a:cubicBezTo>
                      <a:cubicBezTo>
                        <a:pt x="117634" y="123349"/>
                        <a:pt x="117634" y="128111"/>
                        <a:pt x="117634" y="134779"/>
                      </a:cubicBezTo>
                      <a:cubicBezTo>
                        <a:pt x="117634" y="141446"/>
                        <a:pt x="119539" y="148114"/>
                        <a:pt x="124301" y="155734"/>
                      </a:cubicBezTo>
                      <a:cubicBezTo>
                        <a:pt x="129064" y="162401"/>
                        <a:pt x="133826" y="167164"/>
                        <a:pt x="142399" y="173831"/>
                      </a:cubicBezTo>
                      <a:cubicBezTo>
                        <a:pt x="149066" y="178594"/>
                        <a:pt x="158591" y="185261"/>
                        <a:pt x="170021" y="190024"/>
                      </a:cubicBezTo>
                      <a:cubicBezTo>
                        <a:pt x="181451" y="194786"/>
                        <a:pt x="192881" y="201454"/>
                        <a:pt x="206216" y="206216"/>
                      </a:cubicBezTo>
                      <a:cubicBezTo>
                        <a:pt x="224314" y="212884"/>
                        <a:pt x="242411" y="222409"/>
                        <a:pt x="256699" y="230981"/>
                      </a:cubicBezTo>
                      <a:cubicBezTo>
                        <a:pt x="272891" y="240506"/>
                        <a:pt x="284321" y="249079"/>
                        <a:pt x="295751" y="260509"/>
                      </a:cubicBezTo>
                      <a:cubicBezTo>
                        <a:pt x="307181" y="271939"/>
                        <a:pt x="313849" y="283369"/>
                        <a:pt x="320516" y="299561"/>
                      </a:cubicBezTo>
                      <a:cubicBezTo>
                        <a:pt x="325279" y="312896"/>
                        <a:pt x="330041" y="329089"/>
                        <a:pt x="330041" y="350044"/>
                      </a:cubicBezTo>
                      <a:cubicBezTo>
                        <a:pt x="330041" y="374809"/>
                        <a:pt x="325279" y="397669"/>
                        <a:pt x="316706" y="415766"/>
                      </a:cubicBezTo>
                      <a:cubicBezTo>
                        <a:pt x="307181" y="433864"/>
                        <a:pt x="293846" y="448151"/>
                        <a:pt x="275749" y="459581"/>
                      </a:cubicBezTo>
                      <a:cubicBezTo>
                        <a:pt x="259556" y="471011"/>
                        <a:pt x="239554" y="477679"/>
                        <a:pt x="216694" y="482441"/>
                      </a:cubicBezTo>
                      <a:cubicBezTo>
                        <a:pt x="193834" y="487204"/>
                        <a:pt x="170974" y="489109"/>
                        <a:pt x="146209" y="489109"/>
                      </a:cubicBezTo>
                      <a:cubicBezTo>
                        <a:pt x="121444" y="489109"/>
                        <a:pt x="95726" y="487204"/>
                        <a:pt x="72866" y="482441"/>
                      </a:cubicBezTo>
                      <a:cubicBezTo>
                        <a:pt x="49054" y="482441"/>
                        <a:pt x="29051" y="474821"/>
                        <a:pt x="12859" y="46624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65" name="Freeform: Shape 1864">
                  <a:extLst>
                    <a:ext uri="{FF2B5EF4-FFF2-40B4-BE49-F238E27FC236}">
                      <a16:creationId xmlns:a16="http://schemas.microsoft.com/office/drawing/2014/main" id="{7C682926-8CE3-4478-BB5B-13EB3A91B3A5}"/>
                    </a:ext>
                  </a:extLst>
                </p:cNvPr>
                <p:cNvSpPr/>
                <p:nvPr/>
              </p:nvSpPr>
              <p:spPr>
                <a:xfrm>
                  <a:off x="2456911" y="5157015"/>
                  <a:ext cx="514350" cy="552450"/>
                </a:xfrm>
                <a:custGeom>
                  <a:avLst/>
                  <a:gdLst>
                    <a:gd name="connsiteX0" fmla="*/ 234791 w 514350"/>
                    <a:gd name="connsiteY0" fmla="*/ 491014 h 552450"/>
                    <a:gd name="connsiteX1" fmla="*/ 70961 w 514350"/>
                    <a:gd name="connsiteY1" fmla="*/ 425291 h 552450"/>
                    <a:gd name="connsiteX2" fmla="*/ 7144 w 514350"/>
                    <a:gd name="connsiteY2" fmla="*/ 253841 h 552450"/>
                    <a:gd name="connsiteX3" fmla="*/ 70961 w 514350"/>
                    <a:gd name="connsiteY3" fmla="*/ 75724 h 552450"/>
                    <a:gd name="connsiteX4" fmla="*/ 239554 w 514350"/>
                    <a:gd name="connsiteY4" fmla="*/ 7144 h 552450"/>
                    <a:gd name="connsiteX5" fmla="*/ 401479 w 514350"/>
                    <a:gd name="connsiteY5" fmla="*/ 72866 h 552450"/>
                    <a:gd name="connsiteX6" fmla="*/ 463391 w 514350"/>
                    <a:gd name="connsiteY6" fmla="*/ 246221 h 552450"/>
                    <a:gd name="connsiteX7" fmla="*/ 399574 w 514350"/>
                    <a:gd name="connsiteY7" fmla="*/ 424339 h 552450"/>
                    <a:gd name="connsiteX8" fmla="*/ 394811 w 514350"/>
                    <a:gd name="connsiteY8" fmla="*/ 429101 h 552450"/>
                    <a:gd name="connsiteX9" fmla="*/ 390049 w 514350"/>
                    <a:gd name="connsiteY9" fmla="*/ 433864 h 552450"/>
                    <a:gd name="connsiteX10" fmla="*/ 509111 w 514350"/>
                    <a:gd name="connsiteY10" fmla="*/ 548164 h 552450"/>
                    <a:gd name="connsiteX11" fmla="*/ 360521 w 514350"/>
                    <a:gd name="connsiteY11" fmla="*/ 548164 h 552450"/>
                    <a:gd name="connsiteX12" fmla="*/ 298609 w 514350"/>
                    <a:gd name="connsiteY12" fmla="*/ 484346 h 552450"/>
                    <a:gd name="connsiteX13" fmla="*/ 234791 w 514350"/>
                    <a:gd name="connsiteY13" fmla="*/ 491014 h 552450"/>
                    <a:gd name="connsiteX14" fmla="*/ 239554 w 514350"/>
                    <a:gd name="connsiteY14" fmla="*/ 98584 h 552450"/>
                    <a:gd name="connsiteX15" fmla="*/ 150971 w 514350"/>
                    <a:gd name="connsiteY15" fmla="*/ 139541 h 552450"/>
                    <a:gd name="connsiteX16" fmla="*/ 118586 w 514350"/>
                    <a:gd name="connsiteY16" fmla="*/ 249079 h 552450"/>
                    <a:gd name="connsiteX17" fmla="*/ 150971 w 514350"/>
                    <a:gd name="connsiteY17" fmla="*/ 358616 h 552450"/>
                    <a:gd name="connsiteX18" fmla="*/ 235744 w 514350"/>
                    <a:gd name="connsiteY18" fmla="*/ 399574 h 552450"/>
                    <a:gd name="connsiteX19" fmla="*/ 322421 w 514350"/>
                    <a:gd name="connsiteY19" fmla="*/ 360521 h 552450"/>
                    <a:gd name="connsiteX20" fmla="*/ 354806 w 514350"/>
                    <a:gd name="connsiteY20" fmla="*/ 250984 h 552450"/>
                    <a:gd name="connsiteX21" fmla="*/ 322421 w 514350"/>
                    <a:gd name="connsiteY21" fmla="*/ 136684 h 552450"/>
                    <a:gd name="connsiteX22" fmla="*/ 239554 w 514350"/>
                    <a:gd name="connsiteY22" fmla="*/ 98584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552450">
                      <a:moveTo>
                        <a:pt x="234791" y="491014"/>
                      </a:moveTo>
                      <a:cubicBezTo>
                        <a:pt x="169069" y="491014"/>
                        <a:pt x="113824" y="468154"/>
                        <a:pt x="70961" y="425291"/>
                      </a:cubicBezTo>
                      <a:cubicBezTo>
                        <a:pt x="30004" y="381476"/>
                        <a:pt x="7144" y="325279"/>
                        <a:pt x="7144" y="253841"/>
                      </a:cubicBezTo>
                      <a:cubicBezTo>
                        <a:pt x="7144" y="180499"/>
                        <a:pt x="28099" y="121444"/>
                        <a:pt x="70961" y="75724"/>
                      </a:cubicBezTo>
                      <a:cubicBezTo>
                        <a:pt x="114776" y="30004"/>
                        <a:pt x="169069" y="7144"/>
                        <a:pt x="239554" y="7144"/>
                      </a:cubicBezTo>
                      <a:cubicBezTo>
                        <a:pt x="305276" y="7144"/>
                        <a:pt x="360521" y="30004"/>
                        <a:pt x="401479" y="72866"/>
                      </a:cubicBezTo>
                      <a:cubicBezTo>
                        <a:pt x="442436" y="115729"/>
                        <a:pt x="463391" y="172879"/>
                        <a:pt x="463391" y="246221"/>
                      </a:cubicBezTo>
                      <a:cubicBezTo>
                        <a:pt x="463391" y="319564"/>
                        <a:pt x="442436" y="378619"/>
                        <a:pt x="399574" y="424339"/>
                      </a:cubicBezTo>
                      <a:cubicBezTo>
                        <a:pt x="397669" y="426244"/>
                        <a:pt x="397669" y="426244"/>
                        <a:pt x="394811" y="429101"/>
                      </a:cubicBezTo>
                      <a:cubicBezTo>
                        <a:pt x="392906" y="431006"/>
                        <a:pt x="392906" y="431006"/>
                        <a:pt x="390049" y="433864"/>
                      </a:cubicBezTo>
                      <a:lnTo>
                        <a:pt x="509111" y="548164"/>
                      </a:lnTo>
                      <a:lnTo>
                        <a:pt x="360521" y="548164"/>
                      </a:lnTo>
                      <a:lnTo>
                        <a:pt x="298609" y="484346"/>
                      </a:lnTo>
                      <a:cubicBezTo>
                        <a:pt x="283369" y="488156"/>
                        <a:pt x="260509" y="491014"/>
                        <a:pt x="234791" y="491014"/>
                      </a:cubicBezTo>
                      <a:close/>
                      <a:moveTo>
                        <a:pt x="239554" y="98584"/>
                      </a:moveTo>
                      <a:cubicBezTo>
                        <a:pt x="203359" y="98584"/>
                        <a:pt x="173831" y="111919"/>
                        <a:pt x="150971" y="139541"/>
                      </a:cubicBezTo>
                      <a:cubicBezTo>
                        <a:pt x="128111" y="167164"/>
                        <a:pt x="118586" y="203359"/>
                        <a:pt x="118586" y="249079"/>
                      </a:cubicBezTo>
                      <a:cubicBezTo>
                        <a:pt x="118586" y="294799"/>
                        <a:pt x="130016" y="330994"/>
                        <a:pt x="150971" y="358616"/>
                      </a:cubicBezTo>
                      <a:cubicBezTo>
                        <a:pt x="173831" y="386239"/>
                        <a:pt x="201454" y="399574"/>
                        <a:pt x="235744" y="399574"/>
                      </a:cubicBezTo>
                      <a:cubicBezTo>
                        <a:pt x="271939" y="399574"/>
                        <a:pt x="299561" y="386239"/>
                        <a:pt x="322421" y="360521"/>
                      </a:cubicBezTo>
                      <a:cubicBezTo>
                        <a:pt x="343376" y="332899"/>
                        <a:pt x="354806" y="296704"/>
                        <a:pt x="354806" y="250984"/>
                      </a:cubicBezTo>
                      <a:cubicBezTo>
                        <a:pt x="354806" y="203359"/>
                        <a:pt x="343376" y="164306"/>
                        <a:pt x="322421" y="136684"/>
                      </a:cubicBezTo>
                      <a:cubicBezTo>
                        <a:pt x="303371" y="111919"/>
                        <a:pt x="275749" y="98584"/>
                        <a:pt x="239554" y="9858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sp>
              <p:nvSpPr>
                <p:cNvPr id="1866" name="Freeform: Shape 1865">
                  <a:extLst>
                    <a:ext uri="{FF2B5EF4-FFF2-40B4-BE49-F238E27FC236}">
                      <a16:creationId xmlns:a16="http://schemas.microsoft.com/office/drawing/2014/main" id="{43011AB0-C1EA-415A-A688-3057236D87F5}"/>
                    </a:ext>
                  </a:extLst>
                </p:cNvPr>
                <p:cNvSpPr/>
                <p:nvPr/>
              </p:nvSpPr>
              <p:spPr>
                <a:xfrm>
                  <a:off x="2993169" y="5163682"/>
                  <a:ext cx="285750" cy="476250"/>
                </a:xfrm>
                <a:custGeom>
                  <a:avLst/>
                  <a:gdLst>
                    <a:gd name="connsiteX0" fmla="*/ 285274 w 285750"/>
                    <a:gd name="connsiteY0" fmla="*/ 474821 h 476250"/>
                    <a:gd name="connsiteX1" fmla="*/ 7144 w 285750"/>
                    <a:gd name="connsiteY1" fmla="*/ 474821 h 476250"/>
                    <a:gd name="connsiteX2" fmla="*/ 7144 w 285750"/>
                    <a:gd name="connsiteY2" fmla="*/ 7144 h 476250"/>
                    <a:gd name="connsiteX3" fmla="*/ 111919 w 285750"/>
                    <a:gd name="connsiteY3" fmla="*/ 7144 h 476250"/>
                    <a:gd name="connsiteX4" fmla="*/ 111919 w 285750"/>
                    <a:gd name="connsiteY4" fmla="*/ 388144 h 476250"/>
                    <a:gd name="connsiteX5" fmla="*/ 285274 w 285750"/>
                    <a:gd name="connsiteY5" fmla="*/ 388144 h 476250"/>
                    <a:gd name="connsiteX6" fmla="*/ 285274 w 285750"/>
                    <a:gd name="connsiteY6" fmla="*/ 474821 h 476250"/>
                    <a:gd name="connsiteX7" fmla="*/ 285274 w 285750"/>
                    <a:gd name="connsiteY7" fmla="*/ 474821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476250">
                      <a:moveTo>
                        <a:pt x="285274" y="474821"/>
                      </a:moveTo>
                      <a:lnTo>
                        <a:pt x="7144" y="474821"/>
                      </a:lnTo>
                      <a:lnTo>
                        <a:pt x="7144" y="7144"/>
                      </a:lnTo>
                      <a:lnTo>
                        <a:pt x="111919" y="7144"/>
                      </a:lnTo>
                      <a:lnTo>
                        <a:pt x="111919" y="388144"/>
                      </a:lnTo>
                      <a:lnTo>
                        <a:pt x="285274" y="388144"/>
                      </a:lnTo>
                      <a:lnTo>
                        <a:pt x="285274" y="474821"/>
                      </a:lnTo>
                      <a:lnTo>
                        <a:pt x="285274" y="47482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effectLst/>
                    <a:uLnTx/>
                    <a:uFillTx/>
                    <a:latin typeface="Segoe UI Semilight"/>
                    <a:ea typeface="+mn-ea"/>
                    <a:cs typeface="+mn-cs"/>
                  </a:endParaRPr>
                </a:p>
              </p:txBody>
            </p:sp>
          </p:grpSp>
        </p:grpSp>
      </p:grpSp>
      <p:grpSp>
        <p:nvGrpSpPr>
          <p:cNvPr id="1911" name="Group 1910">
            <a:extLst>
              <a:ext uri="{FF2B5EF4-FFF2-40B4-BE49-F238E27FC236}">
                <a16:creationId xmlns:a16="http://schemas.microsoft.com/office/drawing/2014/main" id="{10906E99-B880-4B7E-88FD-35C270B39CC7}"/>
              </a:ext>
            </a:extLst>
          </p:cNvPr>
          <p:cNvGrpSpPr/>
          <p:nvPr/>
        </p:nvGrpSpPr>
        <p:grpSpPr>
          <a:xfrm>
            <a:off x="8790560" y="2181115"/>
            <a:ext cx="681786" cy="681786"/>
            <a:chOff x="4478351" y="3181188"/>
            <a:chExt cx="614366" cy="658034"/>
          </a:xfrm>
        </p:grpSpPr>
        <p:sp>
          <p:nvSpPr>
            <p:cNvPr id="1912" name="Oval 1911">
              <a:extLst>
                <a:ext uri="{FF2B5EF4-FFF2-40B4-BE49-F238E27FC236}">
                  <a16:creationId xmlns:a16="http://schemas.microsoft.com/office/drawing/2014/main" id="{C6D1E40E-1B01-4D22-B0F3-5B9EE41C2B6A}"/>
                </a:ext>
              </a:extLst>
            </p:cNvPr>
            <p:cNvSpPr/>
            <p:nvPr/>
          </p:nvSpPr>
          <p:spPr bwMode="auto">
            <a:xfrm>
              <a:off x="4478351" y="3181188"/>
              <a:ext cx="614366" cy="658034"/>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800" b="0"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13" name="TextBox 1912">
              <a:extLst>
                <a:ext uri="{FF2B5EF4-FFF2-40B4-BE49-F238E27FC236}">
                  <a16:creationId xmlns:a16="http://schemas.microsoft.com/office/drawing/2014/main" id="{8A1C09EC-E15E-43D6-B6B3-67B868599B69}"/>
                </a:ext>
              </a:extLst>
            </p:cNvPr>
            <p:cNvSpPr txBox="1"/>
            <p:nvPr/>
          </p:nvSpPr>
          <p:spPr>
            <a:xfrm>
              <a:off x="4523934" y="3501223"/>
              <a:ext cx="523193" cy="326760"/>
            </a:xfrm>
            <a:prstGeom prst="rect">
              <a:avLst/>
            </a:prstGeom>
          </p:spPr>
          <p:txBody>
            <a:bodyPr wrap="none"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Cosmos </a:t>
              </a:r>
            </a:p>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DB </a:t>
              </a:r>
            </a:p>
          </p:txBody>
        </p:sp>
        <p:grpSp>
          <p:nvGrpSpPr>
            <p:cNvPr id="1914" name="Graphic 31">
              <a:extLst>
                <a:ext uri="{FF2B5EF4-FFF2-40B4-BE49-F238E27FC236}">
                  <a16:creationId xmlns:a16="http://schemas.microsoft.com/office/drawing/2014/main" id="{2CC75C64-D5C8-4521-81EC-9FA809251336}"/>
                </a:ext>
              </a:extLst>
            </p:cNvPr>
            <p:cNvGrpSpPr/>
            <p:nvPr/>
          </p:nvGrpSpPr>
          <p:grpSpPr>
            <a:xfrm>
              <a:off x="4636120" y="3278505"/>
              <a:ext cx="298828" cy="274410"/>
              <a:chOff x="4620547" y="3278505"/>
              <a:chExt cx="298828" cy="274410"/>
            </a:xfrm>
          </p:grpSpPr>
          <p:sp>
            <p:nvSpPr>
              <p:cNvPr id="1915" name="Freeform: Shape 1914">
                <a:extLst>
                  <a:ext uri="{FF2B5EF4-FFF2-40B4-BE49-F238E27FC236}">
                    <a16:creationId xmlns:a16="http://schemas.microsoft.com/office/drawing/2014/main" id="{DF958DBF-F1A7-4440-AE17-486610ED0EFA}"/>
                  </a:ext>
                </a:extLst>
              </p:cNvPr>
              <p:cNvSpPr/>
              <p:nvPr/>
            </p:nvSpPr>
            <p:spPr>
              <a:xfrm>
                <a:off x="4848970" y="3504254"/>
                <a:ext cx="48836" cy="48836"/>
              </a:xfrm>
              <a:custGeom>
                <a:avLst/>
                <a:gdLst>
                  <a:gd name="connsiteX0" fmla="*/ 23546 w 48835"/>
                  <a:gd name="connsiteY0" fmla="*/ 48778 h 48835"/>
                  <a:gd name="connsiteX1" fmla="*/ 21337 w 48835"/>
                  <a:gd name="connsiteY1" fmla="*/ 39127 h 48835"/>
                  <a:gd name="connsiteX2" fmla="*/ 4593 w 48835"/>
                  <a:gd name="connsiteY2" fmla="*/ 26918 h 48835"/>
                  <a:gd name="connsiteX3" fmla="*/ 872 w 48835"/>
                  <a:gd name="connsiteY3" fmla="*/ 24825 h 48835"/>
                  <a:gd name="connsiteX4" fmla="*/ 4477 w 48835"/>
                  <a:gd name="connsiteY4" fmla="*/ 22732 h 48835"/>
                  <a:gd name="connsiteX5" fmla="*/ 22616 w 48835"/>
                  <a:gd name="connsiteY5" fmla="*/ 4593 h 48835"/>
                  <a:gd name="connsiteX6" fmla="*/ 24709 w 48835"/>
                  <a:gd name="connsiteY6" fmla="*/ 872 h 48835"/>
                  <a:gd name="connsiteX7" fmla="*/ 26802 w 48835"/>
                  <a:gd name="connsiteY7" fmla="*/ 4477 h 48835"/>
                  <a:gd name="connsiteX8" fmla="*/ 45406 w 48835"/>
                  <a:gd name="connsiteY8" fmla="*/ 22616 h 48835"/>
                  <a:gd name="connsiteX9" fmla="*/ 48778 w 48835"/>
                  <a:gd name="connsiteY9" fmla="*/ 24592 h 48835"/>
                  <a:gd name="connsiteX10" fmla="*/ 45871 w 48835"/>
                  <a:gd name="connsiteY10" fmla="*/ 26569 h 48835"/>
                  <a:gd name="connsiteX11" fmla="*/ 26685 w 48835"/>
                  <a:gd name="connsiteY11" fmla="*/ 46103 h 48835"/>
                  <a:gd name="connsiteX12" fmla="*/ 25988 w 48835"/>
                  <a:gd name="connsiteY12" fmla="*/ 48661 h 48835"/>
                  <a:gd name="connsiteX13" fmla="*/ 23546 w 48835"/>
                  <a:gd name="connsiteY13" fmla="*/ 48778 h 4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35" h="48835">
                    <a:moveTo>
                      <a:pt x="23546" y="48778"/>
                    </a:moveTo>
                    <a:cubicBezTo>
                      <a:pt x="22732" y="45522"/>
                      <a:pt x="22848" y="42150"/>
                      <a:pt x="21337" y="39127"/>
                    </a:cubicBezTo>
                    <a:cubicBezTo>
                      <a:pt x="17965" y="32150"/>
                      <a:pt x="12500" y="27732"/>
                      <a:pt x="4593" y="26918"/>
                    </a:cubicBezTo>
                    <a:cubicBezTo>
                      <a:pt x="3081" y="26801"/>
                      <a:pt x="872" y="27034"/>
                      <a:pt x="872" y="24825"/>
                    </a:cubicBezTo>
                    <a:cubicBezTo>
                      <a:pt x="872" y="22616"/>
                      <a:pt x="3081" y="22964"/>
                      <a:pt x="4477" y="22732"/>
                    </a:cubicBezTo>
                    <a:cubicBezTo>
                      <a:pt x="14593" y="21453"/>
                      <a:pt x="21220" y="14709"/>
                      <a:pt x="22616" y="4593"/>
                    </a:cubicBezTo>
                    <a:cubicBezTo>
                      <a:pt x="22848" y="3081"/>
                      <a:pt x="22616" y="872"/>
                      <a:pt x="24709" y="872"/>
                    </a:cubicBezTo>
                    <a:cubicBezTo>
                      <a:pt x="26802" y="872"/>
                      <a:pt x="26685" y="2965"/>
                      <a:pt x="26802" y="4477"/>
                    </a:cubicBezTo>
                    <a:cubicBezTo>
                      <a:pt x="28197" y="14709"/>
                      <a:pt x="34708" y="21104"/>
                      <a:pt x="45406" y="22616"/>
                    </a:cubicBezTo>
                    <a:cubicBezTo>
                      <a:pt x="46801" y="22848"/>
                      <a:pt x="48661" y="22732"/>
                      <a:pt x="48778" y="24592"/>
                    </a:cubicBezTo>
                    <a:cubicBezTo>
                      <a:pt x="48894" y="26336"/>
                      <a:pt x="47150" y="26336"/>
                      <a:pt x="45871" y="26569"/>
                    </a:cubicBezTo>
                    <a:cubicBezTo>
                      <a:pt x="33429" y="29011"/>
                      <a:pt x="28894" y="33662"/>
                      <a:pt x="26685" y="46103"/>
                    </a:cubicBezTo>
                    <a:cubicBezTo>
                      <a:pt x="26569" y="46917"/>
                      <a:pt x="26220" y="47731"/>
                      <a:pt x="25988" y="48661"/>
                    </a:cubicBezTo>
                    <a:cubicBezTo>
                      <a:pt x="25290" y="48778"/>
                      <a:pt x="24476" y="48778"/>
                      <a:pt x="23546" y="48778"/>
                    </a:cubicBezTo>
                    <a:close/>
                  </a:path>
                </a:pathLst>
              </a:custGeom>
              <a:solidFill>
                <a:srgbClr val="0675C7"/>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16" name="Freeform: Shape 1915">
                <a:extLst>
                  <a:ext uri="{FF2B5EF4-FFF2-40B4-BE49-F238E27FC236}">
                    <a16:creationId xmlns:a16="http://schemas.microsoft.com/office/drawing/2014/main" id="{C23DAF80-745D-411A-8F5D-E4F5A113FFBA}"/>
                  </a:ext>
                </a:extLst>
              </p:cNvPr>
              <p:cNvSpPr/>
              <p:nvPr/>
            </p:nvSpPr>
            <p:spPr>
              <a:xfrm>
                <a:off x="4674092" y="3325441"/>
                <a:ext cx="179064" cy="156972"/>
              </a:xfrm>
              <a:custGeom>
                <a:avLst/>
                <a:gdLst>
                  <a:gd name="connsiteX0" fmla="*/ 872 w 179064"/>
                  <a:gd name="connsiteY0" fmla="*/ 79223 h 156971"/>
                  <a:gd name="connsiteX1" fmla="*/ 78544 w 179064"/>
                  <a:gd name="connsiteY1" fmla="*/ 2598 h 156971"/>
                  <a:gd name="connsiteX2" fmla="*/ 140868 w 179064"/>
                  <a:gd name="connsiteY2" fmla="*/ 10621 h 156971"/>
                  <a:gd name="connsiteX3" fmla="*/ 143658 w 179064"/>
                  <a:gd name="connsiteY3" fmla="*/ 12830 h 156971"/>
                  <a:gd name="connsiteX4" fmla="*/ 131915 w 179064"/>
                  <a:gd name="connsiteY4" fmla="*/ 13179 h 156971"/>
                  <a:gd name="connsiteX5" fmla="*/ 116450 w 179064"/>
                  <a:gd name="connsiteY5" fmla="*/ 26202 h 156971"/>
                  <a:gd name="connsiteX6" fmla="*/ 115055 w 179064"/>
                  <a:gd name="connsiteY6" fmla="*/ 34457 h 156971"/>
                  <a:gd name="connsiteX7" fmla="*/ 106218 w 179064"/>
                  <a:gd name="connsiteY7" fmla="*/ 34922 h 156971"/>
                  <a:gd name="connsiteX8" fmla="*/ 104008 w 179064"/>
                  <a:gd name="connsiteY8" fmla="*/ 34922 h 156971"/>
                  <a:gd name="connsiteX9" fmla="*/ 82265 w 179064"/>
                  <a:gd name="connsiteY9" fmla="*/ 47480 h 156971"/>
                  <a:gd name="connsiteX10" fmla="*/ 81567 w 179064"/>
                  <a:gd name="connsiteY10" fmla="*/ 75851 h 156971"/>
                  <a:gd name="connsiteX11" fmla="*/ 106566 w 179064"/>
                  <a:gd name="connsiteY11" fmla="*/ 89688 h 156971"/>
                  <a:gd name="connsiteX12" fmla="*/ 179239 w 179064"/>
                  <a:gd name="connsiteY12" fmla="*/ 89804 h 156971"/>
                  <a:gd name="connsiteX13" fmla="*/ 154937 w 179064"/>
                  <a:gd name="connsiteY13" fmla="*/ 109804 h 156971"/>
                  <a:gd name="connsiteX14" fmla="*/ 142844 w 179064"/>
                  <a:gd name="connsiteY14" fmla="*/ 109687 h 156971"/>
                  <a:gd name="connsiteX15" fmla="*/ 119124 w 179064"/>
                  <a:gd name="connsiteY15" fmla="*/ 133989 h 156971"/>
                  <a:gd name="connsiteX16" fmla="*/ 96799 w 179064"/>
                  <a:gd name="connsiteY16" fmla="*/ 147012 h 156971"/>
                  <a:gd name="connsiteX17" fmla="*/ 77149 w 179064"/>
                  <a:gd name="connsiteY17" fmla="*/ 156779 h 156971"/>
                  <a:gd name="connsiteX18" fmla="*/ 80172 w 179064"/>
                  <a:gd name="connsiteY18" fmla="*/ 151082 h 156971"/>
                  <a:gd name="connsiteX19" fmla="*/ 82381 w 179064"/>
                  <a:gd name="connsiteY19" fmla="*/ 131896 h 156971"/>
                  <a:gd name="connsiteX20" fmla="*/ 58661 w 179064"/>
                  <a:gd name="connsiteY20" fmla="*/ 112943 h 156971"/>
                  <a:gd name="connsiteX21" fmla="*/ 53545 w 179064"/>
                  <a:gd name="connsiteY21" fmla="*/ 106781 h 156971"/>
                  <a:gd name="connsiteX22" fmla="*/ 32150 w 179064"/>
                  <a:gd name="connsiteY22" fmla="*/ 81084 h 156971"/>
                  <a:gd name="connsiteX23" fmla="*/ 5756 w 179064"/>
                  <a:gd name="connsiteY23" fmla="*/ 80270 h 156971"/>
                  <a:gd name="connsiteX24" fmla="*/ 872 w 179064"/>
                  <a:gd name="connsiteY24" fmla="*/ 79223 h 1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064" h="156971">
                    <a:moveTo>
                      <a:pt x="872" y="79223"/>
                    </a:moveTo>
                    <a:cubicBezTo>
                      <a:pt x="7616" y="41783"/>
                      <a:pt x="40406" y="9574"/>
                      <a:pt x="78544" y="2598"/>
                    </a:cubicBezTo>
                    <a:cubicBezTo>
                      <a:pt x="100288" y="-1356"/>
                      <a:pt x="120868" y="1551"/>
                      <a:pt x="140868" y="10621"/>
                    </a:cubicBezTo>
                    <a:cubicBezTo>
                      <a:pt x="141798" y="11318"/>
                      <a:pt x="142728" y="12132"/>
                      <a:pt x="143658" y="12830"/>
                    </a:cubicBezTo>
                    <a:cubicBezTo>
                      <a:pt x="139705" y="12946"/>
                      <a:pt x="135868" y="12946"/>
                      <a:pt x="131915" y="13179"/>
                    </a:cubicBezTo>
                    <a:cubicBezTo>
                      <a:pt x="124938" y="13411"/>
                      <a:pt x="117496" y="19690"/>
                      <a:pt x="116450" y="26202"/>
                    </a:cubicBezTo>
                    <a:cubicBezTo>
                      <a:pt x="115985" y="29109"/>
                      <a:pt x="116682" y="33295"/>
                      <a:pt x="115055" y="34457"/>
                    </a:cubicBezTo>
                    <a:cubicBezTo>
                      <a:pt x="113078" y="35969"/>
                      <a:pt x="109241" y="34922"/>
                      <a:pt x="106218" y="34922"/>
                    </a:cubicBezTo>
                    <a:cubicBezTo>
                      <a:pt x="105520" y="34922"/>
                      <a:pt x="104706" y="34922"/>
                      <a:pt x="104008" y="34922"/>
                    </a:cubicBezTo>
                    <a:cubicBezTo>
                      <a:pt x="94823" y="35620"/>
                      <a:pt x="87265" y="39690"/>
                      <a:pt x="82265" y="47480"/>
                    </a:cubicBezTo>
                    <a:cubicBezTo>
                      <a:pt x="76335" y="56666"/>
                      <a:pt x="76219" y="66433"/>
                      <a:pt x="81567" y="75851"/>
                    </a:cubicBezTo>
                    <a:cubicBezTo>
                      <a:pt x="87032" y="85502"/>
                      <a:pt x="95869" y="89572"/>
                      <a:pt x="106566" y="89688"/>
                    </a:cubicBezTo>
                    <a:cubicBezTo>
                      <a:pt x="130752" y="89804"/>
                      <a:pt x="155053" y="89804"/>
                      <a:pt x="179239" y="89804"/>
                    </a:cubicBezTo>
                    <a:cubicBezTo>
                      <a:pt x="171797" y="97246"/>
                      <a:pt x="163425" y="103641"/>
                      <a:pt x="154937" y="109804"/>
                    </a:cubicBezTo>
                    <a:cubicBezTo>
                      <a:pt x="150867" y="109804"/>
                      <a:pt x="146798" y="110036"/>
                      <a:pt x="142844" y="109687"/>
                    </a:cubicBezTo>
                    <a:cubicBezTo>
                      <a:pt x="129008" y="108408"/>
                      <a:pt x="117729" y="122129"/>
                      <a:pt x="119124" y="133989"/>
                    </a:cubicBezTo>
                    <a:cubicBezTo>
                      <a:pt x="111683" y="138407"/>
                      <a:pt x="104357" y="143059"/>
                      <a:pt x="96799" y="147012"/>
                    </a:cubicBezTo>
                    <a:cubicBezTo>
                      <a:pt x="90288" y="150384"/>
                      <a:pt x="84242" y="154570"/>
                      <a:pt x="77149" y="156779"/>
                    </a:cubicBezTo>
                    <a:cubicBezTo>
                      <a:pt x="78195" y="154919"/>
                      <a:pt x="79125" y="152942"/>
                      <a:pt x="80172" y="151082"/>
                    </a:cubicBezTo>
                    <a:cubicBezTo>
                      <a:pt x="83660" y="145035"/>
                      <a:pt x="84358" y="138524"/>
                      <a:pt x="82381" y="131896"/>
                    </a:cubicBezTo>
                    <a:cubicBezTo>
                      <a:pt x="78893" y="120269"/>
                      <a:pt x="70521" y="113990"/>
                      <a:pt x="58661" y="112943"/>
                    </a:cubicBezTo>
                    <a:cubicBezTo>
                      <a:pt x="54243" y="112478"/>
                      <a:pt x="53429" y="110734"/>
                      <a:pt x="53545" y="106781"/>
                    </a:cubicBezTo>
                    <a:cubicBezTo>
                      <a:pt x="53777" y="94107"/>
                      <a:pt x="44592" y="83293"/>
                      <a:pt x="32150" y="81084"/>
                    </a:cubicBezTo>
                    <a:cubicBezTo>
                      <a:pt x="23313" y="79456"/>
                      <a:pt x="14476" y="80619"/>
                      <a:pt x="5756" y="80270"/>
                    </a:cubicBezTo>
                    <a:cubicBezTo>
                      <a:pt x="4128" y="80154"/>
                      <a:pt x="2267" y="80619"/>
                      <a:pt x="872" y="79223"/>
                    </a:cubicBezTo>
                    <a:close/>
                  </a:path>
                </a:pathLst>
              </a:custGeom>
              <a:solidFill>
                <a:srgbClr val="59B3D8"/>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17" name="Freeform: Shape 1916">
                <a:extLst>
                  <a:ext uri="{FF2B5EF4-FFF2-40B4-BE49-F238E27FC236}">
                    <a16:creationId xmlns:a16="http://schemas.microsoft.com/office/drawing/2014/main" id="{E7169F34-8755-4C3B-851F-1E3E8AAC3DB7}"/>
                  </a:ext>
                </a:extLst>
              </p:cNvPr>
              <p:cNvSpPr/>
              <p:nvPr/>
            </p:nvSpPr>
            <p:spPr>
              <a:xfrm>
                <a:off x="4622995" y="3320295"/>
                <a:ext cx="296502" cy="206970"/>
              </a:xfrm>
              <a:custGeom>
                <a:avLst/>
                <a:gdLst>
                  <a:gd name="connsiteX0" fmla="*/ 206150 w 296502"/>
                  <a:gd name="connsiteY0" fmla="*/ 115065 h 206970"/>
                  <a:gd name="connsiteX1" fmla="*/ 230452 w 296502"/>
                  <a:gd name="connsiteY1" fmla="*/ 95066 h 206970"/>
                  <a:gd name="connsiteX2" fmla="*/ 245102 w 296502"/>
                  <a:gd name="connsiteY2" fmla="*/ 81927 h 206970"/>
                  <a:gd name="connsiteX3" fmla="*/ 265683 w 296502"/>
                  <a:gd name="connsiteY3" fmla="*/ 58323 h 206970"/>
                  <a:gd name="connsiteX4" fmla="*/ 277776 w 296502"/>
                  <a:gd name="connsiteY4" fmla="*/ 33091 h 206970"/>
                  <a:gd name="connsiteX5" fmla="*/ 270799 w 296502"/>
                  <a:gd name="connsiteY5" fmla="*/ 20882 h 206970"/>
                  <a:gd name="connsiteX6" fmla="*/ 258823 w 296502"/>
                  <a:gd name="connsiteY6" fmla="*/ 18905 h 206970"/>
                  <a:gd name="connsiteX7" fmla="*/ 211266 w 296502"/>
                  <a:gd name="connsiteY7" fmla="*/ 27859 h 206970"/>
                  <a:gd name="connsiteX8" fmla="*/ 194755 w 296502"/>
                  <a:gd name="connsiteY8" fmla="*/ 17859 h 206970"/>
                  <a:gd name="connsiteX9" fmla="*/ 191964 w 296502"/>
                  <a:gd name="connsiteY9" fmla="*/ 15650 h 206970"/>
                  <a:gd name="connsiteX10" fmla="*/ 256962 w 296502"/>
                  <a:gd name="connsiteY10" fmla="*/ 883 h 206970"/>
                  <a:gd name="connsiteX11" fmla="*/ 277892 w 296502"/>
                  <a:gd name="connsiteY11" fmla="*/ 4371 h 206970"/>
                  <a:gd name="connsiteX12" fmla="*/ 295217 w 296502"/>
                  <a:gd name="connsiteY12" fmla="*/ 38091 h 206970"/>
                  <a:gd name="connsiteX13" fmla="*/ 273706 w 296502"/>
                  <a:gd name="connsiteY13" fmla="*/ 77392 h 206970"/>
                  <a:gd name="connsiteX14" fmla="*/ 246963 w 296502"/>
                  <a:gd name="connsiteY14" fmla="*/ 105414 h 206970"/>
                  <a:gd name="connsiteX15" fmla="*/ 235568 w 296502"/>
                  <a:gd name="connsiteY15" fmla="*/ 114949 h 206970"/>
                  <a:gd name="connsiteX16" fmla="*/ 158012 w 296502"/>
                  <a:gd name="connsiteY16" fmla="*/ 167389 h 206970"/>
                  <a:gd name="connsiteX17" fmla="*/ 132431 w 296502"/>
                  <a:gd name="connsiteY17" fmla="*/ 180412 h 206970"/>
                  <a:gd name="connsiteX18" fmla="*/ 104758 w 296502"/>
                  <a:gd name="connsiteY18" fmla="*/ 192737 h 206970"/>
                  <a:gd name="connsiteX19" fmla="*/ 71038 w 296502"/>
                  <a:gd name="connsiteY19" fmla="*/ 202737 h 206970"/>
                  <a:gd name="connsiteX20" fmla="*/ 25690 w 296502"/>
                  <a:gd name="connsiteY20" fmla="*/ 204946 h 206970"/>
                  <a:gd name="connsiteX21" fmla="*/ 2319 w 296502"/>
                  <a:gd name="connsiteY21" fmla="*/ 167273 h 206970"/>
                  <a:gd name="connsiteX22" fmla="*/ 18830 w 296502"/>
                  <a:gd name="connsiteY22" fmla="*/ 135413 h 206970"/>
                  <a:gd name="connsiteX23" fmla="*/ 48946 w 296502"/>
                  <a:gd name="connsiteY23" fmla="*/ 102856 h 206970"/>
                  <a:gd name="connsiteX24" fmla="*/ 50690 w 296502"/>
                  <a:gd name="connsiteY24" fmla="*/ 119367 h 206970"/>
                  <a:gd name="connsiteX25" fmla="*/ 50690 w 296502"/>
                  <a:gd name="connsiteY25" fmla="*/ 126344 h 206970"/>
                  <a:gd name="connsiteX26" fmla="*/ 28597 w 296502"/>
                  <a:gd name="connsiteY26" fmla="*/ 152622 h 206970"/>
                  <a:gd name="connsiteX27" fmla="*/ 19644 w 296502"/>
                  <a:gd name="connsiteY27" fmla="*/ 169947 h 206970"/>
                  <a:gd name="connsiteX28" fmla="*/ 31272 w 296502"/>
                  <a:gd name="connsiteY28" fmla="*/ 188319 h 206970"/>
                  <a:gd name="connsiteX29" fmla="*/ 49062 w 296502"/>
                  <a:gd name="connsiteY29" fmla="*/ 188319 h 206970"/>
                  <a:gd name="connsiteX30" fmla="*/ 84642 w 296502"/>
                  <a:gd name="connsiteY30" fmla="*/ 179598 h 206970"/>
                  <a:gd name="connsiteX31" fmla="*/ 108362 w 296502"/>
                  <a:gd name="connsiteY31" fmla="*/ 170877 h 206970"/>
                  <a:gd name="connsiteX32" fmla="*/ 126734 w 296502"/>
                  <a:gd name="connsiteY32" fmla="*/ 162971 h 206970"/>
                  <a:gd name="connsiteX33" fmla="*/ 128362 w 296502"/>
                  <a:gd name="connsiteY33" fmla="*/ 162040 h 206970"/>
                  <a:gd name="connsiteX34" fmla="*/ 128362 w 296502"/>
                  <a:gd name="connsiteY34" fmla="*/ 162040 h 206970"/>
                  <a:gd name="connsiteX35" fmla="*/ 148012 w 296502"/>
                  <a:gd name="connsiteY35" fmla="*/ 152273 h 206970"/>
                  <a:gd name="connsiteX36" fmla="*/ 170337 w 296502"/>
                  <a:gd name="connsiteY36" fmla="*/ 139250 h 206970"/>
                  <a:gd name="connsiteX37" fmla="*/ 206150 w 296502"/>
                  <a:gd name="connsiteY37" fmla="*/ 115065 h 20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6502" h="206970">
                    <a:moveTo>
                      <a:pt x="206150" y="115065"/>
                    </a:moveTo>
                    <a:cubicBezTo>
                      <a:pt x="214638" y="108903"/>
                      <a:pt x="223010" y="102507"/>
                      <a:pt x="230452" y="95066"/>
                    </a:cubicBezTo>
                    <a:cubicBezTo>
                      <a:pt x="235800" y="91229"/>
                      <a:pt x="240451" y="86461"/>
                      <a:pt x="245102" y="81927"/>
                    </a:cubicBezTo>
                    <a:cubicBezTo>
                      <a:pt x="252544" y="74601"/>
                      <a:pt x="259637" y="66927"/>
                      <a:pt x="265683" y="58323"/>
                    </a:cubicBezTo>
                    <a:cubicBezTo>
                      <a:pt x="271148" y="50649"/>
                      <a:pt x="276148" y="42626"/>
                      <a:pt x="277776" y="33091"/>
                    </a:cubicBezTo>
                    <a:cubicBezTo>
                      <a:pt x="278822" y="26812"/>
                      <a:pt x="276729" y="23091"/>
                      <a:pt x="270799" y="20882"/>
                    </a:cubicBezTo>
                    <a:cubicBezTo>
                      <a:pt x="266962" y="19487"/>
                      <a:pt x="262892" y="19022"/>
                      <a:pt x="258823" y="18905"/>
                    </a:cubicBezTo>
                    <a:cubicBezTo>
                      <a:pt x="242312" y="18673"/>
                      <a:pt x="226614" y="22626"/>
                      <a:pt x="211266" y="27859"/>
                    </a:cubicBezTo>
                    <a:cubicBezTo>
                      <a:pt x="205452" y="25068"/>
                      <a:pt x="200918" y="20184"/>
                      <a:pt x="194755" y="17859"/>
                    </a:cubicBezTo>
                    <a:cubicBezTo>
                      <a:pt x="193825" y="17161"/>
                      <a:pt x="192895" y="16347"/>
                      <a:pt x="191964" y="15650"/>
                    </a:cubicBezTo>
                    <a:cubicBezTo>
                      <a:pt x="212894" y="7627"/>
                      <a:pt x="234289" y="1232"/>
                      <a:pt x="256962" y="883"/>
                    </a:cubicBezTo>
                    <a:cubicBezTo>
                      <a:pt x="264055" y="766"/>
                      <a:pt x="271264" y="1580"/>
                      <a:pt x="277892" y="4371"/>
                    </a:cubicBezTo>
                    <a:cubicBezTo>
                      <a:pt x="294868" y="11580"/>
                      <a:pt x="297891" y="23324"/>
                      <a:pt x="295217" y="38091"/>
                    </a:cubicBezTo>
                    <a:cubicBezTo>
                      <a:pt x="292426" y="53323"/>
                      <a:pt x="283241" y="65532"/>
                      <a:pt x="273706" y="77392"/>
                    </a:cubicBezTo>
                    <a:cubicBezTo>
                      <a:pt x="265567" y="87508"/>
                      <a:pt x="256032" y="96229"/>
                      <a:pt x="246963" y="105414"/>
                    </a:cubicBezTo>
                    <a:cubicBezTo>
                      <a:pt x="242777" y="108205"/>
                      <a:pt x="239289" y="111577"/>
                      <a:pt x="235568" y="114949"/>
                    </a:cubicBezTo>
                    <a:cubicBezTo>
                      <a:pt x="211382" y="134832"/>
                      <a:pt x="185337" y="152157"/>
                      <a:pt x="158012" y="167389"/>
                    </a:cubicBezTo>
                    <a:cubicBezTo>
                      <a:pt x="149524" y="171691"/>
                      <a:pt x="141152" y="176342"/>
                      <a:pt x="132431" y="180412"/>
                    </a:cubicBezTo>
                    <a:cubicBezTo>
                      <a:pt x="123362" y="184714"/>
                      <a:pt x="113944" y="188668"/>
                      <a:pt x="104758" y="192737"/>
                    </a:cubicBezTo>
                    <a:cubicBezTo>
                      <a:pt x="93595" y="196458"/>
                      <a:pt x="82665" y="200644"/>
                      <a:pt x="71038" y="202737"/>
                    </a:cubicBezTo>
                    <a:cubicBezTo>
                      <a:pt x="56038" y="205411"/>
                      <a:pt x="41039" y="208086"/>
                      <a:pt x="25690" y="204946"/>
                    </a:cubicBezTo>
                    <a:cubicBezTo>
                      <a:pt x="5807" y="200760"/>
                      <a:pt x="-2797" y="187040"/>
                      <a:pt x="2319" y="167273"/>
                    </a:cubicBezTo>
                    <a:cubicBezTo>
                      <a:pt x="5459" y="155413"/>
                      <a:pt x="11621" y="145181"/>
                      <a:pt x="18830" y="135413"/>
                    </a:cubicBezTo>
                    <a:cubicBezTo>
                      <a:pt x="27667" y="123437"/>
                      <a:pt x="37899" y="112856"/>
                      <a:pt x="48946" y="102856"/>
                    </a:cubicBezTo>
                    <a:cubicBezTo>
                      <a:pt x="50690" y="108205"/>
                      <a:pt x="49411" y="113902"/>
                      <a:pt x="50690" y="119367"/>
                    </a:cubicBezTo>
                    <a:cubicBezTo>
                      <a:pt x="51271" y="121577"/>
                      <a:pt x="52550" y="124018"/>
                      <a:pt x="50690" y="126344"/>
                    </a:cubicBezTo>
                    <a:cubicBezTo>
                      <a:pt x="42550" y="134367"/>
                      <a:pt x="34992" y="143088"/>
                      <a:pt x="28597" y="152622"/>
                    </a:cubicBezTo>
                    <a:cubicBezTo>
                      <a:pt x="24877" y="158087"/>
                      <a:pt x="21621" y="163668"/>
                      <a:pt x="19644" y="169947"/>
                    </a:cubicBezTo>
                    <a:cubicBezTo>
                      <a:pt x="16272" y="180645"/>
                      <a:pt x="20109" y="186575"/>
                      <a:pt x="31272" y="188319"/>
                    </a:cubicBezTo>
                    <a:cubicBezTo>
                      <a:pt x="37202" y="189249"/>
                      <a:pt x="43132" y="189016"/>
                      <a:pt x="49062" y="188319"/>
                    </a:cubicBezTo>
                    <a:cubicBezTo>
                      <a:pt x="61271" y="186807"/>
                      <a:pt x="73247" y="184365"/>
                      <a:pt x="84642" y="179598"/>
                    </a:cubicBezTo>
                    <a:cubicBezTo>
                      <a:pt x="92898" y="177738"/>
                      <a:pt x="100688" y="174482"/>
                      <a:pt x="108362" y="170877"/>
                    </a:cubicBezTo>
                    <a:cubicBezTo>
                      <a:pt x="114757" y="169017"/>
                      <a:pt x="120688" y="165994"/>
                      <a:pt x="126734" y="162971"/>
                    </a:cubicBezTo>
                    <a:cubicBezTo>
                      <a:pt x="127432" y="162971"/>
                      <a:pt x="128129" y="162854"/>
                      <a:pt x="128362" y="162040"/>
                    </a:cubicBezTo>
                    <a:lnTo>
                      <a:pt x="128362" y="162040"/>
                    </a:lnTo>
                    <a:cubicBezTo>
                      <a:pt x="135455" y="159948"/>
                      <a:pt x="141501" y="155645"/>
                      <a:pt x="148012" y="152273"/>
                    </a:cubicBezTo>
                    <a:cubicBezTo>
                      <a:pt x="155686" y="148320"/>
                      <a:pt x="162896" y="143669"/>
                      <a:pt x="170337" y="139250"/>
                    </a:cubicBezTo>
                    <a:cubicBezTo>
                      <a:pt x="182779" y="131925"/>
                      <a:pt x="194871" y="124018"/>
                      <a:pt x="206150" y="115065"/>
                    </a:cubicBezTo>
                    <a:close/>
                  </a:path>
                </a:pathLst>
              </a:custGeom>
              <a:solidFill>
                <a:srgbClr val="1767BF"/>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18" name="Freeform: Shape 1917">
                <a:extLst>
                  <a:ext uri="{FF2B5EF4-FFF2-40B4-BE49-F238E27FC236}">
                    <a16:creationId xmlns:a16="http://schemas.microsoft.com/office/drawing/2014/main" id="{39357D72-2F2B-4D67-8F07-3FF86B6141EC}"/>
                  </a:ext>
                </a:extLst>
              </p:cNvPr>
              <p:cNvSpPr/>
              <p:nvPr/>
            </p:nvSpPr>
            <p:spPr>
              <a:xfrm>
                <a:off x="4670952" y="3403908"/>
                <a:ext cx="87207" cy="87207"/>
              </a:xfrm>
              <a:custGeom>
                <a:avLst/>
                <a:gdLst>
                  <a:gd name="connsiteX0" fmla="*/ 78660 w 87206"/>
                  <a:gd name="connsiteY0" fmla="*/ 79358 h 87206"/>
                  <a:gd name="connsiteX1" fmla="*/ 60289 w 87206"/>
                  <a:gd name="connsiteY1" fmla="*/ 87265 h 87206"/>
                  <a:gd name="connsiteX2" fmla="*/ 55754 w 87206"/>
                  <a:gd name="connsiteY2" fmla="*/ 86451 h 87206"/>
                  <a:gd name="connsiteX3" fmla="*/ 26802 w 87206"/>
                  <a:gd name="connsiteY3" fmla="*/ 86451 h 87206"/>
                  <a:gd name="connsiteX4" fmla="*/ 23662 w 87206"/>
                  <a:gd name="connsiteY4" fmla="*/ 83428 h 87206"/>
                  <a:gd name="connsiteX5" fmla="*/ 5174 w 87206"/>
                  <a:gd name="connsiteY5" fmla="*/ 47266 h 87206"/>
                  <a:gd name="connsiteX6" fmla="*/ 2616 w 87206"/>
                  <a:gd name="connsiteY6" fmla="*/ 42847 h 87206"/>
                  <a:gd name="connsiteX7" fmla="*/ 2616 w 87206"/>
                  <a:gd name="connsiteY7" fmla="*/ 35871 h 87206"/>
                  <a:gd name="connsiteX8" fmla="*/ 872 w 87206"/>
                  <a:gd name="connsiteY8" fmla="*/ 19360 h 87206"/>
                  <a:gd name="connsiteX9" fmla="*/ 3895 w 87206"/>
                  <a:gd name="connsiteY9" fmla="*/ 872 h 87206"/>
                  <a:gd name="connsiteX10" fmla="*/ 8779 w 87206"/>
                  <a:gd name="connsiteY10" fmla="*/ 1919 h 87206"/>
                  <a:gd name="connsiteX11" fmla="*/ 35173 w 87206"/>
                  <a:gd name="connsiteY11" fmla="*/ 2732 h 87206"/>
                  <a:gd name="connsiteX12" fmla="*/ 56568 w 87206"/>
                  <a:gd name="connsiteY12" fmla="*/ 28429 h 87206"/>
                  <a:gd name="connsiteX13" fmla="*/ 61684 w 87206"/>
                  <a:gd name="connsiteY13" fmla="*/ 34592 h 87206"/>
                  <a:gd name="connsiteX14" fmla="*/ 85404 w 87206"/>
                  <a:gd name="connsiteY14" fmla="*/ 53545 h 87206"/>
                  <a:gd name="connsiteX15" fmla="*/ 83195 w 87206"/>
                  <a:gd name="connsiteY15" fmla="*/ 72730 h 87206"/>
                  <a:gd name="connsiteX16" fmla="*/ 80172 w 87206"/>
                  <a:gd name="connsiteY16" fmla="*/ 78428 h 87206"/>
                  <a:gd name="connsiteX17" fmla="*/ 80172 w 87206"/>
                  <a:gd name="connsiteY17" fmla="*/ 78428 h 87206"/>
                  <a:gd name="connsiteX18" fmla="*/ 78660 w 87206"/>
                  <a:gd name="connsiteY18" fmla="*/ 79358 h 8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06" h="87206">
                    <a:moveTo>
                      <a:pt x="78660" y="79358"/>
                    </a:moveTo>
                    <a:cubicBezTo>
                      <a:pt x="72730" y="82381"/>
                      <a:pt x="66800" y="85288"/>
                      <a:pt x="60289" y="87265"/>
                    </a:cubicBezTo>
                    <a:cubicBezTo>
                      <a:pt x="59010" y="85869"/>
                      <a:pt x="57266" y="86451"/>
                      <a:pt x="55754" y="86451"/>
                    </a:cubicBezTo>
                    <a:cubicBezTo>
                      <a:pt x="46103" y="86451"/>
                      <a:pt x="36452" y="86451"/>
                      <a:pt x="26802" y="86451"/>
                    </a:cubicBezTo>
                    <a:cubicBezTo>
                      <a:pt x="25755" y="85404"/>
                      <a:pt x="24592" y="84590"/>
                      <a:pt x="23662" y="83428"/>
                    </a:cubicBezTo>
                    <a:cubicBezTo>
                      <a:pt x="15058" y="72614"/>
                      <a:pt x="8895" y="60638"/>
                      <a:pt x="5174" y="47266"/>
                    </a:cubicBezTo>
                    <a:cubicBezTo>
                      <a:pt x="4709" y="45638"/>
                      <a:pt x="5174" y="43313"/>
                      <a:pt x="2616" y="42847"/>
                    </a:cubicBezTo>
                    <a:cubicBezTo>
                      <a:pt x="4477" y="40522"/>
                      <a:pt x="3081" y="38080"/>
                      <a:pt x="2616" y="35871"/>
                    </a:cubicBezTo>
                    <a:cubicBezTo>
                      <a:pt x="1337" y="30406"/>
                      <a:pt x="2616" y="24709"/>
                      <a:pt x="872" y="19360"/>
                    </a:cubicBezTo>
                    <a:cubicBezTo>
                      <a:pt x="2616" y="13314"/>
                      <a:pt x="1919" y="6918"/>
                      <a:pt x="3895" y="872"/>
                    </a:cubicBezTo>
                    <a:cubicBezTo>
                      <a:pt x="5291" y="2384"/>
                      <a:pt x="7151" y="1919"/>
                      <a:pt x="8779" y="1919"/>
                    </a:cubicBezTo>
                    <a:cubicBezTo>
                      <a:pt x="17616" y="2267"/>
                      <a:pt x="26453" y="1105"/>
                      <a:pt x="35173" y="2732"/>
                    </a:cubicBezTo>
                    <a:cubicBezTo>
                      <a:pt x="47499" y="4942"/>
                      <a:pt x="56801" y="15755"/>
                      <a:pt x="56568" y="28429"/>
                    </a:cubicBezTo>
                    <a:cubicBezTo>
                      <a:pt x="56452" y="32499"/>
                      <a:pt x="57266" y="34243"/>
                      <a:pt x="61684" y="34592"/>
                    </a:cubicBezTo>
                    <a:cubicBezTo>
                      <a:pt x="73544" y="35755"/>
                      <a:pt x="81800" y="41917"/>
                      <a:pt x="85404" y="53545"/>
                    </a:cubicBezTo>
                    <a:cubicBezTo>
                      <a:pt x="87381" y="60173"/>
                      <a:pt x="86683" y="66684"/>
                      <a:pt x="83195" y="72730"/>
                    </a:cubicBezTo>
                    <a:cubicBezTo>
                      <a:pt x="82149" y="74591"/>
                      <a:pt x="81218" y="76567"/>
                      <a:pt x="80172" y="78428"/>
                    </a:cubicBezTo>
                    <a:cubicBezTo>
                      <a:pt x="80172" y="78428"/>
                      <a:pt x="80172" y="78428"/>
                      <a:pt x="80172" y="78428"/>
                    </a:cubicBezTo>
                    <a:cubicBezTo>
                      <a:pt x="79591" y="78428"/>
                      <a:pt x="79009" y="78660"/>
                      <a:pt x="78660" y="79358"/>
                    </a:cubicBezTo>
                    <a:close/>
                  </a:path>
                </a:pathLst>
              </a:custGeom>
              <a:solidFill>
                <a:srgbClr val="98C9E2"/>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19" name="Freeform: Shape 1918">
                <a:extLst>
                  <a:ext uri="{FF2B5EF4-FFF2-40B4-BE49-F238E27FC236}">
                    <a16:creationId xmlns:a16="http://schemas.microsoft.com/office/drawing/2014/main" id="{CC33B53D-557B-4EB9-AC49-635DCD14A632}"/>
                  </a:ext>
                </a:extLst>
              </p:cNvPr>
              <p:cNvSpPr/>
              <p:nvPr/>
            </p:nvSpPr>
            <p:spPr>
              <a:xfrm>
                <a:off x="4780014" y="3434372"/>
                <a:ext cx="89532" cy="76742"/>
              </a:xfrm>
              <a:custGeom>
                <a:avLst/>
                <a:gdLst>
                  <a:gd name="connsiteX0" fmla="*/ 993 w 89532"/>
                  <a:gd name="connsiteY0" fmla="*/ 53312 h 76741"/>
                  <a:gd name="connsiteX1" fmla="*/ 78549 w 89532"/>
                  <a:gd name="connsiteY1" fmla="*/ 872 h 76741"/>
                  <a:gd name="connsiteX2" fmla="*/ 89479 w 89532"/>
                  <a:gd name="connsiteY2" fmla="*/ 872 h 76741"/>
                  <a:gd name="connsiteX3" fmla="*/ 42271 w 89532"/>
                  <a:gd name="connsiteY3" fmla="*/ 75405 h 76741"/>
                  <a:gd name="connsiteX4" fmla="*/ 38783 w 89532"/>
                  <a:gd name="connsiteY4" fmla="*/ 76916 h 76741"/>
                  <a:gd name="connsiteX5" fmla="*/ 24016 w 89532"/>
                  <a:gd name="connsiteY5" fmla="*/ 76916 h 76741"/>
                  <a:gd name="connsiteX6" fmla="*/ 993 w 89532"/>
                  <a:gd name="connsiteY6" fmla="*/ 53312 h 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2" h="76741">
                    <a:moveTo>
                      <a:pt x="993" y="53312"/>
                    </a:moveTo>
                    <a:cubicBezTo>
                      <a:pt x="28318" y="38080"/>
                      <a:pt x="54248" y="20755"/>
                      <a:pt x="78549" y="872"/>
                    </a:cubicBezTo>
                    <a:cubicBezTo>
                      <a:pt x="82154" y="872"/>
                      <a:pt x="85875" y="872"/>
                      <a:pt x="89479" y="872"/>
                    </a:cubicBezTo>
                    <a:cubicBezTo>
                      <a:pt x="85991" y="33429"/>
                      <a:pt x="69945" y="58080"/>
                      <a:pt x="42271" y="75405"/>
                    </a:cubicBezTo>
                    <a:cubicBezTo>
                      <a:pt x="41225" y="76102"/>
                      <a:pt x="39946" y="76451"/>
                      <a:pt x="38783" y="76916"/>
                    </a:cubicBezTo>
                    <a:cubicBezTo>
                      <a:pt x="33899" y="76916"/>
                      <a:pt x="28900" y="76684"/>
                      <a:pt x="24016" y="76916"/>
                    </a:cubicBezTo>
                    <a:cubicBezTo>
                      <a:pt x="10412" y="77498"/>
                      <a:pt x="-402" y="65986"/>
                      <a:pt x="993" y="53312"/>
                    </a:cubicBezTo>
                    <a:close/>
                  </a:path>
                </a:pathLst>
              </a:custGeom>
              <a:solidFill>
                <a:srgbClr val="98C9E2"/>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20" name="Freeform: Shape 1919">
                <a:extLst>
                  <a:ext uri="{FF2B5EF4-FFF2-40B4-BE49-F238E27FC236}">
                    <a16:creationId xmlns:a16="http://schemas.microsoft.com/office/drawing/2014/main" id="{2E468620-AFDA-4973-9B5D-26CF07934A84}"/>
                  </a:ext>
                </a:extLst>
              </p:cNvPr>
              <p:cNvSpPr/>
              <p:nvPr/>
            </p:nvSpPr>
            <p:spPr>
              <a:xfrm>
                <a:off x="4619907" y="3277626"/>
                <a:ext cx="81393" cy="81393"/>
              </a:xfrm>
              <a:custGeom>
                <a:avLst/>
                <a:gdLst>
                  <a:gd name="connsiteX0" fmla="*/ 41336 w 81392"/>
                  <a:gd name="connsiteY0" fmla="*/ 879 h 81392"/>
                  <a:gd name="connsiteX1" fmla="*/ 44127 w 81392"/>
                  <a:gd name="connsiteY1" fmla="*/ 4600 h 81392"/>
                  <a:gd name="connsiteX2" fmla="*/ 77730 w 81392"/>
                  <a:gd name="connsiteY2" fmla="*/ 38203 h 81392"/>
                  <a:gd name="connsiteX3" fmla="*/ 81567 w 81392"/>
                  <a:gd name="connsiteY3" fmla="*/ 41459 h 81392"/>
                  <a:gd name="connsiteX4" fmla="*/ 77498 w 81392"/>
                  <a:gd name="connsiteY4" fmla="*/ 44482 h 81392"/>
                  <a:gd name="connsiteX5" fmla="*/ 44359 w 81392"/>
                  <a:gd name="connsiteY5" fmla="*/ 77272 h 81392"/>
                  <a:gd name="connsiteX6" fmla="*/ 41103 w 81392"/>
                  <a:gd name="connsiteY6" fmla="*/ 81574 h 81392"/>
                  <a:gd name="connsiteX7" fmla="*/ 38196 w 81392"/>
                  <a:gd name="connsiteY7" fmla="*/ 77504 h 81392"/>
                  <a:gd name="connsiteX8" fmla="*/ 4709 w 81392"/>
                  <a:gd name="connsiteY8" fmla="*/ 44366 h 81392"/>
                  <a:gd name="connsiteX9" fmla="*/ 872 w 81392"/>
                  <a:gd name="connsiteY9" fmla="*/ 41226 h 81392"/>
                  <a:gd name="connsiteX10" fmla="*/ 4825 w 81392"/>
                  <a:gd name="connsiteY10" fmla="*/ 38203 h 81392"/>
                  <a:gd name="connsiteX11" fmla="*/ 38196 w 81392"/>
                  <a:gd name="connsiteY11" fmla="*/ 5762 h 81392"/>
                  <a:gd name="connsiteX12" fmla="*/ 41336 w 81392"/>
                  <a:gd name="connsiteY12" fmla="*/ 879 h 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92" h="81392">
                    <a:moveTo>
                      <a:pt x="41336" y="879"/>
                    </a:moveTo>
                    <a:cubicBezTo>
                      <a:pt x="43196" y="1228"/>
                      <a:pt x="44127" y="2623"/>
                      <a:pt x="44127" y="4600"/>
                    </a:cubicBezTo>
                    <a:cubicBezTo>
                      <a:pt x="44592" y="22971"/>
                      <a:pt x="59475" y="37273"/>
                      <a:pt x="77730" y="38203"/>
                    </a:cubicBezTo>
                    <a:cubicBezTo>
                      <a:pt x="79939" y="38319"/>
                      <a:pt x="81684" y="39133"/>
                      <a:pt x="81567" y="41459"/>
                    </a:cubicBezTo>
                    <a:cubicBezTo>
                      <a:pt x="81451" y="43784"/>
                      <a:pt x="79591" y="44249"/>
                      <a:pt x="77498" y="44482"/>
                    </a:cubicBezTo>
                    <a:cubicBezTo>
                      <a:pt x="58545" y="45994"/>
                      <a:pt x="45871" y="58551"/>
                      <a:pt x="44359" y="77272"/>
                    </a:cubicBezTo>
                    <a:cubicBezTo>
                      <a:pt x="44127" y="79481"/>
                      <a:pt x="43661" y="81574"/>
                      <a:pt x="41103" y="81574"/>
                    </a:cubicBezTo>
                    <a:cubicBezTo>
                      <a:pt x="38778" y="81574"/>
                      <a:pt x="38313" y="79597"/>
                      <a:pt x="38196" y="77504"/>
                    </a:cubicBezTo>
                    <a:cubicBezTo>
                      <a:pt x="37034" y="58086"/>
                      <a:pt x="21453" y="44598"/>
                      <a:pt x="4709" y="44366"/>
                    </a:cubicBezTo>
                    <a:cubicBezTo>
                      <a:pt x="2732" y="44366"/>
                      <a:pt x="872" y="43784"/>
                      <a:pt x="872" y="41226"/>
                    </a:cubicBezTo>
                    <a:cubicBezTo>
                      <a:pt x="872" y="38668"/>
                      <a:pt x="2732" y="38436"/>
                      <a:pt x="4825" y="38203"/>
                    </a:cubicBezTo>
                    <a:cubicBezTo>
                      <a:pt x="23662" y="36575"/>
                      <a:pt x="35987" y="24599"/>
                      <a:pt x="38196" y="5762"/>
                    </a:cubicBezTo>
                    <a:cubicBezTo>
                      <a:pt x="38429" y="2158"/>
                      <a:pt x="39359" y="762"/>
                      <a:pt x="41336" y="879"/>
                    </a:cubicBezTo>
                    <a:close/>
                  </a:path>
                </a:pathLst>
              </a:custGeom>
              <a:solidFill>
                <a:srgbClr val="B8D434"/>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21" name="Freeform: Shape 1920">
                <a:extLst>
                  <a:ext uri="{FF2B5EF4-FFF2-40B4-BE49-F238E27FC236}">
                    <a16:creationId xmlns:a16="http://schemas.microsoft.com/office/drawing/2014/main" id="{7E7198C6-AFBB-49C6-A4F6-225A7111E030}"/>
                  </a:ext>
                </a:extLst>
              </p:cNvPr>
              <p:cNvSpPr/>
              <p:nvPr/>
            </p:nvSpPr>
            <p:spPr>
              <a:xfrm>
                <a:off x="4726997" y="3486812"/>
                <a:ext cx="91858" cy="37208"/>
              </a:xfrm>
              <a:custGeom>
                <a:avLst/>
                <a:gdLst>
                  <a:gd name="connsiteX0" fmla="*/ 54010 w 91857"/>
                  <a:gd name="connsiteY0" fmla="*/ 872 h 37208"/>
                  <a:gd name="connsiteX1" fmla="*/ 77033 w 91857"/>
                  <a:gd name="connsiteY1" fmla="*/ 24360 h 37208"/>
                  <a:gd name="connsiteX2" fmla="*/ 91799 w 91857"/>
                  <a:gd name="connsiteY2" fmla="*/ 24360 h 37208"/>
                  <a:gd name="connsiteX3" fmla="*/ 54591 w 91857"/>
                  <a:gd name="connsiteY3" fmla="*/ 36220 h 37208"/>
                  <a:gd name="connsiteX4" fmla="*/ 3430 w 91857"/>
                  <a:gd name="connsiteY4" fmla="*/ 27732 h 37208"/>
                  <a:gd name="connsiteX5" fmla="*/ 872 w 91857"/>
                  <a:gd name="connsiteY5" fmla="*/ 26220 h 37208"/>
                  <a:gd name="connsiteX6" fmla="*/ 28546 w 91857"/>
                  <a:gd name="connsiteY6" fmla="*/ 13895 h 37208"/>
                  <a:gd name="connsiteX7" fmla="*/ 54010 w 91857"/>
                  <a:gd name="connsiteY7" fmla="*/ 872 h 3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57" h="37208">
                    <a:moveTo>
                      <a:pt x="54010" y="872"/>
                    </a:moveTo>
                    <a:cubicBezTo>
                      <a:pt x="52615" y="13546"/>
                      <a:pt x="63428" y="25057"/>
                      <a:pt x="77033" y="24360"/>
                    </a:cubicBezTo>
                    <a:cubicBezTo>
                      <a:pt x="81916" y="24127"/>
                      <a:pt x="86916" y="24360"/>
                      <a:pt x="91799" y="24360"/>
                    </a:cubicBezTo>
                    <a:cubicBezTo>
                      <a:pt x="80404" y="31453"/>
                      <a:pt x="67730" y="34941"/>
                      <a:pt x="54591" y="36220"/>
                    </a:cubicBezTo>
                    <a:cubicBezTo>
                      <a:pt x="36917" y="37964"/>
                      <a:pt x="19709" y="35290"/>
                      <a:pt x="3430" y="27732"/>
                    </a:cubicBezTo>
                    <a:cubicBezTo>
                      <a:pt x="2500" y="27267"/>
                      <a:pt x="1686" y="26685"/>
                      <a:pt x="872" y="26220"/>
                    </a:cubicBezTo>
                    <a:cubicBezTo>
                      <a:pt x="10058" y="22150"/>
                      <a:pt x="19476" y="18197"/>
                      <a:pt x="28546" y="13895"/>
                    </a:cubicBezTo>
                    <a:cubicBezTo>
                      <a:pt x="37034" y="9825"/>
                      <a:pt x="45522" y="5174"/>
                      <a:pt x="54010" y="872"/>
                    </a:cubicBezTo>
                    <a:close/>
                  </a:path>
                </a:pathLst>
              </a:custGeom>
              <a:solidFill>
                <a:srgbClr val="5AB4D8"/>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22" name="Freeform: Shape 1921">
                <a:extLst>
                  <a:ext uri="{FF2B5EF4-FFF2-40B4-BE49-F238E27FC236}">
                    <a16:creationId xmlns:a16="http://schemas.microsoft.com/office/drawing/2014/main" id="{F01B18AC-F68D-4AF2-817D-2D9A6FA96F14}"/>
                  </a:ext>
                </a:extLst>
              </p:cNvPr>
              <p:cNvSpPr/>
              <p:nvPr/>
            </p:nvSpPr>
            <p:spPr>
              <a:xfrm>
                <a:off x="4857691" y="3424721"/>
                <a:ext cx="12790" cy="10465"/>
              </a:xfrm>
              <a:custGeom>
                <a:avLst/>
                <a:gdLst>
                  <a:gd name="connsiteX0" fmla="*/ 11802 w 12790"/>
                  <a:gd name="connsiteY0" fmla="*/ 10407 h 10464"/>
                  <a:gd name="connsiteX1" fmla="*/ 872 w 12790"/>
                  <a:gd name="connsiteY1" fmla="*/ 10407 h 10464"/>
                  <a:gd name="connsiteX2" fmla="*/ 12267 w 12790"/>
                  <a:gd name="connsiteY2" fmla="*/ 872 h 10464"/>
                  <a:gd name="connsiteX3" fmla="*/ 11802 w 12790"/>
                  <a:gd name="connsiteY3" fmla="*/ 10407 h 10464"/>
                </a:gdLst>
                <a:ahLst/>
                <a:cxnLst>
                  <a:cxn ang="0">
                    <a:pos x="connsiteX0" y="connsiteY0"/>
                  </a:cxn>
                  <a:cxn ang="0">
                    <a:pos x="connsiteX1" y="connsiteY1"/>
                  </a:cxn>
                  <a:cxn ang="0">
                    <a:pos x="connsiteX2" y="connsiteY2"/>
                  </a:cxn>
                  <a:cxn ang="0">
                    <a:pos x="connsiteX3" y="connsiteY3"/>
                  </a:cxn>
                </a:cxnLst>
                <a:rect l="l" t="t" r="r" b="b"/>
                <a:pathLst>
                  <a:path w="12790" h="10464">
                    <a:moveTo>
                      <a:pt x="11802" y="10407"/>
                    </a:moveTo>
                    <a:cubicBezTo>
                      <a:pt x="8197" y="10407"/>
                      <a:pt x="4477" y="10407"/>
                      <a:pt x="872" y="10407"/>
                    </a:cubicBezTo>
                    <a:cubicBezTo>
                      <a:pt x="4477" y="7035"/>
                      <a:pt x="8081" y="3663"/>
                      <a:pt x="12267" y="872"/>
                    </a:cubicBezTo>
                    <a:cubicBezTo>
                      <a:pt x="12383" y="4128"/>
                      <a:pt x="12500" y="7267"/>
                      <a:pt x="11802" y="10407"/>
                    </a:cubicBezTo>
                    <a:close/>
                  </a:path>
                </a:pathLst>
              </a:custGeom>
              <a:solidFill>
                <a:srgbClr val="5BB2D8"/>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23" name="Freeform: Shape 1922">
                <a:extLst>
                  <a:ext uri="{FF2B5EF4-FFF2-40B4-BE49-F238E27FC236}">
                    <a16:creationId xmlns:a16="http://schemas.microsoft.com/office/drawing/2014/main" id="{85AB26A6-51A0-455F-A619-8E4487E4FBC0}"/>
                  </a:ext>
                </a:extLst>
              </p:cNvPr>
              <p:cNvSpPr/>
              <p:nvPr/>
            </p:nvSpPr>
            <p:spPr>
              <a:xfrm>
                <a:off x="4751133" y="3337282"/>
                <a:ext cx="117438" cy="77905"/>
              </a:xfrm>
              <a:custGeom>
                <a:avLst/>
                <a:gdLst>
                  <a:gd name="connsiteX0" fmla="*/ 66617 w 117438"/>
                  <a:gd name="connsiteY0" fmla="*/ 872 h 77904"/>
                  <a:gd name="connsiteX1" fmla="*/ 83128 w 117438"/>
                  <a:gd name="connsiteY1" fmla="*/ 10872 h 77904"/>
                  <a:gd name="connsiteX2" fmla="*/ 84872 w 117438"/>
                  <a:gd name="connsiteY2" fmla="*/ 12848 h 77904"/>
                  <a:gd name="connsiteX3" fmla="*/ 108360 w 117438"/>
                  <a:gd name="connsiteY3" fmla="*/ 42731 h 77904"/>
                  <a:gd name="connsiteX4" fmla="*/ 117080 w 117438"/>
                  <a:gd name="connsiteY4" fmla="*/ 64824 h 77904"/>
                  <a:gd name="connsiteX5" fmla="*/ 102430 w 117438"/>
                  <a:gd name="connsiteY5" fmla="*/ 77963 h 77904"/>
                  <a:gd name="connsiteX6" fmla="*/ 29757 w 117438"/>
                  <a:gd name="connsiteY6" fmla="*/ 77846 h 77904"/>
                  <a:gd name="connsiteX7" fmla="*/ 4758 w 117438"/>
                  <a:gd name="connsiteY7" fmla="*/ 64010 h 77904"/>
                  <a:gd name="connsiteX8" fmla="*/ 5456 w 117438"/>
                  <a:gd name="connsiteY8" fmla="*/ 35638 h 77904"/>
                  <a:gd name="connsiteX9" fmla="*/ 27199 w 117438"/>
                  <a:gd name="connsiteY9" fmla="*/ 23081 h 77904"/>
                  <a:gd name="connsiteX10" fmla="*/ 29409 w 117438"/>
                  <a:gd name="connsiteY10" fmla="*/ 23081 h 77904"/>
                  <a:gd name="connsiteX11" fmla="*/ 38246 w 117438"/>
                  <a:gd name="connsiteY11" fmla="*/ 22616 h 77904"/>
                  <a:gd name="connsiteX12" fmla="*/ 39641 w 117438"/>
                  <a:gd name="connsiteY12" fmla="*/ 14360 h 77904"/>
                  <a:gd name="connsiteX13" fmla="*/ 55106 w 117438"/>
                  <a:gd name="connsiteY13" fmla="*/ 1337 h 77904"/>
                  <a:gd name="connsiteX14" fmla="*/ 66617 w 117438"/>
                  <a:gd name="connsiteY14" fmla="*/ 872 h 7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438" h="77904">
                    <a:moveTo>
                      <a:pt x="66617" y="872"/>
                    </a:moveTo>
                    <a:cubicBezTo>
                      <a:pt x="72663" y="3198"/>
                      <a:pt x="77314" y="8081"/>
                      <a:pt x="83128" y="10872"/>
                    </a:cubicBezTo>
                    <a:cubicBezTo>
                      <a:pt x="83709" y="11569"/>
                      <a:pt x="84174" y="12267"/>
                      <a:pt x="84872" y="12848"/>
                    </a:cubicBezTo>
                    <a:cubicBezTo>
                      <a:pt x="94988" y="20988"/>
                      <a:pt x="102197" y="31336"/>
                      <a:pt x="108360" y="42731"/>
                    </a:cubicBezTo>
                    <a:cubicBezTo>
                      <a:pt x="112197" y="49824"/>
                      <a:pt x="113825" y="57614"/>
                      <a:pt x="117080" y="64824"/>
                    </a:cubicBezTo>
                    <a:cubicBezTo>
                      <a:pt x="112313" y="69358"/>
                      <a:pt x="107778" y="74126"/>
                      <a:pt x="102430" y="77963"/>
                    </a:cubicBezTo>
                    <a:cubicBezTo>
                      <a:pt x="78244" y="77963"/>
                      <a:pt x="53943" y="77963"/>
                      <a:pt x="29757" y="77846"/>
                    </a:cubicBezTo>
                    <a:cubicBezTo>
                      <a:pt x="19060" y="77730"/>
                      <a:pt x="10223" y="73660"/>
                      <a:pt x="4758" y="64010"/>
                    </a:cubicBezTo>
                    <a:cubicBezTo>
                      <a:pt x="-590" y="54475"/>
                      <a:pt x="-474" y="44824"/>
                      <a:pt x="5456" y="35638"/>
                    </a:cubicBezTo>
                    <a:cubicBezTo>
                      <a:pt x="10456" y="27848"/>
                      <a:pt x="17897" y="23778"/>
                      <a:pt x="27199" y="23081"/>
                    </a:cubicBezTo>
                    <a:cubicBezTo>
                      <a:pt x="27897" y="23081"/>
                      <a:pt x="28595" y="23081"/>
                      <a:pt x="29409" y="23081"/>
                    </a:cubicBezTo>
                    <a:cubicBezTo>
                      <a:pt x="32432" y="23081"/>
                      <a:pt x="36269" y="24127"/>
                      <a:pt x="38246" y="22616"/>
                    </a:cubicBezTo>
                    <a:cubicBezTo>
                      <a:pt x="39873" y="21453"/>
                      <a:pt x="39176" y="17151"/>
                      <a:pt x="39641" y="14360"/>
                    </a:cubicBezTo>
                    <a:cubicBezTo>
                      <a:pt x="40687" y="7849"/>
                      <a:pt x="48129" y="1570"/>
                      <a:pt x="55106" y="1337"/>
                    </a:cubicBezTo>
                    <a:cubicBezTo>
                      <a:pt x="58826" y="1105"/>
                      <a:pt x="62780" y="988"/>
                      <a:pt x="66617" y="872"/>
                    </a:cubicBezTo>
                    <a:close/>
                  </a:path>
                </a:pathLst>
              </a:custGeom>
              <a:solidFill>
                <a:srgbClr val="98C9E2"/>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24" name="Freeform: Shape 1923">
                <a:extLst>
                  <a:ext uri="{FF2B5EF4-FFF2-40B4-BE49-F238E27FC236}">
                    <a16:creationId xmlns:a16="http://schemas.microsoft.com/office/drawing/2014/main" id="{A3E263B3-6A8B-49F5-9625-43F2F54AEAD0}"/>
                  </a:ext>
                </a:extLst>
              </p:cNvPr>
              <p:cNvSpPr/>
              <p:nvPr/>
            </p:nvSpPr>
            <p:spPr>
              <a:xfrm>
                <a:off x="4792343" y="3434391"/>
                <a:ext cx="37208" cy="25581"/>
              </a:xfrm>
              <a:custGeom>
                <a:avLst/>
                <a:gdLst>
                  <a:gd name="connsiteX0" fmla="*/ 36802 w 37208"/>
                  <a:gd name="connsiteY0" fmla="*/ 970 h 25580"/>
                  <a:gd name="connsiteX1" fmla="*/ 989 w 37208"/>
                  <a:gd name="connsiteY1" fmla="*/ 25271 h 25580"/>
                  <a:gd name="connsiteX2" fmla="*/ 24709 w 37208"/>
                  <a:gd name="connsiteY2" fmla="*/ 970 h 25580"/>
                  <a:gd name="connsiteX3" fmla="*/ 36802 w 37208"/>
                  <a:gd name="connsiteY3" fmla="*/ 970 h 25580"/>
                </a:gdLst>
                <a:ahLst/>
                <a:cxnLst>
                  <a:cxn ang="0">
                    <a:pos x="connsiteX0" y="connsiteY0"/>
                  </a:cxn>
                  <a:cxn ang="0">
                    <a:pos x="connsiteX1" y="connsiteY1"/>
                  </a:cxn>
                  <a:cxn ang="0">
                    <a:pos x="connsiteX2" y="connsiteY2"/>
                  </a:cxn>
                  <a:cxn ang="0">
                    <a:pos x="connsiteX3" y="connsiteY3"/>
                  </a:cxn>
                </a:cxnLst>
                <a:rect l="l" t="t" r="r" b="b"/>
                <a:pathLst>
                  <a:path w="37208" h="25580">
                    <a:moveTo>
                      <a:pt x="36802" y="970"/>
                    </a:moveTo>
                    <a:cubicBezTo>
                      <a:pt x="25523" y="10039"/>
                      <a:pt x="13430" y="17946"/>
                      <a:pt x="989" y="25271"/>
                    </a:cubicBezTo>
                    <a:cubicBezTo>
                      <a:pt x="-406" y="13411"/>
                      <a:pt x="10872" y="-426"/>
                      <a:pt x="24709" y="970"/>
                    </a:cubicBezTo>
                    <a:cubicBezTo>
                      <a:pt x="28663" y="1202"/>
                      <a:pt x="32732" y="853"/>
                      <a:pt x="36802" y="970"/>
                    </a:cubicBezTo>
                    <a:close/>
                  </a:path>
                </a:pathLst>
              </a:custGeom>
              <a:solidFill>
                <a:srgbClr val="96C7E1"/>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25" name="Freeform: Shape 1924">
                <a:extLst>
                  <a:ext uri="{FF2B5EF4-FFF2-40B4-BE49-F238E27FC236}">
                    <a16:creationId xmlns:a16="http://schemas.microsoft.com/office/drawing/2014/main" id="{FE57C0C0-7C25-46EB-BBA2-84EAA4661BBA}"/>
                  </a:ext>
                </a:extLst>
              </p:cNvPr>
              <p:cNvSpPr/>
              <p:nvPr/>
            </p:nvSpPr>
            <p:spPr>
              <a:xfrm>
                <a:off x="4696998" y="3489367"/>
                <a:ext cx="34883" cy="10465"/>
              </a:xfrm>
              <a:custGeom>
                <a:avLst/>
                <a:gdLst>
                  <a:gd name="connsiteX0" fmla="*/ 10639 w 34882"/>
                  <a:gd name="connsiteY0" fmla="*/ 10527 h 10464"/>
                  <a:gd name="connsiteX1" fmla="*/ 872 w 34882"/>
                  <a:gd name="connsiteY1" fmla="*/ 992 h 10464"/>
                  <a:gd name="connsiteX2" fmla="*/ 29825 w 34882"/>
                  <a:gd name="connsiteY2" fmla="*/ 992 h 10464"/>
                  <a:gd name="connsiteX3" fmla="*/ 34359 w 34882"/>
                  <a:gd name="connsiteY3" fmla="*/ 1806 h 10464"/>
                  <a:gd name="connsiteX4" fmla="*/ 10639 w 34882"/>
                  <a:gd name="connsiteY4" fmla="*/ 10527 h 1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2" h="10464">
                    <a:moveTo>
                      <a:pt x="10639" y="10527"/>
                    </a:moveTo>
                    <a:cubicBezTo>
                      <a:pt x="6918" y="7852"/>
                      <a:pt x="3546" y="4713"/>
                      <a:pt x="872" y="992"/>
                    </a:cubicBezTo>
                    <a:cubicBezTo>
                      <a:pt x="10523" y="992"/>
                      <a:pt x="20174" y="992"/>
                      <a:pt x="29825" y="992"/>
                    </a:cubicBezTo>
                    <a:cubicBezTo>
                      <a:pt x="31336" y="992"/>
                      <a:pt x="33080" y="411"/>
                      <a:pt x="34359" y="1806"/>
                    </a:cubicBezTo>
                    <a:cubicBezTo>
                      <a:pt x="26685" y="5294"/>
                      <a:pt x="18895" y="8666"/>
                      <a:pt x="10639" y="10527"/>
                    </a:cubicBezTo>
                    <a:close/>
                  </a:path>
                </a:pathLst>
              </a:custGeom>
              <a:solidFill>
                <a:srgbClr val="5CB4D8"/>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926" name="Freeform: Shape 1925">
                <a:extLst>
                  <a:ext uri="{FF2B5EF4-FFF2-40B4-BE49-F238E27FC236}">
                    <a16:creationId xmlns:a16="http://schemas.microsoft.com/office/drawing/2014/main" id="{B4F0F1C8-EC51-42DD-876A-FF13AC3D3406}"/>
                  </a:ext>
                </a:extLst>
              </p:cNvPr>
              <p:cNvSpPr/>
              <p:nvPr/>
            </p:nvSpPr>
            <p:spPr>
              <a:xfrm>
                <a:off x="4748741" y="3481464"/>
                <a:ext cx="2326" cy="2326"/>
              </a:xfrm>
              <a:custGeom>
                <a:avLst/>
                <a:gdLst>
                  <a:gd name="connsiteX0" fmla="*/ 872 w 2325"/>
                  <a:gd name="connsiteY0" fmla="*/ 1802 h 2325"/>
                  <a:gd name="connsiteX1" fmla="*/ 2500 w 2325"/>
                  <a:gd name="connsiteY1" fmla="*/ 872 h 2325"/>
                  <a:gd name="connsiteX2" fmla="*/ 872 w 2325"/>
                  <a:gd name="connsiteY2" fmla="*/ 1802 h 2325"/>
                </a:gdLst>
                <a:ahLst/>
                <a:cxnLst>
                  <a:cxn ang="0">
                    <a:pos x="connsiteX0" y="connsiteY0"/>
                  </a:cxn>
                  <a:cxn ang="0">
                    <a:pos x="connsiteX1" y="connsiteY1"/>
                  </a:cxn>
                  <a:cxn ang="0">
                    <a:pos x="connsiteX2" y="connsiteY2"/>
                  </a:cxn>
                </a:cxnLst>
                <a:rect l="l" t="t" r="r" b="b"/>
                <a:pathLst>
                  <a:path w="2325" h="2325">
                    <a:moveTo>
                      <a:pt x="872" y="1802"/>
                    </a:moveTo>
                    <a:cubicBezTo>
                      <a:pt x="1221" y="1105"/>
                      <a:pt x="1802" y="872"/>
                      <a:pt x="2500" y="872"/>
                    </a:cubicBezTo>
                    <a:cubicBezTo>
                      <a:pt x="2267" y="1686"/>
                      <a:pt x="1570" y="1802"/>
                      <a:pt x="872" y="1802"/>
                    </a:cubicBezTo>
                    <a:close/>
                  </a:path>
                </a:pathLst>
              </a:custGeom>
              <a:solidFill>
                <a:srgbClr val="59B3D8"/>
              </a:solidFill>
              <a:ln w="9525" cap="flat">
                <a:noFill/>
                <a:prstDash val="solid"/>
                <a:miter/>
              </a:ln>
            </p:spPr>
            <p:txBody>
              <a:bodyPr wrap="none"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grpSp>
      </p:grpSp>
      <p:cxnSp>
        <p:nvCxnSpPr>
          <p:cNvPr id="489" name="Straight Connector 488">
            <a:extLst>
              <a:ext uri="{FF2B5EF4-FFF2-40B4-BE49-F238E27FC236}">
                <a16:creationId xmlns:a16="http://schemas.microsoft.com/office/drawing/2014/main" id="{4505EB47-1B7B-4D6A-86A0-57FDEB67666E}"/>
              </a:ext>
            </a:extLst>
          </p:cNvPr>
          <p:cNvCxnSpPr>
            <a:cxnSpLocks/>
          </p:cNvCxnSpPr>
          <p:nvPr/>
        </p:nvCxnSpPr>
        <p:spPr>
          <a:xfrm>
            <a:off x="3939035" y="3884379"/>
            <a:ext cx="1080751" cy="0"/>
          </a:xfrm>
          <a:prstGeom prst="line">
            <a:avLst/>
          </a:prstGeom>
          <a:noFill/>
          <a:ln w="9525" cap="flat" cmpd="sng" algn="ctr">
            <a:solidFill>
              <a:srgbClr val="FFFFFF">
                <a:lumMod val="75000"/>
              </a:srgbClr>
            </a:solidFill>
            <a:prstDash val="solid"/>
            <a:headEnd type="none"/>
            <a:tailEnd type="triangle"/>
          </a:ln>
          <a:effectLst/>
        </p:spPr>
      </p:cxnSp>
      <p:sp>
        <p:nvSpPr>
          <p:cNvPr id="1879" name="Rectangle: Rounded Corners 1878">
            <a:extLst>
              <a:ext uri="{FF2B5EF4-FFF2-40B4-BE49-F238E27FC236}">
                <a16:creationId xmlns:a16="http://schemas.microsoft.com/office/drawing/2014/main" id="{69C7A2E3-EE2B-4212-8950-CA9838204CD8}"/>
              </a:ext>
            </a:extLst>
          </p:cNvPr>
          <p:cNvSpPr/>
          <p:nvPr/>
        </p:nvSpPr>
        <p:spPr bwMode="auto">
          <a:xfrm>
            <a:off x="5314316" y="1566841"/>
            <a:ext cx="1559764" cy="1025504"/>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800" b="0" i="0" u="none" strike="noStrike" kern="0" cap="none" spc="0" normalizeH="0" baseline="0" noProof="0">
                <a:ln>
                  <a:noFill/>
                </a:ln>
                <a:effectLst/>
                <a:uLnTx/>
                <a:uFillTx/>
                <a:latin typeface="Segoe UI Semilight"/>
                <a:ea typeface="Segoe UI" pitchFamily="34" charset="0"/>
                <a:cs typeface="Segoe UI" pitchFamily="34" charset="0"/>
              </a:rPr>
              <a:t>Model MGMT, experimentation, </a:t>
            </a:r>
          </a:p>
          <a:p>
            <a:pPr marL="0" marR="0" lvl="0" indent="0" algn="ctr" defTabSz="932472" rtl="0" eaLnBrk="1" fontAlgn="base" latinLnBrk="0" hangingPunct="1">
              <a:spcBef>
                <a:spcPct val="0"/>
              </a:spcBef>
              <a:spcAft>
                <a:spcPct val="0"/>
              </a:spcAft>
              <a:buClrTx/>
              <a:buSzTx/>
              <a:buFontTx/>
              <a:buNone/>
              <a:tabLst/>
              <a:defRPr/>
            </a:pPr>
            <a:r>
              <a:rPr kumimoji="0" lang="en-US" sz="800" b="0" i="0" u="none" strike="noStrike" kern="0" cap="none" spc="0" normalizeH="0" baseline="0" noProof="0">
                <a:ln>
                  <a:noFill/>
                </a:ln>
                <a:effectLst/>
                <a:uLnTx/>
                <a:uFillTx/>
                <a:latin typeface="Segoe UI Semilight"/>
                <a:ea typeface="Segoe UI" pitchFamily="34" charset="0"/>
                <a:cs typeface="Segoe UI" pitchFamily="34" charset="0"/>
              </a:rPr>
              <a:t>and run history</a:t>
            </a:r>
          </a:p>
        </p:txBody>
      </p:sp>
      <p:sp>
        <p:nvSpPr>
          <p:cNvPr id="1881" name="Beaker_F196" title="Icon of a scientific flask with liquid in it">
            <a:extLst>
              <a:ext uri="{FF2B5EF4-FFF2-40B4-BE49-F238E27FC236}">
                <a16:creationId xmlns:a16="http://schemas.microsoft.com/office/drawing/2014/main" id="{28A6250D-B57E-4680-9B77-63F6F0441186}"/>
              </a:ext>
            </a:extLst>
          </p:cNvPr>
          <p:cNvSpPr>
            <a:spLocks noChangeAspect="1" noEditPoints="1"/>
          </p:cNvSpPr>
          <p:nvPr/>
        </p:nvSpPr>
        <p:spPr bwMode="auto">
          <a:xfrm>
            <a:off x="6137811" y="1782302"/>
            <a:ext cx="328288" cy="379315"/>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Semilight"/>
              <a:ea typeface="+mn-ea"/>
              <a:cs typeface="+mn-cs"/>
            </a:endParaRPr>
          </a:p>
        </p:txBody>
      </p:sp>
      <p:sp>
        <p:nvSpPr>
          <p:cNvPr id="1882" name="3D" title="Icon of a 3D box with square points on each corner">
            <a:extLst>
              <a:ext uri="{FF2B5EF4-FFF2-40B4-BE49-F238E27FC236}">
                <a16:creationId xmlns:a16="http://schemas.microsoft.com/office/drawing/2014/main" id="{CAE417A6-35EA-4419-8B0F-C8C9E4540374}"/>
              </a:ext>
            </a:extLst>
          </p:cNvPr>
          <p:cNvSpPr>
            <a:spLocks noChangeAspect="1" noEditPoints="1"/>
          </p:cNvSpPr>
          <p:nvPr/>
        </p:nvSpPr>
        <p:spPr bwMode="auto">
          <a:xfrm>
            <a:off x="5681809" y="1771971"/>
            <a:ext cx="362137" cy="387227"/>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b="0" i="0" u="none" strike="noStrike" kern="0" cap="none" spc="0" normalizeH="0" baseline="0" noProof="0">
              <a:ln>
                <a:noFill/>
              </a:ln>
              <a:effectLst/>
              <a:uLnTx/>
              <a:uFillTx/>
              <a:latin typeface="Segoe UI Semilight"/>
              <a:ea typeface="+mn-ea"/>
              <a:cs typeface="+mn-cs"/>
            </a:endParaRPr>
          </a:p>
        </p:txBody>
      </p:sp>
      <p:sp>
        <p:nvSpPr>
          <p:cNvPr id="1885" name="Oval 1884">
            <a:extLst>
              <a:ext uri="{FF2B5EF4-FFF2-40B4-BE49-F238E27FC236}">
                <a16:creationId xmlns:a16="http://schemas.microsoft.com/office/drawing/2014/main" id="{8A637F42-CCF8-4FC2-A14E-14608DB38D9F}"/>
              </a:ext>
            </a:extLst>
          </p:cNvPr>
          <p:cNvSpPr/>
          <p:nvPr/>
        </p:nvSpPr>
        <p:spPr bwMode="auto">
          <a:xfrm>
            <a:off x="4965541" y="1304687"/>
            <a:ext cx="683559" cy="683558"/>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200" b="0"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87" name="TextBox 1886">
            <a:extLst>
              <a:ext uri="{FF2B5EF4-FFF2-40B4-BE49-F238E27FC236}">
                <a16:creationId xmlns:a16="http://schemas.microsoft.com/office/drawing/2014/main" id="{140ACA7D-4DD2-4D88-9845-A0A30408589C}"/>
              </a:ext>
            </a:extLst>
          </p:cNvPr>
          <p:cNvSpPr txBox="1"/>
          <p:nvPr/>
        </p:nvSpPr>
        <p:spPr>
          <a:xfrm>
            <a:off x="4972735" y="1642282"/>
            <a:ext cx="662733" cy="338554"/>
          </a:xfrm>
          <a:prstGeom prst="rect">
            <a:avLst/>
          </a:prstGeom>
        </p:spPr>
        <p:txBody>
          <a:bodyPr wrap="square"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Services</a:t>
            </a:r>
          </a:p>
        </p:txBody>
      </p:sp>
      <p:sp>
        <p:nvSpPr>
          <p:cNvPr id="1889" name="Oval 1888">
            <a:extLst>
              <a:ext uri="{FF2B5EF4-FFF2-40B4-BE49-F238E27FC236}">
                <a16:creationId xmlns:a16="http://schemas.microsoft.com/office/drawing/2014/main" id="{FDE76274-A08D-465B-B4C0-31F03F2985AE}"/>
              </a:ext>
            </a:extLst>
          </p:cNvPr>
          <p:cNvSpPr/>
          <p:nvPr/>
        </p:nvSpPr>
        <p:spPr bwMode="auto">
          <a:xfrm>
            <a:off x="6505175" y="1304687"/>
            <a:ext cx="683559" cy="683558"/>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200" b="0"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890" name="TextBox 1889">
            <a:extLst>
              <a:ext uri="{FF2B5EF4-FFF2-40B4-BE49-F238E27FC236}">
                <a16:creationId xmlns:a16="http://schemas.microsoft.com/office/drawing/2014/main" id="{859F38B0-09C3-4152-A602-EDE47270B5E0}"/>
              </a:ext>
            </a:extLst>
          </p:cNvPr>
          <p:cNvSpPr txBox="1"/>
          <p:nvPr/>
        </p:nvSpPr>
        <p:spPr>
          <a:xfrm>
            <a:off x="6536432" y="1639280"/>
            <a:ext cx="621044" cy="338554"/>
          </a:xfrm>
          <a:prstGeom prst="rect">
            <a:avLst/>
          </a:prstGeom>
        </p:spPr>
        <p:txBody>
          <a:bodyPr wrap="square"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MS ML Services</a:t>
            </a:r>
          </a:p>
        </p:txBody>
      </p:sp>
      <p:grpSp>
        <p:nvGrpSpPr>
          <p:cNvPr id="1891" name="Graphic 348">
            <a:extLst>
              <a:ext uri="{FF2B5EF4-FFF2-40B4-BE49-F238E27FC236}">
                <a16:creationId xmlns:a16="http://schemas.microsoft.com/office/drawing/2014/main" id="{5BA8D72A-B3DA-494E-A048-FDAC6824E631}"/>
              </a:ext>
            </a:extLst>
          </p:cNvPr>
          <p:cNvGrpSpPr/>
          <p:nvPr/>
        </p:nvGrpSpPr>
        <p:grpSpPr>
          <a:xfrm>
            <a:off x="6687958" y="1361674"/>
            <a:ext cx="306410" cy="312537"/>
            <a:chOff x="4109094" y="1607341"/>
            <a:chExt cx="604454" cy="616540"/>
          </a:xfrm>
        </p:grpSpPr>
        <p:sp>
          <p:nvSpPr>
            <p:cNvPr id="1892" name="Freeform: Shape 1891">
              <a:extLst>
                <a:ext uri="{FF2B5EF4-FFF2-40B4-BE49-F238E27FC236}">
                  <a16:creationId xmlns:a16="http://schemas.microsoft.com/office/drawing/2014/main" id="{DF6D5454-8143-41D3-B75B-673AE88A09A2}"/>
                </a:ext>
              </a:extLst>
            </p:cNvPr>
            <p:cNvSpPr/>
            <p:nvPr/>
          </p:nvSpPr>
          <p:spPr>
            <a:xfrm>
              <a:off x="4109094" y="1607341"/>
              <a:ext cx="604454" cy="616540"/>
            </a:xfrm>
            <a:custGeom>
              <a:avLst/>
              <a:gdLst>
                <a:gd name="connsiteX0" fmla="*/ 595183 w 604454"/>
                <a:gd name="connsiteY0" fmla="*/ 550873 h 616541"/>
                <a:gd name="connsiteX1" fmla="*/ 406980 w 604454"/>
                <a:gd name="connsiteY1" fmla="*/ 224905 h 616541"/>
                <a:gd name="connsiteX2" fmla="*/ 406980 w 604454"/>
                <a:gd name="connsiteY2" fmla="*/ 92941 h 616541"/>
                <a:gd name="connsiteX3" fmla="*/ 410377 w 604454"/>
                <a:gd name="connsiteY3" fmla="*/ 92941 h 616541"/>
                <a:gd name="connsiteX4" fmla="*/ 451141 w 604454"/>
                <a:gd name="connsiteY4" fmla="*/ 52176 h 616541"/>
                <a:gd name="connsiteX5" fmla="*/ 410377 w 604454"/>
                <a:gd name="connsiteY5" fmla="*/ 11424 h 616541"/>
                <a:gd name="connsiteX6" fmla="*/ 205044 w 604454"/>
                <a:gd name="connsiteY6" fmla="*/ 11424 h 616541"/>
                <a:gd name="connsiteX7" fmla="*/ 164279 w 604454"/>
                <a:gd name="connsiteY7" fmla="*/ 52188 h 616541"/>
                <a:gd name="connsiteX8" fmla="*/ 205044 w 604454"/>
                <a:gd name="connsiteY8" fmla="*/ 92953 h 616541"/>
                <a:gd name="connsiteX9" fmla="*/ 208441 w 604454"/>
                <a:gd name="connsiteY9" fmla="*/ 92953 h 616541"/>
                <a:gd name="connsiteX10" fmla="*/ 208441 w 604454"/>
                <a:gd name="connsiteY10" fmla="*/ 224905 h 616541"/>
                <a:gd name="connsiteX11" fmla="*/ 20238 w 604454"/>
                <a:gd name="connsiteY11" fmla="*/ 550873 h 616541"/>
                <a:gd name="connsiteX12" fmla="*/ 57763 w 604454"/>
                <a:gd name="connsiteY12" fmla="*/ 615876 h 616541"/>
                <a:gd name="connsiteX13" fmla="*/ 557658 w 604454"/>
                <a:gd name="connsiteY13" fmla="*/ 615876 h 616541"/>
                <a:gd name="connsiteX14" fmla="*/ 595183 w 604454"/>
                <a:gd name="connsiteY14" fmla="*/ 550873 h 61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4454" h="616541">
                  <a:moveTo>
                    <a:pt x="595183" y="550873"/>
                  </a:moveTo>
                  <a:lnTo>
                    <a:pt x="406980" y="224905"/>
                  </a:lnTo>
                  <a:lnTo>
                    <a:pt x="406980" y="92941"/>
                  </a:lnTo>
                  <a:lnTo>
                    <a:pt x="410377" y="92941"/>
                  </a:lnTo>
                  <a:cubicBezTo>
                    <a:pt x="432887" y="92941"/>
                    <a:pt x="451141" y="74686"/>
                    <a:pt x="451141" y="52176"/>
                  </a:cubicBezTo>
                  <a:cubicBezTo>
                    <a:pt x="451141" y="29667"/>
                    <a:pt x="432887" y="11424"/>
                    <a:pt x="410377" y="11424"/>
                  </a:cubicBezTo>
                  <a:lnTo>
                    <a:pt x="205044" y="11424"/>
                  </a:lnTo>
                  <a:cubicBezTo>
                    <a:pt x="182534" y="11424"/>
                    <a:pt x="164279" y="29679"/>
                    <a:pt x="164279" y="52188"/>
                  </a:cubicBezTo>
                  <a:cubicBezTo>
                    <a:pt x="164279" y="74698"/>
                    <a:pt x="182534" y="92953"/>
                    <a:pt x="205044" y="92953"/>
                  </a:cubicBezTo>
                  <a:lnTo>
                    <a:pt x="208441" y="92953"/>
                  </a:lnTo>
                  <a:lnTo>
                    <a:pt x="208441" y="224905"/>
                  </a:lnTo>
                  <a:lnTo>
                    <a:pt x="20238" y="550873"/>
                  </a:lnTo>
                  <a:cubicBezTo>
                    <a:pt x="-410" y="586621"/>
                    <a:pt x="16478" y="615876"/>
                    <a:pt x="57763" y="615876"/>
                  </a:cubicBezTo>
                  <a:lnTo>
                    <a:pt x="557658" y="615876"/>
                  </a:lnTo>
                  <a:cubicBezTo>
                    <a:pt x="598930" y="615876"/>
                    <a:pt x="615819" y="586621"/>
                    <a:pt x="595183" y="550873"/>
                  </a:cubicBezTo>
                  <a:close/>
                </a:path>
              </a:pathLst>
            </a:custGeom>
            <a:solidFill>
              <a:srgbClr val="59B4D9"/>
            </a:solidFill>
            <a:ln w="12002"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893" name="Freeform: Shape 1892">
              <a:extLst>
                <a:ext uri="{FF2B5EF4-FFF2-40B4-BE49-F238E27FC236}">
                  <a16:creationId xmlns:a16="http://schemas.microsoft.com/office/drawing/2014/main" id="{0B5A7122-E7D0-4379-B778-F32851CF18D9}"/>
                </a:ext>
              </a:extLst>
            </p:cNvPr>
            <p:cNvSpPr/>
            <p:nvPr/>
          </p:nvSpPr>
          <p:spPr>
            <a:xfrm>
              <a:off x="4195248" y="2006486"/>
              <a:ext cx="435206" cy="157158"/>
            </a:xfrm>
            <a:custGeom>
              <a:avLst/>
              <a:gdLst>
                <a:gd name="connsiteX0" fmla="*/ 89084 w 435206"/>
                <a:gd name="connsiteY0" fmla="*/ 11424 h 157157"/>
                <a:gd name="connsiteX1" fmla="*/ 11424 w 435206"/>
                <a:gd name="connsiteY1" fmla="*/ 145927 h 157157"/>
                <a:gd name="connsiteX2" fmla="*/ 431665 w 435206"/>
                <a:gd name="connsiteY2" fmla="*/ 145927 h 157157"/>
                <a:gd name="connsiteX3" fmla="*/ 354017 w 435206"/>
                <a:gd name="connsiteY3" fmla="*/ 11424 h 157157"/>
              </a:gdLst>
              <a:ahLst/>
              <a:cxnLst>
                <a:cxn ang="0">
                  <a:pos x="connsiteX0" y="connsiteY0"/>
                </a:cxn>
                <a:cxn ang="0">
                  <a:pos x="connsiteX1" y="connsiteY1"/>
                </a:cxn>
                <a:cxn ang="0">
                  <a:pos x="connsiteX2" y="connsiteY2"/>
                </a:cxn>
                <a:cxn ang="0">
                  <a:pos x="connsiteX3" y="connsiteY3"/>
                </a:cxn>
              </a:cxnLst>
              <a:rect l="l" t="t" r="r" b="b"/>
              <a:pathLst>
                <a:path w="435206" h="157157">
                  <a:moveTo>
                    <a:pt x="89084" y="11424"/>
                  </a:moveTo>
                  <a:lnTo>
                    <a:pt x="11424" y="145927"/>
                  </a:lnTo>
                  <a:lnTo>
                    <a:pt x="431665" y="145927"/>
                  </a:lnTo>
                  <a:lnTo>
                    <a:pt x="354017" y="11424"/>
                  </a:lnTo>
                  <a:close/>
                </a:path>
              </a:pathLst>
            </a:custGeom>
            <a:solidFill>
              <a:srgbClr val="B8D432"/>
            </a:solidFill>
            <a:ln w="12002"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894" name="Freeform: Shape 1893">
              <a:extLst>
                <a:ext uri="{FF2B5EF4-FFF2-40B4-BE49-F238E27FC236}">
                  <a16:creationId xmlns:a16="http://schemas.microsoft.com/office/drawing/2014/main" id="{26329BC6-8913-4AFA-A280-DE58E3B07D44}"/>
                </a:ext>
              </a:extLst>
            </p:cNvPr>
            <p:cNvSpPr/>
            <p:nvPr/>
          </p:nvSpPr>
          <p:spPr>
            <a:xfrm>
              <a:off x="4377369" y="2006486"/>
              <a:ext cx="96713" cy="72535"/>
            </a:xfrm>
            <a:custGeom>
              <a:avLst/>
              <a:gdLst>
                <a:gd name="connsiteX0" fmla="*/ 49408 w 96712"/>
                <a:gd name="connsiteY0" fmla="*/ 66006 h 72534"/>
                <a:gd name="connsiteX1" fmla="*/ 87380 w 96712"/>
                <a:gd name="connsiteY1" fmla="*/ 28034 h 72534"/>
                <a:gd name="connsiteX2" fmla="*/ 83511 w 96712"/>
                <a:gd name="connsiteY2" fmla="*/ 11424 h 72534"/>
                <a:gd name="connsiteX3" fmla="*/ 15293 w 96712"/>
                <a:gd name="connsiteY3" fmla="*/ 11424 h 72534"/>
                <a:gd name="connsiteX4" fmla="*/ 11424 w 96712"/>
                <a:gd name="connsiteY4" fmla="*/ 28034 h 72534"/>
                <a:gd name="connsiteX5" fmla="*/ 49408 w 96712"/>
                <a:gd name="connsiteY5" fmla="*/ 66006 h 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12" h="72534">
                  <a:moveTo>
                    <a:pt x="49408" y="66006"/>
                  </a:moveTo>
                  <a:cubicBezTo>
                    <a:pt x="70383" y="66006"/>
                    <a:pt x="87380" y="49009"/>
                    <a:pt x="87380" y="28034"/>
                  </a:cubicBezTo>
                  <a:cubicBezTo>
                    <a:pt x="87380" y="22075"/>
                    <a:pt x="85965" y="16453"/>
                    <a:pt x="83511" y="11424"/>
                  </a:cubicBezTo>
                  <a:lnTo>
                    <a:pt x="15293" y="11424"/>
                  </a:lnTo>
                  <a:cubicBezTo>
                    <a:pt x="12839" y="16441"/>
                    <a:pt x="11424" y="22063"/>
                    <a:pt x="11424" y="28034"/>
                  </a:cubicBezTo>
                  <a:cubicBezTo>
                    <a:pt x="11436" y="49009"/>
                    <a:pt x="28434" y="66006"/>
                    <a:pt x="49408" y="66006"/>
                  </a:cubicBezTo>
                  <a:close/>
                </a:path>
              </a:pathLst>
            </a:custGeom>
            <a:solidFill>
              <a:srgbClr val="7FBA00"/>
            </a:solidFill>
            <a:ln w="12002"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895" name="Freeform: Shape 1894">
              <a:extLst>
                <a:ext uri="{FF2B5EF4-FFF2-40B4-BE49-F238E27FC236}">
                  <a16:creationId xmlns:a16="http://schemas.microsoft.com/office/drawing/2014/main" id="{6C8E9B48-5F37-4BC6-87FA-AA7FAFA51C5A}"/>
                </a:ext>
              </a:extLst>
            </p:cNvPr>
            <p:cNvSpPr/>
            <p:nvPr/>
          </p:nvSpPr>
          <p:spPr>
            <a:xfrm>
              <a:off x="4443854" y="2071742"/>
              <a:ext cx="48356" cy="48356"/>
            </a:xfrm>
            <a:custGeom>
              <a:avLst/>
              <a:gdLst>
                <a:gd name="connsiteX0" fmla="*/ 48683 w 48356"/>
                <a:gd name="connsiteY0" fmla="*/ 30053 h 48356"/>
                <a:gd name="connsiteX1" fmla="*/ 30053 w 48356"/>
                <a:gd name="connsiteY1" fmla="*/ 48683 h 48356"/>
                <a:gd name="connsiteX2" fmla="*/ 11424 w 48356"/>
                <a:gd name="connsiteY2" fmla="*/ 30053 h 48356"/>
                <a:gd name="connsiteX3" fmla="*/ 30053 w 48356"/>
                <a:gd name="connsiteY3" fmla="*/ 11424 h 48356"/>
                <a:gd name="connsiteX4" fmla="*/ 48683 w 48356"/>
                <a:gd name="connsiteY4" fmla="*/ 30053 h 48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6" h="48356">
                  <a:moveTo>
                    <a:pt x="48683" y="30053"/>
                  </a:moveTo>
                  <a:cubicBezTo>
                    <a:pt x="48683" y="40342"/>
                    <a:pt x="40342" y="48683"/>
                    <a:pt x="30053" y="48683"/>
                  </a:cubicBezTo>
                  <a:cubicBezTo>
                    <a:pt x="19765" y="48683"/>
                    <a:pt x="11424" y="40342"/>
                    <a:pt x="11424" y="30053"/>
                  </a:cubicBezTo>
                  <a:cubicBezTo>
                    <a:pt x="11424" y="19765"/>
                    <a:pt x="19765" y="11424"/>
                    <a:pt x="30053" y="11424"/>
                  </a:cubicBezTo>
                  <a:cubicBezTo>
                    <a:pt x="40342" y="11424"/>
                    <a:pt x="48683" y="19765"/>
                    <a:pt x="48683" y="30053"/>
                  </a:cubicBezTo>
                  <a:close/>
                </a:path>
              </a:pathLst>
            </a:custGeom>
            <a:solidFill>
              <a:srgbClr val="7FBA00"/>
            </a:solidFill>
            <a:ln w="12002"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896" name="Freeform: Shape 1895">
              <a:extLst>
                <a:ext uri="{FF2B5EF4-FFF2-40B4-BE49-F238E27FC236}">
                  <a16:creationId xmlns:a16="http://schemas.microsoft.com/office/drawing/2014/main" id="{54607B07-E801-411C-B857-C366F5E00B80}"/>
                </a:ext>
              </a:extLst>
            </p:cNvPr>
            <p:cNvSpPr/>
            <p:nvPr/>
          </p:nvSpPr>
          <p:spPr>
            <a:xfrm>
              <a:off x="4109094" y="1607341"/>
              <a:ext cx="302227" cy="616540"/>
            </a:xfrm>
            <a:custGeom>
              <a:avLst/>
              <a:gdLst>
                <a:gd name="connsiteX0" fmla="*/ 20238 w 302227"/>
                <a:gd name="connsiteY0" fmla="*/ 550873 h 616541"/>
                <a:gd name="connsiteX1" fmla="*/ 208441 w 302227"/>
                <a:gd name="connsiteY1" fmla="*/ 224892 h 616541"/>
                <a:gd name="connsiteX2" fmla="*/ 208441 w 302227"/>
                <a:gd name="connsiteY2" fmla="*/ 92941 h 616541"/>
                <a:gd name="connsiteX3" fmla="*/ 205044 w 302227"/>
                <a:gd name="connsiteY3" fmla="*/ 92941 h 616541"/>
                <a:gd name="connsiteX4" fmla="*/ 164279 w 302227"/>
                <a:gd name="connsiteY4" fmla="*/ 52176 h 616541"/>
                <a:gd name="connsiteX5" fmla="*/ 205044 w 302227"/>
                <a:gd name="connsiteY5" fmla="*/ 11424 h 616541"/>
                <a:gd name="connsiteX6" fmla="*/ 293524 w 302227"/>
                <a:gd name="connsiteY6" fmla="*/ 11424 h 616541"/>
                <a:gd name="connsiteX7" fmla="*/ 293524 w 302227"/>
                <a:gd name="connsiteY7" fmla="*/ 223853 h 616541"/>
                <a:gd name="connsiteX8" fmla="*/ 194333 w 302227"/>
                <a:gd name="connsiteY8" fmla="*/ 615876 h 616541"/>
                <a:gd name="connsiteX9" fmla="*/ 57763 w 302227"/>
                <a:gd name="connsiteY9" fmla="*/ 615876 h 616541"/>
                <a:gd name="connsiteX10" fmla="*/ 20238 w 302227"/>
                <a:gd name="connsiteY10" fmla="*/ 550873 h 61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227" h="616541">
                  <a:moveTo>
                    <a:pt x="20238" y="550873"/>
                  </a:moveTo>
                  <a:lnTo>
                    <a:pt x="208441" y="224892"/>
                  </a:lnTo>
                  <a:lnTo>
                    <a:pt x="208441" y="92941"/>
                  </a:lnTo>
                  <a:lnTo>
                    <a:pt x="205044" y="92941"/>
                  </a:lnTo>
                  <a:cubicBezTo>
                    <a:pt x="182534" y="92941"/>
                    <a:pt x="164279" y="74686"/>
                    <a:pt x="164279" y="52176"/>
                  </a:cubicBezTo>
                  <a:cubicBezTo>
                    <a:pt x="164279" y="29667"/>
                    <a:pt x="182522" y="11424"/>
                    <a:pt x="205044" y="11424"/>
                  </a:cubicBezTo>
                  <a:lnTo>
                    <a:pt x="293524" y="11424"/>
                  </a:lnTo>
                  <a:lnTo>
                    <a:pt x="293524" y="223853"/>
                  </a:lnTo>
                  <a:lnTo>
                    <a:pt x="194333" y="615876"/>
                  </a:lnTo>
                  <a:lnTo>
                    <a:pt x="57763" y="615876"/>
                  </a:lnTo>
                  <a:cubicBezTo>
                    <a:pt x="16478" y="615876"/>
                    <a:pt x="-410" y="586621"/>
                    <a:pt x="20238" y="550873"/>
                  </a:cubicBezTo>
                  <a:close/>
                </a:path>
              </a:pathLst>
            </a:custGeom>
            <a:solidFill>
              <a:srgbClr val="FFFFFF">
                <a:alpha val="25000"/>
              </a:srgbClr>
            </a:solidFill>
            <a:ln w="12002"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240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grpSp>
      <p:grpSp>
        <p:nvGrpSpPr>
          <p:cNvPr id="290" name="Graphic 4">
            <a:extLst>
              <a:ext uri="{FF2B5EF4-FFF2-40B4-BE49-F238E27FC236}">
                <a16:creationId xmlns:a16="http://schemas.microsoft.com/office/drawing/2014/main" id="{643FFE7C-424F-493B-998A-899B0C3036E1}"/>
              </a:ext>
            </a:extLst>
          </p:cNvPr>
          <p:cNvGrpSpPr/>
          <p:nvPr/>
        </p:nvGrpSpPr>
        <p:grpSpPr>
          <a:xfrm>
            <a:off x="5154917" y="1361064"/>
            <a:ext cx="291478" cy="308624"/>
            <a:chOff x="11448302" y="6116320"/>
            <a:chExt cx="515552" cy="545879"/>
          </a:xfrm>
        </p:grpSpPr>
        <p:sp>
          <p:nvSpPr>
            <p:cNvPr id="291" name="Freeform: Shape 290">
              <a:extLst>
                <a:ext uri="{FF2B5EF4-FFF2-40B4-BE49-F238E27FC236}">
                  <a16:creationId xmlns:a16="http://schemas.microsoft.com/office/drawing/2014/main" id="{DCEA5583-6B50-4805-9DF9-B6F2526D540B}"/>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56FFC886-BF6F-400E-A635-3974024F5504}"/>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76A517A7-98E3-4DFF-AB2F-7B89BD41F353}"/>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46587F86-C4A0-485F-B0EC-2E48C58E09AF}"/>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9112651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9438-7A25-4F5F-8D32-E49BDA12FAC1}"/>
              </a:ext>
            </a:extLst>
          </p:cNvPr>
          <p:cNvSpPr>
            <a:spLocks noGrp="1"/>
          </p:cNvSpPr>
          <p:nvPr>
            <p:ph type="title"/>
          </p:nvPr>
        </p:nvSpPr>
        <p:spPr/>
        <p:txBody>
          <a:bodyPr/>
          <a:lstStyle/>
          <a:p>
            <a:r>
              <a:rPr lang="en-US"/>
              <a:t>Training and evaluating with structured data</a:t>
            </a:r>
          </a:p>
        </p:txBody>
      </p:sp>
      <p:sp>
        <p:nvSpPr>
          <p:cNvPr id="64" name="server" title="Icon of a server tower">
            <a:extLst>
              <a:ext uri="{FF2B5EF4-FFF2-40B4-BE49-F238E27FC236}">
                <a16:creationId xmlns:a16="http://schemas.microsoft.com/office/drawing/2014/main" id="{7C716DC5-D9EF-4BDA-B941-99A55B3C0A97}"/>
              </a:ext>
            </a:extLst>
          </p:cNvPr>
          <p:cNvSpPr>
            <a:spLocks noChangeAspect="1" noEditPoints="1"/>
          </p:cNvSpPr>
          <p:nvPr/>
        </p:nvSpPr>
        <p:spPr bwMode="auto">
          <a:xfrm>
            <a:off x="7805719" y="2346753"/>
            <a:ext cx="356505" cy="674906"/>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28" name="Rectangle: Rounded Corners 127">
            <a:extLst>
              <a:ext uri="{FF2B5EF4-FFF2-40B4-BE49-F238E27FC236}">
                <a16:creationId xmlns:a16="http://schemas.microsoft.com/office/drawing/2014/main" id="{09D18060-8782-4087-9ABF-DC66C10777FE}"/>
              </a:ext>
            </a:extLst>
          </p:cNvPr>
          <p:cNvSpPr/>
          <p:nvPr/>
        </p:nvSpPr>
        <p:spPr bwMode="auto">
          <a:xfrm>
            <a:off x="7113277" y="2025501"/>
            <a:ext cx="1741389" cy="1403311"/>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200" b="0" i="0" u="none" strike="noStrike" kern="0" cap="none" normalizeH="0" baseline="0" noProof="0">
                <a:ln>
                  <a:noFill/>
                </a:ln>
                <a:effectLst/>
                <a:uLnTx/>
                <a:uFillTx/>
                <a:latin typeface="Segoe UI Semilight"/>
                <a:ea typeface="+mn-ea"/>
                <a:cs typeface="Segoe UI" pitchFamily="34" charset="0"/>
              </a:rPr>
              <a:t>Server</a:t>
            </a:r>
          </a:p>
        </p:txBody>
      </p:sp>
      <p:sp>
        <p:nvSpPr>
          <p:cNvPr id="130" name="Rectangle: Rounded Corners 129">
            <a:extLst>
              <a:ext uri="{FF2B5EF4-FFF2-40B4-BE49-F238E27FC236}">
                <a16:creationId xmlns:a16="http://schemas.microsoft.com/office/drawing/2014/main" id="{799E44B0-FDA1-47C8-8CB9-6534FA3AE78E}"/>
              </a:ext>
            </a:extLst>
          </p:cNvPr>
          <p:cNvSpPr/>
          <p:nvPr/>
        </p:nvSpPr>
        <p:spPr bwMode="auto">
          <a:xfrm>
            <a:off x="7208963" y="2634513"/>
            <a:ext cx="448547" cy="300208"/>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200" b="0" i="0" u="none" strike="noStrike" kern="0" cap="none" normalizeH="0" baseline="0" noProof="0">
                <a:ln>
                  <a:noFill/>
                </a:ln>
                <a:effectLst/>
                <a:uLnTx/>
                <a:uFillTx/>
                <a:latin typeface="Segoe UI Semilight"/>
                <a:ea typeface="+mn-ea"/>
                <a:cs typeface="Segoe UI" pitchFamily="34" charset="0"/>
              </a:rPr>
              <a:t>ML</a:t>
            </a:r>
          </a:p>
        </p:txBody>
      </p:sp>
      <p:sp>
        <p:nvSpPr>
          <p:cNvPr id="138" name="Oval 137">
            <a:extLst>
              <a:ext uri="{FF2B5EF4-FFF2-40B4-BE49-F238E27FC236}">
                <a16:creationId xmlns:a16="http://schemas.microsoft.com/office/drawing/2014/main" id="{6164F22B-D276-4E46-87E1-74866DA55085}"/>
              </a:ext>
            </a:extLst>
          </p:cNvPr>
          <p:cNvSpPr/>
          <p:nvPr/>
        </p:nvSpPr>
        <p:spPr bwMode="auto">
          <a:xfrm>
            <a:off x="6710216" y="1641543"/>
            <a:ext cx="781110" cy="781108"/>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000" b="0" i="0" u="none" strike="noStrike" kern="0" cap="none"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39" name="TextBox 138">
            <a:extLst>
              <a:ext uri="{FF2B5EF4-FFF2-40B4-BE49-F238E27FC236}">
                <a16:creationId xmlns:a16="http://schemas.microsoft.com/office/drawing/2014/main" id="{E0981F14-AA9E-42A5-ABD5-46A9C23219B9}"/>
              </a:ext>
            </a:extLst>
          </p:cNvPr>
          <p:cNvSpPr txBox="1"/>
          <p:nvPr/>
        </p:nvSpPr>
        <p:spPr>
          <a:xfrm>
            <a:off x="6923332" y="2097661"/>
            <a:ext cx="354879"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a:t>
            </a:r>
          </a:p>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Server</a:t>
            </a:r>
          </a:p>
        </p:txBody>
      </p:sp>
      <p:sp>
        <p:nvSpPr>
          <p:cNvPr id="341" name="Rectangle: Rounded Corners 340">
            <a:extLst>
              <a:ext uri="{FF2B5EF4-FFF2-40B4-BE49-F238E27FC236}">
                <a16:creationId xmlns:a16="http://schemas.microsoft.com/office/drawing/2014/main" id="{C5BE49BC-C18F-48F1-B92B-48FE7DA11535}"/>
              </a:ext>
            </a:extLst>
          </p:cNvPr>
          <p:cNvSpPr/>
          <p:nvPr/>
        </p:nvSpPr>
        <p:spPr bwMode="auto">
          <a:xfrm>
            <a:off x="7100771" y="4229948"/>
            <a:ext cx="1741389" cy="1403311"/>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lang="en-IN" sz="1200" kern="0">
                <a:latin typeface="Segoe UI Semilight"/>
                <a:cs typeface="Segoe UI" pitchFamily="34" charset="0"/>
              </a:rPr>
              <a:t>Scale out clusters</a:t>
            </a:r>
            <a:endParaRPr kumimoji="0" lang="en-IN" sz="1200" b="0" i="0" u="none" strike="noStrike" kern="0" cap="none" normalizeH="0" baseline="0" noProof="0">
              <a:ln>
                <a:noFill/>
              </a:ln>
              <a:effectLst/>
              <a:uLnTx/>
              <a:uFillTx/>
              <a:latin typeface="Segoe UI Semilight"/>
              <a:cs typeface="Segoe UI" pitchFamily="34" charset="0"/>
            </a:endParaRPr>
          </a:p>
        </p:txBody>
      </p:sp>
      <p:grpSp>
        <p:nvGrpSpPr>
          <p:cNvPr id="342" name="Group 341">
            <a:extLst>
              <a:ext uri="{FF2B5EF4-FFF2-40B4-BE49-F238E27FC236}">
                <a16:creationId xmlns:a16="http://schemas.microsoft.com/office/drawing/2014/main" id="{0A85E9A8-E8A6-4EF1-8A44-875DC448227C}"/>
              </a:ext>
            </a:extLst>
          </p:cNvPr>
          <p:cNvGrpSpPr/>
          <p:nvPr/>
        </p:nvGrpSpPr>
        <p:grpSpPr>
          <a:xfrm>
            <a:off x="7718111" y="4497264"/>
            <a:ext cx="896691" cy="819254"/>
            <a:chOff x="4903652" y="4265116"/>
            <a:chExt cx="1320766" cy="1206708"/>
          </a:xfrm>
        </p:grpSpPr>
        <p:grpSp>
          <p:nvGrpSpPr>
            <p:cNvPr id="358" name="Group 357">
              <a:extLst>
                <a:ext uri="{FF2B5EF4-FFF2-40B4-BE49-F238E27FC236}">
                  <a16:creationId xmlns:a16="http://schemas.microsoft.com/office/drawing/2014/main" id="{3D3CE4DC-4997-4E4C-97D9-17285C6C4979}"/>
                </a:ext>
              </a:extLst>
            </p:cNvPr>
            <p:cNvGrpSpPr/>
            <p:nvPr/>
          </p:nvGrpSpPr>
          <p:grpSpPr>
            <a:xfrm>
              <a:off x="5391150" y="4603436"/>
              <a:ext cx="833268" cy="868388"/>
              <a:chOff x="4199491" y="3361552"/>
              <a:chExt cx="2024927" cy="2110272"/>
            </a:xfrm>
          </p:grpSpPr>
          <p:grpSp>
            <p:nvGrpSpPr>
              <p:cNvPr id="375" name="Group 374">
                <a:extLst>
                  <a:ext uri="{FF2B5EF4-FFF2-40B4-BE49-F238E27FC236}">
                    <a16:creationId xmlns:a16="http://schemas.microsoft.com/office/drawing/2014/main" id="{C7BAAC88-787E-4D0F-8DBD-520AE8058613}"/>
                  </a:ext>
                </a:extLst>
              </p:cNvPr>
              <p:cNvGrpSpPr/>
              <p:nvPr/>
            </p:nvGrpSpPr>
            <p:grpSpPr>
              <a:xfrm>
                <a:off x="4199491" y="3361552"/>
                <a:ext cx="2024927" cy="2110272"/>
                <a:chOff x="2862096" y="5372526"/>
                <a:chExt cx="556717" cy="580181"/>
              </a:xfrm>
            </p:grpSpPr>
            <p:sp>
              <p:nvSpPr>
                <p:cNvPr id="383" name="Freeform: Shape 382">
                  <a:extLst>
                    <a:ext uri="{FF2B5EF4-FFF2-40B4-BE49-F238E27FC236}">
                      <a16:creationId xmlns:a16="http://schemas.microsoft.com/office/drawing/2014/main" id="{4F844FE5-F68A-4330-8EC2-2F22B0248034}"/>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07FE9006-2610-448A-BEB2-9263D8494918}"/>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4A780516-D2BD-4B25-A691-8E1E5A8474AF}"/>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72DE65A7-88A0-4E46-9D1B-210DACF96031}"/>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687EDE48-DA4C-4FA9-84BC-6B93B539C111}"/>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C44CE23F-5EF8-40DB-80B9-C4E70B82D84D}"/>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125C87F2-8908-4024-B47B-6A5915F74206}"/>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grpSp>
          <p:sp>
            <p:nvSpPr>
              <p:cNvPr id="376" name="Oval 375">
                <a:extLst>
                  <a:ext uri="{FF2B5EF4-FFF2-40B4-BE49-F238E27FC236}">
                    <a16:creationId xmlns:a16="http://schemas.microsoft.com/office/drawing/2014/main" id="{D832052D-50BA-400F-AD34-1B4E3C8A9C91}"/>
                  </a:ext>
                </a:extLst>
              </p:cNvPr>
              <p:cNvSpPr/>
              <p:nvPr/>
            </p:nvSpPr>
            <p:spPr bwMode="auto">
              <a:xfrm>
                <a:off x="5154128" y="436149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7" name="Oval 376">
                <a:extLst>
                  <a:ext uri="{FF2B5EF4-FFF2-40B4-BE49-F238E27FC236}">
                    <a16:creationId xmlns:a16="http://schemas.microsoft.com/office/drawing/2014/main" id="{1C8B1467-829C-4929-88DE-355BA17AE2F5}"/>
                  </a:ext>
                </a:extLst>
              </p:cNvPr>
              <p:cNvSpPr/>
              <p:nvPr/>
            </p:nvSpPr>
            <p:spPr bwMode="auto">
              <a:xfrm>
                <a:off x="5782652"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8" name="Oval 377">
                <a:extLst>
                  <a:ext uri="{FF2B5EF4-FFF2-40B4-BE49-F238E27FC236}">
                    <a16:creationId xmlns:a16="http://schemas.microsoft.com/office/drawing/2014/main" id="{A9FFEBF4-7AA1-4F12-8E40-793467C9DEB2}"/>
                  </a:ext>
                </a:extLst>
              </p:cNvPr>
              <p:cNvSpPr/>
              <p:nvPr/>
            </p:nvSpPr>
            <p:spPr bwMode="auto">
              <a:xfrm>
                <a:off x="5154128" y="3622567"/>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9" name="Oval 378">
                <a:extLst>
                  <a:ext uri="{FF2B5EF4-FFF2-40B4-BE49-F238E27FC236}">
                    <a16:creationId xmlns:a16="http://schemas.microsoft.com/office/drawing/2014/main" id="{D792A9B2-E220-46A6-8E6C-ACC7782938DA}"/>
                  </a:ext>
                </a:extLst>
              </p:cNvPr>
              <p:cNvSpPr/>
              <p:nvPr/>
            </p:nvSpPr>
            <p:spPr bwMode="auto">
              <a:xfrm>
                <a:off x="5156601" y="5079481"/>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0" name="Oval 379">
                <a:extLst>
                  <a:ext uri="{FF2B5EF4-FFF2-40B4-BE49-F238E27FC236}">
                    <a16:creationId xmlns:a16="http://schemas.microsoft.com/office/drawing/2014/main" id="{0017C360-96C3-4B48-92F9-20CAFE5DFCDA}"/>
                  </a:ext>
                </a:extLst>
              </p:cNvPr>
              <p:cNvSpPr/>
              <p:nvPr/>
            </p:nvSpPr>
            <p:spPr bwMode="auto">
              <a:xfrm>
                <a:off x="4509929" y="4715485"/>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1" name="Oval 380">
                <a:extLst>
                  <a:ext uri="{FF2B5EF4-FFF2-40B4-BE49-F238E27FC236}">
                    <a16:creationId xmlns:a16="http://schemas.microsoft.com/office/drawing/2014/main" id="{126DE6EB-C28E-4EB8-B0D4-753EE6ECF708}"/>
                  </a:ext>
                </a:extLst>
              </p:cNvPr>
              <p:cNvSpPr/>
              <p:nvPr/>
            </p:nvSpPr>
            <p:spPr bwMode="auto">
              <a:xfrm>
                <a:off x="4509929"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2" name="Oval 381">
                <a:extLst>
                  <a:ext uri="{FF2B5EF4-FFF2-40B4-BE49-F238E27FC236}">
                    <a16:creationId xmlns:a16="http://schemas.microsoft.com/office/drawing/2014/main" id="{5DE1919B-FCBE-4A43-B494-C4219EEF3069}"/>
                  </a:ext>
                </a:extLst>
              </p:cNvPr>
              <p:cNvSpPr/>
              <p:nvPr/>
            </p:nvSpPr>
            <p:spPr bwMode="auto">
              <a:xfrm>
                <a:off x="5782652" y="471905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59" name="Group 358">
              <a:extLst>
                <a:ext uri="{FF2B5EF4-FFF2-40B4-BE49-F238E27FC236}">
                  <a16:creationId xmlns:a16="http://schemas.microsoft.com/office/drawing/2014/main" id="{FE6A7A5F-4206-47C3-80AE-B1AC6C340965}"/>
                </a:ext>
              </a:extLst>
            </p:cNvPr>
            <p:cNvGrpSpPr/>
            <p:nvPr/>
          </p:nvGrpSpPr>
          <p:grpSpPr>
            <a:xfrm>
              <a:off x="4903652" y="4265116"/>
              <a:ext cx="669287" cy="388899"/>
              <a:chOff x="4849610" y="4257156"/>
              <a:chExt cx="335619" cy="171805"/>
            </a:xfrm>
          </p:grpSpPr>
          <p:sp>
            <p:nvSpPr>
              <p:cNvPr id="371" name="Freeform: Shape 370">
                <a:extLst>
                  <a:ext uri="{FF2B5EF4-FFF2-40B4-BE49-F238E27FC236}">
                    <a16:creationId xmlns:a16="http://schemas.microsoft.com/office/drawing/2014/main" id="{E137B6E5-F526-4DBD-B1E2-4F39E7A89B04}"/>
                  </a:ext>
                </a:extLst>
              </p:cNvPr>
              <p:cNvSpPr/>
              <p:nvPr/>
            </p:nvSpPr>
            <p:spPr>
              <a:xfrm>
                <a:off x="4849610" y="4257156"/>
                <a:ext cx="335619" cy="171805"/>
              </a:xfrm>
              <a:custGeom>
                <a:avLst/>
                <a:gdLst>
                  <a:gd name="connsiteX0" fmla="*/ 300745 w 326229"/>
                  <a:gd name="connsiteY0" fmla="*/ 167090 h 166998"/>
                  <a:gd name="connsiteX1" fmla="*/ 25558 w 326229"/>
                  <a:gd name="connsiteY1" fmla="*/ 167090 h 166998"/>
                  <a:gd name="connsiteX2" fmla="*/ 36 w 326229"/>
                  <a:gd name="connsiteY2" fmla="*/ 141569 h 166998"/>
                  <a:gd name="connsiteX3" fmla="*/ 36 w 326229"/>
                  <a:gd name="connsiteY3" fmla="*/ 25558 h 166998"/>
                  <a:gd name="connsiteX4" fmla="*/ 25558 w 326229"/>
                  <a:gd name="connsiteY4" fmla="*/ 36 h 166998"/>
                  <a:gd name="connsiteX5" fmla="*/ 300745 w 326229"/>
                  <a:gd name="connsiteY5" fmla="*/ 36 h 166998"/>
                  <a:gd name="connsiteX6" fmla="*/ 326266 w 326229"/>
                  <a:gd name="connsiteY6" fmla="*/ 25558 h 166998"/>
                  <a:gd name="connsiteX7" fmla="*/ 326266 w 326229"/>
                  <a:gd name="connsiteY7" fmla="*/ 141569 h 166998"/>
                  <a:gd name="connsiteX8" fmla="*/ 300745 w 326229"/>
                  <a:gd name="connsiteY8" fmla="*/ 167090 h 1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9" h="166998">
                    <a:moveTo>
                      <a:pt x="300745" y="167090"/>
                    </a:moveTo>
                    <a:lnTo>
                      <a:pt x="25558" y="167090"/>
                    </a:lnTo>
                    <a:cubicBezTo>
                      <a:pt x="11521" y="167090"/>
                      <a:pt x="36" y="155605"/>
                      <a:pt x="36" y="141569"/>
                    </a:cubicBezTo>
                    <a:lnTo>
                      <a:pt x="36" y="25558"/>
                    </a:lnTo>
                    <a:cubicBezTo>
                      <a:pt x="36" y="11521"/>
                      <a:pt x="11521" y="36"/>
                      <a:pt x="25558" y="36"/>
                    </a:cubicBezTo>
                    <a:lnTo>
                      <a:pt x="300745" y="36"/>
                    </a:lnTo>
                    <a:cubicBezTo>
                      <a:pt x="314781" y="36"/>
                      <a:pt x="326266" y="11521"/>
                      <a:pt x="326266" y="25558"/>
                    </a:cubicBezTo>
                    <a:lnTo>
                      <a:pt x="326266" y="141569"/>
                    </a:lnTo>
                    <a:cubicBezTo>
                      <a:pt x="326266" y="155605"/>
                      <a:pt x="314781" y="167090"/>
                      <a:pt x="300745" y="167090"/>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372" name="Freeform: Shape 371">
                <a:extLst>
                  <a:ext uri="{FF2B5EF4-FFF2-40B4-BE49-F238E27FC236}">
                    <a16:creationId xmlns:a16="http://schemas.microsoft.com/office/drawing/2014/main" id="{7175CC0B-0849-4EB4-8E73-A7FDD7CF8028}"/>
                  </a:ext>
                </a:extLst>
              </p:cNvPr>
              <p:cNvSpPr/>
              <p:nvPr/>
            </p:nvSpPr>
            <p:spPr>
              <a:xfrm>
                <a:off x="4888389" y="4297076"/>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EF863381-A08B-4AAC-A6AD-527E05AB3AEB}"/>
                  </a:ext>
                </a:extLst>
              </p:cNvPr>
              <p:cNvSpPr/>
              <p:nvPr/>
            </p:nvSpPr>
            <p:spPr>
              <a:xfrm>
                <a:off x="4888389" y="4342453"/>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84FC472C-0DA3-4E57-A90A-612878B99834}"/>
                  </a:ext>
                </a:extLst>
              </p:cNvPr>
              <p:cNvSpPr/>
              <p:nvPr/>
            </p:nvSpPr>
            <p:spPr>
              <a:xfrm>
                <a:off x="4888389" y="4387830"/>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grpSp>
        <p:cxnSp>
          <p:nvCxnSpPr>
            <p:cNvPr id="360" name="Connector: Elbow 359">
              <a:extLst>
                <a:ext uri="{FF2B5EF4-FFF2-40B4-BE49-F238E27FC236}">
                  <a16:creationId xmlns:a16="http://schemas.microsoft.com/office/drawing/2014/main" id="{FAB99D71-6C39-4F35-967A-C945D8B73FB8}"/>
                </a:ext>
              </a:extLst>
            </p:cNvPr>
            <p:cNvCxnSpPr>
              <a:stCxn id="380" idx="0"/>
              <a:endCxn id="371" idx="1"/>
            </p:cNvCxnSpPr>
            <p:nvPr/>
          </p:nvCxnSpPr>
          <p:spPr>
            <a:xfrm rot="16200000" flipV="1">
              <a:off x="4997823" y="4612492"/>
              <a:ext cx="506358" cy="589832"/>
            </a:xfrm>
            <a:prstGeom prst="bentConnector4">
              <a:avLst>
                <a:gd name="adj1" fmla="val 10518"/>
                <a:gd name="adj2" fmla="val 61243"/>
              </a:avLst>
            </a:prstGeom>
            <a:noFill/>
            <a:ln w="9525" cap="flat" cmpd="sng" algn="ctr">
              <a:solidFill>
                <a:srgbClr val="0078D7"/>
              </a:solidFill>
              <a:prstDash val="solid"/>
              <a:headEnd type="none"/>
              <a:tailEnd type="none"/>
            </a:ln>
            <a:effectLst/>
          </p:spPr>
        </p:cxnSp>
        <p:cxnSp>
          <p:nvCxnSpPr>
            <p:cNvPr id="361" name="Straight Connector 360">
              <a:extLst>
                <a:ext uri="{FF2B5EF4-FFF2-40B4-BE49-F238E27FC236}">
                  <a16:creationId xmlns:a16="http://schemas.microsoft.com/office/drawing/2014/main" id="{C6C673A8-13F6-40A5-AFC6-2496DCE4B6AB}"/>
                </a:ext>
              </a:extLst>
            </p:cNvPr>
            <p:cNvCxnSpPr>
              <a:stCxn id="381" idx="4"/>
              <a:endCxn id="380" idx="0"/>
            </p:cNvCxnSpPr>
            <p:nvPr/>
          </p:nvCxnSpPr>
          <p:spPr>
            <a:xfrm>
              <a:off x="5545918" y="4922875"/>
              <a:ext cx="0" cy="237712"/>
            </a:xfrm>
            <a:prstGeom prst="line">
              <a:avLst/>
            </a:prstGeom>
            <a:noFill/>
            <a:ln w="9525" cap="flat" cmpd="sng" algn="ctr">
              <a:solidFill>
                <a:srgbClr val="0078D7"/>
              </a:solidFill>
              <a:prstDash val="solid"/>
              <a:headEnd type="none"/>
              <a:tailEnd type="none"/>
            </a:ln>
            <a:effectLst/>
          </p:spPr>
        </p:cxnSp>
        <p:cxnSp>
          <p:nvCxnSpPr>
            <p:cNvPr id="362" name="Straight Connector 361">
              <a:extLst>
                <a:ext uri="{FF2B5EF4-FFF2-40B4-BE49-F238E27FC236}">
                  <a16:creationId xmlns:a16="http://schemas.microsoft.com/office/drawing/2014/main" id="{2F4A5A56-D49F-449E-B670-2BEB2B96D767}"/>
                </a:ext>
              </a:extLst>
            </p:cNvPr>
            <p:cNvCxnSpPr>
              <a:stCxn id="380" idx="5"/>
              <a:endCxn id="379" idx="2"/>
            </p:cNvCxnSpPr>
            <p:nvPr/>
          </p:nvCxnSpPr>
          <p:spPr>
            <a:xfrm>
              <a:off x="5565025" y="5206715"/>
              <a:ext cx="219981" cy="130679"/>
            </a:xfrm>
            <a:prstGeom prst="line">
              <a:avLst/>
            </a:prstGeom>
            <a:noFill/>
            <a:ln w="9525" cap="flat" cmpd="sng" algn="ctr">
              <a:solidFill>
                <a:srgbClr val="0078D7"/>
              </a:solidFill>
              <a:prstDash val="solid"/>
              <a:headEnd type="none"/>
              <a:tailEnd type="none"/>
            </a:ln>
            <a:effectLst/>
          </p:spPr>
        </p:cxnSp>
        <p:cxnSp>
          <p:nvCxnSpPr>
            <p:cNvPr id="363" name="Straight Connector 362">
              <a:extLst>
                <a:ext uri="{FF2B5EF4-FFF2-40B4-BE49-F238E27FC236}">
                  <a16:creationId xmlns:a16="http://schemas.microsoft.com/office/drawing/2014/main" id="{C067DDE8-E8F1-4962-BE65-59DA49DE350E}"/>
                </a:ext>
              </a:extLst>
            </p:cNvPr>
            <p:cNvCxnSpPr>
              <a:cxnSpLocks/>
              <a:stCxn id="379" idx="6"/>
              <a:endCxn id="382" idx="3"/>
            </p:cNvCxnSpPr>
            <p:nvPr/>
          </p:nvCxnSpPr>
          <p:spPr>
            <a:xfrm flipV="1">
              <a:off x="5839048" y="5208182"/>
              <a:ext cx="211495" cy="129212"/>
            </a:xfrm>
            <a:prstGeom prst="line">
              <a:avLst/>
            </a:prstGeom>
            <a:noFill/>
            <a:ln w="9525" cap="flat" cmpd="sng" algn="ctr">
              <a:solidFill>
                <a:srgbClr val="0078D7"/>
              </a:solidFill>
              <a:prstDash val="solid"/>
              <a:headEnd type="none"/>
              <a:tailEnd type="none"/>
            </a:ln>
            <a:effectLst/>
          </p:spPr>
        </p:cxnSp>
        <p:cxnSp>
          <p:nvCxnSpPr>
            <p:cNvPr id="364" name="Straight Connector 363">
              <a:extLst>
                <a:ext uri="{FF2B5EF4-FFF2-40B4-BE49-F238E27FC236}">
                  <a16:creationId xmlns:a16="http://schemas.microsoft.com/office/drawing/2014/main" id="{B6C61470-01CC-4F60-8853-0542D1E2A8A6}"/>
                </a:ext>
              </a:extLst>
            </p:cNvPr>
            <p:cNvCxnSpPr>
              <a:stCxn id="382" idx="0"/>
              <a:endCxn id="377" idx="4"/>
            </p:cNvCxnSpPr>
            <p:nvPr/>
          </p:nvCxnSpPr>
          <p:spPr>
            <a:xfrm flipV="1">
              <a:off x="6069650" y="4922875"/>
              <a:ext cx="0" cy="239179"/>
            </a:xfrm>
            <a:prstGeom prst="line">
              <a:avLst/>
            </a:prstGeom>
            <a:noFill/>
            <a:ln w="9525" cap="flat" cmpd="sng" algn="ctr">
              <a:solidFill>
                <a:srgbClr val="0078D7"/>
              </a:solidFill>
              <a:prstDash val="solid"/>
              <a:headEnd type="none"/>
              <a:tailEnd type="none"/>
            </a:ln>
            <a:effectLst/>
          </p:spPr>
        </p:cxnSp>
        <p:cxnSp>
          <p:nvCxnSpPr>
            <p:cNvPr id="365" name="Straight Connector 364">
              <a:extLst>
                <a:ext uri="{FF2B5EF4-FFF2-40B4-BE49-F238E27FC236}">
                  <a16:creationId xmlns:a16="http://schemas.microsoft.com/office/drawing/2014/main" id="{D91BCC2B-80CC-4327-ADF4-EA9C11B6404A}"/>
                </a:ext>
              </a:extLst>
            </p:cNvPr>
            <p:cNvCxnSpPr>
              <a:cxnSpLocks/>
              <a:stCxn id="377" idx="1"/>
              <a:endCxn id="378" idx="5"/>
            </p:cNvCxnSpPr>
            <p:nvPr/>
          </p:nvCxnSpPr>
          <p:spPr>
            <a:xfrm flipH="1" flipV="1">
              <a:off x="5830116" y="4756973"/>
              <a:ext cx="220427" cy="119774"/>
            </a:xfrm>
            <a:prstGeom prst="line">
              <a:avLst/>
            </a:prstGeom>
            <a:noFill/>
            <a:ln w="9525" cap="flat" cmpd="sng" algn="ctr">
              <a:solidFill>
                <a:srgbClr val="0078D7"/>
              </a:solidFill>
              <a:prstDash val="solid"/>
              <a:headEnd type="none"/>
              <a:tailEnd type="none"/>
            </a:ln>
            <a:effectLst/>
          </p:spPr>
        </p:cxnSp>
        <p:cxnSp>
          <p:nvCxnSpPr>
            <p:cNvPr id="366" name="Straight Connector 365">
              <a:extLst>
                <a:ext uri="{FF2B5EF4-FFF2-40B4-BE49-F238E27FC236}">
                  <a16:creationId xmlns:a16="http://schemas.microsoft.com/office/drawing/2014/main" id="{C8931628-8F96-48B8-8F91-37522A2036E4}"/>
                </a:ext>
              </a:extLst>
            </p:cNvPr>
            <p:cNvCxnSpPr>
              <a:stCxn id="378" idx="3"/>
              <a:endCxn id="381" idx="7"/>
            </p:cNvCxnSpPr>
            <p:nvPr/>
          </p:nvCxnSpPr>
          <p:spPr>
            <a:xfrm flipH="1">
              <a:off x="5565025" y="4756973"/>
              <a:ext cx="226877" cy="119774"/>
            </a:xfrm>
            <a:prstGeom prst="line">
              <a:avLst/>
            </a:prstGeom>
            <a:noFill/>
            <a:ln w="9525" cap="flat" cmpd="sng" algn="ctr">
              <a:solidFill>
                <a:srgbClr val="0078D7"/>
              </a:solidFill>
              <a:prstDash val="solid"/>
              <a:headEnd type="none"/>
              <a:tailEnd type="none"/>
            </a:ln>
            <a:effectLst/>
          </p:spPr>
        </p:cxnSp>
        <p:cxnSp>
          <p:nvCxnSpPr>
            <p:cNvPr id="367" name="Straight Connector 366">
              <a:extLst>
                <a:ext uri="{FF2B5EF4-FFF2-40B4-BE49-F238E27FC236}">
                  <a16:creationId xmlns:a16="http://schemas.microsoft.com/office/drawing/2014/main" id="{F7824470-29EA-4680-9A16-E6C4D0E6E4E8}"/>
                </a:ext>
              </a:extLst>
            </p:cNvPr>
            <p:cNvCxnSpPr>
              <a:cxnSpLocks/>
              <a:stCxn id="376" idx="5"/>
              <a:endCxn id="382" idx="1"/>
            </p:cNvCxnSpPr>
            <p:nvPr/>
          </p:nvCxnSpPr>
          <p:spPr>
            <a:xfrm>
              <a:off x="5830116" y="5061044"/>
              <a:ext cx="220427" cy="108924"/>
            </a:xfrm>
            <a:prstGeom prst="line">
              <a:avLst/>
            </a:prstGeom>
            <a:noFill/>
            <a:ln w="9525" cap="flat" cmpd="sng" algn="ctr">
              <a:solidFill>
                <a:srgbClr val="0078D7"/>
              </a:solidFill>
              <a:prstDash val="solid"/>
              <a:headEnd type="none"/>
              <a:tailEnd type="none"/>
            </a:ln>
            <a:effectLst/>
          </p:spPr>
        </p:cxnSp>
        <p:cxnSp>
          <p:nvCxnSpPr>
            <p:cNvPr id="368" name="Straight Connector 367">
              <a:extLst>
                <a:ext uri="{FF2B5EF4-FFF2-40B4-BE49-F238E27FC236}">
                  <a16:creationId xmlns:a16="http://schemas.microsoft.com/office/drawing/2014/main" id="{F20637C0-FBFD-4C27-A66B-D092192CAFDE}"/>
                </a:ext>
              </a:extLst>
            </p:cNvPr>
            <p:cNvCxnSpPr>
              <a:stCxn id="376" idx="3"/>
              <a:endCxn id="380" idx="6"/>
            </p:cNvCxnSpPr>
            <p:nvPr/>
          </p:nvCxnSpPr>
          <p:spPr>
            <a:xfrm flipH="1">
              <a:off x="5572939" y="5061044"/>
              <a:ext cx="218963" cy="126564"/>
            </a:xfrm>
            <a:prstGeom prst="line">
              <a:avLst/>
            </a:prstGeom>
            <a:noFill/>
            <a:ln w="9525" cap="flat" cmpd="sng" algn="ctr">
              <a:solidFill>
                <a:srgbClr val="0078D7"/>
              </a:solidFill>
              <a:prstDash val="solid"/>
              <a:headEnd type="none"/>
              <a:tailEnd type="none"/>
            </a:ln>
            <a:effectLst/>
          </p:spPr>
        </p:cxnSp>
        <p:cxnSp>
          <p:nvCxnSpPr>
            <p:cNvPr id="369" name="Straight Connector 368">
              <a:extLst>
                <a:ext uri="{FF2B5EF4-FFF2-40B4-BE49-F238E27FC236}">
                  <a16:creationId xmlns:a16="http://schemas.microsoft.com/office/drawing/2014/main" id="{24F3FA66-57B3-4C30-A904-046B8CA14D15}"/>
                </a:ext>
              </a:extLst>
            </p:cNvPr>
            <p:cNvCxnSpPr>
              <a:stCxn id="376" idx="7"/>
              <a:endCxn id="377" idx="3"/>
            </p:cNvCxnSpPr>
            <p:nvPr/>
          </p:nvCxnSpPr>
          <p:spPr>
            <a:xfrm flipV="1">
              <a:off x="5830116" y="4914961"/>
              <a:ext cx="220427" cy="107869"/>
            </a:xfrm>
            <a:prstGeom prst="line">
              <a:avLst/>
            </a:prstGeom>
            <a:noFill/>
            <a:ln w="9525" cap="flat" cmpd="sng" algn="ctr">
              <a:solidFill>
                <a:srgbClr val="0078D7"/>
              </a:solidFill>
              <a:prstDash val="solid"/>
              <a:headEnd type="none"/>
              <a:tailEnd type="none"/>
            </a:ln>
            <a:effectLst/>
          </p:spPr>
        </p:cxnSp>
        <p:cxnSp>
          <p:nvCxnSpPr>
            <p:cNvPr id="370" name="Straight Connector 369">
              <a:extLst>
                <a:ext uri="{FF2B5EF4-FFF2-40B4-BE49-F238E27FC236}">
                  <a16:creationId xmlns:a16="http://schemas.microsoft.com/office/drawing/2014/main" id="{2A66AC4D-4D1B-4C9A-847D-D27569953D9F}"/>
                </a:ext>
              </a:extLst>
            </p:cNvPr>
            <p:cNvCxnSpPr>
              <a:stCxn id="376" idx="1"/>
              <a:endCxn id="381" idx="5"/>
            </p:cNvCxnSpPr>
            <p:nvPr/>
          </p:nvCxnSpPr>
          <p:spPr>
            <a:xfrm flipH="1" flipV="1">
              <a:off x="5565025" y="4914961"/>
              <a:ext cx="226877" cy="107869"/>
            </a:xfrm>
            <a:prstGeom prst="line">
              <a:avLst/>
            </a:prstGeom>
            <a:noFill/>
            <a:ln w="9525" cap="flat" cmpd="sng" algn="ctr">
              <a:solidFill>
                <a:srgbClr val="0078D7"/>
              </a:solidFill>
              <a:prstDash val="solid"/>
              <a:headEnd type="none"/>
              <a:tailEnd type="none"/>
            </a:ln>
            <a:effectLst/>
          </p:spPr>
        </p:cxnSp>
      </p:grpSp>
      <p:sp>
        <p:nvSpPr>
          <p:cNvPr id="343" name="Rectangle: Rounded Corners 342">
            <a:extLst>
              <a:ext uri="{FF2B5EF4-FFF2-40B4-BE49-F238E27FC236}">
                <a16:creationId xmlns:a16="http://schemas.microsoft.com/office/drawing/2014/main" id="{C86AC980-E49D-4BF1-B9B9-C45F925BE1FB}"/>
              </a:ext>
            </a:extLst>
          </p:cNvPr>
          <p:cNvSpPr/>
          <p:nvPr/>
        </p:nvSpPr>
        <p:spPr bwMode="auto">
          <a:xfrm>
            <a:off x="7196456" y="4838961"/>
            <a:ext cx="448547" cy="300208"/>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200" b="0" i="0" u="none" strike="noStrike" kern="0" cap="none" normalizeH="0" baseline="0" noProof="0">
                <a:ln>
                  <a:noFill/>
                </a:ln>
                <a:effectLst/>
                <a:uLnTx/>
                <a:uFillTx/>
                <a:latin typeface="Segoe UI Semilight"/>
                <a:ea typeface="+mn-ea"/>
                <a:cs typeface="Segoe UI" pitchFamily="34" charset="0"/>
              </a:rPr>
              <a:t>ML</a:t>
            </a:r>
          </a:p>
        </p:txBody>
      </p:sp>
      <p:grpSp>
        <p:nvGrpSpPr>
          <p:cNvPr id="344" name="Group 343">
            <a:extLst>
              <a:ext uri="{FF2B5EF4-FFF2-40B4-BE49-F238E27FC236}">
                <a16:creationId xmlns:a16="http://schemas.microsoft.com/office/drawing/2014/main" id="{B52A6A65-20C6-419A-AEE4-6E9FA8623AC0}"/>
              </a:ext>
            </a:extLst>
          </p:cNvPr>
          <p:cNvGrpSpPr/>
          <p:nvPr/>
        </p:nvGrpSpPr>
        <p:grpSpPr>
          <a:xfrm>
            <a:off x="6710216" y="3838123"/>
            <a:ext cx="781110" cy="781108"/>
            <a:chOff x="8448130" y="2738402"/>
            <a:chExt cx="936008" cy="936006"/>
          </a:xfrm>
        </p:grpSpPr>
        <p:sp>
          <p:nvSpPr>
            <p:cNvPr id="345" name="Oval 344">
              <a:extLst>
                <a:ext uri="{FF2B5EF4-FFF2-40B4-BE49-F238E27FC236}">
                  <a16:creationId xmlns:a16="http://schemas.microsoft.com/office/drawing/2014/main" id="{A4A13DB0-C47A-4164-AC95-D2751F169372}"/>
                </a:ext>
              </a:extLst>
            </p:cNvPr>
            <p:cNvSpPr/>
            <p:nvPr/>
          </p:nvSpPr>
          <p:spPr bwMode="auto">
            <a:xfrm>
              <a:off x="8448130" y="2738402"/>
              <a:ext cx="936008" cy="936006"/>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000" b="0" i="0" u="none" strike="noStrike" kern="0" cap="none"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346" name="TextBox 345">
              <a:extLst>
                <a:ext uri="{FF2B5EF4-FFF2-40B4-BE49-F238E27FC236}">
                  <a16:creationId xmlns:a16="http://schemas.microsoft.com/office/drawing/2014/main" id="{BB9A8537-D23C-413D-A4B3-8F85DF28E456}"/>
                </a:ext>
              </a:extLst>
            </p:cNvPr>
            <p:cNvSpPr txBox="1"/>
            <p:nvPr/>
          </p:nvSpPr>
          <p:spPr>
            <a:xfrm>
              <a:off x="8703218" y="3382764"/>
              <a:ext cx="442475" cy="147525"/>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HDFS</a:t>
              </a:r>
            </a:p>
          </p:txBody>
        </p:sp>
        <p:grpSp>
          <p:nvGrpSpPr>
            <p:cNvPr id="347" name="Group 346">
              <a:extLst>
                <a:ext uri="{FF2B5EF4-FFF2-40B4-BE49-F238E27FC236}">
                  <a16:creationId xmlns:a16="http://schemas.microsoft.com/office/drawing/2014/main" id="{C497A0BD-BBC3-4DDF-AFF2-2736935D47CE}"/>
                </a:ext>
              </a:extLst>
            </p:cNvPr>
            <p:cNvGrpSpPr/>
            <p:nvPr/>
          </p:nvGrpSpPr>
          <p:grpSpPr>
            <a:xfrm>
              <a:off x="8661598" y="2916356"/>
              <a:ext cx="509072" cy="415126"/>
              <a:chOff x="662715" y="7538936"/>
              <a:chExt cx="402180" cy="315436"/>
            </a:xfrm>
          </p:grpSpPr>
          <p:sp>
            <p:nvSpPr>
              <p:cNvPr id="348" name="Freeform: Shape 347">
                <a:extLst>
                  <a:ext uri="{FF2B5EF4-FFF2-40B4-BE49-F238E27FC236}">
                    <a16:creationId xmlns:a16="http://schemas.microsoft.com/office/drawing/2014/main" id="{D9C91B7B-9DF9-459D-8D61-7817014C570A}"/>
                  </a:ext>
                </a:extLst>
              </p:cNvPr>
              <p:cNvSpPr/>
              <p:nvPr/>
            </p:nvSpPr>
            <p:spPr>
              <a:xfrm>
                <a:off x="670486" y="7548383"/>
                <a:ext cx="386408" cy="299666"/>
              </a:xfrm>
              <a:custGeom>
                <a:avLst/>
                <a:gdLst>
                  <a:gd name="connsiteX0" fmla="*/ 78611 w 227055"/>
                  <a:gd name="connsiteY0" fmla="*/ 37371 h 176083"/>
                  <a:gd name="connsiteX1" fmla="*/ 62393 w 227055"/>
                  <a:gd name="connsiteY1" fmla="*/ 40151 h 176083"/>
                  <a:gd name="connsiteX2" fmla="*/ 48028 w 227055"/>
                  <a:gd name="connsiteY2" fmla="*/ 46638 h 176083"/>
                  <a:gd name="connsiteX3" fmla="*/ 35517 w 227055"/>
                  <a:gd name="connsiteY3" fmla="*/ 54516 h 176083"/>
                  <a:gd name="connsiteX4" fmla="*/ 23469 w 227055"/>
                  <a:gd name="connsiteY4" fmla="*/ 68880 h 176083"/>
                  <a:gd name="connsiteX5" fmla="*/ 16982 w 227055"/>
                  <a:gd name="connsiteY5" fmla="*/ 75831 h 176083"/>
                  <a:gd name="connsiteX6" fmla="*/ 10495 w 227055"/>
                  <a:gd name="connsiteY6" fmla="*/ 78148 h 176083"/>
                  <a:gd name="connsiteX7" fmla="*/ 8641 w 227055"/>
                  <a:gd name="connsiteY7" fmla="*/ 73978 h 176083"/>
                  <a:gd name="connsiteX8" fmla="*/ 11885 w 227055"/>
                  <a:gd name="connsiteY8" fmla="*/ 69807 h 176083"/>
                  <a:gd name="connsiteX9" fmla="*/ 12348 w 227055"/>
                  <a:gd name="connsiteY9" fmla="*/ 63783 h 176083"/>
                  <a:gd name="connsiteX10" fmla="*/ 14665 w 227055"/>
                  <a:gd name="connsiteY10" fmla="*/ 63783 h 176083"/>
                  <a:gd name="connsiteX11" fmla="*/ 16519 w 227055"/>
                  <a:gd name="connsiteY11" fmla="*/ 65637 h 176083"/>
                  <a:gd name="connsiteX12" fmla="*/ 16055 w 227055"/>
                  <a:gd name="connsiteY12" fmla="*/ 59613 h 176083"/>
                  <a:gd name="connsiteX13" fmla="*/ 13738 w 227055"/>
                  <a:gd name="connsiteY13" fmla="*/ 57759 h 176083"/>
                  <a:gd name="connsiteX14" fmla="*/ 13738 w 227055"/>
                  <a:gd name="connsiteY14" fmla="*/ 55442 h 176083"/>
                  <a:gd name="connsiteX15" fmla="*/ 8178 w 227055"/>
                  <a:gd name="connsiteY15" fmla="*/ 58686 h 176083"/>
                  <a:gd name="connsiteX16" fmla="*/ 2617 w 227055"/>
                  <a:gd name="connsiteY16" fmla="*/ 64710 h 176083"/>
                  <a:gd name="connsiteX17" fmla="*/ 1691 w 227055"/>
                  <a:gd name="connsiteY17" fmla="*/ 70271 h 176083"/>
                  <a:gd name="connsiteX18" fmla="*/ 4007 w 227055"/>
                  <a:gd name="connsiteY18" fmla="*/ 74904 h 176083"/>
                  <a:gd name="connsiteX19" fmla="*/ 5861 w 227055"/>
                  <a:gd name="connsiteY19" fmla="*/ 82318 h 176083"/>
                  <a:gd name="connsiteX20" fmla="*/ 10031 w 227055"/>
                  <a:gd name="connsiteY20" fmla="*/ 84172 h 176083"/>
                  <a:gd name="connsiteX21" fmla="*/ 14665 w 227055"/>
                  <a:gd name="connsiteY21" fmla="*/ 84172 h 176083"/>
                  <a:gd name="connsiteX22" fmla="*/ 18836 w 227055"/>
                  <a:gd name="connsiteY22" fmla="*/ 81391 h 176083"/>
                  <a:gd name="connsiteX23" fmla="*/ 16055 w 227055"/>
                  <a:gd name="connsiteY23" fmla="*/ 95756 h 176083"/>
                  <a:gd name="connsiteX24" fmla="*/ 18836 w 227055"/>
                  <a:gd name="connsiteY24" fmla="*/ 111511 h 176083"/>
                  <a:gd name="connsiteX25" fmla="*/ 15592 w 227055"/>
                  <a:gd name="connsiteY25" fmla="*/ 118925 h 176083"/>
                  <a:gd name="connsiteX26" fmla="*/ 5861 w 227055"/>
                  <a:gd name="connsiteY26" fmla="*/ 129583 h 176083"/>
                  <a:gd name="connsiteX27" fmla="*/ 7251 w 227055"/>
                  <a:gd name="connsiteY27" fmla="*/ 136534 h 176083"/>
                  <a:gd name="connsiteX28" fmla="*/ 12348 w 227055"/>
                  <a:gd name="connsiteY28" fmla="*/ 143948 h 176083"/>
                  <a:gd name="connsiteX29" fmla="*/ 21152 w 227055"/>
                  <a:gd name="connsiteY29" fmla="*/ 149972 h 176083"/>
                  <a:gd name="connsiteX30" fmla="*/ 26250 w 227055"/>
                  <a:gd name="connsiteY30" fmla="*/ 150898 h 176083"/>
                  <a:gd name="connsiteX31" fmla="*/ 31347 w 227055"/>
                  <a:gd name="connsiteY31" fmla="*/ 150898 h 176083"/>
                  <a:gd name="connsiteX32" fmla="*/ 28103 w 227055"/>
                  <a:gd name="connsiteY32" fmla="*/ 164800 h 176083"/>
                  <a:gd name="connsiteX33" fmla="*/ 40151 w 227055"/>
                  <a:gd name="connsiteY33" fmla="*/ 169897 h 176083"/>
                  <a:gd name="connsiteX34" fmla="*/ 55442 w 227055"/>
                  <a:gd name="connsiteY34" fmla="*/ 171750 h 176083"/>
                  <a:gd name="connsiteX35" fmla="*/ 60540 w 227055"/>
                  <a:gd name="connsiteY35" fmla="*/ 168043 h 176083"/>
                  <a:gd name="connsiteX36" fmla="*/ 61003 w 227055"/>
                  <a:gd name="connsiteY36" fmla="*/ 159239 h 176083"/>
                  <a:gd name="connsiteX37" fmla="*/ 67027 w 227055"/>
                  <a:gd name="connsiteY37" fmla="*/ 149508 h 176083"/>
                  <a:gd name="connsiteX38" fmla="*/ 67490 w 227055"/>
                  <a:gd name="connsiteY38" fmla="*/ 141631 h 176083"/>
                  <a:gd name="connsiteX39" fmla="*/ 81392 w 227055"/>
                  <a:gd name="connsiteY39" fmla="*/ 143021 h 176083"/>
                  <a:gd name="connsiteX40" fmla="*/ 94366 w 227055"/>
                  <a:gd name="connsiteY40" fmla="*/ 141631 h 176083"/>
                  <a:gd name="connsiteX41" fmla="*/ 81392 w 227055"/>
                  <a:gd name="connsiteY41" fmla="*/ 149508 h 176083"/>
                  <a:gd name="connsiteX42" fmla="*/ 83709 w 227055"/>
                  <a:gd name="connsiteY42" fmla="*/ 158776 h 176083"/>
                  <a:gd name="connsiteX43" fmla="*/ 91586 w 227055"/>
                  <a:gd name="connsiteY43" fmla="*/ 171750 h 176083"/>
                  <a:gd name="connsiteX44" fmla="*/ 99927 w 227055"/>
                  <a:gd name="connsiteY44" fmla="*/ 174994 h 176083"/>
                  <a:gd name="connsiteX45" fmla="*/ 105951 w 227055"/>
                  <a:gd name="connsiteY45" fmla="*/ 172677 h 176083"/>
                  <a:gd name="connsiteX46" fmla="*/ 108731 w 227055"/>
                  <a:gd name="connsiteY46" fmla="*/ 167116 h 176083"/>
                  <a:gd name="connsiteX47" fmla="*/ 122169 w 227055"/>
                  <a:gd name="connsiteY47" fmla="*/ 156922 h 176083"/>
                  <a:gd name="connsiteX48" fmla="*/ 124949 w 227055"/>
                  <a:gd name="connsiteY48" fmla="*/ 159239 h 176083"/>
                  <a:gd name="connsiteX49" fmla="*/ 145801 w 227055"/>
                  <a:gd name="connsiteY49" fmla="*/ 160166 h 176083"/>
                  <a:gd name="connsiteX50" fmla="*/ 149972 w 227055"/>
                  <a:gd name="connsiteY50" fmla="*/ 156459 h 176083"/>
                  <a:gd name="connsiteX51" fmla="*/ 150435 w 227055"/>
                  <a:gd name="connsiteY51" fmla="*/ 150435 h 176083"/>
                  <a:gd name="connsiteX52" fmla="*/ 149045 w 227055"/>
                  <a:gd name="connsiteY52" fmla="*/ 148118 h 176083"/>
                  <a:gd name="connsiteX53" fmla="*/ 148118 w 227055"/>
                  <a:gd name="connsiteY53" fmla="*/ 131900 h 176083"/>
                  <a:gd name="connsiteX54" fmla="*/ 141167 w 227055"/>
                  <a:gd name="connsiteY54" fmla="*/ 117998 h 176083"/>
                  <a:gd name="connsiteX55" fmla="*/ 142094 w 227055"/>
                  <a:gd name="connsiteY55" fmla="*/ 111511 h 176083"/>
                  <a:gd name="connsiteX56" fmla="*/ 146265 w 227055"/>
                  <a:gd name="connsiteY56" fmla="*/ 113828 h 176083"/>
                  <a:gd name="connsiteX57" fmla="*/ 158312 w 227055"/>
                  <a:gd name="connsiteY57" fmla="*/ 124949 h 176083"/>
                  <a:gd name="connsiteX58" fmla="*/ 163873 w 227055"/>
                  <a:gd name="connsiteY58" fmla="*/ 125412 h 176083"/>
                  <a:gd name="connsiteX59" fmla="*/ 170360 w 227055"/>
                  <a:gd name="connsiteY59" fmla="*/ 122632 h 176083"/>
                  <a:gd name="connsiteX60" fmla="*/ 176848 w 227055"/>
                  <a:gd name="connsiteY60" fmla="*/ 117998 h 176083"/>
                  <a:gd name="connsiteX61" fmla="*/ 180091 w 227055"/>
                  <a:gd name="connsiteY61" fmla="*/ 107341 h 176083"/>
                  <a:gd name="connsiteX62" fmla="*/ 198626 w 227055"/>
                  <a:gd name="connsiteY62" fmla="*/ 108731 h 176083"/>
                  <a:gd name="connsiteX63" fmla="*/ 210211 w 227055"/>
                  <a:gd name="connsiteY63" fmla="*/ 104097 h 176083"/>
                  <a:gd name="connsiteX64" fmla="*/ 219478 w 227055"/>
                  <a:gd name="connsiteY64" fmla="*/ 95756 h 176083"/>
                  <a:gd name="connsiteX65" fmla="*/ 225966 w 227055"/>
                  <a:gd name="connsiteY65" fmla="*/ 83245 h 176083"/>
                  <a:gd name="connsiteX66" fmla="*/ 227819 w 227055"/>
                  <a:gd name="connsiteY66" fmla="*/ 68417 h 176083"/>
                  <a:gd name="connsiteX67" fmla="*/ 226429 w 227055"/>
                  <a:gd name="connsiteY67" fmla="*/ 51735 h 176083"/>
                  <a:gd name="connsiteX68" fmla="*/ 222722 w 227055"/>
                  <a:gd name="connsiteY68" fmla="*/ 36444 h 176083"/>
                  <a:gd name="connsiteX69" fmla="*/ 219015 w 227055"/>
                  <a:gd name="connsiteY69" fmla="*/ 31347 h 176083"/>
                  <a:gd name="connsiteX70" fmla="*/ 213918 w 227055"/>
                  <a:gd name="connsiteY70" fmla="*/ 29957 h 176083"/>
                  <a:gd name="connsiteX71" fmla="*/ 205114 w 227055"/>
                  <a:gd name="connsiteY71" fmla="*/ 39687 h 176083"/>
                  <a:gd name="connsiteX72" fmla="*/ 197236 w 227055"/>
                  <a:gd name="connsiteY72" fmla="*/ 42468 h 176083"/>
                  <a:gd name="connsiteX73" fmla="*/ 190286 w 227055"/>
                  <a:gd name="connsiteY73" fmla="*/ 30883 h 176083"/>
                  <a:gd name="connsiteX74" fmla="*/ 183335 w 227055"/>
                  <a:gd name="connsiteY74" fmla="*/ 24396 h 176083"/>
                  <a:gd name="connsiteX75" fmla="*/ 179164 w 227055"/>
                  <a:gd name="connsiteY75" fmla="*/ 22079 h 176083"/>
                  <a:gd name="connsiteX76" fmla="*/ 164336 w 227055"/>
                  <a:gd name="connsiteY76" fmla="*/ 9105 h 176083"/>
                  <a:gd name="connsiteX77" fmla="*/ 151825 w 227055"/>
                  <a:gd name="connsiteY77" fmla="*/ 2617 h 176083"/>
                  <a:gd name="connsiteX78" fmla="*/ 139777 w 227055"/>
                  <a:gd name="connsiteY78" fmla="*/ 1691 h 176083"/>
                  <a:gd name="connsiteX79" fmla="*/ 125413 w 227055"/>
                  <a:gd name="connsiteY79" fmla="*/ 4007 h 176083"/>
                  <a:gd name="connsiteX80" fmla="*/ 112901 w 227055"/>
                  <a:gd name="connsiteY80" fmla="*/ 8641 h 176083"/>
                  <a:gd name="connsiteX81" fmla="*/ 104561 w 227055"/>
                  <a:gd name="connsiteY81" fmla="*/ 15592 h 176083"/>
                  <a:gd name="connsiteX82" fmla="*/ 97610 w 227055"/>
                  <a:gd name="connsiteY82" fmla="*/ 23933 h 176083"/>
                  <a:gd name="connsiteX83" fmla="*/ 90659 w 227055"/>
                  <a:gd name="connsiteY83" fmla="*/ 25786 h 17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055" h="176083">
                    <a:moveTo>
                      <a:pt x="78611" y="37371"/>
                    </a:moveTo>
                    <a:lnTo>
                      <a:pt x="62393" y="40151"/>
                    </a:lnTo>
                    <a:lnTo>
                      <a:pt x="48028" y="46638"/>
                    </a:lnTo>
                    <a:lnTo>
                      <a:pt x="35517" y="54516"/>
                    </a:lnTo>
                    <a:lnTo>
                      <a:pt x="23469" y="68880"/>
                    </a:lnTo>
                    <a:lnTo>
                      <a:pt x="16982" y="75831"/>
                    </a:lnTo>
                    <a:lnTo>
                      <a:pt x="10495" y="78148"/>
                    </a:lnTo>
                    <a:lnTo>
                      <a:pt x="8641" y="73978"/>
                    </a:lnTo>
                    <a:lnTo>
                      <a:pt x="11885" y="69807"/>
                    </a:lnTo>
                    <a:lnTo>
                      <a:pt x="12348" y="63783"/>
                    </a:lnTo>
                    <a:lnTo>
                      <a:pt x="14665" y="63783"/>
                    </a:lnTo>
                    <a:lnTo>
                      <a:pt x="16519" y="65637"/>
                    </a:lnTo>
                    <a:lnTo>
                      <a:pt x="16055" y="59613"/>
                    </a:lnTo>
                    <a:lnTo>
                      <a:pt x="13738" y="57759"/>
                    </a:lnTo>
                    <a:lnTo>
                      <a:pt x="13738" y="55442"/>
                    </a:lnTo>
                    <a:lnTo>
                      <a:pt x="8178" y="58686"/>
                    </a:lnTo>
                    <a:lnTo>
                      <a:pt x="2617" y="64710"/>
                    </a:lnTo>
                    <a:lnTo>
                      <a:pt x="1691" y="70271"/>
                    </a:lnTo>
                    <a:lnTo>
                      <a:pt x="4007" y="74904"/>
                    </a:lnTo>
                    <a:lnTo>
                      <a:pt x="5861" y="82318"/>
                    </a:lnTo>
                    <a:lnTo>
                      <a:pt x="10031" y="84172"/>
                    </a:lnTo>
                    <a:lnTo>
                      <a:pt x="14665" y="84172"/>
                    </a:lnTo>
                    <a:lnTo>
                      <a:pt x="18836" y="81391"/>
                    </a:lnTo>
                    <a:lnTo>
                      <a:pt x="16055" y="95756"/>
                    </a:lnTo>
                    <a:lnTo>
                      <a:pt x="18836" y="111511"/>
                    </a:lnTo>
                    <a:lnTo>
                      <a:pt x="15592" y="118925"/>
                    </a:lnTo>
                    <a:lnTo>
                      <a:pt x="5861" y="129583"/>
                    </a:lnTo>
                    <a:lnTo>
                      <a:pt x="7251" y="136534"/>
                    </a:lnTo>
                    <a:lnTo>
                      <a:pt x="12348" y="143948"/>
                    </a:lnTo>
                    <a:lnTo>
                      <a:pt x="21152" y="149972"/>
                    </a:lnTo>
                    <a:lnTo>
                      <a:pt x="26250" y="150898"/>
                    </a:lnTo>
                    <a:lnTo>
                      <a:pt x="31347" y="150898"/>
                    </a:lnTo>
                    <a:lnTo>
                      <a:pt x="28103" y="164800"/>
                    </a:lnTo>
                    <a:lnTo>
                      <a:pt x="40151" y="169897"/>
                    </a:lnTo>
                    <a:lnTo>
                      <a:pt x="55442" y="171750"/>
                    </a:lnTo>
                    <a:lnTo>
                      <a:pt x="60540" y="168043"/>
                    </a:lnTo>
                    <a:lnTo>
                      <a:pt x="61003" y="159239"/>
                    </a:lnTo>
                    <a:lnTo>
                      <a:pt x="67027" y="149508"/>
                    </a:lnTo>
                    <a:lnTo>
                      <a:pt x="67490" y="141631"/>
                    </a:lnTo>
                    <a:lnTo>
                      <a:pt x="81392" y="143021"/>
                    </a:lnTo>
                    <a:lnTo>
                      <a:pt x="94366" y="141631"/>
                    </a:lnTo>
                    <a:lnTo>
                      <a:pt x="81392" y="149508"/>
                    </a:lnTo>
                    <a:lnTo>
                      <a:pt x="83709" y="158776"/>
                    </a:lnTo>
                    <a:lnTo>
                      <a:pt x="91586" y="171750"/>
                    </a:lnTo>
                    <a:lnTo>
                      <a:pt x="99927" y="174994"/>
                    </a:lnTo>
                    <a:lnTo>
                      <a:pt x="105951" y="172677"/>
                    </a:lnTo>
                    <a:lnTo>
                      <a:pt x="108731" y="167116"/>
                    </a:lnTo>
                    <a:lnTo>
                      <a:pt x="122169" y="156922"/>
                    </a:lnTo>
                    <a:lnTo>
                      <a:pt x="124949" y="159239"/>
                    </a:lnTo>
                    <a:lnTo>
                      <a:pt x="145801" y="160166"/>
                    </a:lnTo>
                    <a:lnTo>
                      <a:pt x="149972" y="156459"/>
                    </a:lnTo>
                    <a:lnTo>
                      <a:pt x="150435" y="150435"/>
                    </a:lnTo>
                    <a:lnTo>
                      <a:pt x="149045" y="148118"/>
                    </a:lnTo>
                    <a:lnTo>
                      <a:pt x="148118" y="131900"/>
                    </a:lnTo>
                    <a:lnTo>
                      <a:pt x="141167" y="117998"/>
                    </a:lnTo>
                    <a:lnTo>
                      <a:pt x="142094" y="111511"/>
                    </a:lnTo>
                    <a:lnTo>
                      <a:pt x="146265" y="113828"/>
                    </a:lnTo>
                    <a:lnTo>
                      <a:pt x="158312" y="124949"/>
                    </a:lnTo>
                    <a:lnTo>
                      <a:pt x="163873" y="125412"/>
                    </a:lnTo>
                    <a:lnTo>
                      <a:pt x="170360" y="122632"/>
                    </a:lnTo>
                    <a:lnTo>
                      <a:pt x="176848" y="117998"/>
                    </a:lnTo>
                    <a:lnTo>
                      <a:pt x="180091" y="107341"/>
                    </a:lnTo>
                    <a:lnTo>
                      <a:pt x="198626" y="108731"/>
                    </a:lnTo>
                    <a:lnTo>
                      <a:pt x="210211" y="104097"/>
                    </a:lnTo>
                    <a:lnTo>
                      <a:pt x="219478" y="95756"/>
                    </a:lnTo>
                    <a:lnTo>
                      <a:pt x="225966" y="83245"/>
                    </a:lnTo>
                    <a:lnTo>
                      <a:pt x="227819" y="68417"/>
                    </a:lnTo>
                    <a:lnTo>
                      <a:pt x="226429" y="51735"/>
                    </a:lnTo>
                    <a:lnTo>
                      <a:pt x="222722" y="36444"/>
                    </a:lnTo>
                    <a:lnTo>
                      <a:pt x="219015" y="31347"/>
                    </a:lnTo>
                    <a:lnTo>
                      <a:pt x="213918" y="29957"/>
                    </a:lnTo>
                    <a:lnTo>
                      <a:pt x="205114" y="39687"/>
                    </a:lnTo>
                    <a:lnTo>
                      <a:pt x="197236" y="42468"/>
                    </a:lnTo>
                    <a:lnTo>
                      <a:pt x="190286" y="30883"/>
                    </a:lnTo>
                    <a:lnTo>
                      <a:pt x="183335" y="24396"/>
                    </a:lnTo>
                    <a:lnTo>
                      <a:pt x="179164" y="22079"/>
                    </a:lnTo>
                    <a:lnTo>
                      <a:pt x="164336" y="9105"/>
                    </a:lnTo>
                    <a:lnTo>
                      <a:pt x="151825" y="2617"/>
                    </a:lnTo>
                    <a:lnTo>
                      <a:pt x="139777" y="1691"/>
                    </a:lnTo>
                    <a:lnTo>
                      <a:pt x="125413" y="4007"/>
                    </a:lnTo>
                    <a:lnTo>
                      <a:pt x="112901" y="8641"/>
                    </a:lnTo>
                    <a:lnTo>
                      <a:pt x="104561" y="15592"/>
                    </a:lnTo>
                    <a:lnTo>
                      <a:pt x="97610" y="23933"/>
                    </a:lnTo>
                    <a:lnTo>
                      <a:pt x="90659" y="25786"/>
                    </a:lnTo>
                    <a:close/>
                  </a:path>
                </a:pathLst>
              </a:custGeom>
              <a:solidFill>
                <a:srgbClr val="9AD3E8"/>
              </a:solidFill>
              <a:ln w="4634"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sp>
            <p:nvSpPr>
              <p:cNvPr id="349" name="Freeform: Shape 348">
                <a:extLst>
                  <a:ext uri="{FF2B5EF4-FFF2-40B4-BE49-F238E27FC236}">
                    <a16:creationId xmlns:a16="http://schemas.microsoft.com/office/drawing/2014/main" id="{4C34574C-6324-4CA2-BCAE-B9988ACFAB1F}"/>
                  </a:ext>
                </a:extLst>
              </p:cNvPr>
              <p:cNvSpPr/>
              <p:nvPr/>
            </p:nvSpPr>
            <p:spPr>
              <a:xfrm>
                <a:off x="694930" y="7661940"/>
                <a:ext cx="7886" cy="7886"/>
              </a:xfrm>
              <a:custGeom>
                <a:avLst/>
                <a:gdLst>
                  <a:gd name="connsiteX0" fmla="*/ 2617 w 4633"/>
                  <a:gd name="connsiteY0" fmla="*/ 1691 h 4633"/>
                  <a:gd name="connsiteX1" fmla="*/ 1691 w 4633"/>
                  <a:gd name="connsiteY1" fmla="*/ 2154 h 4633"/>
                  <a:gd name="connsiteX2" fmla="*/ 3544 w 4633"/>
                  <a:gd name="connsiteY2" fmla="*/ 4471 h 4633"/>
                  <a:gd name="connsiteX3" fmla="*/ 4007 w 4633"/>
                  <a:gd name="connsiteY3" fmla="*/ 1691 h 4633"/>
                </a:gdLst>
                <a:ahLst/>
                <a:cxnLst>
                  <a:cxn ang="0">
                    <a:pos x="connsiteX0" y="connsiteY0"/>
                  </a:cxn>
                  <a:cxn ang="0">
                    <a:pos x="connsiteX1" y="connsiteY1"/>
                  </a:cxn>
                  <a:cxn ang="0">
                    <a:pos x="connsiteX2" y="connsiteY2"/>
                  </a:cxn>
                  <a:cxn ang="0">
                    <a:pos x="connsiteX3" y="connsiteY3"/>
                  </a:cxn>
                </a:cxnLst>
                <a:rect l="l" t="t" r="r" b="b"/>
                <a:pathLst>
                  <a:path w="4633" h="4633">
                    <a:moveTo>
                      <a:pt x="2617" y="1691"/>
                    </a:moveTo>
                    <a:lnTo>
                      <a:pt x="1691" y="2154"/>
                    </a:lnTo>
                    <a:lnTo>
                      <a:pt x="3544" y="4471"/>
                    </a:lnTo>
                    <a:lnTo>
                      <a:pt x="4007" y="1691"/>
                    </a:lnTo>
                    <a:close/>
                  </a:path>
                </a:pathLst>
              </a:custGeom>
              <a:solidFill>
                <a:srgbClr val="1E1E1E"/>
              </a:solidFill>
              <a:ln w="4634"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sp>
            <p:nvSpPr>
              <p:cNvPr id="350" name="Freeform: Shape 349">
                <a:extLst>
                  <a:ext uri="{FF2B5EF4-FFF2-40B4-BE49-F238E27FC236}">
                    <a16:creationId xmlns:a16="http://schemas.microsoft.com/office/drawing/2014/main" id="{2475053C-0F37-48AA-9C31-C7BA6CF42129}"/>
                  </a:ext>
                </a:extLst>
              </p:cNvPr>
              <p:cNvSpPr/>
              <p:nvPr/>
            </p:nvSpPr>
            <p:spPr>
              <a:xfrm>
                <a:off x="662715" y="7538936"/>
                <a:ext cx="402180" cy="315436"/>
              </a:xfrm>
              <a:custGeom>
                <a:avLst/>
                <a:gdLst>
                  <a:gd name="connsiteX0" fmla="*/ 233774 w 236322"/>
                  <a:gd name="connsiteY0" fmla="*/ 56359 h 185351"/>
                  <a:gd name="connsiteX1" fmla="*/ 228214 w 236322"/>
                  <a:gd name="connsiteY1" fmla="*/ 37824 h 185351"/>
                  <a:gd name="connsiteX2" fmla="*/ 226824 w 236322"/>
                  <a:gd name="connsiteY2" fmla="*/ 35970 h 185351"/>
                  <a:gd name="connsiteX3" fmla="*/ 221727 w 236322"/>
                  <a:gd name="connsiteY3" fmla="*/ 32727 h 185351"/>
                  <a:gd name="connsiteX4" fmla="*/ 215703 w 236322"/>
                  <a:gd name="connsiteY4" fmla="*/ 32727 h 185351"/>
                  <a:gd name="connsiteX5" fmla="*/ 214313 w 236322"/>
                  <a:gd name="connsiteY5" fmla="*/ 33653 h 185351"/>
                  <a:gd name="connsiteX6" fmla="*/ 211532 w 236322"/>
                  <a:gd name="connsiteY6" fmla="*/ 37361 h 185351"/>
                  <a:gd name="connsiteX7" fmla="*/ 208289 w 236322"/>
                  <a:gd name="connsiteY7" fmla="*/ 41531 h 185351"/>
                  <a:gd name="connsiteX8" fmla="*/ 203191 w 236322"/>
                  <a:gd name="connsiteY8" fmla="*/ 44311 h 185351"/>
                  <a:gd name="connsiteX9" fmla="*/ 200411 w 236322"/>
                  <a:gd name="connsiteY9" fmla="*/ 39214 h 185351"/>
                  <a:gd name="connsiteX10" fmla="*/ 196241 w 236322"/>
                  <a:gd name="connsiteY10" fmla="*/ 33653 h 185351"/>
                  <a:gd name="connsiteX11" fmla="*/ 192534 w 236322"/>
                  <a:gd name="connsiteY11" fmla="*/ 29946 h 185351"/>
                  <a:gd name="connsiteX12" fmla="*/ 188363 w 236322"/>
                  <a:gd name="connsiteY12" fmla="*/ 27166 h 185351"/>
                  <a:gd name="connsiteX13" fmla="*/ 177242 w 236322"/>
                  <a:gd name="connsiteY13" fmla="*/ 18362 h 185351"/>
                  <a:gd name="connsiteX14" fmla="*/ 172608 w 236322"/>
                  <a:gd name="connsiteY14" fmla="*/ 14192 h 185351"/>
                  <a:gd name="connsiteX15" fmla="*/ 148049 w 236322"/>
                  <a:gd name="connsiteY15" fmla="*/ 3534 h 185351"/>
                  <a:gd name="connsiteX16" fmla="*/ 120247 w 236322"/>
                  <a:gd name="connsiteY16" fmla="*/ 9558 h 185351"/>
                  <a:gd name="connsiteX17" fmla="*/ 108199 w 236322"/>
                  <a:gd name="connsiteY17" fmla="*/ 16972 h 185351"/>
                  <a:gd name="connsiteX18" fmla="*/ 99395 w 236322"/>
                  <a:gd name="connsiteY18" fmla="*/ 27166 h 185351"/>
                  <a:gd name="connsiteX19" fmla="*/ 94761 w 236322"/>
                  <a:gd name="connsiteY19" fmla="*/ 28093 h 185351"/>
                  <a:gd name="connsiteX20" fmla="*/ 89200 w 236322"/>
                  <a:gd name="connsiteY20" fmla="*/ 31800 h 185351"/>
                  <a:gd name="connsiteX21" fmla="*/ 85030 w 236322"/>
                  <a:gd name="connsiteY21" fmla="*/ 35507 h 185351"/>
                  <a:gd name="connsiteX22" fmla="*/ 81323 w 236322"/>
                  <a:gd name="connsiteY22" fmla="*/ 39214 h 185351"/>
                  <a:gd name="connsiteX23" fmla="*/ 57227 w 236322"/>
                  <a:gd name="connsiteY23" fmla="*/ 45238 h 185351"/>
                  <a:gd name="connsiteX24" fmla="*/ 37302 w 236322"/>
                  <a:gd name="connsiteY24" fmla="*/ 57286 h 185351"/>
                  <a:gd name="connsiteX25" fmla="*/ 30351 w 236322"/>
                  <a:gd name="connsiteY25" fmla="*/ 64700 h 185351"/>
                  <a:gd name="connsiteX26" fmla="*/ 25254 w 236322"/>
                  <a:gd name="connsiteY26" fmla="*/ 72577 h 185351"/>
                  <a:gd name="connsiteX27" fmla="*/ 21084 w 236322"/>
                  <a:gd name="connsiteY27" fmla="*/ 76748 h 185351"/>
                  <a:gd name="connsiteX28" fmla="*/ 16450 w 236322"/>
                  <a:gd name="connsiteY28" fmla="*/ 79528 h 185351"/>
                  <a:gd name="connsiteX29" fmla="*/ 15060 w 236322"/>
                  <a:gd name="connsiteY29" fmla="*/ 79991 h 185351"/>
                  <a:gd name="connsiteX30" fmla="*/ 15060 w 236322"/>
                  <a:gd name="connsiteY30" fmla="*/ 79528 h 185351"/>
                  <a:gd name="connsiteX31" fmla="*/ 17840 w 236322"/>
                  <a:gd name="connsiteY31" fmla="*/ 70724 h 185351"/>
                  <a:gd name="connsiteX32" fmla="*/ 18767 w 236322"/>
                  <a:gd name="connsiteY32" fmla="*/ 72114 h 185351"/>
                  <a:gd name="connsiteX33" fmla="*/ 19694 w 236322"/>
                  <a:gd name="connsiteY33" fmla="*/ 73504 h 185351"/>
                  <a:gd name="connsiteX34" fmla="*/ 20620 w 236322"/>
                  <a:gd name="connsiteY34" fmla="*/ 72577 h 185351"/>
                  <a:gd name="connsiteX35" fmla="*/ 22010 w 236322"/>
                  <a:gd name="connsiteY35" fmla="*/ 73041 h 185351"/>
                  <a:gd name="connsiteX36" fmla="*/ 22474 w 236322"/>
                  <a:gd name="connsiteY36" fmla="*/ 65627 h 185351"/>
                  <a:gd name="connsiteX37" fmla="*/ 20157 w 236322"/>
                  <a:gd name="connsiteY37" fmla="*/ 61920 h 185351"/>
                  <a:gd name="connsiteX38" fmla="*/ 20620 w 236322"/>
                  <a:gd name="connsiteY38" fmla="*/ 60993 h 185351"/>
                  <a:gd name="connsiteX39" fmla="*/ 21547 w 236322"/>
                  <a:gd name="connsiteY39" fmla="*/ 57749 h 185351"/>
                  <a:gd name="connsiteX40" fmla="*/ 20620 w 236322"/>
                  <a:gd name="connsiteY40" fmla="*/ 57286 h 185351"/>
                  <a:gd name="connsiteX41" fmla="*/ 21547 w 236322"/>
                  <a:gd name="connsiteY41" fmla="*/ 57749 h 185351"/>
                  <a:gd name="connsiteX42" fmla="*/ 22937 w 236322"/>
                  <a:gd name="connsiteY42" fmla="*/ 56822 h 185351"/>
                  <a:gd name="connsiteX43" fmla="*/ 21084 w 236322"/>
                  <a:gd name="connsiteY43" fmla="*/ 57286 h 185351"/>
                  <a:gd name="connsiteX44" fmla="*/ 8573 w 236322"/>
                  <a:gd name="connsiteY44" fmla="*/ 65163 h 185351"/>
                  <a:gd name="connsiteX45" fmla="*/ 4865 w 236322"/>
                  <a:gd name="connsiteY45" fmla="*/ 70260 h 185351"/>
                  <a:gd name="connsiteX46" fmla="*/ 3475 w 236322"/>
                  <a:gd name="connsiteY46" fmla="*/ 76284 h 185351"/>
                  <a:gd name="connsiteX47" fmla="*/ 6256 w 236322"/>
                  <a:gd name="connsiteY47" fmla="*/ 81382 h 185351"/>
                  <a:gd name="connsiteX48" fmla="*/ 7182 w 236322"/>
                  <a:gd name="connsiteY48" fmla="*/ 84625 h 185351"/>
                  <a:gd name="connsiteX49" fmla="*/ 8109 w 236322"/>
                  <a:gd name="connsiteY49" fmla="*/ 87405 h 185351"/>
                  <a:gd name="connsiteX50" fmla="*/ 13206 w 236322"/>
                  <a:gd name="connsiteY50" fmla="*/ 92039 h 185351"/>
                  <a:gd name="connsiteX51" fmla="*/ 18767 w 236322"/>
                  <a:gd name="connsiteY51" fmla="*/ 92039 h 185351"/>
                  <a:gd name="connsiteX52" fmla="*/ 17840 w 236322"/>
                  <a:gd name="connsiteY52" fmla="*/ 98990 h 185351"/>
                  <a:gd name="connsiteX53" fmla="*/ 18303 w 236322"/>
                  <a:gd name="connsiteY53" fmla="*/ 110111 h 185351"/>
                  <a:gd name="connsiteX54" fmla="*/ 18767 w 236322"/>
                  <a:gd name="connsiteY54" fmla="*/ 112891 h 185351"/>
                  <a:gd name="connsiteX55" fmla="*/ 19230 w 236322"/>
                  <a:gd name="connsiteY55" fmla="*/ 115671 h 185351"/>
                  <a:gd name="connsiteX56" fmla="*/ 18303 w 236322"/>
                  <a:gd name="connsiteY56" fmla="*/ 118452 h 185351"/>
                  <a:gd name="connsiteX57" fmla="*/ 16450 w 236322"/>
                  <a:gd name="connsiteY57" fmla="*/ 123086 h 185351"/>
                  <a:gd name="connsiteX58" fmla="*/ 12743 w 236322"/>
                  <a:gd name="connsiteY58" fmla="*/ 126793 h 185351"/>
                  <a:gd name="connsiteX59" fmla="*/ 9499 w 236322"/>
                  <a:gd name="connsiteY59" fmla="*/ 130036 h 185351"/>
                  <a:gd name="connsiteX60" fmla="*/ 8573 w 236322"/>
                  <a:gd name="connsiteY60" fmla="*/ 130963 h 185351"/>
                  <a:gd name="connsiteX61" fmla="*/ 6256 w 236322"/>
                  <a:gd name="connsiteY61" fmla="*/ 137450 h 185351"/>
                  <a:gd name="connsiteX62" fmla="*/ 8573 w 236322"/>
                  <a:gd name="connsiteY62" fmla="*/ 144864 h 185351"/>
                  <a:gd name="connsiteX63" fmla="*/ 13206 w 236322"/>
                  <a:gd name="connsiteY63" fmla="*/ 151352 h 185351"/>
                  <a:gd name="connsiteX64" fmla="*/ 24791 w 236322"/>
                  <a:gd name="connsiteY64" fmla="*/ 158766 h 185351"/>
                  <a:gd name="connsiteX65" fmla="*/ 32205 w 236322"/>
                  <a:gd name="connsiteY65" fmla="*/ 159692 h 185351"/>
                  <a:gd name="connsiteX66" fmla="*/ 31741 w 236322"/>
                  <a:gd name="connsiteY66" fmla="*/ 160619 h 185351"/>
                  <a:gd name="connsiteX67" fmla="*/ 30351 w 236322"/>
                  <a:gd name="connsiteY67" fmla="*/ 163863 h 185351"/>
                  <a:gd name="connsiteX68" fmla="*/ 34985 w 236322"/>
                  <a:gd name="connsiteY68" fmla="*/ 175447 h 185351"/>
                  <a:gd name="connsiteX69" fmla="*/ 42399 w 236322"/>
                  <a:gd name="connsiteY69" fmla="*/ 177764 h 185351"/>
                  <a:gd name="connsiteX70" fmla="*/ 44253 w 236322"/>
                  <a:gd name="connsiteY70" fmla="*/ 178227 h 185351"/>
                  <a:gd name="connsiteX71" fmla="*/ 57227 w 236322"/>
                  <a:gd name="connsiteY71" fmla="*/ 181008 h 185351"/>
                  <a:gd name="connsiteX72" fmla="*/ 68348 w 236322"/>
                  <a:gd name="connsiteY72" fmla="*/ 175447 h 185351"/>
                  <a:gd name="connsiteX73" fmla="*/ 69275 w 236322"/>
                  <a:gd name="connsiteY73" fmla="*/ 170814 h 185351"/>
                  <a:gd name="connsiteX74" fmla="*/ 69275 w 236322"/>
                  <a:gd name="connsiteY74" fmla="*/ 166643 h 185351"/>
                  <a:gd name="connsiteX75" fmla="*/ 72519 w 236322"/>
                  <a:gd name="connsiteY75" fmla="*/ 161082 h 185351"/>
                  <a:gd name="connsiteX76" fmla="*/ 72982 w 236322"/>
                  <a:gd name="connsiteY76" fmla="*/ 160156 h 185351"/>
                  <a:gd name="connsiteX77" fmla="*/ 74836 w 236322"/>
                  <a:gd name="connsiteY77" fmla="*/ 155985 h 185351"/>
                  <a:gd name="connsiteX78" fmla="*/ 74836 w 236322"/>
                  <a:gd name="connsiteY78" fmla="*/ 151352 h 185351"/>
                  <a:gd name="connsiteX79" fmla="*/ 74836 w 236322"/>
                  <a:gd name="connsiteY79" fmla="*/ 150425 h 185351"/>
                  <a:gd name="connsiteX80" fmla="*/ 83640 w 236322"/>
                  <a:gd name="connsiteY80" fmla="*/ 150888 h 185351"/>
                  <a:gd name="connsiteX81" fmla="*/ 88274 w 236322"/>
                  <a:gd name="connsiteY81" fmla="*/ 150888 h 185351"/>
                  <a:gd name="connsiteX82" fmla="*/ 86883 w 236322"/>
                  <a:gd name="connsiteY82" fmla="*/ 151352 h 185351"/>
                  <a:gd name="connsiteX83" fmla="*/ 86420 w 236322"/>
                  <a:gd name="connsiteY83" fmla="*/ 151815 h 185351"/>
                  <a:gd name="connsiteX84" fmla="*/ 83640 w 236322"/>
                  <a:gd name="connsiteY84" fmla="*/ 161546 h 185351"/>
                  <a:gd name="connsiteX85" fmla="*/ 88737 w 236322"/>
                  <a:gd name="connsiteY85" fmla="*/ 170814 h 185351"/>
                  <a:gd name="connsiteX86" fmla="*/ 98005 w 236322"/>
                  <a:gd name="connsiteY86" fmla="*/ 181471 h 185351"/>
                  <a:gd name="connsiteX87" fmla="*/ 111442 w 236322"/>
                  <a:gd name="connsiteY87" fmla="*/ 181008 h 185351"/>
                  <a:gd name="connsiteX88" fmla="*/ 116076 w 236322"/>
                  <a:gd name="connsiteY88" fmla="*/ 175911 h 185351"/>
                  <a:gd name="connsiteX89" fmla="*/ 117466 w 236322"/>
                  <a:gd name="connsiteY89" fmla="*/ 174057 h 185351"/>
                  <a:gd name="connsiteX90" fmla="*/ 124417 w 236322"/>
                  <a:gd name="connsiteY90" fmla="*/ 168497 h 185351"/>
                  <a:gd name="connsiteX91" fmla="*/ 127661 w 236322"/>
                  <a:gd name="connsiteY91" fmla="*/ 166180 h 185351"/>
                  <a:gd name="connsiteX92" fmla="*/ 130441 w 236322"/>
                  <a:gd name="connsiteY92" fmla="*/ 167570 h 185351"/>
                  <a:gd name="connsiteX93" fmla="*/ 135538 w 236322"/>
                  <a:gd name="connsiteY93" fmla="*/ 168033 h 185351"/>
                  <a:gd name="connsiteX94" fmla="*/ 145269 w 236322"/>
                  <a:gd name="connsiteY94" fmla="*/ 168033 h 185351"/>
                  <a:gd name="connsiteX95" fmla="*/ 147586 w 236322"/>
                  <a:gd name="connsiteY95" fmla="*/ 168033 h 185351"/>
                  <a:gd name="connsiteX96" fmla="*/ 155463 w 236322"/>
                  <a:gd name="connsiteY96" fmla="*/ 166643 h 185351"/>
                  <a:gd name="connsiteX97" fmla="*/ 159171 w 236322"/>
                  <a:gd name="connsiteY97" fmla="*/ 159692 h 185351"/>
                  <a:gd name="connsiteX98" fmla="*/ 159171 w 236322"/>
                  <a:gd name="connsiteY98" fmla="*/ 155985 h 185351"/>
                  <a:gd name="connsiteX99" fmla="*/ 157780 w 236322"/>
                  <a:gd name="connsiteY99" fmla="*/ 152742 h 185351"/>
                  <a:gd name="connsiteX100" fmla="*/ 157780 w 236322"/>
                  <a:gd name="connsiteY100" fmla="*/ 147645 h 185351"/>
                  <a:gd name="connsiteX101" fmla="*/ 157780 w 236322"/>
                  <a:gd name="connsiteY101" fmla="*/ 142547 h 185351"/>
                  <a:gd name="connsiteX102" fmla="*/ 156854 w 236322"/>
                  <a:gd name="connsiteY102" fmla="*/ 136987 h 185351"/>
                  <a:gd name="connsiteX103" fmla="*/ 155000 w 236322"/>
                  <a:gd name="connsiteY103" fmla="*/ 131890 h 185351"/>
                  <a:gd name="connsiteX104" fmla="*/ 153610 w 236322"/>
                  <a:gd name="connsiteY104" fmla="*/ 128183 h 185351"/>
                  <a:gd name="connsiteX105" fmla="*/ 152683 w 236322"/>
                  <a:gd name="connsiteY105" fmla="*/ 128646 h 185351"/>
                  <a:gd name="connsiteX106" fmla="*/ 153610 w 236322"/>
                  <a:gd name="connsiteY106" fmla="*/ 128183 h 185351"/>
                  <a:gd name="connsiteX107" fmla="*/ 151293 w 236322"/>
                  <a:gd name="connsiteY107" fmla="*/ 122622 h 185351"/>
                  <a:gd name="connsiteX108" fmla="*/ 151293 w 236322"/>
                  <a:gd name="connsiteY108" fmla="*/ 121232 h 185351"/>
                  <a:gd name="connsiteX109" fmla="*/ 153147 w 236322"/>
                  <a:gd name="connsiteY109" fmla="*/ 123086 h 185351"/>
                  <a:gd name="connsiteX110" fmla="*/ 155927 w 236322"/>
                  <a:gd name="connsiteY110" fmla="*/ 125866 h 185351"/>
                  <a:gd name="connsiteX111" fmla="*/ 161951 w 236322"/>
                  <a:gd name="connsiteY111" fmla="*/ 130963 h 185351"/>
                  <a:gd name="connsiteX112" fmla="*/ 169828 w 236322"/>
                  <a:gd name="connsiteY112" fmla="*/ 132816 h 185351"/>
                  <a:gd name="connsiteX113" fmla="*/ 180023 w 236322"/>
                  <a:gd name="connsiteY113" fmla="*/ 129109 h 185351"/>
                  <a:gd name="connsiteX114" fmla="*/ 186510 w 236322"/>
                  <a:gd name="connsiteY114" fmla="*/ 120769 h 185351"/>
                  <a:gd name="connsiteX115" fmla="*/ 187436 w 236322"/>
                  <a:gd name="connsiteY115" fmla="*/ 117988 h 185351"/>
                  <a:gd name="connsiteX116" fmla="*/ 187900 w 236322"/>
                  <a:gd name="connsiteY116" fmla="*/ 115671 h 185351"/>
                  <a:gd name="connsiteX117" fmla="*/ 202728 w 236322"/>
                  <a:gd name="connsiteY117" fmla="*/ 116135 h 185351"/>
                  <a:gd name="connsiteX118" fmla="*/ 216166 w 236322"/>
                  <a:gd name="connsiteY118" fmla="*/ 112428 h 185351"/>
                  <a:gd name="connsiteX119" fmla="*/ 229604 w 236322"/>
                  <a:gd name="connsiteY119" fmla="*/ 98990 h 185351"/>
                  <a:gd name="connsiteX120" fmla="*/ 236091 w 236322"/>
                  <a:gd name="connsiteY120" fmla="*/ 78138 h 185351"/>
                  <a:gd name="connsiteX121" fmla="*/ 233774 w 236322"/>
                  <a:gd name="connsiteY121" fmla="*/ 56359 h 185351"/>
                  <a:gd name="connsiteX122" fmla="*/ 164268 w 236322"/>
                  <a:gd name="connsiteY122" fmla="*/ 112428 h 185351"/>
                  <a:gd name="connsiteX123" fmla="*/ 167048 w 236322"/>
                  <a:gd name="connsiteY123" fmla="*/ 126329 h 185351"/>
                  <a:gd name="connsiteX124" fmla="*/ 173999 w 236322"/>
                  <a:gd name="connsiteY124" fmla="*/ 124939 h 185351"/>
                  <a:gd name="connsiteX125" fmla="*/ 167975 w 236322"/>
                  <a:gd name="connsiteY125" fmla="*/ 124939 h 185351"/>
                  <a:gd name="connsiteX126" fmla="*/ 164731 w 236322"/>
                  <a:gd name="connsiteY126" fmla="*/ 122159 h 185351"/>
                  <a:gd name="connsiteX127" fmla="*/ 167975 w 236322"/>
                  <a:gd name="connsiteY127" fmla="*/ 123086 h 185351"/>
                  <a:gd name="connsiteX128" fmla="*/ 178169 w 236322"/>
                  <a:gd name="connsiteY128" fmla="*/ 118452 h 185351"/>
                  <a:gd name="connsiteX129" fmla="*/ 179559 w 236322"/>
                  <a:gd name="connsiteY129" fmla="*/ 112891 h 185351"/>
                  <a:gd name="connsiteX130" fmla="*/ 182803 w 236322"/>
                  <a:gd name="connsiteY130" fmla="*/ 113818 h 185351"/>
                  <a:gd name="connsiteX131" fmla="*/ 180949 w 236322"/>
                  <a:gd name="connsiteY131" fmla="*/ 119842 h 185351"/>
                  <a:gd name="connsiteX132" fmla="*/ 167975 w 236322"/>
                  <a:gd name="connsiteY132" fmla="*/ 128646 h 185351"/>
                  <a:gd name="connsiteX133" fmla="*/ 156390 w 236322"/>
                  <a:gd name="connsiteY133" fmla="*/ 122622 h 185351"/>
                  <a:gd name="connsiteX134" fmla="*/ 149440 w 236322"/>
                  <a:gd name="connsiteY134" fmla="*/ 116598 h 185351"/>
                  <a:gd name="connsiteX135" fmla="*/ 132758 w 236322"/>
                  <a:gd name="connsiteY135" fmla="*/ 108257 h 185351"/>
                  <a:gd name="connsiteX136" fmla="*/ 145269 w 236322"/>
                  <a:gd name="connsiteY136" fmla="*/ 117988 h 185351"/>
                  <a:gd name="connsiteX137" fmla="*/ 139245 w 236322"/>
                  <a:gd name="connsiteY137" fmla="*/ 140230 h 185351"/>
                  <a:gd name="connsiteX138" fmla="*/ 126734 w 236322"/>
                  <a:gd name="connsiteY138" fmla="*/ 159692 h 185351"/>
                  <a:gd name="connsiteX139" fmla="*/ 111906 w 236322"/>
                  <a:gd name="connsiteY139" fmla="*/ 171277 h 185351"/>
                  <a:gd name="connsiteX140" fmla="*/ 106809 w 236322"/>
                  <a:gd name="connsiteY140" fmla="*/ 177301 h 185351"/>
                  <a:gd name="connsiteX141" fmla="*/ 91517 w 236322"/>
                  <a:gd name="connsiteY141" fmla="*/ 168033 h 185351"/>
                  <a:gd name="connsiteX142" fmla="*/ 89200 w 236322"/>
                  <a:gd name="connsiteY142" fmla="*/ 155059 h 185351"/>
                  <a:gd name="connsiteX143" fmla="*/ 99395 w 236322"/>
                  <a:gd name="connsiteY143" fmla="*/ 149035 h 185351"/>
                  <a:gd name="connsiteX144" fmla="*/ 101711 w 236322"/>
                  <a:gd name="connsiteY144" fmla="*/ 152278 h 185351"/>
                  <a:gd name="connsiteX145" fmla="*/ 101248 w 236322"/>
                  <a:gd name="connsiteY145" fmla="*/ 148571 h 185351"/>
                  <a:gd name="connsiteX146" fmla="*/ 101248 w 236322"/>
                  <a:gd name="connsiteY146" fmla="*/ 142547 h 185351"/>
                  <a:gd name="connsiteX147" fmla="*/ 101711 w 236322"/>
                  <a:gd name="connsiteY147" fmla="*/ 136523 h 185351"/>
                  <a:gd name="connsiteX148" fmla="*/ 99395 w 236322"/>
                  <a:gd name="connsiteY148" fmla="*/ 143011 h 185351"/>
                  <a:gd name="connsiteX149" fmla="*/ 98931 w 236322"/>
                  <a:gd name="connsiteY149" fmla="*/ 145328 h 185351"/>
                  <a:gd name="connsiteX150" fmla="*/ 72055 w 236322"/>
                  <a:gd name="connsiteY150" fmla="*/ 145791 h 185351"/>
                  <a:gd name="connsiteX151" fmla="*/ 70202 w 236322"/>
                  <a:gd name="connsiteY151" fmla="*/ 136523 h 185351"/>
                  <a:gd name="connsiteX152" fmla="*/ 70202 w 236322"/>
                  <a:gd name="connsiteY152" fmla="*/ 151352 h 185351"/>
                  <a:gd name="connsiteX153" fmla="*/ 68348 w 236322"/>
                  <a:gd name="connsiteY153" fmla="*/ 158766 h 185351"/>
                  <a:gd name="connsiteX154" fmla="*/ 63715 w 236322"/>
                  <a:gd name="connsiteY154" fmla="*/ 166643 h 185351"/>
                  <a:gd name="connsiteX155" fmla="*/ 63251 w 236322"/>
                  <a:gd name="connsiteY155" fmla="*/ 174057 h 185351"/>
                  <a:gd name="connsiteX156" fmla="*/ 46106 w 236322"/>
                  <a:gd name="connsiteY156" fmla="*/ 174057 h 185351"/>
                  <a:gd name="connsiteX157" fmla="*/ 35448 w 236322"/>
                  <a:gd name="connsiteY157" fmla="*/ 165716 h 185351"/>
                  <a:gd name="connsiteX158" fmla="*/ 39619 w 236322"/>
                  <a:gd name="connsiteY158" fmla="*/ 149035 h 185351"/>
                  <a:gd name="connsiteX159" fmla="*/ 23864 w 236322"/>
                  <a:gd name="connsiteY159" fmla="*/ 110111 h 185351"/>
                  <a:gd name="connsiteX160" fmla="*/ 25717 w 236322"/>
                  <a:gd name="connsiteY160" fmla="*/ 87405 h 185351"/>
                  <a:gd name="connsiteX161" fmla="*/ 41936 w 236322"/>
                  <a:gd name="connsiteY161" fmla="*/ 61920 h 185351"/>
                  <a:gd name="connsiteX162" fmla="*/ 78079 w 236322"/>
                  <a:gd name="connsiteY162" fmla="*/ 46628 h 185351"/>
                  <a:gd name="connsiteX163" fmla="*/ 66495 w 236322"/>
                  <a:gd name="connsiteY163" fmla="*/ 60066 h 185351"/>
                  <a:gd name="connsiteX164" fmla="*/ 57227 w 236322"/>
                  <a:gd name="connsiteY164" fmla="*/ 74894 h 185351"/>
                  <a:gd name="connsiteX165" fmla="*/ 58617 w 236322"/>
                  <a:gd name="connsiteY165" fmla="*/ 91112 h 185351"/>
                  <a:gd name="connsiteX166" fmla="*/ 66495 w 236322"/>
                  <a:gd name="connsiteY166" fmla="*/ 104550 h 185351"/>
                  <a:gd name="connsiteX167" fmla="*/ 64178 w 236322"/>
                  <a:gd name="connsiteY167" fmla="*/ 114281 h 185351"/>
                  <a:gd name="connsiteX168" fmla="*/ 77616 w 236322"/>
                  <a:gd name="connsiteY168" fmla="*/ 124476 h 185351"/>
                  <a:gd name="connsiteX169" fmla="*/ 90590 w 236322"/>
                  <a:gd name="connsiteY169" fmla="*/ 123086 h 185351"/>
                  <a:gd name="connsiteX170" fmla="*/ 119320 w 236322"/>
                  <a:gd name="connsiteY170" fmla="*/ 111501 h 185351"/>
                  <a:gd name="connsiteX171" fmla="*/ 121173 w 236322"/>
                  <a:gd name="connsiteY171" fmla="*/ 77211 h 185351"/>
                  <a:gd name="connsiteX172" fmla="*/ 118393 w 236322"/>
                  <a:gd name="connsiteY172" fmla="*/ 53579 h 185351"/>
                  <a:gd name="connsiteX173" fmla="*/ 117466 w 236322"/>
                  <a:gd name="connsiteY173" fmla="*/ 77674 h 185351"/>
                  <a:gd name="connsiteX174" fmla="*/ 115613 w 236322"/>
                  <a:gd name="connsiteY174" fmla="*/ 107794 h 185351"/>
                  <a:gd name="connsiteX175" fmla="*/ 88737 w 236322"/>
                  <a:gd name="connsiteY175" fmla="*/ 118915 h 185351"/>
                  <a:gd name="connsiteX176" fmla="*/ 77616 w 236322"/>
                  <a:gd name="connsiteY176" fmla="*/ 119842 h 185351"/>
                  <a:gd name="connsiteX177" fmla="*/ 68348 w 236322"/>
                  <a:gd name="connsiteY177" fmla="*/ 112428 h 185351"/>
                  <a:gd name="connsiteX178" fmla="*/ 71129 w 236322"/>
                  <a:gd name="connsiteY178" fmla="*/ 101770 h 185351"/>
                  <a:gd name="connsiteX179" fmla="*/ 82250 w 236322"/>
                  <a:gd name="connsiteY179" fmla="*/ 82772 h 185351"/>
                  <a:gd name="connsiteX180" fmla="*/ 69275 w 236322"/>
                  <a:gd name="connsiteY180" fmla="*/ 99453 h 185351"/>
                  <a:gd name="connsiteX181" fmla="*/ 62324 w 236322"/>
                  <a:gd name="connsiteY181" fmla="*/ 88332 h 185351"/>
                  <a:gd name="connsiteX182" fmla="*/ 60934 w 236322"/>
                  <a:gd name="connsiteY182" fmla="*/ 76284 h 185351"/>
                  <a:gd name="connsiteX183" fmla="*/ 70202 w 236322"/>
                  <a:gd name="connsiteY183" fmla="*/ 61456 h 185351"/>
                  <a:gd name="connsiteX184" fmla="*/ 92907 w 236322"/>
                  <a:gd name="connsiteY184" fmla="*/ 35970 h 185351"/>
                  <a:gd name="connsiteX185" fmla="*/ 104955 w 236322"/>
                  <a:gd name="connsiteY185" fmla="*/ 30873 h 185351"/>
                  <a:gd name="connsiteX186" fmla="*/ 121173 w 236322"/>
                  <a:gd name="connsiteY186" fmla="*/ 27630 h 185351"/>
                  <a:gd name="connsiteX187" fmla="*/ 105419 w 236322"/>
                  <a:gd name="connsiteY187" fmla="*/ 29020 h 185351"/>
                  <a:gd name="connsiteX188" fmla="*/ 121637 w 236322"/>
                  <a:gd name="connsiteY188" fmla="*/ 15118 h 185351"/>
                  <a:gd name="connsiteX189" fmla="*/ 170755 w 236322"/>
                  <a:gd name="connsiteY189" fmla="*/ 18825 h 185351"/>
                  <a:gd name="connsiteX190" fmla="*/ 182803 w 236322"/>
                  <a:gd name="connsiteY190" fmla="*/ 28556 h 185351"/>
                  <a:gd name="connsiteX191" fmla="*/ 178169 w 236322"/>
                  <a:gd name="connsiteY191" fmla="*/ 29483 h 185351"/>
                  <a:gd name="connsiteX192" fmla="*/ 185120 w 236322"/>
                  <a:gd name="connsiteY192" fmla="*/ 29946 h 185351"/>
                  <a:gd name="connsiteX193" fmla="*/ 186973 w 236322"/>
                  <a:gd name="connsiteY193" fmla="*/ 31336 h 185351"/>
                  <a:gd name="connsiteX194" fmla="*/ 193460 w 236322"/>
                  <a:gd name="connsiteY194" fmla="*/ 36897 h 185351"/>
                  <a:gd name="connsiteX195" fmla="*/ 199021 w 236322"/>
                  <a:gd name="connsiteY195" fmla="*/ 46165 h 185351"/>
                  <a:gd name="connsiteX196" fmla="*/ 196241 w 236322"/>
                  <a:gd name="connsiteY196" fmla="*/ 45238 h 185351"/>
                  <a:gd name="connsiteX197" fmla="*/ 194387 w 236322"/>
                  <a:gd name="connsiteY197" fmla="*/ 44775 h 185351"/>
                  <a:gd name="connsiteX198" fmla="*/ 190680 w 236322"/>
                  <a:gd name="connsiteY198" fmla="*/ 45701 h 185351"/>
                  <a:gd name="connsiteX199" fmla="*/ 184656 w 236322"/>
                  <a:gd name="connsiteY199" fmla="*/ 47555 h 185351"/>
                  <a:gd name="connsiteX200" fmla="*/ 188363 w 236322"/>
                  <a:gd name="connsiteY200" fmla="*/ 47555 h 185351"/>
                  <a:gd name="connsiteX201" fmla="*/ 188827 w 236322"/>
                  <a:gd name="connsiteY201" fmla="*/ 47555 h 185351"/>
                  <a:gd name="connsiteX202" fmla="*/ 187900 w 236322"/>
                  <a:gd name="connsiteY202" fmla="*/ 49872 h 185351"/>
                  <a:gd name="connsiteX203" fmla="*/ 188363 w 236322"/>
                  <a:gd name="connsiteY203" fmla="*/ 53115 h 185351"/>
                  <a:gd name="connsiteX204" fmla="*/ 188827 w 236322"/>
                  <a:gd name="connsiteY204" fmla="*/ 54042 h 185351"/>
                  <a:gd name="connsiteX205" fmla="*/ 186510 w 236322"/>
                  <a:gd name="connsiteY205" fmla="*/ 54969 h 185351"/>
                  <a:gd name="connsiteX206" fmla="*/ 197631 w 236322"/>
                  <a:gd name="connsiteY206" fmla="*/ 54969 h 185351"/>
                  <a:gd name="connsiteX207" fmla="*/ 198558 w 236322"/>
                  <a:gd name="connsiteY207" fmla="*/ 58676 h 185351"/>
                  <a:gd name="connsiteX208" fmla="*/ 197167 w 236322"/>
                  <a:gd name="connsiteY208" fmla="*/ 58676 h 185351"/>
                  <a:gd name="connsiteX209" fmla="*/ 190680 w 236322"/>
                  <a:gd name="connsiteY209" fmla="*/ 58213 h 185351"/>
                  <a:gd name="connsiteX210" fmla="*/ 180949 w 236322"/>
                  <a:gd name="connsiteY210" fmla="*/ 71650 h 185351"/>
                  <a:gd name="connsiteX211" fmla="*/ 190680 w 236322"/>
                  <a:gd name="connsiteY211" fmla="*/ 60530 h 185351"/>
                  <a:gd name="connsiteX212" fmla="*/ 193924 w 236322"/>
                  <a:gd name="connsiteY212" fmla="*/ 60066 h 185351"/>
                  <a:gd name="connsiteX213" fmla="*/ 189753 w 236322"/>
                  <a:gd name="connsiteY213" fmla="*/ 64237 h 185351"/>
                  <a:gd name="connsiteX214" fmla="*/ 186973 w 236322"/>
                  <a:gd name="connsiteY214" fmla="*/ 77674 h 185351"/>
                  <a:gd name="connsiteX215" fmla="*/ 191607 w 236322"/>
                  <a:gd name="connsiteY215" fmla="*/ 65163 h 185351"/>
                  <a:gd name="connsiteX216" fmla="*/ 196704 w 236322"/>
                  <a:gd name="connsiteY216" fmla="*/ 60993 h 185351"/>
                  <a:gd name="connsiteX217" fmla="*/ 198094 w 236322"/>
                  <a:gd name="connsiteY217" fmla="*/ 60993 h 185351"/>
                  <a:gd name="connsiteX218" fmla="*/ 198558 w 236322"/>
                  <a:gd name="connsiteY218" fmla="*/ 68407 h 185351"/>
                  <a:gd name="connsiteX219" fmla="*/ 196704 w 236322"/>
                  <a:gd name="connsiteY219" fmla="*/ 80918 h 185351"/>
                  <a:gd name="connsiteX220" fmla="*/ 200875 w 236322"/>
                  <a:gd name="connsiteY220" fmla="*/ 68407 h 185351"/>
                  <a:gd name="connsiteX221" fmla="*/ 200875 w 236322"/>
                  <a:gd name="connsiteY221" fmla="*/ 54505 h 185351"/>
                  <a:gd name="connsiteX222" fmla="*/ 209679 w 236322"/>
                  <a:gd name="connsiteY222" fmla="*/ 46165 h 185351"/>
                  <a:gd name="connsiteX223" fmla="*/ 216629 w 236322"/>
                  <a:gd name="connsiteY223" fmla="*/ 38287 h 185351"/>
                  <a:gd name="connsiteX224" fmla="*/ 224043 w 236322"/>
                  <a:gd name="connsiteY224" fmla="*/ 41994 h 185351"/>
                  <a:gd name="connsiteX225" fmla="*/ 229141 w 236322"/>
                  <a:gd name="connsiteY225" fmla="*/ 79065 h 185351"/>
                  <a:gd name="connsiteX226" fmla="*/ 211996 w 236322"/>
                  <a:gd name="connsiteY226" fmla="*/ 109184 h 185351"/>
                  <a:gd name="connsiteX227" fmla="*/ 170292 w 236322"/>
                  <a:gd name="connsiteY227" fmla="*/ 107794 h 185351"/>
                  <a:gd name="connsiteX228" fmla="*/ 163341 w 236322"/>
                  <a:gd name="connsiteY228" fmla="*/ 104087 h 185351"/>
                  <a:gd name="connsiteX229" fmla="*/ 164268 w 236322"/>
                  <a:gd name="connsiteY229" fmla="*/ 112428 h 185351"/>
                  <a:gd name="connsiteX230" fmla="*/ 152683 w 236322"/>
                  <a:gd name="connsiteY230" fmla="*/ 159229 h 185351"/>
                  <a:gd name="connsiteX231" fmla="*/ 146196 w 236322"/>
                  <a:gd name="connsiteY231" fmla="*/ 164326 h 185351"/>
                  <a:gd name="connsiteX232" fmla="*/ 134611 w 236322"/>
                  <a:gd name="connsiteY232" fmla="*/ 163863 h 185351"/>
                  <a:gd name="connsiteX233" fmla="*/ 129514 w 236322"/>
                  <a:gd name="connsiteY233" fmla="*/ 162936 h 185351"/>
                  <a:gd name="connsiteX234" fmla="*/ 142489 w 236322"/>
                  <a:gd name="connsiteY234" fmla="*/ 142084 h 185351"/>
                  <a:gd name="connsiteX235" fmla="*/ 146659 w 236322"/>
                  <a:gd name="connsiteY235" fmla="*/ 128646 h 185351"/>
                  <a:gd name="connsiteX236" fmla="*/ 148513 w 236322"/>
                  <a:gd name="connsiteY236" fmla="*/ 134207 h 185351"/>
                  <a:gd name="connsiteX237" fmla="*/ 150830 w 236322"/>
                  <a:gd name="connsiteY237" fmla="*/ 143011 h 185351"/>
                  <a:gd name="connsiteX238" fmla="*/ 151293 w 236322"/>
                  <a:gd name="connsiteY238" fmla="*/ 154132 h 185351"/>
                  <a:gd name="connsiteX239" fmla="*/ 152683 w 236322"/>
                  <a:gd name="connsiteY239" fmla="*/ 159229 h 185351"/>
                  <a:gd name="connsiteX240" fmla="*/ 17377 w 236322"/>
                  <a:gd name="connsiteY240" fmla="*/ 62846 h 185351"/>
                  <a:gd name="connsiteX241" fmla="*/ 15986 w 236322"/>
                  <a:gd name="connsiteY241" fmla="*/ 66553 h 185351"/>
                  <a:gd name="connsiteX242" fmla="*/ 11816 w 236322"/>
                  <a:gd name="connsiteY242" fmla="*/ 79991 h 185351"/>
                  <a:gd name="connsiteX243" fmla="*/ 18767 w 236322"/>
                  <a:gd name="connsiteY243" fmla="*/ 84162 h 185351"/>
                  <a:gd name="connsiteX244" fmla="*/ 23864 w 236322"/>
                  <a:gd name="connsiteY244" fmla="*/ 80918 h 185351"/>
                  <a:gd name="connsiteX245" fmla="*/ 22010 w 236322"/>
                  <a:gd name="connsiteY245" fmla="*/ 86479 h 185351"/>
                  <a:gd name="connsiteX246" fmla="*/ 21547 w 236322"/>
                  <a:gd name="connsiteY246" fmla="*/ 87405 h 185351"/>
                  <a:gd name="connsiteX247" fmla="*/ 11353 w 236322"/>
                  <a:gd name="connsiteY247" fmla="*/ 86015 h 185351"/>
                  <a:gd name="connsiteX248" fmla="*/ 9499 w 236322"/>
                  <a:gd name="connsiteY248" fmla="*/ 79991 h 185351"/>
                  <a:gd name="connsiteX249" fmla="*/ 17377 w 236322"/>
                  <a:gd name="connsiteY249" fmla="*/ 62846 h 185351"/>
                  <a:gd name="connsiteX250" fmla="*/ 17840 w 236322"/>
                  <a:gd name="connsiteY250" fmla="*/ 68407 h 185351"/>
                  <a:gd name="connsiteX251" fmla="*/ 18303 w 236322"/>
                  <a:gd name="connsiteY251" fmla="*/ 66553 h 185351"/>
                  <a:gd name="connsiteX252" fmla="*/ 18767 w 236322"/>
                  <a:gd name="connsiteY252" fmla="*/ 65627 h 185351"/>
                  <a:gd name="connsiteX253" fmla="*/ 20620 w 236322"/>
                  <a:gd name="connsiteY253" fmla="*/ 69334 h 185351"/>
                  <a:gd name="connsiteX254" fmla="*/ 17840 w 236322"/>
                  <a:gd name="connsiteY254" fmla="*/ 68407 h 185351"/>
                  <a:gd name="connsiteX255" fmla="*/ 22474 w 236322"/>
                  <a:gd name="connsiteY255" fmla="*/ 122622 h 185351"/>
                  <a:gd name="connsiteX256" fmla="*/ 34985 w 236322"/>
                  <a:gd name="connsiteY256" fmla="*/ 149498 h 185351"/>
                  <a:gd name="connsiteX257" fmla="*/ 33595 w 236322"/>
                  <a:gd name="connsiteY257" fmla="*/ 153205 h 185351"/>
                  <a:gd name="connsiteX258" fmla="*/ 17840 w 236322"/>
                  <a:gd name="connsiteY258" fmla="*/ 148108 h 185351"/>
                  <a:gd name="connsiteX259" fmla="*/ 12279 w 236322"/>
                  <a:gd name="connsiteY259" fmla="*/ 137914 h 185351"/>
                  <a:gd name="connsiteX260" fmla="*/ 14133 w 236322"/>
                  <a:gd name="connsiteY260" fmla="*/ 133743 h 185351"/>
                  <a:gd name="connsiteX261" fmla="*/ 21084 w 236322"/>
                  <a:gd name="connsiteY261" fmla="*/ 126793 h 185351"/>
                  <a:gd name="connsiteX262" fmla="*/ 22474 w 236322"/>
                  <a:gd name="connsiteY262" fmla="*/ 122622 h 185351"/>
                  <a:gd name="connsiteX263" fmla="*/ 199021 w 236322"/>
                  <a:gd name="connsiteY263" fmla="*/ 46165 h 185351"/>
                  <a:gd name="connsiteX264" fmla="*/ 199484 w 236322"/>
                  <a:gd name="connsiteY264" fmla="*/ 47555 h 185351"/>
                  <a:gd name="connsiteX265" fmla="*/ 199021 w 236322"/>
                  <a:gd name="connsiteY265" fmla="*/ 48018 h 185351"/>
                  <a:gd name="connsiteX266" fmla="*/ 197631 w 236322"/>
                  <a:gd name="connsiteY266" fmla="*/ 46165 h 185351"/>
                  <a:gd name="connsiteX267" fmla="*/ 199021 w 236322"/>
                  <a:gd name="connsiteY267" fmla="*/ 46165 h 18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236322" h="185351">
                    <a:moveTo>
                      <a:pt x="233774" y="56359"/>
                    </a:moveTo>
                    <a:cubicBezTo>
                      <a:pt x="232848" y="49408"/>
                      <a:pt x="230994" y="42458"/>
                      <a:pt x="228214" y="37824"/>
                    </a:cubicBezTo>
                    <a:cubicBezTo>
                      <a:pt x="227750" y="37361"/>
                      <a:pt x="227287" y="36434"/>
                      <a:pt x="226824" y="35970"/>
                    </a:cubicBezTo>
                    <a:cubicBezTo>
                      <a:pt x="225434" y="34580"/>
                      <a:pt x="223580" y="33653"/>
                      <a:pt x="221727" y="32727"/>
                    </a:cubicBezTo>
                    <a:cubicBezTo>
                      <a:pt x="219873" y="31800"/>
                      <a:pt x="217556" y="31800"/>
                      <a:pt x="215703" y="32727"/>
                    </a:cubicBezTo>
                    <a:cubicBezTo>
                      <a:pt x="215239" y="33190"/>
                      <a:pt x="214776" y="33190"/>
                      <a:pt x="214313" y="33653"/>
                    </a:cubicBezTo>
                    <a:cubicBezTo>
                      <a:pt x="213386" y="34580"/>
                      <a:pt x="212459" y="35970"/>
                      <a:pt x="211532" y="37361"/>
                    </a:cubicBezTo>
                    <a:cubicBezTo>
                      <a:pt x="210605" y="38751"/>
                      <a:pt x="209215" y="40604"/>
                      <a:pt x="208289" y="41531"/>
                    </a:cubicBezTo>
                    <a:cubicBezTo>
                      <a:pt x="206898" y="42921"/>
                      <a:pt x="205045" y="43384"/>
                      <a:pt x="203191" y="44311"/>
                    </a:cubicBezTo>
                    <a:cubicBezTo>
                      <a:pt x="202265" y="42458"/>
                      <a:pt x="201801" y="40604"/>
                      <a:pt x="200411" y="39214"/>
                    </a:cubicBezTo>
                    <a:cubicBezTo>
                      <a:pt x="199021" y="37361"/>
                      <a:pt x="198094" y="35507"/>
                      <a:pt x="196241" y="33653"/>
                    </a:cubicBezTo>
                    <a:lnTo>
                      <a:pt x="192534" y="29946"/>
                    </a:lnTo>
                    <a:cubicBezTo>
                      <a:pt x="191144" y="29020"/>
                      <a:pt x="189753" y="28093"/>
                      <a:pt x="188363" y="27166"/>
                    </a:cubicBezTo>
                    <a:cubicBezTo>
                      <a:pt x="184193" y="24386"/>
                      <a:pt x="180949" y="21606"/>
                      <a:pt x="177242" y="18362"/>
                    </a:cubicBezTo>
                    <a:cubicBezTo>
                      <a:pt x="175852" y="16972"/>
                      <a:pt x="173999" y="15582"/>
                      <a:pt x="172608" y="14192"/>
                    </a:cubicBezTo>
                    <a:cubicBezTo>
                      <a:pt x="164268" y="7241"/>
                      <a:pt x="156390" y="3997"/>
                      <a:pt x="148049" y="3534"/>
                    </a:cubicBezTo>
                    <a:cubicBezTo>
                      <a:pt x="139709" y="3071"/>
                      <a:pt x="130904" y="5387"/>
                      <a:pt x="120247" y="9558"/>
                    </a:cubicBezTo>
                    <a:cubicBezTo>
                      <a:pt x="115150" y="11875"/>
                      <a:pt x="111442" y="14192"/>
                      <a:pt x="108199" y="16972"/>
                    </a:cubicBezTo>
                    <a:cubicBezTo>
                      <a:pt x="104955" y="19752"/>
                      <a:pt x="102638" y="22996"/>
                      <a:pt x="99395" y="27166"/>
                    </a:cubicBezTo>
                    <a:cubicBezTo>
                      <a:pt x="97541" y="27166"/>
                      <a:pt x="96151" y="27630"/>
                      <a:pt x="94761" y="28093"/>
                    </a:cubicBezTo>
                    <a:cubicBezTo>
                      <a:pt x="92907" y="28556"/>
                      <a:pt x="91517" y="29946"/>
                      <a:pt x="89200" y="31800"/>
                    </a:cubicBezTo>
                    <a:cubicBezTo>
                      <a:pt x="87810" y="33190"/>
                      <a:pt x="86420" y="34580"/>
                      <a:pt x="85030" y="35507"/>
                    </a:cubicBezTo>
                    <a:lnTo>
                      <a:pt x="81323" y="39214"/>
                    </a:lnTo>
                    <a:cubicBezTo>
                      <a:pt x="71592" y="40604"/>
                      <a:pt x="64178" y="42458"/>
                      <a:pt x="57227" y="45238"/>
                    </a:cubicBezTo>
                    <a:cubicBezTo>
                      <a:pt x="50277" y="48018"/>
                      <a:pt x="43789" y="51725"/>
                      <a:pt x="37302" y="57286"/>
                    </a:cubicBezTo>
                    <a:cubicBezTo>
                      <a:pt x="34522" y="59603"/>
                      <a:pt x="32205" y="61920"/>
                      <a:pt x="30351" y="64700"/>
                    </a:cubicBezTo>
                    <a:cubicBezTo>
                      <a:pt x="28498" y="67480"/>
                      <a:pt x="26644" y="69797"/>
                      <a:pt x="25254" y="72577"/>
                    </a:cubicBezTo>
                    <a:cubicBezTo>
                      <a:pt x="23864" y="73967"/>
                      <a:pt x="22474" y="75357"/>
                      <a:pt x="21084" y="76748"/>
                    </a:cubicBezTo>
                    <a:cubicBezTo>
                      <a:pt x="19694" y="78138"/>
                      <a:pt x="18303" y="79065"/>
                      <a:pt x="16450" y="79528"/>
                    </a:cubicBezTo>
                    <a:cubicBezTo>
                      <a:pt x="15523" y="79991"/>
                      <a:pt x="15060" y="79991"/>
                      <a:pt x="15060" y="79991"/>
                    </a:cubicBezTo>
                    <a:lnTo>
                      <a:pt x="15060" y="79528"/>
                    </a:lnTo>
                    <a:cubicBezTo>
                      <a:pt x="17377" y="77211"/>
                      <a:pt x="17840" y="73967"/>
                      <a:pt x="17840" y="70724"/>
                    </a:cubicBezTo>
                    <a:cubicBezTo>
                      <a:pt x="18303" y="71187"/>
                      <a:pt x="18303" y="71650"/>
                      <a:pt x="18767" y="72114"/>
                    </a:cubicBezTo>
                    <a:cubicBezTo>
                      <a:pt x="19230" y="72577"/>
                      <a:pt x="19230" y="73041"/>
                      <a:pt x="19694" y="73504"/>
                    </a:cubicBezTo>
                    <a:lnTo>
                      <a:pt x="20620" y="72577"/>
                    </a:lnTo>
                    <a:lnTo>
                      <a:pt x="22010" y="73041"/>
                    </a:lnTo>
                    <a:cubicBezTo>
                      <a:pt x="22474" y="70724"/>
                      <a:pt x="22937" y="68407"/>
                      <a:pt x="22474" y="65627"/>
                    </a:cubicBezTo>
                    <a:cubicBezTo>
                      <a:pt x="22010" y="64237"/>
                      <a:pt x="21547" y="62846"/>
                      <a:pt x="20157" y="61920"/>
                    </a:cubicBezTo>
                    <a:cubicBezTo>
                      <a:pt x="20157" y="61456"/>
                      <a:pt x="20620" y="61456"/>
                      <a:pt x="20620" y="60993"/>
                    </a:cubicBezTo>
                    <a:cubicBezTo>
                      <a:pt x="21084" y="60066"/>
                      <a:pt x="21547" y="59139"/>
                      <a:pt x="21547" y="57749"/>
                    </a:cubicBezTo>
                    <a:lnTo>
                      <a:pt x="20620" y="57286"/>
                    </a:lnTo>
                    <a:lnTo>
                      <a:pt x="21547" y="57749"/>
                    </a:lnTo>
                    <a:lnTo>
                      <a:pt x="22937" y="56822"/>
                    </a:lnTo>
                    <a:lnTo>
                      <a:pt x="21084" y="57286"/>
                    </a:lnTo>
                    <a:cubicBezTo>
                      <a:pt x="18303" y="57749"/>
                      <a:pt x="12743" y="60993"/>
                      <a:pt x="8573" y="65163"/>
                    </a:cubicBezTo>
                    <a:cubicBezTo>
                      <a:pt x="7182" y="66553"/>
                      <a:pt x="5792" y="68407"/>
                      <a:pt x="4865" y="70260"/>
                    </a:cubicBezTo>
                    <a:cubicBezTo>
                      <a:pt x="3475" y="72577"/>
                      <a:pt x="3475" y="74431"/>
                      <a:pt x="3475" y="76284"/>
                    </a:cubicBezTo>
                    <a:cubicBezTo>
                      <a:pt x="3939" y="78138"/>
                      <a:pt x="4865" y="79528"/>
                      <a:pt x="6256" y="81382"/>
                    </a:cubicBezTo>
                    <a:cubicBezTo>
                      <a:pt x="6719" y="82772"/>
                      <a:pt x="6719" y="83698"/>
                      <a:pt x="7182" y="84625"/>
                    </a:cubicBezTo>
                    <a:cubicBezTo>
                      <a:pt x="7646" y="85552"/>
                      <a:pt x="8109" y="86479"/>
                      <a:pt x="8109" y="87405"/>
                    </a:cubicBezTo>
                    <a:cubicBezTo>
                      <a:pt x="9499" y="89722"/>
                      <a:pt x="11353" y="91576"/>
                      <a:pt x="13206" y="92039"/>
                    </a:cubicBezTo>
                    <a:cubicBezTo>
                      <a:pt x="15060" y="92502"/>
                      <a:pt x="16913" y="92502"/>
                      <a:pt x="18767" y="92039"/>
                    </a:cubicBezTo>
                    <a:cubicBezTo>
                      <a:pt x="18303" y="94356"/>
                      <a:pt x="18303" y="96673"/>
                      <a:pt x="17840" y="98990"/>
                    </a:cubicBezTo>
                    <a:cubicBezTo>
                      <a:pt x="17840" y="102234"/>
                      <a:pt x="17840" y="105941"/>
                      <a:pt x="18303" y="110111"/>
                    </a:cubicBezTo>
                    <a:cubicBezTo>
                      <a:pt x="18303" y="111038"/>
                      <a:pt x="18303" y="111964"/>
                      <a:pt x="18767" y="112891"/>
                    </a:cubicBezTo>
                    <a:cubicBezTo>
                      <a:pt x="18767" y="113818"/>
                      <a:pt x="19230" y="114745"/>
                      <a:pt x="19230" y="115671"/>
                    </a:cubicBezTo>
                    <a:cubicBezTo>
                      <a:pt x="18767" y="116598"/>
                      <a:pt x="18303" y="117525"/>
                      <a:pt x="18303" y="118452"/>
                    </a:cubicBezTo>
                    <a:cubicBezTo>
                      <a:pt x="17840" y="119842"/>
                      <a:pt x="17377" y="121695"/>
                      <a:pt x="16450" y="123086"/>
                    </a:cubicBezTo>
                    <a:cubicBezTo>
                      <a:pt x="15060" y="124476"/>
                      <a:pt x="14133" y="125403"/>
                      <a:pt x="12743" y="126793"/>
                    </a:cubicBezTo>
                    <a:cubicBezTo>
                      <a:pt x="11816" y="127719"/>
                      <a:pt x="10426" y="129109"/>
                      <a:pt x="9499" y="130036"/>
                    </a:cubicBezTo>
                    <a:lnTo>
                      <a:pt x="8573" y="130963"/>
                    </a:lnTo>
                    <a:cubicBezTo>
                      <a:pt x="6256" y="133280"/>
                      <a:pt x="5792" y="133743"/>
                      <a:pt x="6256" y="137450"/>
                    </a:cubicBezTo>
                    <a:cubicBezTo>
                      <a:pt x="6719" y="139767"/>
                      <a:pt x="7646" y="142084"/>
                      <a:pt x="8573" y="144864"/>
                    </a:cubicBezTo>
                    <a:cubicBezTo>
                      <a:pt x="9499" y="147181"/>
                      <a:pt x="11353" y="149035"/>
                      <a:pt x="13206" y="151352"/>
                    </a:cubicBezTo>
                    <a:cubicBezTo>
                      <a:pt x="16450" y="154132"/>
                      <a:pt x="20620" y="156912"/>
                      <a:pt x="24791" y="158766"/>
                    </a:cubicBezTo>
                    <a:cubicBezTo>
                      <a:pt x="27108" y="159692"/>
                      <a:pt x="29888" y="160156"/>
                      <a:pt x="32205" y="159692"/>
                    </a:cubicBezTo>
                    <a:cubicBezTo>
                      <a:pt x="32205" y="160156"/>
                      <a:pt x="32205" y="160619"/>
                      <a:pt x="31741" y="160619"/>
                    </a:cubicBezTo>
                    <a:cubicBezTo>
                      <a:pt x="31278" y="161546"/>
                      <a:pt x="30815" y="162473"/>
                      <a:pt x="30351" y="163863"/>
                    </a:cubicBezTo>
                    <a:cubicBezTo>
                      <a:pt x="27571" y="170350"/>
                      <a:pt x="30351" y="173594"/>
                      <a:pt x="34985" y="175447"/>
                    </a:cubicBezTo>
                    <a:cubicBezTo>
                      <a:pt x="37302" y="176374"/>
                      <a:pt x="40082" y="177301"/>
                      <a:pt x="42399" y="177764"/>
                    </a:cubicBezTo>
                    <a:cubicBezTo>
                      <a:pt x="42863" y="177764"/>
                      <a:pt x="43326" y="178227"/>
                      <a:pt x="44253" y="178227"/>
                    </a:cubicBezTo>
                    <a:cubicBezTo>
                      <a:pt x="47033" y="179154"/>
                      <a:pt x="52593" y="180544"/>
                      <a:pt x="57227" y="181008"/>
                    </a:cubicBezTo>
                    <a:cubicBezTo>
                      <a:pt x="62324" y="181471"/>
                      <a:pt x="66958" y="180081"/>
                      <a:pt x="68348" y="175447"/>
                    </a:cubicBezTo>
                    <a:cubicBezTo>
                      <a:pt x="68812" y="173594"/>
                      <a:pt x="69275" y="172204"/>
                      <a:pt x="69275" y="170814"/>
                    </a:cubicBezTo>
                    <a:lnTo>
                      <a:pt x="69275" y="166643"/>
                    </a:lnTo>
                    <a:cubicBezTo>
                      <a:pt x="70665" y="163399"/>
                      <a:pt x="71592" y="162473"/>
                      <a:pt x="72519" y="161082"/>
                    </a:cubicBezTo>
                    <a:cubicBezTo>
                      <a:pt x="72519" y="160619"/>
                      <a:pt x="72982" y="160619"/>
                      <a:pt x="72982" y="160156"/>
                    </a:cubicBezTo>
                    <a:cubicBezTo>
                      <a:pt x="73909" y="158302"/>
                      <a:pt x="74836" y="157375"/>
                      <a:pt x="74836" y="155985"/>
                    </a:cubicBezTo>
                    <a:lnTo>
                      <a:pt x="74836" y="151352"/>
                    </a:lnTo>
                    <a:lnTo>
                      <a:pt x="74836" y="150425"/>
                    </a:lnTo>
                    <a:cubicBezTo>
                      <a:pt x="77616" y="150888"/>
                      <a:pt x="80859" y="150888"/>
                      <a:pt x="83640" y="150888"/>
                    </a:cubicBezTo>
                    <a:lnTo>
                      <a:pt x="88274" y="150888"/>
                    </a:lnTo>
                    <a:cubicBezTo>
                      <a:pt x="87810" y="150888"/>
                      <a:pt x="87347" y="151352"/>
                      <a:pt x="86883" y="151352"/>
                    </a:cubicBezTo>
                    <a:cubicBezTo>
                      <a:pt x="86883" y="151352"/>
                      <a:pt x="86420" y="151352"/>
                      <a:pt x="86420" y="151815"/>
                    </a:cubicBezTo>
                    <a:cubicBezTo>
                      <a:pt x="82250" y="153668"/>
                      <a:pt x="82250" y="157839"/>
                      <a:pt x="83640" y="161546"/>
                    </a:cubicBezTo>
                    <a:cubicBezTo>
                      <a:pt x="84567" y="165253"/>
                      <a:pt x="86883" y="168960"/>
                      <a:pt x="88737" y="170814"/>
                    </a:cubicBezTo>
                    <a:cubicBezTo>
                      <a:pt x="91981" y="175447"/>
                      <a:pt x="94761" y="179618"/>
                      <a:pt x="98005" y="181471"/>
                    </a:cubicBezTo>
                    <a:cubicBezTo>
                      <a:pt x="101711" y="183788"/>
                      <a:pt x="105882" y="183788"/>
                      <a:pt x="111442" y="181008"/>
                    </a:cubicBezTo>
                    <a:cubicBezTo>
                      <a:pt x="114223" y="179618"/>
                      <a:pt x="115150" y="177764"/>
                      <a:pt x="116076" y="175911"/>
                    </a:cubicBezTo>
                    <a:cubicBezTo>
                      <a:pt x="116540" y="175447"/>
                      <a:pt x="117003" y="174521"/>
                      <a:pt x="117466" y="174057"/>
                    </a:cubicBezTo>
                    <a:cubicBezTo>
                      <a:pt x="118393" y="173130"/>
                      <a:pt x="121173" y="170814"/>
                      <a:pt x="124417" y="168497"/>
                    </a:cubicBezTo>
                    <a:cubicBezTo>
                      <a:pt x="125344" y="167570"/>
                      <a:pt x="126271" y="167107"/>
                      <a:pt x="127661" y="166180"/>
                    </a:cubicBezTo>
                    <a:cubicBezTo>
                      <a:pt x="128588" y="166643"/>
                      <a:pt x="129051" y="167107"/>
                      <a:pt x="130441" y="167570"/>
                    </a:cubicBezTo>
                    <a:cubicBezTo>
                      <a:pt x="131831" y="168033"/>
                      <a:pt x="133685" y="168033"/>
                      <a:pt x="135538" y="168033"/>
                    </a:cubicBezTo>
                    <a:lnTo>
                      <a:pt x="145269" y="168033"/>
                    </a:lnTo>
                    <a:lnTo>
                      <a:pt x="147586" y="168033"/>
                    </a:lnTo>
                    <a:cubicBezTo>
                      <a:pt x="150830" y="168033"/>
                      <a:pt x="153610" y="168033"/>
                      <a:pt x="155463" y="166643"/>
                    </a:cubicBezTo>
                    <a:cubicBezTo>
                      <a:pt x="157780" y="165253"/>
                      <a:pt x="158707" y="163399"/>
                      <a:pt x="159171" y="159692"/>
                    </a:cubicBezTo>
                    <a:lnTo>
                      <a:pt x="159171" y="155985"/>
                    </a:lnTo>
                    <a:cubicBezTo>
                      <a:pt x="159171" y="155059"/>
                      <a:pt x="158707" y="154132"/>
                      <a:pt x="157780" y="152742"/>
                    </a:cubicBezTo>
                    <a:lnTo>
                      <a:pt x="157780" y="147645"/>
                    </a:lnTo>
                    <a:lnTo>
                      <a:pt x="157780" y="142547"/>
                    </a:lnTo>
                    <a:cubicBezTo>
                      <a:pt x="157780" y="140694"/>
                      <a:pt x="157317" y="138840"/>
                      <a:pt x="156854" y="136987"/>
                    </a:cubicBezTo>
                    <a:cubicBezTo>
                      <a:pt x="156390" y="135133"/>
                      <a:pt x="155927" y="133743"/>
                      <a:pt x="155000" y="131890"/>
                    </a:cubicBezTo>
                    <a:cubicBezTo>
                      <a:pt x="154537" y="130500"/>
                      <a:pt x="154073" y="129573"/>
                      <a:pt x="153610" y="128183"/>
                    </a:cubicBezTo>
                    <a:lnTo>
                      <a:pt x="152683" y="128646"/>
                    </a:lnTo>
                    <a:lnTo>
                      <a:pt x="153610" y="128183"/>
                    </a:lnTo>
                    <a:cubicBezTo>
                      <a:pt x="153147" y="126329"/>
                      <a:pt x="152220" y="124476"/>
                      <a:pt x="151293" y="122622"/>
                    </a:cubicBezTo>
                    <a:lnTo>
                      <a:pt x="151293" y="121232"/>
                    </a:lnTo>
                    <a:lnTo>
                      <a:pt x="153147" y="123086"/>
                    </a:lnTo>
                    <a:lnTo>
                      <a:pt x="155927" y="125866"/>
                    </a:lnTo>
                    <a:cubicBezTo>
                      <a:pt x="157780" y="127719"/>
                      <a:pt x="159634" y="129573"/>
                      <a:pt x="161951" y="130963"/>
                    </a:cubicBezTo>
                    <a:cubicBezTo>
                      <a:pt x="164268" y="132353"/>
                      <a:pt x="166584" y="133280"/>
                      <a:pt x="169828" y="132816"/>
                    </a:cubicBezTo>
                    <a:cubicBezTo>
                      <a:pt x="173072" y="132816"/>
                      <a:pt x="176779" y="131426"/>
                      <a:pt x="180023" y="129109"/>
                    </a:cubicBezTo>
                    <a:cubicBezTo>
                      <a:pt x="182803" y="126793"/>
                      <a:pt x="185120" y="124012"/>
                      <a:pt x="186510" y="120769"/>
                    </a:cubicBezTo>
                    <a:cubicBezTo>
                      <a:pt x="186973" y="119842"/>
                      <a:pt x="186973" y="118915"/>
                      <a:pt x="187436" y="117988"/>
                    </a:cubicBezTo>
                    <a:cubicBezTo>
                      <a:pt x="187436" y="117061"/>
                      <a:pt x="187900" y="116598"/>
                      <a:pt x="187900" y="115671"/>
                    </a:cubicBezTo>
                    <a:cubicBezTo>
                      <a:pt x="192534" y="116598"/>
                      <a:pt x="198094" y="116598"/>
                      <a:pt x="202728" y="116135"/>
                    </a:cubicBezTo>
                    <a:cubicBezTo>
                      <a:pt x="207362" y="115671"/>
                      <a:pt x="212459" y="114281"/>
                      <a:pt x="216166" y="112428"/>
                    </a:cubicBezTo>
                    <a:cubicBezTo>
                      <a:pt x="222190" y="109184"/>
                      <a:pt x="226360" y="104550"/>
                      <a:pt x="229604" y="98990"/>
                    </a:cubicBezTo>
                    <a:cubicBezTo>
                      <a:pt x="233311" y="92966"/>
                      <a:pt x="235165" y="85552"/>
                      <a:pt x="236091" y="78138"/>
                    </a:cubicBezTo>
                    <a:cubicBezTo>
                      <a:pt x="235628" y="72577"/>
                      <a:pt x="235165" y="64237"/>
                      <a:pt x="233774" y="56359"/>
                    </a:cubicBezTo>
                    <a:moveTo>
                      <a:pt x="164268" y="112428"/>
                    </a:moveTo>
                    <a:cubicBezTo>
                      <a:pt x="162877" y="117061"/>
                      <a:pt x="160561" y="124939"/>
                      <a:pt x="167048" y="126329"/>
                    </a:cubicBezTo>
                    <a:cubicBezTo>
                      <a:pt x="169365" y="126793"/>
                      <a:pt x="170755" y="126793"/>
                      <a:pt x="173999" y="124939"/>
                    </a:cubicBezTo>
                    <a:cubicBezTo>
                      <a:pt x="171218" y="125403"/>
                      <a:pt x="169828" y="125403"/>
                      <a:pt x="167975" y="124939"/>
                    </a:cubicBezTo>
                    <a:cubicBezTo>
                      <a:pt x="166121" y="124476"/>
                      <a:pt x="165194" y="123549"/>
                      <a:pt x="164731" y="122159"/>
                    </a:cubicBezTo>
                    <a:cubicBezTo>
                      <a:pt x="165194" y="122622"/>
                      <a:pt x="166121" y="122622"/>
                      <a:pt x="167975" y="123086"/>
                    </a:cubicBezTo>
                    <a:cubicBezTo>
                      <a:pt x="172608" y="124012"/>
                      <a:pt x="177242" y="122159"/>
                      <a:pt x="178169" y="118452"/>
                    </a:cubicBezTo>
                    <a:cubicBezTo>
                      <a:pt x="178632" y="116598"/>
                      <a:pt x="178632" y="115671"/>
                      <a:pt x="179559" y="112891"/>
                    </a:cubicBezTo>
                    <a:cubicBezTo>
                      <a:pt x="180486" y="113355"/>
                      <a:pt x="181413" y="113355"/>
                      <a:pt x="182803" y="113818"/>
                    </a:cubicBezTo>
                    <a:cubicBezTo>
                      <a:pt x="182339" y="115671"/>
                      <a:pt x="181413" y="117525"/>
                      <a:pt x="180949" y="119842"/>
                    </a:cubicBezTo>
                    <a:cubicBezTo>
                      <a:pt x="179559" y="124939"/>
                      <a:pt x="173535" y="129109"/>
                      <a:pt x="167975" y="128646"/>
                    </a:cubicBezTo>
                    <a:cubicBezTo>
                      <a:pt x="162877" y="128646"/>
                      <a:pt x="160097" y="125403"/>
                      <a:pt x="156390" y="122622"/>
                    </a:cubicBezTo>
                    <a:cubicBezTo>
                      <a:pt x="154073" y="120769"/>
                      <a:pt x="151756" y="118452"/>
                      <a:pt x="149440" y="116598"/>
                    </a:cubicBezTo>
                    <a:cubicBezTo>
                      <a:pt x="143416" y="114745"/>
                      <a:pt x="138318" y="112428"/>
                      <a:pt x="132758" y="108257"/>
                    </a:cubicBezTo>
                    <a:cubicBezTo>
                      <a:pt x="136928" y="112891"/>
                      <a:pt x="139709" y="115671"/>
                      <a:pt x="145269" y="117988"/>
                    </a:cubicBezTo>
                    <a:cubicBezTo>
                      <a:pt x="144342" y="126329"/>
                      <a:pt x="141562" y="132353"/>
                      <a:pt x="139245" y="140230"/>
                    </a:cubicBezTo>
                    <a:cubicBezTo>
                      <a:pt x="138318" y="143938"/>
                      <a:pt x="129514" y="158302"/>
                      <a:pt x="126734" y="159692"/>
                    </a:cubicBezTo>
                    <a:cubicBezTo>
                      <a:pt x="124880" y="160619"/>
                      <a:pt x="114223" y="169887"/>
                      <a:pt x="111906" y="171277"/>
                    </a:cubicBezTo>
                    <a:cubicBezTo>
                      <a:pt x="110516" y="173130"/>
                      <a:pt x="109126" y="175911"/>
                      <a:pt x="106809" y="177301"/>
                    </a:cubicBezTo>
                    <a:cubicBezTo>
                      <a:pt x="99858" y="181008"/>
                      <a:pt x="95224" y="174057"/>
                      <a:pt x="91517" y="168033"/>
                    </a:cubicBezTo>
                    <a:cubicBezTo>
                      <a:pt x="89664" y="165253"/>
                      <a:pt x="85030" y="157375"/>
                      <a:pt x="89200" y="155059"/>
                    </a:cubicBezTo>
                    <a:cubicBezTo>
                      <a:pt x="92907" y="153205"/>
                      <a:pt x="95224" y="151352"/>
                      <a:pt x="99395" y="149035"/>
                    </a:cubicBezTo>
                    <a:cubicBezTo>
                      <a:pt x="99858" y="149962"/>
                      <a:pt x="100785" y="151352"/>
                      <a:pt x="101711" y="152278"/>
                    </a:cubicBezTo>
                    <a:cubicBezTo>
                      <a:pt x="101711" y="150888"/>
                      <a:pt x="101248" y="149962"/>
                      <a:pt x="101248" y="148571"/>
                    </a:cubicBezTo>
                    <a:cubicBezTo>
                      <a:pt x="100785" y="146255"/>
                      <a:pt x="100785" y="144864"/>
                      <a:pt x="101248" y="142547"/>
                    </a:cubicBezTo>
                    <a:cubicBezTo>
                      <a:pt x="101248" y="140694"/>
                      <a:pt x="101711" y="138377"/>
                      <a:pt x="101711" y="136523"/>
                    </a:cubicBezTo>
                    <a:cubicBezTo>
                      <a:pt x="101248" y="138840"/>
                      <a:pt x="99858" y="140694"/>
                      <a:pt x="99395" y="143011"/>
                    </a:cubicBezTo>
                    <a:cubicBezTo>
                      <a:pt x="98931" y="143938"/>
                      <a:pt x="98931" y="144401"/>
                      <a:pt x="98931" y="145328"/>
                    </a:cubicBezTo>
                    <a:cubicBezTo>
                      <a:pt x="90127" y="147181"/>
                      <a:pt x="80859" y="147181"/>
                      <a:pt x="72055" y="145791"/>
                    </a:cubicBezTo>
                    <a:cubicBezTo>
                      <a:pt x="71592" y="142547"/>
                      <a:pt x="70665" y="138840"/>
                      <a:pt x="70202" y="136523"/>
                    </a:cubicBezTo>
                    <a:lnTo>
                      <a:pt x="70202" y="151352"/>
                    </a:lnTo>
                    <a:cubicBezTo>
                      <a:pt x="70202" y="154595"/>
                      <a:pt x="70202" y="155985"/>
                      <a:pt x="68348" y="158766"/>
                    </a:cubicBezTo>
                    <a:cubicBezTo>
                      <a:pt x="66958" y="161546"/>
                      <a:pt x="66031" y="162009"/>
                      <a:pt x="63715" y="166643"/>
                    </a:cubicBezTo>
                    <a:cubicBezTo>
                      <a:pt x="63715" y="169423"/>
                      <a:pt x="63715" y="171277"/>
                      <a:pt x="63251" y="174057"/>
                    </a:cubicBezTo>
                    <a:cubicBezTo>
                      <a:pt x="61861" y="178691"/>
                      <a:pt x="49350" y="174984"/>
                      <a:pt x="46106" y="174057"/>
                    </a:cubicBezTo>
                    <a:cubicBezTo>
                      <a:pt x="41936" y="173130"/>
                      <a:pt x="33595" y="171277"/>
                      <a:pt x="35448" y="165716"/>
                    </a:cubicBezTo>
                    <a:cubicBezTo>
                      <a:pt x="37302" y="161082"/>
                      <a:pt x="38692" y="155985"/>
                      <a:pt x="39619" y="149035"/>
                    </a:cubicBezTo>
                    <a:cubicBezTo>
                      <a:pt x="32205" y="138377"/>
                      <a:pt x="25254" y="123549"/>
                      <a:pt x="23864" y="110111"/>
                    </a:cubicBezTo>
                    <a:cubicBezTo>
                      <a:pt x="22937" y="99917"/>
                      <a:pt x="23401" y="93429"/>
                      <a:pt x="25717" y="87405"/>
                    </a:cubicBezTo>
                    <a:cubicBezTo>
                      <a:pt x="29425" y="77674"/>
                      <a:pt x="34058" y="68870"/>
                      <a:pt x="41936" y="61920"/>
                    </a:cubicBezTo>
                    <a:cubicBezTo>
                      <a:pt x="52593" y="52652"/>
                      <a:pt x="62324" y="48945"/>
                      <a:pt x="78079" y="46628"/>
                    </a:cubicBezTo>
                    <a:cubicBezTo>
                      <a:pt x="74372" y="50798"/>
                      <a:pt x="70665" y="55432"/>
                      <a:pt x="66495" y="60066"/>
                    </a:cubicBezTo>
                    <a:cubicBezTo>
                      <a:pt x="62324" y="64700"/>
                      <a:pt x="60007" y="69797"/>
                      <a:pt x="57227" y="74894"/>
                    </a:cubicBezTo>
                    <a:cubicBezTo>
                      <a:pt x="53520" y="82308"/>
                      <a:pt x="53520" y="85089"/>
                      <a:pt x="58617" y="91112"/>
                    </a:cubicBezTo>
                    <a:cubicBezTo>
                      <a:pt x="62788" y="96673"/>
                      <a:pt x="65105" y="98990"/>
                      <a:pt x="66495" y="104550"/>
                    </a:cubicBezTo>
                    <a:cubicBezTo>
                      <a:pt x="65105" y="107794"/>
                      <a:pt x="64641" y="110111"/>
                      <a:pt x="64178" y="114281"/>
                    </a:cubicBezTo>
                    <a:cubicBezTo>
                      <a:pt x="69275" y="119842"/>
                      <a:pt x="72982" y="123549"/>
                      <a:pt x="77616" y="124476"/>
                    </a:cubicBezTo>
                    <a:cubicBezTo>
                      <a:pt x="82250" y="125403"/>
                      <a:pt x="86420" y="125403"/>
                      <a:pt x="90590" y="123086"/>
                    </a:cubicBezTo>
                    <a:cubicBezTo>
                      <a:pt x="99858" y="118452"/>
                      <a:pt x="108662" y="111964"/>
                      <a:pt x="119320" y="111501"/>
                    </a:cubicBezTo>
                    <a:cubicBezTo>
                      <a:pt x="124417" y="99453"/>
                      <a:pt x="123954" y="89259"/>
                      <a:pt x="121173" y="77211"/>
                    </a:cubicBezTo>
                    <a:cubicBezTo>
                      <a:pt x="119783" y="69334"/>
                      <a:pt x="118857" y="61456"/>
                      <a:pt x="118393" y="53579"/>
                    </a:cubicBezTo>
                    <a:cubicBezTo>
                      <a:pt x="116540" y="61920"/>
                      <a:pt x="116076" y="69334"/>
                      <a:pt x="117466" y="77674"/>
                    </a:cubicBezTo>
                    <a:cubicBezTo>
                      <a:pt x="119320" y="87869"/>
                      <a:pt x="120710" y="98990"/>
                      <a:pt x="115613" y="107794"/>
                    </a:cubicBezTo>
                    <a:cubicBezTo>
                      <a:pt x="105882" y="108721"/>
                      <a:pt x="97541" y="114281"/>
                      <a:pt x="88737" y="118915"/>
                    </a:cubicBezTo>
                    <a:cubicBezTo>
                      <a:pt x="85030" y="120769"/>
                      <a:pt x="81786" y="120769"/>
                      <a:pt x="77616" y="119842"/>
                    </a:cubicBezTo>
                    <a:cubicBezTo>
                      <a:pt x="74836" y="119378"/>
                      <a:pt x="72519" y="117061"/>
                      <a:pt x="68348" y="112428"/>
                    </a:cubicBezTo>
                    <a:cubicBezTo>
                      <a:pt x="68348" y="107794"/>
                      <a:pt x="69275" y="105941"/>
                      <a:pt x="71129" y="101770"/>
                    </a:cubicBezTo>
                    <a:cubicBezTo>
                      <a:pt x="74372" y="95283"/>
                      <a:pt x="78079" y="89259"/>
                      <a:pt x="82250" y="82772"/>
                    </a:cubicBezTo>
                    <a:cubicBezTo>
                      <a:pt x="77616" y="88796"/>
                      <a:pt x="72982" y="93893"/>
                      <a:pt x="69275" y="99453"/>
                    </a:cubicBezTo>
                    <a:cubicBezTo>
                      <a:pt x="67885" y="95283"/>
                      <a:pt x="65568" y="92966"/>
                      <a:pt x="62324" y="88332"/>
                    </a:cubicBezTo>
                    <a:cubicBezTo>
                      <a:pt x="59081" y="83698"/>
                      <a:pt x="58617" y="81845"/>
                      <a:pt x="60934" y="76284"/>
                    </a:cubicBezTo>
                    <a:cubicBezTo>
                      <a:pt x="63715" y="70724"/>
                      <a:pt x="65568" y="66090"/>
                      <a:pt x="70202" y="61456"/>
                    </a:cubicBezTo>
                    <a:cubicBezTo>
                      <a:pt x="77616" y="53115"/>
                      <a:pt x="84567" y="44311"/>
                      <a:pt x="92907" y="35970"/>
                    </a:cubicBezTo>
                    <a:cubicBezTo>
                      <a:pt x="97541" y="31800"/>
                      <a:pt x="99395" y="31800"/>
                      <a:pt x="104955" y="30873"/>
                    </a:cubicBezTo>
                    <a:cubicBezTo>
                      <a:pt x="110516" y="29946"/>
                      <a:pt x="115613" y="29020"/>
                      <a:pt x="121173" y="27630"/>
                    </a:cubicBezTo>
                    <a:cubicBezTo>
                      <a:pt x="115613" y="28556"/>
                      <a:pt x="110516" y="29020"/>
                      <a:pt x="105419" y="29020"/>
                    </a:cubicBezTo>
                    <a:cubicBezTo>
                      <a:pt x="110516" y="22532"/>
                      <a:pt x="113296" y="18825"/>
                      <a:pt x="121637" y="15118"/>
                    </a:cubicBezTo>
                    <a:cubicBezTo>
                      <a:pt x="142025" y="6314"/>
                      <a:pt x="155000" y="5387"/>
                      <a:pt x="170755" y="18825"/>
                    </a:cubicBezTo>
                    <a:cubicBezTo>
                      <a:pt x="174925" y="22532"/>
                      <a:pt x="178632" y="25776"/>
                      <a:pt x="182803" y="28556"/>
                    </a:cubicBezTo>
                    <a:cubicBezTo>
                      <a:pt x="181413" y="28556"/>
                      <a:pt x="180023" y="29020"/>
                      <a:pt x="178169" y="29483"/>
                    </a:cubicBezTo>
                    <a:cubicBezTo>
                      <a:pt x="180486" y="29020"/>
                      <a:pt x="182803" y="29483"/>
                      <a:pt x="185120" y="29946"/>
                    </a:cubicBezTo>
                    <a:cubicBezTo>
                      <a:pt x="185583" y="30410"/>
                      <a:pt x="186510" y="30873"/>
                      <a:pt x="186973" y="31336"/>
                    </a:cubicBezTo>
                    <a:cubicBezTo>
                      <a:pt x="189753" y="33190"/>
                      <a:pt x="191607" y="34117"/>
                      <a:pt x="193460" y="36897"/>
                    </a:cubicBezTo>
                    <a:cubicBezTo>
                      <a:pt x="195777" y="39678"/>
                      <a:pt x="197167" y="42921"/>
                      <a:pt x="199021" y="46165"/>
                    </a:cubicBezTo>
                    <a:cubicBezTo>
                      <a:pt x="198094" y="45701"/>
                      <a:pt x="197167" y="45701"/>
                      <a:pt x="196241" y="45238"/>
                    </a:cubicBezTo>
                    <a:cubicBezTo>
                      <a:pt x="195777" y="44775"/>
                      <a:pt x="194851" y="44775"/>
                      <a:pt x="194387" y="44775"/>
                    </a:cubicBezTo>
                    <a:cubicBezTo>
                      <a:pt x="192997" y="44775"/>
                      <a:pt x="192070" y="44775"/>
                      <a:pt x="190680" y="45701"/>
                    </a:cubicBezTo>
                    <a:cubicBezTo>
                      <a:pt x="188827" y="46628"/>
                      <a:pt x="186510" y="47555"/>
                      <a:pt x="184656" y="47555"/>
                    </a:cubicBezTo>
                    <a:cubicBezTo>
                      <a:pt x="185583" y="48018"/>
                      <a:pt x="187436" y="48018"/>
                      <a:pt x="188363" y="47555"/>
                    </a:cubicBezTo>
                    <a:lnTo>
                      <a:pt x="188827" y="47555"/>
                    </a:lnTo>
                    <a:cubicBezTo>
                      <a:pt x="188363" y="48018"/>
                      <a:pt x="188363" y="48945"/>
                      <a:pt x="187900" y="49872"/>
                    </a:cubicBezTo>
                    <a:cubicBezTo>
                      <a:pt x="187900" y="50798"/>
                      <a:pt x="187900" y="52189"/>
                      <a:pt x="188363" y="53115"/>
                    </a:cubicBezTo>
                    <a:cubicBezTo>
                      <a:pt x="188363" y="53579"/>
                      <a:pt x="188827" y="53579"/>
                      <a:pt x="188827" y="54042"/>
                    </a:cubicBezTo>
                    <a:cubicBezTo>
                      <a:pt x="187900" y="54505"/>
                      <a:pt x="187436" y="54505"/>
                      <a:pt x="186510" y="54969"/>
                    </a:cubicBezTo>
                    <a:cubicBezTo>
                      <a:pt x="190217" y="54505"/>
                      <a:pt x="193924" y="54505"/>
                      <a:pt x="197631" y="54969"/>
                    </a:cubicBezTo>
                    <a:cubicBezTo>
                      <a:pt x="198094" y="56359"/>
                      <a:pt x="198094" y="57286"/>
                      <a:pt x="198558" y="58676"/>
                    </a:cubicBezTo>
                    <a:lnTo>
                      <a:pt x="197167" y="58676"/>
                    </a:lnTo>
                    <a:cubicBezTo>
                      <a:pt x="195314" y="57286"/>
                      <a:pt x="193460" y="57286"/>
                      <a:pt x="190680" y="58213"/>
                    </a:cubicBezTo>
                    <a:cubicBezTo>
                      <a:pt x="182803" y="60066"/>
                      <a:pt x="184656" y="64700"/>
                      <a:pt x="180949" y="71650"/>
                    </a:cubicBezTo>
                    <a:cubicBezTo>
                      <a:pt x="184656" y="67017"/>
                      <a:pt x="184656" y="61920"/>
                      <a:pt x="190680" y="60530"/>
                    </a:cubicBezTo>
                    <a:cubicBezTo>
                      <a:pt x="192070" y="60066"/>
                      <a:pt x="192997" y="59603"/>
                      <a:pt x="193924" y="60066"/>
                    </a:cubicBezTo>
                    <a:cubicBezTo>
                      <a:pt x="192070" y="60993"/>
                      <a:pt x="190680" y="62383"/>
                      <a:pt x="189753" y="64237"/>
                    </a:cubicBezTo>
                    <a:cubicBezTo>
                      <a:pt x="187900" y="69334"/>
                      <a:pt x="189290" y="73041"/>
                      <a:pt x="186973" y="77674"/>
                    </a:cubicBezTo>
                    <a:cubicBezTo>
                      <a:pt x="189290" y="73504"/>
                      <a:pt x="189290" y="69797"/>
                      <a:pt x="191607" y="65163"/>
                    </a:cubicBezTo>
                    <a:cubicBezTo>
                      <a:pt x="192534" y="63773"/>
                      <a:pt x="195314" y="60993"/>
                      <a:pt x="196704" y="60993"/>
                    </a:cubicBezTo>
                    <a:lnTo>
                      <a:pt x="198094" y="60993"/>
                    </a:lnTo>
                    <a:cubicBezTo>
                      <a:pt x="198558" y="63773"/>
                      <a:pt x="198558" y="66553"/>
                      <a:pt x="198558" y="68407"/>
                    </a:cubicBezTo>
                    <a:cubicBezTo>
                      <a:pt x="198094" y="72577"/>
                      <a:pt x="197167" y="78601"/>
                      <a:pt x="196704" y="80918"/>
                    </a:cubicBezTo>
                    <a:cubicBezTo>
                      <a:pt x="199021" y="78138"/>
                      <a:pt x="199948" y="72577"/>
                      <a:pt x="200875" y="68407"/>
                    </a:cubicBezTo>
                    <a:cubicBezTo>
                      <a:pt x="201801" y="64237"/>
                      <a:pt x="201801" y="59139"/>
                      <a:pt x="200875" y="54505"/>
                    </a:cubicBezTo>
                    <a:cubicBezTo>
                      <a:pt x="199484" y="48018"/>
                      <a:pt x="205972" y="49408"/>
                      <a:pt x="209679" y="46165"/>
                    </a:cubicBezTo>
                    <a:cubicBezTo>
                      <a:pt x="212459" y="43848"/>
                      <a:pt x="214313" y="40604"/>
                      <a:pt x="216629" y="38287"/>
                    </a:cubicBezTo>
                    <a:cubicBezTo>
                      <a:pt x="218946" y="35970"/>
                      <a:pt x="223117" y="39214"/>
                      <a:pt x="224043" y="41994"/>
                    </a:cubicBezTo>
                    <a:cubicBezTo>
                      <a:pt x="228214" y="52189"/>
                      <a:pt x="230067" y="68407"/>
                      <a:pt x="229141" y="79065"/>
                    </a:cubicBezTo>
                    <a:cubicBezTo>
                      <a:pt x="227750" y="90649"/>
                      <a:pt x="222190" y="103624"/>
                      <a:pt x="211996" y="109184"/>
                    </a:cubicBezTo>
                    <a:cubicBezTo>
                      <a:pt x="199021" y="116598"/>
                      <a:pt x="183266" y="111964"/>
                      <a:pt x="170292" y="107794"/>
                    </a:cubicBezTo>
                    <a:cubicBezTo>
                      <a:pt x="167511" y="106867"/>
                      <a:pt x="165658" y="105477"/>
                      <a:pt x="163341" y="104087"/>
                    </a:cubicBezTo>
                    <a:cubicBezTo>
                      <a:pt x="164731" y="106404"/>
                      <a:pt x="165194" y="109648"/>
                      <a:pt x="164268" y="112428"/>
                    </a:cubicBezTo>
                    <a:moveTo>
                      <a:pt x="152683" y="159229"/>
                    </a:moveTo>
                    <a:cubicBezTo>
                      <a:pt x="152220" y="163863"/>
                      <a:pt x="150830" y="164326"/>
                      <a:pt x="146196" y="164326"/>
                    </a:cubicBezTo>
                    <a:cubicBezTo>
                      <a:pt x="144342" y="164326"/>
                      <a:pt x="136465" y="164326"/>
                      <a:pt x="134611" y="163863"/>
                    </a:cubicBezTo>
                    <a:cubicBezTo>
                      <a:pt x="131831" y="163399"/>
                      <a:pt x="130441" y="163399"/>
                      <a:pt x="129514" y="162936"/>
                    </a:cubicBezTo>
                    <a:cubicBezTo>
                      <a:pt x="133685" y="159692"/>
                      <a:pt x="141099" y="146718"/>
                      <a:pt x="142489" y="142084"/>
                    </a:cubicBezTo>
                    <a:cubicBezTo>
                      <a:pt x="143879" y="137450"/>
                      <a:pt x="145732" y="133280"/>
                      <a:pt x="146659" y="128646"/>
                    </a:cubicBezTo>
                    <a:cubicBezTo>
                      <a:pt x="147123" y="130500"/>
                      <a:pt x="147586" y="132353"/>
                      <a:pt x="148513" y="134207"/>
                    </a:cubicBezTo>
                    <a:cubicBezTo>
                      <a:pt x="149903" y="137450"/>
                      <a:pt x="150366" y="139304"/>
                      <a:pt x="150830" y="143011"/>
                    </a:cubicBezTo>
                    <a:cubicBezTo>
                      <a:pt x="150830" y="146718"/>
                      <a:pt x="150830" y="150425"/>
                      <a:pt x="151293" y="154132"/>
                    </a:cubicBezTo>
                    <a:cubicBezTo>
                      <a:pt x="152683" y="156449"/>
                      <a:pt x="152683" y="156912"/>
                      <a:pt x="152683" y="159229"/>
                    </a:cubicBezTo>
                    <a:moveTo>
                      <a:pt x="17377" y="62846"/>
                    </a:moveTo>
                    <a:cubicBezTo>
                      <a:pt x="16450" y="64237"/>
                      <a:pt x="15986" y="65627"/>
                      <a:pt x="15986" y="66553"/>
                    </a:cubicBezTo>
                    <a:cubicBezTo>
                      <a:pt x="14596" y="71650"/>
                      <a:pt x="16450" y="76284"/>
                      <a:pt x="11816" y="79991"/>
                    </a:cubicBezTo>
                    <a:cubicBezTo>
                      <a:pt x="14133" y="84162"/>
                      <a:pt x="13670" y="86015"/>
                      <a:pt x="18767" y="84162"/>
                    </a:cubicBezTo>
                    <a:cubicBezTo>
                      <a:pt x="20620" y="83235"/>
                      <a:pt x="22474" y="82308"/>
                      <a:pt x="23864" y="80918"/>
                    </a:cubicBezTo>
                    <a:cubicBezTo>
                      <a:pt x="23401" y="82772"/>
                      <a:pt x="22474" y="84625"/>
                      <a:pt x="22010" y="86479"/>
                    </a:cubicBezTo>
                    <a:cubicBezTo>
                      <a:pt x="22010" y="86942"/>
                      <a:pt x="22010" y="86942"/>
                      <a:pt x="21547" y="87405"/>
                    </a:cubicBezTo>
                    <a:cubicBezTo>
                      <a:pt x="17840" y="88796"/>
                      <a:pt x="13206" y="89722"/>
                      <a:pt x="11353" y="86015"/>
                    </a:cubicBezTo>
                    <a:cubicBezTo>
                      <a:pt x="10426" y="84162"/>
                      <a:pt x="9963" y="82308"/>
                      <a:pt x="9499" y="79991"/>
                    </a:cubicBezTo>
                    <a:cubicBezTo>
                      <a:pt x="3475" y="73967"/>
                      <a:pt x="12279" y="65627"/>
                      <a:pt x="17377" y="62846"/>
                    </a:cubicBezTo>
                    <a:moveTo>
                      <a:pt x="17840" y="68407"/>
                    </a:moveTo>
                    <a:cubicBezTo>
                      <a:pt x="17840" y="67943"/>
                      <a:pt x="17840" y="67017"/>
                      <a:pt x="18303" y="66553"/>
                    </a:cubicBezTo>
                    <a:cubicBezTo>
                      <a:pt x="18303" y="66090"/>
                      <a:pt x="18303" y="66090"/>
                      <a:pt x="18767" y="65627"/>
                    </a:cubicBezTo>
                    <a:cubicBezTo>
                      <a:pt x="20157" y="66553"/>
                      <a:pt x="20157" y="67480"/>
                      <a:pt x="20620" y="69334"/>
                    </a:cubicBezTo>
                    <a:cubicBezTo>
                      <a:pt x="19694" y="68407"/>
                      <a:pt x="18767" y="67943"/>
                      <a:pt x="17840" y="68407"/>
                    </a:cubicBezTo>
                    <a:moveTo>
                      <a:pt x="22474" y="122622"/>
                    </a:moveTo>
                    <a:cubicBezTo>
                      <a:pt x="25254" y="131890"/>
                      <a:pt x="29888" y="141621"/>
                      <a:pt x="34985" y="149498"/>
                    </a:cubicBezTo>
                    <a:cubicBezTo>
                      <a:pt x="34522" y="150888"/>
                      <a:pt x="34058" y="152278"/>
                      <a:pt x="33595" y="153205"/>
                    </a:cubicBezTo>
                    <a:cubicBezTo>
                      <a:pt x="29888" y="158302"/>
                      <a:pt x="20620" y="150888"/>
                      <a:pt x="17840" y="148108"/>
                    </a:cubicBezTo>
                    <a:cubicBezTo>
                      <a:pt x="14596" y="144864"/>
                      <a:pt x="12743" y="141157"/>
                      <a:pt x="12279" y="137914"/>
                    </a:cubicBezTo>
                    <a:cubicBezTo>
                      <a:pt x="11816" y="135597"/>
                      <a:pt x="12279" y="135597"/>
                      <a:pt x="14133" y="133743"/>
                    </a:cubicBezTo>
                    <a:lnTo>
                      <a:pt x="21084" y="126793"/>
                    </a:lnTo>
                    <a:cubicBezTo>
                      <a:pt x="21547" y="125403"/>
                      <a:pt x="22010" y="124012"/>
                      <a:pt x="22474" y="122622"/>
                    </a:cubicBezTo>
                    <a:moveTo>
                      <a:pt x="199021" y="46165"/>
                    </a:moveTo>
                    <a:cubicBezTo>
                      <a:pt x="199021" y="46628"/>
                      <a:pt x="199484" y="47091"/>
                      <a:pt x="199484" y="47555"/>
                    </a:cubicBezTo>
                    <a:lnTo>
                      <a:pt x="199021" y="48018"/>
                    </a:lnTo>
                    <a:cubicBezTo>
                      <a:pt x="198558" y="47555"/>
                      <a:pt x="198094" y="46628"/>
                      <a:pt x="197631" y="46165"/>
                    </a:cubicBezTo>
                    <a:lnTo>
                      <a:pt x="199021" y="46165"/>
                    </a:lnTo>
                    <a:close/>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sp>
            <p:nvSpPr>
              <p:cNvPr id="351" name="Freeform: Shape 350">
                <a:extLst>
                  <a:ext uri="{FF2B5EF4-FFF2-40B4-BE49-F238E27FC236}">
                    <a16:creationId xmlns:a16="http://schemas.microsoft.com/office/drawing/2014/main" id="{79B19D4D-F304-416E-8442-55068101EE11}"/>
                  </a:ext>
                </a:extLst>
              </p:cNvPr>
              <p:cNvSpPr/>
              <p:nvPr/>
            </p:nvSpPr>
            <p:spPr>
              <a:xfrm>
                <a:off x="1000232" y="7597393"/>
                <a:ext cx="39430" cy="31543"/>
              </a:xfrm>
              <a:custGeom>
                <a:avLst/>
                <a:gdLst>
                  <a:gd name="connsiteX0" fmla="*/ 12279 w 23168"/>
                  <a:gd name="connsiteY0" fmla="*/ 17377 h 18535"/>
                  <a:gd name="connsiteX1" fmla="*/ 23401 w 23168"/>
                  <a:gd name="connsiteY1" fmla="*/ 3475 h 18535"/>
                  <a:gd name="connsiteX2" fmla="*/ 11353 w 23168"/>
                  <a:gd name="connsiteY2" fmla="*/ 15523 h 18535"/>
                  <a:gd name="connsiteX3" fmla="*/ 3475 w 23168"/>
                  <a:gd name="connsiteY3" fmla="*/ 15987 h 18535"/>
                  <a:gd name="connsiteX4" fmla="*/ 12279 w 23168"/>
                  <a:gd name="connsiteY4" fmla="*/ 17377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8" h="18535">
                    <a:moveTo>
                      <a:pt x="12279" y="17377"/>
                    </a:moveTo>
                    <a:cubicBezTo>
                      <a:pt x="18767" y="15060"/>
                      <a:pt x="22010" y="9963"/>
                      <a:pt x="23401" y="3475"/>
                    </a:cubicBezTo>
                    <a:cubicBezTo>
                      <a:pt x="20620" y="8572"/>
                      <a:pt x="16913" y="13206"/>
                      <a:pt x="11353" y="15523"/>
                    </a:cubicBezTo>
                    <a:cubicBezTo>
                      <a:pt x="8573" y="16913"/>
                      <a:pt x="6719" y="16450"/>
                      <a:pt x="3475" y="15987"/>
                    </a:cubicBezTo>
                    <a:cubicBezTo>
                      <a:pt x="6719" y="17377"/>
                      <a:pt x="9036" y="18304"/>
                      <a:pt x="12279" y="17377"/>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sp>
            <p:nvSpPr>
              <p:cNvPr id="352" name="Freeform: Shape 351">
                <a:extLst>
                  <a:ext uri="{FF2B5EF4-FFF2-40B4-BE49-F238E27FC236}">
                    <a16:creationId xmlns:a16="http://schemas.microsoft.com/office/drawing/2014/main" id="{80357AAC-4B46-42B4-B09D-461366C3D044}"/>
                  </a:ext>
                </a:extLst>
              </p:cNvPr>
              <p:cNvSpPr/>
              <p:nvPr/>
            </p:nvSpPr>
            <p:spPr>
              <a:xfrm>
                <a:off x="905600" y="7618684"/>
                <a:ext cx="55200" cy="47316"/>
              </a:xfrm>
              <a:custGeom>
                <a:avLst/>
                <a:gdLst>
                  <a:gd name="connsiteX0" fmla="*/ 30815 w 32436"/>
                  <a:gd name="connsiteY0" fmla="*/ 11353 h 27802"/>
                  <a:gd name="connsiteX1" fmla="*/ 23864 w 32436"/>
                  <a:gd name="connsiteY1" fmla="*/ 12279 h 27802"/>
                  <a:gd name="connsiteX2" fmla="*/ 23401 w 32436"/>
                  <a:gd name="connsiteY2" fmla="*/ 9962 h 27802"/>
                  <a:gd name="connsiteX3" fmla="*/ 19230 w 32436"/>
                  <a:gd name="connsiteY3" fmla="*/ 6255 h 27802"/>
                  <a:gd name="connsiteX4" fmla="*/ 23864 w 32436"/>
                  <a:gd name="connsiteY4" fmla="*/ 3475 h 27802"/>
                  <a:gd name="connsiteX5" fmla="*/ 12743 w 32436"/>
                  <a:gd name="connsiteY5" fmla="*/ 6719 h 27802"/>
                  <a:gd name="connsiteX6" fmla="*/ 3475 w 32436"/>
                  <a:gd name="connsiteY6" fmla="*/ 16913 h 27802"/>
                  <a:gd name="connsiteX7" fmla="*/ 9036 w 32436"/>
                  <a:gd name="connsiteY7" fmla="*/ 13206 h 27802"/>
                  <a:gd name="connsiteX8" fmla="*/ 9963 w 32436"/>
                  <a:gd name="connsiteY8" fmla="*/ 16450 h 27802"/>
                  <a:gd name="connsiteX9" fmla="*/ 13206 w 32436"/>
                  <a:gd name="connsiteY9" fmla="*/ 19694 h 27802"/>
                  <a:gd name="connsiteX10" fmla="*/ 10889 w 32436"/>
                  <a:gd name="connsiteY10" fmla="*/ 24327 h 27802"/>
                  <a:gd name="connsiteX11" fmla="*/ 30815 w 32436"/>
                  <a:gd name="connsiteY11" fmla="*/ 11353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36" h="27802">
                    <a:moveTo>
                      <a:pt x="30815" y="11353"/>
                    </a:moveTo>
                    <a:cubicBezTo>
                      <a:pt x="28961" y="11353"/>
                      <a:pt x="26644" y="11816"/>
                      <a:pt x="23864" y="12279"/>
                    </a:cubicBezTo>
                    <a:cubicBezTo>
                      <a:pt x="23864" y="11353"/>
                      <a:pt x="23401" y="10889"/>
                      <a:pt x="23401" y="9962"/>
                    </a:cubicBezTo>
                    <a:cubicBezTo>
                      <a:pt x="22474" y="8109"/>
                      <a:pt x="21084" y="6719"/>
                      <a:pt x="19230" y="6255"/>
                    </a:cubicBezTo>
                    <a:cubicBezTo>
                      <a:pt x="20620" y="5329"/>
                      <a:pt x="22474" y="4402"/>
                      <a:pt x="23864" y="3475"/>
                    </a:cubicBezTo>
                    <a:cubicBezTo>
                      <a:pt x="20157" y="5329"/>
                      <a:pt x="15987" y="4865"/>
                      <a:pt x="12743" y="6719"/>
                    </a:cubicBezTo>
                    <a:cubicBezTo>
                      <a:pt x="9963" y="8572"/>
                      <a:pt x="6256" y="14596"/>
                      <a:pt x="3475" y="16913"/>
                    </a:cubicBezTo>
                    <a:cubicBezTo>
                      <a:pt x="5329" y="15987"/>
                      <a:pt x="7182" y="14596"/>
                      <a:pt x="9036" y="13206"/>
                    </a:cubicBezTo>
                    <a:cubicBezTo>
                      <a:pt x="9036" y="14133"/>
                      <a:pt x="9499" y="15523"/>
                      <a:pt x="9963" y="16450"/>
                    </a:cubicBezTo>
                    <a:cubicBezTo>
                      <a:pt x="10889" y="17840"/>
                      <a:pt x="11816" y="19230"/>
                      <a:pt x="13206" y="19694"/>
                    </a:cubicBezTo>
                    <a:cubicBezTo>
                      <a:pt x="12279" y="21084"/>
                      <a:pt x="11353" y="22474"/>
                      <a:pt x="10889" y="24327"/>
                    </a:cubicBezTo>
                    <a:cubicBezTo>
                      <a:pt x="15987" y="18304"/>
                      <a:pt x="23401" y="13206"/>
                      <a:pt x="30815" y="11353"/>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66F51FBB-DFDB-4968-9115-77547A06825F}"/>
                  </a:ext>
                </a:extLst>
              </p:cNvPr>
              <p:cNvSpPr/>
              <p:nvPr/>
            </p:nvSpPr>
            <p:spPr>
              <a:xfrm>
                <a:off x="894668" y="7595815"/>
                <a:ext cx="31543" cy="31543"/>
              </a:xfrm>
              <a:custGeom>
                <a:avLst/>
                <a:gdLst>
                  <a:gd name="connsiteX0" fmla="*/ 3876 w 18535"/>
                  <a:gd name="connsiteY0" fmla="*/ 17840 h 18535"/>
                  <a:gd name="connsiteX1" fmla="*/ 15460 w 18535"/>
                  <a:gd name="connsiteY1" fmla="*/ 3475 h 18535"/>
                  <a:gd name="connsiteX2" fmla="*/ 3876 w 18535"/>
                  <a:gd name="connsiteY2" fmla="*/ 17840 h 18535"/>
                </a:gdLst>
                <a:ahLst/>
                <a:cxnLst>
                  <a:cxn ang="0">
                    <a:pos x="connsiteX0" y="connsiteY0"/>
                  </a:cxn>
                  <a:cxn ang="0">
                    <a:pos x="connsiteX1" y="connsiteY1"/>
                  </a:cxn>
                  <a:cxn ang="0">
                    <a:pos x="connsiteX2" y="connsiteY2"/>
                  </a:cxn>
                </a:cxnLst>
                <a:rect l="l" t="t" r="r" b="b"/>
                <a:pathLst>
                  <a:path w="18535" h="18535">
                    <a:moveTo>
                      <a:pt x="3876" y="17840"/>
                    </a:moveTo>
                    <a:cubicBezTo>
                      <a:pt x="5266" y="12280"/>
                      <a:pt x="7119" y="7182"/>
                      <a:pt x="15460" y="3475"/>
                    </a:cubicBezTo>
                    <a:cubicBezTo>
                      <a:pt x="4339" y="6256"/>
                      <a:pt x="2486" y="10890"/>
                      <a:pt x="3876" y="17840"/>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A82F1591-28EC-4403-A609-CD0D344E968F}"/>
                  </a:ext>
                </a:extLst>
              </p:cNvPr>
              <p:cNvSpPr/>
              <p:nvPr/>
            </p:nvSpPr>
            <p:spPr>
              <a:xfrm>
                <a:off x="924526" y="7700697"/>
                <a:ext cx="23657" cy="23657"/>
              </a:xfrm>
              <a:custGeom>
                <a:avLst/>
                <a:gdLst>
                  <a:gd name="connsiteX0" fmla="*/ 4402 w 13901"/>
                  <a:gd name="connsiteY0" fmla="*/ 9036 h 13901"/>
                  <a:gd name="connsiteX1" fmla="*/ 3475 w 13901"/>
                  <a:gd name="connsiteY1" fmla="*/ 14133 h 13901"/>
                  <a:gd name="connsiteX2" fmla="*/ 5792 w 13901"/>
                  <a:gd name="connsiteY2" fmla="*/ 8573 h 13901"/>
                  <a:gd name="connsiteX3" fmla="*/ 9036 w 13901"/>
                  <a:gd name="connsiteY3" fmla="*/ 5792 h 13901"/>
                  <a:gd name="connsiteX4" fmla="*/ 13670 w 13901"/>
                  <a:gd name="connsiteY4" fmla="*/ 3475 h 13901"/>
                  <a:gd name="connsiteX5" fmla="*/ 8573 w 13901"/>
                  <a:gd name="connsiteY5" fmla="*/ 4402 h 13901"/>
                  <a:gd name="connsiteX6" fmla="*/ 4402 w 13901"/>
                  <a:gd name="connsiteY6" fmla="*/ 9036 h 1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01" h="13901">
                    <a:moveTo>
                      <a:pt x="4402" y="9036"/>
                    </a:moveTo>
                    <a:cubicBezTo>
                      <a:pt x="3939" y="10426"/>
                      <a:pt x="3939" y="12743"/>
                      <a:pt x="3475" y="14133"/>
                    </a:cubicBezTo>
                    <a:cubicBezTo>
                      <a:pt x="3939" y="12280"/>
                      <a:pt x="4866" y="9963"/>
                      <a:pt x="5792" y="8573"/>
                    </a:cubicBezTo>
                    <a:cubicBezTo>
                      <a:pt x="6719" y="6719"/>
                      <a:pt x="7182" y="6719"/>
                      <a:pt x="9036" y="5792"/>
                    </a:cubicBezTo>
                    <a:cubicBezTo>
                      <a:pt x="10426" y="5329"/>
                      <a:pt x="12743" y="3939"/>
                      <a:pt x="13670" y="3475"/>
                    </a:cubicBezTo>
                    <a:cubicBezTo>
                      <a:pt x="12280" y="3475"/>
                      <a:pt x="9963" y="4402"/>
                      <a:pt x="8573" y="4402"/>
                    </a:cubicBezTo>
                    <a:cubicBezTo>
                      <a:pt x="5329" y="4866"/>
                      <a:pt x="4866" y="5792"/>
                      <a:pt x="4402" y="9036"/>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F9CBF86D-A6E3-4310-AF1F-95FAF6C6463A}"/>
                  </a:ext>
                </a:extLst>
              </p:cNvPr>
              <p:cNvSpPr/>
              <p:nvPr/>
            </p:nvSpPr>
            <p:spPr>
              <a:xfrm>
                <a:off x="809392" y="7595815"/>
                <a:ext cx="63086" cy="55200"/>
              </a:xfrm>
              <a:custGeom>
                <a:avLst/>
                <a:gdLst>
                  <a:gd name="connsiteX0" fmla="*/ 12743 w 37070"/>
                  <a:gd name="connsiteY0" fmla="*/ 8109 h 32436"/>
                  <a:gd name="connsiteX1" fmla="*/ 3475 w 37070"/>
                  <a:gd name="connsiteY1" fmla="*/ 31278 h 32436"/>
                  <a:gd name="connsiteX2" fmla="*/ 14133 w 37070"/>
                  <a:gd name="connsiteY2" fmla="*/ 10890 h 32436"/>
                  <a:gd name="connsiteX3" fmla="*/ 16913 w 37070"/>
                  <a:gd name="connsiteY3" fmla="*/ 9036 h 32436"/>
                  <a:gd name="connsiteX4" fmla="*/ 15523 w 37070"/>
                  <a:gd name="connsiteY4" fmla="*/ 20620 h 32436"/>
                  <a:gd name="connsiteX5" fmla="*/ 22010 w 37070"/>
                  <a:gd name="connsiteY5" fmla="*/ 7182 h 32436"/>
                  <a:gd name="connsiteX6" fmla="*/ 33595 w 37070"/>
                  <a:gd name="connsiteY6" fmla="*/ 3475 h 32436"/>
                  <a:gd name="connsiteX7" fmla="*/ 20157 w 37070"/>
                  <a:gd name="connsiteY7" fmla="*/ 4865 h 32436"/>
                  <a:gd name="connsiteX8" fmla="*/ 12743 w 37070"/>
                  <a:gd name="connsiteY8" fmla="*/ 8109 h 3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0" h="32436">
                    <a:moveTo>
                      <a:pt x="12743" y="8109"/>
                    </a:moveTo>
                    <a:cubicBezTo>
                      <a:pt x="8572" y="12280"/>
                      <a:pt x="4865" y="25717"/>
                      <a:pt x="3475" y="31278"/>
                    </a:cubicBezTo>
                    <a:cubicBezTo>
                      <a:pt x="5329" y="26644"/>
                      <a:pt x="10426" y="14133"/>
                      <a:pt x="14133" y="10890"/>
                    </a:cubicBezTo>
                    <a:cubicBezTo>
                      <a:pt x="15060" y="9963"/>
                      <a:pt x="15986" y="9499"/>
                      <a:pt x="16913" y="9036"/>
                    </a:cubicBezTo>
                    <a:cubicBezTo>
                      <a:pt x="14133" y="13670"/>
                      <a:pt x="14596" y="14597"/>
                      <a:pt x="15523" y="20620"/>
                    </a:cubicBezTo>
                    <a:cubicBezTo>
                      <a:pt x="16450" y="14597"/>
                      <a:pt x="18303" y="11816"/>
                      <a:pt x="22010" y="7182"/>
                    </a:cubicBezTo>
                    <a:cubicBezTo>
                      <a:pt x="25717" y="6256"/>
                      <a:pt x="29424" y="4865"/>
                      <a:pt x="33595" y="3475"/>
                    </a:cubicBezTo>
                    <a:cubicBezTo>
                      <a:pt x="28961" y="3939"/>
                      <a:pt x="24791" y="4402"/>
                      <a:pt x="20157" y="4865"/>
                    </a:cubicBezTo>
                    <a:cubicBezTo>
                      <a:pt x="15986" y="5792"/>
                      <a:pt x="15060" y="5792"/>
                      <a:pt x="12743" y="8109"/>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9552AF16-3DBD-46E2-B109-BA5CC2A6B346}"/>
                  </a:ext>
                </a:extLst>
              </p:cNvPr>
              <p:cNvSpPr/>
              <p:nvPr/>
            </p:nvSpPr>
            <p:spPr>
              <a:xfrm>
                <a:off x="918373" y="7636188"/>
                <a:ext cx="15773" cy="15773"/>
              </a:xfrm>
              <a:custGeom>
                <a:avLst/>
                <a:gdLst>
                  <a:gd name="connsiteX0" fmla="*/ 3848 w 9267"/>
                  <a:gd name="connsiteY0" fmla="*/ 8019 h 9267"/>
                  <a:gd name="connsiteX1" fmla="*/ 5238 w 9267"/>
                  <a:gd name="connsiteY1" fmla="*/ 3848 h 9267"/>
                  <a:gd name="connsiteX2" fmla="*/ 9409 w 9267"/>
                  <a:gd name="connsiteY2" fmla="*/ 5238 h 9267"/>
                  <a:gd name="connsiteX3" fmla="*/ 9409 w 9267"/>
                  <a:gd name="connsiteY3" fmla="*/ 5702 h 9267"/>
                  <a:gd name="connsiteX4" fmla="*/ 5238 w 9267"/>
                  <a:gd name="connsiteY4" fmla="*/ 9409 h 9267"/>
                  <a:gd name="connsiteX5" fmla="*/ 3848 w 9267"/>
                  <a:gd name="connsiteY5" fmla="*/ 8019 h 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7" h="9267">
                    <a:moveTo>
                      <a:pt x="3848" y="8019"/>
                    </a:moveTo>
                    <a:cubicBezTo>
                      <a:pt x="2922" y="6629"/>
                      <a:pt x="3848" y="4775"/>
                      <a:pt x="5238" y="3848"/>
                    </a:cubicBezTo>
                    <a:cubicBezTo>
                      <a:pt x="6629" y="2922"/>
                      <a:pt x="8482" y="3848"/>
                      <a:pt x="9409" y="5238"/>
                    </a:cubicBezTo>
                    <a:lnTo>
                      <a:pt x="9409" y="5702"/>
                    </a:lnTo>
                    <a:cubicBezTo>
                      <a:pt x="8019" y="6629"/>
                      <a:pt x="6629" y="8019"/>
                      <a:pt x="5238" y="9409"/>
                    </a:cubicBezTo>
                    <a:cubicBezTo>
                      <a:pt x="4775" y="9409"/>
                      <a:pt x="3848" y="8945"/>
                      <a:pt x="3848" y="8019"/>
                    </a:cubicBezTo>
                  </a:path>
                </a:pathLst>
              </a:custGeom>
              <a:solidFill>
                <a:srgbClr val="FFFACB"/>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0B8AA338-314C-4B23-8879-581077082DF6}"/>
                  </a:ext>
                </a:extLst>
              </p:cNvPr>
              <p:cNvSpPr/>
              <p:nvPr/>
            </p:nvSpPr>
            <p:spPr>
              <a:xfrm>
                <a:off x="977363" y="7617107"/>
                <a:ext cx="15773" cy="15773"/>
              </a:xfrm>
              <a:custGeom>
                <a:avLst/>
                <a:gdLst>
                  <a:gd name="connsiteX0" fmla="*/ 3475 w 9267"/>
                  <a:gd name="connsiteY0" fmla="*/ 5792 h 9267"/>
                  <a:gd name="connsiteX1" fmla="*/ 5792 w 9267"/>
                  <a:gd name="connsiteY1" fmla="*/ 3475 h 9267"/>
                  <a:gd name="connsiteX2" fmla="*/ 8109 w 9267"/>
                  <a:gd name="connsiteY2" fmla="*/ 5792 h 9267"/>
                  <a:gd name="connsiteX3" fmla="*/ 8109 w 9267"/>
                  <a:gd name="connsiteY3" fmla="*/ 6719 h 9267"/>
                  <a:gd name="connsiteX4" fmla="*/ 4402 w 9267"/>
                  <a:gd name="connsiteY4" fmla="*/ 7646 h 9267"/>
                  <a:gd name="connsiteX5" fmla="*/ 3475 w 9267"/>
                  <a:gd name="connsiteY5" fmla="*/ 5792 h 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7" h="9267">
                    <a:moveTo>
                      <a:pt x="3475" y="5792"/>
                    </a:moveTo>
                    <a:cubicBezTo>
                      <a:pt x="3475" y="4402"/>
                      <a:pt x="4865" y="3475"/>
                      <a:pt x="5792" y="3475"/>
                    </a:cubicBezTo>
                    <a:cubicBezTo>
                      <a:pt x="7182" y="3475"/>
                      <a:pt x="8109" y="4865"/>
                      <a:pt x="8109" y="5792"/>
                    </a:cubicBezTo>
                    <a:lnTo>
                      <a:pt x="8109" y="6719"/>
                    </a:lnTo>
                    <a:cubicBezTo>
                      <a:pt x="6719" y="6719"/>
                      <a:pt x="5792" y="7182"/>
                      <a:pt x="4402" y="7646"/>
                    </a:cubicBezTo>
                    <a:cubicBezTo>
                      <a:pt x="3939" y="7646"/>
                      <a:pt x="3475" y="6719"/>
                      <a:pt x="3475" y="5792"/>
                    </a:cubicBezTo>
                  </a:path>
                </a:pathLst>
              </a:custGeom>
              <a:solidFill>
                <a:srgbClr val="FFFACB"/>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solidFill>
                    <a:srgbClr val="505050"/>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14B6C278-8A98-41A7-8DFC-F03163B94B0B}"/>
              </a:ext>
            </a:extLst>
          </p:cNvPr>
          <p:cNvGrpSpPr/>
          <p:nvPr/>
        </p:nvGrpSpPr>
        <p:grpSpPr>
          <a:xfrm>
            <a:off x="6943223" y="1675287"/>
            <a:ext cx="359108" cy="392885"/>
            <a:chOff x="6270427" y="1758121"/>
            <a:chExt cx="431881" cy="472505"/>
          </a:xfrm>
        </p:grpSpPr>
        <p:sp>
          <p:nvSpPr>
            <p:cNvPr id="7" name="Freeform: Shape 6">
              <a:extLst>
                <a:ext uri="{FF2B5EF4-FFF2-40B4-BE49-F238E27FC236}">
                  <a16:creationId xmlns:a16="http://schemas.microsoft.com/office/drawing/2014/main" id="{FA7D8200-71D9-4361-B9DA-9D53E6294D0A}"/>
                </a:ext>
              </a:extLst>
            </p:cNvPr>
            <p:cNvSpPr/>
            <p:nvPr/>
          </p:nvSpPr>
          <p:spPr>
            <a:xfrm>
              <a:off x="6270427" y="1978598"/>
              <a:ext cx="275246" cy="252028"/>
            </a:xfrm>
            <a:custGeom>
              <a:avLst/>
              <a:gdLst>
                <a:gd name="connsiteX0" fmla="*/ 738879 w 745722"/>
                <a:gd name="connsiteY0" fmla="*/ 670 h 682819"/>
                <a:gd name="connsiteX1" fmla="*/ 482592 w 745722"/>
                <a:gd name="connsiteY1" fmla="*/ 84344 h 682819"/>
                <a:gd name="connsiteX2" fmla="*/ 259628 w 745722"/>
                <a:gd name="connsiteY2" fmla="*/ 182736 h 682819"/>
                <a:gd name="connsiteX3" fmla="*/ 197250 w 745722"/>
                <a:gd name="connsiteY3" fmla="*/ 199197 h 682819"/>
                <a:gd name="connsiteX4" fmla="*/ 146691 w 745722"/>
                <a:gd name="connsiteY4" fmla="*/ 245105 h 682819"/>
                <a:gd name="connsiteX5" fmla="*/ 94385 w 745722"/>
                <a:gd name="connsiteY5" fmla="*/ 288879 h 682819"/>
                <a:gd name="connsiteX6" fmla="*/ 43634 w 745722"/>
                <a:gd name="connsiteY6" fmla="*/ 339235 h 682819"/>
                <a:gd name="connsiteX7" fmla="*/ 6052 w 745722"/>
                <a:gd name="connsiteY7" fmla="*/ 402766 h 682819"/>
                <a:gd name="connsiteX8" fmla="*/ 21163 w 745722"/>
                <a:gd name="connsiteY8" fmla="*/ 498637 h 682819"/>
                <a:gd name="connsiteX9" fmla="*/ 161218 w 745722"/>
                <a:gd name="connsiteY9" fmla="*/ 603807 h 682819"/>
                <a:gd name="connsiteX10" fmla="*/ 284422 w 745722"/>
                <a:gd name="connsiteY10" fmla="*/ 645062 h 682819"/>
                <a:gd name="connsiteX11" fmla="*/ 547097 w 745722"/>
                <a:gd name="connsiteY11" fmla="*/ 682449 h 682819"/>
                <a:gd name="connsiteX12" fmla="*/ 580998 w 745722"/>
                <a:gd name="connsiteY12" fmla="*/ 682449 h 682819"/>
                <a:gd name="connsiteX13" fmla="*/ 605992 w 745722"/>
                <a:gd name="connsiteY13" fmla="*/ 634996 h 682819"/>
                <a:gd name="connsiteX14" fmla="*/ 696840 w 745722"/>
                <a:gd name="connsiteY14" fmla="*/ 394629 h 682819"/>
                <a:gd name="connsiteX15" fmla="*/ 720084 w 745722"/>
                <a:gd name="connsiteY15" fmla="*/ 228064 h 682819"/>
                <a:gd name="connsiteX16" fmla="*/ 720861 w 745722"/>
                <a:gd name="connsiteY16" fmla="*/ 125021 h 682819"/>
                <a:gd name="connsiteX17" fmla="*/ 711178 w 745722"/>
                <a:gd name="connsiteY17" fmla="*/ 34184 h 682819"/>
                <a:gd name="connsiteX18" fmla="*/ 710597 w 745722"/>
                <a:gd name="connsiteY18" fmla="*/ 26242 h 682819"/>
                <a:gd name="connsiteX19" fmla="*/ 745266 w 745722"/>
                <a:gd name="connsiteY19" fmla="*/ 15781 h 682819"/>
                <a:gd name="connsiteX20" fmla="*/ 738879 w 745722"/>
                <a:gd name="connsiteY20" fmla="*/ 676 h 682819"/>
                <a:gd name="connsiteX21" fmla="*/ 738879 w 745722"/>
                <a:gd name="connsiteY21" fmla="*/ 672 h 682819"/>
                <a:gd name="connsiteX22" fmla="*/ 738879 w 745722"/>
                <a:gd name="connsiteY22" fmla="*/ 672 h 682819"/>
                <a:gd name="connsiteX23" fmla="*/ 680377 w 745722"/>
                <a:gd name="connsiteY23" fmla="*/ 34955 h 682819"/>
                <a:gd name="connsiteX24" fmla="*/ 690453 w 745722"/>
                <a:gd name="connsiteY24" fmla="*/ 131993 h 682819"/>
                <a:gd name="connsiteX25" fmla="*/ 690257 w 745722"/>
                <a:gd name="connsiteY25" fmla="*/ 145162 h 682819"/>
                <a:gd name="connsiteX26" fmla="*/ 635247 w 745722"/>
                <a:gd name="connsiteY26" fmla="*/ 112819 h 682819"/>
                <a:gd name="connsiteX27" fmla="*/ 573253 w 745722"/>
                <a:gd name="connsiteY27" fmla="*/ 71563 h 682819"/>
                <a:gd name="connsiteX28" fmla="*/ 587393 w 745722"/>
                <a:gd name="connsiteY28" fmla="*/ 64590 h 682819"/>
                <a:gd name="connsiteX29" fmla="*/ 680377 w 745722"/>
                <a:gd name="connsiteY29" fmla="*/ 34955 h 682819"/>
                <a:gd name="connsiteX30" fmla="*/ 549813 w 745722"/>
                <a:gd name="connsiteY30" fmla="*/ 77954 h 682819"/>
                <a:gd name="connsiteX31" fmla="*/ 566669 w 745722"/>
                <a:gd name="connsiteY31" fmla="*/ 87056 h 682819"/>
                <a:gd name="connsiteX32" fmla="*/ 684057 w 745722"/>
                <a:gd name="connsiteY32" fmla="*/ 152331 h 682819"/>
                <a:gd name="connsiteX33" fmla="*/ 675535 w 745722"/>
                <a:gd name="connsiteY33" fmla="*/ 165501 h 682819"/>
                <a:gd name="connsiteX34" fmla="*/ 542452 w 745722"/>
                <a:gd name="connsiteY34" fmla="*/ 236969 h 682819"/>
                <a:gd name="connsiteX35" fmla="*/ 524827 w 745722"/>
                <a:gd name="connsiteY35" fmla="*/ 244525 h 682819"/>
                <a:gd name="connsiteX36" fmla="*/ 527141 w 745722"/>
                <a:gd name="connsiteY36" fmla="*/ 233869 h 682819"/>
                <a:gd name="connsiteX37" fmla="*/ 547874 w 745722"/>
                <a:gd name="connsiteY37" fmla="*/ 97708 h 682819"/>
                <a:gd name="connsiteX38" fmla="*/ 549813 w 745722"/>
                <a:gd name="connsiteY38" fmla="*/ 77760 h 682819"/>
                <a:gd name="connsiteX39" fmla="*/ 549813 w 745722"/>
                <a:gd name="connsiteY39" fmla="*/ 77954 h 682819"/>
                <a:gd name="connsiteX40" fmla="*/ 522889 w 745722"/>
                <a:gd name="connsiteY40" fmla="*/ 88218 h 682819"/>
                <a:gd name="connsiteX41" fmla="*/ 521727 w 745722"/>
                <a:gd name="connsiteY41" fmla="*/ 144580 h 682819"/>
                <a:gd name="connsiteX42" fmla="*/ 503906 w 745722"/>
                <a:gd name="connsiteY42" fmla="*/ 228841 h 682819"/>
                <a:gd name="connsiteX43" fmla="*/ 499448 w 745722"/>
                <a:gd name="connsiteY43" fmla="*/ 242390 h 682819"/>
                <a:gd name="connsiteX44" fmla="*/ 463413 w 745722"/>
                <a:gd name="connsiteY44" fmla="*/ 207333 h 682819"/>
                <a:gd name="connsiteX45" fmla="*/ 427770 w 745722"/>
                <a:gd name="connsiteY45" fmla="*/ 155427 h 682819"/>
                <a:gd name="connsiteX46" fmla="*/ 416926 w 745722"/>
                <a:gd name="connsiteY46" fmla="*/ 129086 h 682819"/>
                <a:gd name="connsiteX47" fmla="*/ 522889 w 745722"/>
                <a:gd name="connsiteY47" fmla="*/ 88218 h 682819"/>
                <a:gd name="connsiteX48" fmla="*/ 396192 w 745722"/>
                <a:gd name="connsiteY48" fmla="*/ 137995 h 682819"/>
                <a:gd name="connsiteX49" fmla="*/ 396782 w 745722"/>
                <a:gd name="connsiteY49" fmla="*/ 138188 h 682819"/>
                <a:gd name="connsiteX50" fmla="*/ 399685 w 745722"/>
                <a:gd name="connsiteY50" fmla="*/ 145161 h 682819"/>
                <a:gd name="connsiteX51" fmla="*/ 431844 w 745722"/>
                <a:gd name="connsiteY51" fmla="*/ 202689 h 682819"/>
                <a:gd name="connsiteX52" fmla="*/ 476589 w 745722"/>
                <a:gd name="connsiteY52" fmla="*/ 250911 h 682819"/>
                <a:gd name="connsiteX53" fmla="*/ 486076 w 745722"/>
                <a:gd name="connsiteY53" fmla="*/ 259047 h 682819"/>
                <a:gd name="connsiteX54" fmla="*/ 456052 w 745722"/>
                <a:gd name="connsiteY54" fmla="*/ 272025 h 682819"/>
                <a:gd name="connsiteX55" fmla="*/ 333818 w 745722"/>
                <a:gd name="connsiteY55" fmla="*/ 314638 h 682819"/>
                <a:gd name="connsiteX56" fmla="*/ 301085 w 745722"/>
                <a:gd name="connsiteY56" fmla="*/ 325293 h 682819"/>
                <a:gd name="connsiteX57" fmla="*/ 304957 w 745722"/>
                <a:gd name="connsiteY57" fmla="*/ 316960 h 682819"/>
                <a:gd name="connsiteX58" fmla="*/ 381471 w 745722"/>
                <a:gd name="connsiteY58" fmla="*/ 162786 h 682819"/>
                <a:gd name="connsiteX59" fmla="*/ 388644 w 745722"/>
                <a:gd name="connsiteY59" fmla="*/ 143806 h 682819"/>
                <a:gd name="connsiteX60" fmla="*/ 392905 w 745722"/>
                <a:gd name="connsiteY60" fmla="*/ 138768 h 682819"/>
                <a:gd name="connsiteX61" fmla="*/ 396192 w 745722"/>
                <a:gd name="connsiteY61" fmla="*/ 137995 h 682819"/>
                <a:gd name="connsiteX62" fmla="*/ 357456 w 745722"/>
                <a:gd name="connsiteY62" fmla="*/ 154071 h 682819"/>
                <a:gd name="connsiteX63" fmla="*/ 338470 w 745722"/>
                <a:gd name="connsiteY63" fmla="*/ 194159 h 682819"/>
                <a:gd name="connsiteX64" fmla="*/ 271638 w 745722"/>
                <a:gd name="connsiteY64" fmla="*/ 310574 h 682819"/>
                <a:gd name="connsiteX65" fmla="*/ 261953 w 745722"/>
                <a:gd name="connsiteY65" fmla="*/ 325874 h 682819"/>
                <a:gd name="connsiteX66" fmla="*/ 257497 w 745722"/>
                <a:gd name="connsiteY66" fmla="*/ 320836 h 682819"/>
                <a:gd name="connsiteX67" fmla="*/ 242580 w 745722"/>
                <a:gd name="connsiteY67" fmla="*/ 275901 h 682819"/>
                <a:gd name="connsiteX68" fmla="*/ 243550 w 745722"/>
                <a:gd name="connsiteY68" fmla="*/ 218185 h 682819"/>
                <a:gd name="connsiteX69" fmla="*/ 251685 w 745722"/>
                <a:gd name="connsiteY69" fmla="*/ 203457 h 682819"/>
                <a:gd name="connsiteX70" fmla="*/ 357456 w 745722"/>
                <a:gd name="connsiteY70" fmla="*/ 154071 h 682819"/>
                <a:gd name="connsiteX71" fmla="*/ 691615 w 745722"/>
                <a:gd name="connsiteY71" fmla="*/ 167633 h 682819"/>
                <a:gd name="connsiteX72" fmla="*/ 691615 w 745722"/>
                <a:gd name="connsiteY72" fmla="*/ 175760 h 682819"/>
                <a:gd name="connsiteX73" fmla="*/ 680180 w 745722"/>
                <a:gd name="connsiteY73" fmla="*/ 321417 h 682819"/>
                <a:gd name="connsiteX74" fmla="*/ 677858 w 745722"/>
                <a:gd name="connsiteY74" fmla="*/ 335368 h 682819"/>
                <a:gd name="connsiteX75" fmla="*/ 665655 w 745722"/>
                <a:gd name="connsiteY75" fmla="*/ 331876 h 682819"/>
                <a:gd name="connsiteX76" fmla="*/ 576549 w 745722"/>
                <a:gd name="connsiteY76" fmla="*/ 293720 h 682819"/>
                <a:gd name="connsiteX77" fmla="*/ 531214 w 745722"/>
                <a:gd name="connsiteY77" fmla="*/ 265826 h 682819"/>
                <a:gd name="connsiteX78" fmla="*/ 549035 w 745722"/>
                <a:gd name="connsiteY78" fmla="*/ 256341 h 682819"/>
                <a:gd name="connsiteX79" fmla="*/ 654998 w 745722"/>
                <a:gd name="connsiteY79" fmla="*/ 194168 h 682819"/>
                <a:gd name="connsiteX80" fmla="*/ 688515 w 745722"/>
                <a:gd name="connsiteY80" fmla="*/ 169955 h 682819"/>
                <a:gd name="connsiteX81" fmla="*/ 691615 w 745722"/>
                <a:gd name="connsiteY81" fmla="*/ 167633 h 682819"/>
                <a:gd name="connsiteX82" fmla="*/ 211197 w 745722"/>
                <a:gd name="connsiteY82" fmla="*/ 224956 h 682819"/>
                <a:gd name="connsiteX83" fmla="*/ 210616 w 745722"/>
                <a:gd name="connsiteY83" fmla="*/ 233476 h 682819"/>
                <a:gd name="connsiteX84" fmla="*/ 208488 w 745722"/>
                <a:gd name="connsiteY84" fmla="*/ 254207 h 682819"/>
                <a:gd name="connsiteX85" fmla="*/ 225534 w 745722"/>
                <a:gd name="connsiteY85" fmla="*/ 332063 h 682819"/>
                <a:gd name="connsiteX86" fmla="*/ 232313 w 745722"/>
                <a:gd name="connsiteY86" fmla="*/ 346782 h 682819"/>
                <a:gd name="connsiteX87" fmla="*/ 62423 w 745722"/>
                <a:gd name="connsiteY87" fmla="*/ 396567 h 682819"/>
                <a:gd name="connsiteX88" fmla="*/ 39176 w 745722"/>
                <a:gd name="connsiteY88" fmla="*/ 402953 h 682819"/>
                <a:gd name="connsiteX89" fmla="*/ 38209 w 745722"/>
                <a:gd name="connsiteY89" fmla="*/ 399854 h 682819"/>
                <a:gd name="connsiteX90" fmla="*/ 94579 w 745722"/>
                <a:gd name="connsiteY90" fmla="*/ 302821 h 682819"/>
                <a:gd name="connsiteX91" fmla="*/ 158313 w 745722"/>
                <a:gd name="connsiteY91" fmla="*/ 254010 h 682819"/>
                <a:gd name="connsiteX92" fmla="*/ 210810 w 745722"/>
                <a:gd name="connsiteY92" fmla="*/ 225152 h 682819"/>
                <a:gd name="connsiteX93" fmla="*/ 211197 w 745722"/>
                <a:gd name="connsiteY93" fmla="*/ 224956 h 682819"/>
                <a:gd name="connsiteX94" fmla="*/ 513393 w 745722"/>
                <a:gd name="connsiteY94" fmla="*/ 279001 h 682819"/>
                <a:gd name="connsiteX95" fmla="*/ 523853 w 745722"/>
                <a:gd name="connsiteY95" fmla="*/ 284619 h 682819"/>
                <a:gd name="connsiteX96" fmla="*/ 672239 w 745722"/>
                <a:gd name="connsiteY96" fmla="*/ 342334 h 682819"/>
                <a:gd name="connsiteX97" fmla="*/ 676696 w 745722"/>
                <a:gd name="connsiteY97" fmla="*/ 343299 h 682819"/>
                <a:gd name="connsiteX98" fmla="*/ 670497 w 745722"/>
                <a:gd name="connsiteY98" fmla="*/ 346782 h 682819"/>
                <a:gd name="connsiteX99" fmla="*/ 473489 w 745722"/>
                <a:gd name="connsiteY99" fmla="*/ 428721 h 682819"/>
                <a:gd name="connsiteX100" fmla="*/ 446172 w 745722"/>
                <a:gd name="connsiteY100" fmla="*/ 438983 h 682819"/>
                <a:gd name="connsiteX101" fmla="*/ 441715 w 745722"/>
                <a:gd name="connsiteY101" fmla="*/ 440341 h 682819"/>
                <a:gd name="connsiteX102" fmla="*/ 449656 w 745722"/>
                <a:gd name="connsiteY102" fmla="*/ 425032 h 682819"/>
                <a:gd name="connsiteX103" fmla="*/ 510677 w 745722"/>
                <a:gd name="connsiteY103" fmla="*/ 286164 h 682819"/>
                <a:gd name="connsiteX104" fmla="*/ 513393 w 745722"/>
                <a:gd name="connsiteY104" fmla="*/ 279001 h 682819"/>
                <a:gd name="connsiteX105" fmla="*/ 482592 w 745722"/>
                <a:gd name="connsiteY105" fmla="*/ 289066 h 682819"/>
                <a:gd name="connsiteX106" fmla="*/ 479305 w 745722"/>
                <a:gd name="connsiteY106" fmla="*/ 297980 h 682819"/>
                <a:gd name="connsiteX107" fmla="*/ 412084 w 745722"/>
                <a:gd name="connsiteY107" fmla="*/ 433365 h 682819"/>
                <a:gd name="connsiteX108" fmla="*/ 398711 w 745722"/>
                <a:gd name="connsiteY108" fmla="*/ 456418 h 682819"/>
                <a:gd name="connsiteX109" fmla="*/ 385732 w 745722"/>
                <a:gd name="connsiteY109" fmla="*/ 448665 h 682819"/>
                <a:gd name="connsiteX110" fmla="*/ 284423 w 745722"/>
                <a:gd name="connsiteY110" fmla="*/ 362475 h 682819"/>
                <a:gd name="connsiteX111" fmla="*/ 280934 w 745722"/>
                <a:gd name="connsiteY111" fmla="*/ 358215 h 682819"/>
                <a:gd name="connsiteX112" fmla="*/ 298561 w 745722"/>
                <a:gd name="connsiteY112" fmla="*/ 353374 h 682819"/>
                <a:gd name="connsiteX113" fmla="*/ 468648 w 745722"/>
                <a:gd name="connsiteY113" fmla="*/ 294693 h 682819"/>
                <a:gd name="connsiteX114" fmla="*/ 482592 w 745722"/>
                <a:gd name="connsiteY114" fmla="*/ 289066 h 682819"/>
                <a:gd name="connsiteX115" fmla="*/ 673990 w 745722"/>
                <a:gd name="connsiteY115" fmla="*/ 355893 h 682819"/>
                <a:gd name="connsiteX116" fmla="*/ 673990 w 745722"/>
                <a:gd name="connsiteY116" fmla="*/ 355893 h 682819"/>
                <a:gd name="connsiteX117" fmla="*/ 656160 w 745722"/>
                <a:gd name="connsiteY117" fmla="*/ 429105 h 682819"/>
                <a:gd name="connsiteX118" fmla="*/ 632916 w 745722"/>
                <a:gd name="connsiteY118" fmla="*/ 505800 h 682819"/>
                <a:gd name="connsiteX119" fmla="*/ 624010 w 745722"/>
                <a:gd name="connsiteY119" fmla="*/ 532729 h 682819"/>
                <a:gd name="connsiteX120" fmla="*/ 621491 w 745722"/>
                <a:gd name="connsiteY120" fmla="*/ 532149 h 682819"/>
                <a:gd name="connsiteX121" fmla="*/ 464002 w 745722"/>
                <a:gd name="connsiteY121" fmla="*/ 487794 h 682819"/>
                <a:gd name="connsiteX122" fmla="*/ 429905 w 745722"/>
                <a:gd name="connsiteY122" fmla="*/ 472682 h 682819"/>
                <a:gd name="connsiteX123" fmla="*/ 455864 w 745722"/>
                <a:gd name="connsiteY123" fmla="*/ 460482 h 682819"/>
                <a:gd name="connsiteX124" fmla="*/ 666817 w 745722"/>
                <a:gd name="connsiteY124" fmla="*/ 359376 h 682819"/>
                <a:gd name="connsiteX125" fmla="*/ 673990 w 745722"/>
                <a:gd name="connsiteY125" fmla="*/ 355893 h 682819"/>
                <a:gd name="connsiteX126" fmla="*/ 232120 w 745722"/>
                <a:gd name="connsiteY126" fmla="*/ 370996 h 682819"/>
                <a:gd name="connsiteX127" fmla="*/ 173423 w 745722"/>
                <a:gd name="connsiteY127" fmla="*/ 455060 h 682819"/>
                <a:gd name="connsiteX128" fmla="*/ 142237 w 745722"/>
                <a:gd name="connsiteY128" fmla="*/ 499021 h 682819"/>
                <a:gd name="connsiteX129" fmla="*/ 124608 w 745722"/>
                <a:gd name="connsiteY129" fmla="*/ 524977 h 682819"/>
                <a:gd name="connsiteX130" fmla="*/ 116469 w 745722"/>
                <a:gd name="connsiteY130" fmla="*/ 537570 h 682819"/>
                <a:gd name="connsiteX131" fmla="*/ 107751 w 745722"/>
                <a:gd name="connsiteY131" fmla="*/ 530210 h 682819"/>
                <a:gd name="connsiteX132" fmla="*/ 71722 w 745722"/>
                <a:gd name="connsiteY132" fmla="*/ 493412 h 682819"/>
                <a:gd name="connsiteX133" fmla="*/ 39372 w 745722"/>
                <a:gd name="connsiteY133" fmla="*/ 430855 h 682819"/>
                <a:gd name="connsiteX134" fmla="*/ 39175 w 745722"/>
                <a:gd name="connsiteY134" fmla="*/ 416324 h 682819"/>
                <a:gd name="connsiteX135" fmla="*/ 142235 w 745722"/>
                <a:gd name="connsiteY135" fmla="*/ 392110 h 682819"/>
                <a:gd name="connsiteX136" fmla="*/ 211583 w 745722"/>
                <a:gd name="connsiteY136" fmla="*/ 375846 h 682819"/>
                <a:gd name="connsiteX137" fmla="*/ 232120 w 745722"/>
                <a:gd name="connsiteY137" fmla="*/ 370996 h 682819"/>
                <a:gd name="connsiteX138" fmla="*/ 256915 w 745722"/>
                <a:gd name="connsiteY138" fmla="*/ 380490 h 682819"/>
                <a:gd name="connsiteX139" fmla="*/ 263111 w 745722"/>
                <a:gd name="connsiteY139" fmla="*/ 387466 h 682819"/>
                <a:gd name="connsiteX140" fmla="*/ 353967 w 745722"/>
                <a:gd name="connsiteY140" fmla="*/ 461839 h 682819"/>
                <a:gd name="connsiteX141" fmla="*/ 364426 w 745722"/>
                <a:gd name="connsiteY141" fmla="*/ 468618 h 682819"/>
                <a:gd name="connsiteX142" fmla="*/ 189889 w 745722"/>
                <a:gd name="connsiteY142" fmla="*/ 530595 h 682819"/>
                <a:gd name="connsiteX143" fmla="*/ 133520 w 745722"/>
                <a:gd name="connsiteY143" fmla="*/ 550155 h 682819"/>
                <a:gd name="connsiteX144" fmla="*/ 129642 w 745722"/>
                <a:gd name="connsiteY144" fmla="*/ 547636 h 682819"/>
                <a:gd name="connsiteX145" fmla="*/ 126157 w 745722"/>
                <a:gd name="connsiteY145" fmla="*/ 545126 h 682819"/>
                <a:gd name="connsiteX146" fmla="*/ 131774 w 745722"/>
                <a:gd name="connsiteY146" fmla="*/ 536990 h 682819"/>
                <a:gd name="connsiteX147" fmla="*/ 222629 w 745722"/>
                <a:gd name="connsiteY147" fmla="*/ 421745 h 682819"/>
                <a:gd name="connsiteX148" fmla="*/ 256915 w 745722"/>
                <a:gd name="connsiteY148" fmla="*/ 380490 h 682819"/>
                <a:gd name="connsiteX149" fmla="*/ 411503 w 745722"/>
                <a:gd name="connsiteY149" fmla="*/ 491081 h 682819"/>
                <a:gd name="connsiteX150" fmla="*/ 430673 w 745722"/>
                <a:gd name="connsiteY150" fmla="*/ 497869 h 682819"/>
                <a:gd name="connsiteX151" fmla="*/ 502548 w 745722"/>
                <a:gd name="connsiteY151" fmla="*/ 520136 h 682819"/>
                <a:gd name="connsiteX152" fmla="*/ 611227 w 745722"/>
                <a:gd name="connsiteY152" fmla="*/ 538928 h 682819"/>
                <a:gd name="connsiteX153" fmla="*/ 617033 w 745722"/>
                <a:gd name="connsiteY153" fmla="*/ 540285 h 682819"/>
                <a:gd name="connsiteX154" fmla="*/ 566285 w 745722"/>
                <a:gd name="connsiteY154" fmla="*/ 557130 h 682819"/>
                <a:gd name="connsiteX155" fmla="*/ 348350 w 745722"/>
                <a:gd name="connsiteY155" fmla="*/ 621438 h 682819"/>
                <a:gd name="connsiteX156" fmla="*/ 319098 w 745722"/>
                <a:gd name="connsiteY156" fmla="*/ 629762 h 682819"/>
                <a:gd name="connsiteX157" fmla="*/ 310768 w 745722"/>
                <a:gd name="connsiteY157" fmla="*/ 627636 h 682819"/>
                <a:gd name="connsiteX158" fmla="*/ 321035 w 745722"/>
                <a:gd name="connsiteY158" fmla="*/ 614659 h 682819"/>
                <a:gd name="connsiteX159" fmla="*/ 399685 w 745722"/>
                <a:gd name="connsiteY159" fmla="*/ 508909 h 682819"/>
                <a:gd name="connsiteX160" fmla="*/ 411503 w 745722"/>
                <a:gd name="connsiteY160" fmla="*/ 491081 h 682819"/>
                <a:gd name="connsiteX161" fmla="*/ 377406 w 745722"/>
                <a:gd name="connsiteY161" fmla="*/ 492055 h 682819"/>
                <a:gd name="connsiteX162" fmla="*/ 339828 w 745722"/>
                <a:gd name="connsiteY162" fmla="*/ 552289 h 682819"/>
                <a:gd name="connsiteX163" fmla="*/ 314060 w 745722"/>
                <a:gd name="connsiteY163" fmla="*/ 592964 h 682819"/>
                <a:gd name="connsiteX164" fmla="*/ 301083 w 745722"/>
                <a:gd name="connsiteY164" fmla="*/ 614266 h 682819"/>
                <a:gd name="connsiteX165" fmla="*/ 295464 w 745722"/>
                <a:gd name="connsiteY165" fmla="*/ 624144 h 682819"/>
                <a:gd name="connsiteX166" fmla="*/ 292559 w 745722"/>
                <a:gd name="connsiteY166" fmla="*/ 623376 h 682819"/>
                <a:gd name="connsiteX167" fmla="*/ 223595 w 745722"/>
                <a:gd name="connsiteY167" fmla="*/ 598966 h 682819"/>
                <a:gd name="connsiteX168" fmla="*/ 178457 w 745722"/>
                <a:gd name="connsiteY168" fmla="*/ 578245 h 682819"/>
                <a:gd name="connsiteX169" fmla="*/ 145140 w 745722"/>
                <a:gd name="connsiteY169" fmla="*/ 557130 h 682819"/>
                <a:gd name="connsiteX170" fmla="*/ 204028 w 745722"/>
                <a:gd name="connsiteY170" fmla="*/ 541053 h 682819"/>
                <a:gd name="connsiteX171" fmla="*/ 366752 w 745722"/>
                <a:gd name="connsiteY171" fmla="*/ 494957 h 682819"/>
                <a:gd name="connsiteX172" fmla="*/ 377406 w 745722"/>
                <a:gd name="connsiteY172" fmla="*/ 492055 h 682819"/>
                <a:gd name="connsiteX173" fmla="*/ 618579 w 745722"/>
                <a:gd name="connsiteY173" fmla="*/ 548610 h 682819"/>
                <a:gd name="connsiteX174" fmla="*/ 618775 w 745722"/>
                <a:gd name="connsiteY174" fmla="*/ 548610 h 682819"/>
                <a:gd name="connsiteX175" fmla="*/ 576737 w 745722"/>
                <a:gd name="connsiteY175" fmla="*/ 665203 h 682819"/>
                <a:gd name="connsiteX176" fmla="*/ 571895 w 745722"/>
                <a:gd name="connsiteY176" fmla="*/ 672759 h 682819"/>
                <a:gd name="connsiteX177" fmla="*/ 495375 w 745722"/>
                <a:gd name="connsiteY177" fmla="*/ 662112 h 682819"/>
                <a:gd name="connsiteX178" fmla="*/ 345832 w 745722"/>
                <a:gd name="connsiteY178" fmla="*/ 635961 h 682819"/>
                <a:gd name="connsiteX179" fmla="*/ 341183 w 745722"/>
                <a:gd name="connsiteY179" fmla="*/ 634996 h 682819"/>
                <a:gd name="connsiteX180" fmla="*/ 370043 w 745722"/>
                <a:gd name="connsiteY180" fmla="*/ 628404 h 682819"/>
                <a:gd name="connsiteX181" fmla="*/ 492088 w 745722"/>
                <a:gd name="connsiteY181" fmla="*/ 597608 h 682819"/>
                <a:gd name="connsiteX182" fmla="*/ 606180 w 745722"/>
                <a:gd name="connsiteY182" fmla="*/ 553647 h 682819"/>
                <a:gd name="connsiteX183" fmla="*/ 618579 w 745722"/>
                <a:gd name="connsiteY183" fmla="*/ 548610 h 68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45722" h="682819">
                  <a:moveTo>
                    <a:pt x="738879" y="670"/>
                  </a:moveTo>
                  <a:lnTo>
                    <a:pt x="482592" y="84344"/>
                  </a:lnTo>
                  <a:lnTo>
                    <a:pt x="259628" y="182736"/>
                  </a:lnTo>
                  <a:lnTo>
                    <a:pt x="197250" y="199197"/>
                  </a:lnTo>
                  <a:cubicBezTo>
                    <a:pt x="181364" y="214309"/>
                    <a:pt x="164707" y="229609"/>
                    <a:pt x="146691" y="245105"/>
                  </a:cubicBezTo>
                  <a:cubicBezTo>
                    <a:pt x="126932" y="262147"/>
                    <a:pt x="108529" y="277643"/>
                    <a:pt x="94385" y="288879"/>
                  </a:cubicBezTo>
                  <a:cubicBezTo>
                    <a:pt x="78696" y="301276"/>
                    <a:pt x="55449" y="324516"/>
                    <a:pt x="43634" y="339235"/>
                  </a:cubicBezTo>
                  <a:cubicBezTo>
                    <a:pt x="26004" y="361314"/>
                    <a:pt x="12057" y="384751"/>
                    <a:pt x="6052" y="402766"/>
                  </a:cubicBezTo>
                  <a:cubicBezTo>
                    <a:pt x="-4604" y="435303"/>
                    <a:pt x="629" y="468234"/>
                    <a:pt x="21163" y="498637"/>
                  </a:cubicBezTo>
                  <a:cubicBezTo>
                    <a:pt x="47508" y="537374"/>
                    <a:pt x="100006" y="576887"/>
                    <a:pt x="161218" y="603807"/>
                  </a:cubicBezTo>
                  <a:cubicBezTo>
                    <a:pt x="192409" y="617561"/>
                    <a:pt x="244905" y="635192"/>
                    <a:pt x="284422" y="645062"/>
                  </a:cubicBezTo>
                  <a:cubicBezTo>
                    <a:pt x="350090" y="661719"/>
                    <a:pt x="477170" y="679734"/>
                    <a:pt x="547097" y="682449"/>
                  </a:cubicBezTo>
                  <a:cubicBezTo>
                    <a:pt x="561238" y="683030"/>
                    <a:pt x="580229" y="683030"/>
                    <a:pt x="580998" y="682449"/>
                  </a:cubicBezTo>
                  <a:cubicBezTo>
                    <a:pt x="582552" y="681476"/>
                    <a:pt x="593397" y="660755"/>
                    <a:pt x="605992" y="634996"/>
                  </a:cubicBezTo>
                  <a:cubicBezTo>
                    <a:pt x="648995" y="547252"/>
                    <a:pt x="679993" y="464938"/>
                    <a:pt x="696840" y="394629"/>
                  </a:cubicBezTo>
                  <a:cubicBezTo>
                    <a:pt x="706917" y="352025"/>
                    <a:pt x="714858" y="295274"/>
                    <a:pt x="720084" y="228064"/>
                  </a:cubicBezTo>
                  <a:cubicBezTo>
                    <a:pt x="721442" y="209281"/>
                    <a:pt x="722022" y="146328"/>
                    <a:pt x="720861" y="125021"/>
                  </a:cubicBezTo>
                  <a:cubicBezTo>
                    <a:pt x="719119" y="90158"/>
                    <a:pt x="716019" y="61882"/>
                    <a:pt x="711178" y="34184"/>
                  </a:cubicBezTo>
                  <a:cubicBezTo>
                    <a:pt x="710401" y="30116"/>
                    <a:pt x="710204" y="26435"/>
                    <a:pt x="710597" y="26242"/>
                  </a:cubicBezTo>
                  <a:cubicBezTo>
                    <a:pt x="711365" y="25661"/>
                    <a:pt x="713688" y="24887"/>
                    <a:pt x="745266" y="15781"/>
                  </a:cubicBezTo>
                  <a:lnTo>
                    <a:pt x="738879" y="676"/>
                  </a:lnTo>
                  <a:lnTo>
                    <a:pt x="738879" y="672"/>
                  </a:lnTo>
                  <a:lnTo>
                    <a:pt x="738879" y="672"/>
                  </a:lnTo>
                  <a:close/>
                  <a:moveTo>
                    <a:pt x="680377" y="34955"/>
                  </a:moveTo>
                  <a:cubicBezTo>
                    <a:pt x="682708" y="34955"/>
                    <a:pt x="688899" y="94415"/>
                    <a:pt x="690453" y="131993"/>
                  </a:cubicBezTo>
                  <a:cubicBezTo>
                    <a:pt x="690837" y="139933"/>
                    <a:pt x="690641" y="145162"/>
                    <a:pt x="690257" y="145162"/>
                  </a:cubicBezTo>
                  <a:cubicBezTo>
                    <a:pt x="688711" y="145162"/>
                    <a:pt x="657517" y="126764"/>
                    <a:pt x="635247" y="112819"/>
                  </a:cubicBezTo>
                  <a:cubicBezTo>
                    <a:pt x="615872" y="100616"/>
                    <a:pt x="579068" y="76211"/>
                    <a:pt x="573253" y="71563"/>
                  </a:cubicBezTo>
                  <a:cubicBezTo>
                    <a:pt x="571314" y="70208"/>
                    <a:pt x="571511" y="70015"/>
                    <a:pt x="587393" y="64590"/>
                  </a:cubicBezTo>
                  <a:cubicBezTo>
                    <a:pt x="614317" y="55485"/>
                    <a:pt x="678251" y="34955"/>
                    <a:pt x="680377" y="34955"/>
                  </a:cubicBezTo>
                  <a:close/>
                  <a:moveTo>
                    <a:pt x="549813" y="77954"/>
                  </a:moveTo>
                  <a:cubicBezTo>
                    <a:pt x="551554" y="77954"/>
                    <a:pt x="556012" y="80469"/>
                    <a:pt x="566669" y="87056"/>
                  </a:cubicBezTo>
                  <a:cubicBezTo>
                    <a:pt x="606573" y="112041"/>
                    <a:pt x="660814" y="142258"/>
                    <a:pt x="684057" y="152331"/>
                  </a:cubicBezTo>
                  <a:cubicBezTo>
                    <a:pt x="691222" y="155429"/>
                    <a:pt x="691999" y="154266"/>
                    <a:pt x="675535" y="165501"/>
                  </a:cubicBezTo>
                  <a:cubicBezTo>
                    <a:pt x="640277" y="189515"/>
                    <a:pt x="596300" y="213148"/>
                    <a:pt x="542452" y="236969"/>
                  </a:cubicBezTo>
                  <a:cubicBezTo>
                    <a:pt x="532956" y="241229"/>
                    <a:pt x="525015" y="244525"/>
                    <a:pt x="524827" y="244525"/>
                  </a:cubicBezTo>
                  <a:cubicBezTo>
                    <a:pt x="524434" y="244525"/>
                    <a:pt x="525595" y="239684"/>
                    <a:pt x="527141" y="233869"/>
                  </a:cubicBezTo>
                  <a:cubicBezTo>
                    <a:pt x="540129" y="185639"/>
                    <a:pt x="547490" y="136833"/>
                    <a:pt x="547874" y="97708"/>
                  </a:cubicBezTo>
                  <a:cubicBezTo>
                    <a:pt x="548071" y="78338"/>
                    <a:pt x="548071" y="78338"/>
                    <a:pt x="549813" y="77760"/>
                  </a:cubicBezTo>
                  <a:cubicBezTo>
                    <a:pt x="549428" y="77954"/>
                    <a:pt x="549616" y="77954"/>
                    <a:pt x="549813" y="77954"/>
                  </a:cubicBezTo>
                  <a:close/>
                  <a:moveTo>
                    <a:pt x="522889" y="88218"/>
                  </a:moveTo>
                  <a:cubicBezTo>
                    <a:pt x="524050" y="89378"/>
                    <a:pt x="523273" y="132766"/>
                    <a:pt x="521727" y="144580"/>
                  </a:cubicBezTo>
                  <a:cubicBezTo>
                    <a:pt x="518234" y="172858"/>
                    <a:pt x="512812" y="199197"/>
                    <a:pt x="503906" y="228841"/>
                  </a:cubicBezTo>
                  <a:cubicBezTo>
                    <a:pt x="501771" y="235995"/>
                    <a:pt x="499833" y="242006"/>
                    <a:pt x="499448" y="242390"/>
                  </a:cubicBezTo>
                  <a:cubicBezTo>
                    <a:pt x="498671" y="243364"/>
                    <a:pt x="472131" y="217408"/>
                    <a:pt x="463413" y="207333"/>
                  </a:cubicBezTo>
                  <a:cubicBezTo>
                    <a:pt x="448307" y="189899"/>
                    <a:pt x="436489" y="172473"/>
                    <a:pt x="427770" y="155427"/>
                  </a:cubicBezTo>
                  <a:cubicBezTo>
                    <a:pt x="423322" y="146710"/>
                    <a:pt x="416345" y="129668"/>
                    <a:pt x="416926" y="129086"/>
                  </a:cubicBezTo>
                  <a:cubicBezTo>
                    <a:pt x="420025" y="126955"/>
                    <a:pt x="522111" y="87445"/>
                    <a:pt x="522889" y="88218"/>
                  </a:cubicBezTo>
                  <a:close/>
                  <a:moveTo>
                    <a:pt x="396192" y="137995"/>
                  </a:moveTo>
                  <a:cubicBezTo>
                    <a:pt x="396389" y="137995"/>
                    <a:pt x="396585" y="137995"/>
                    <a:pt x="396782" y="138188"/>
                  </a:cubicBezTo>
                  <a:cubicBezTo>
                    <a:pt x="397166" y="138575"/>
                    <a:pt x="398524" y="141676"/>
                    <a:pt x="399685" y="145161"/>
                  </a:cubicBezTo>
                  <a:cubicBezTo>
                    <a:pt x="405884" y="162012"/>
                    <a:pt x="419829" y="186800"/>
                    <a:pt x="431844" y="202689"/>
                  </a:cubicBezTo>
                  <a:cubicBezTo>
                    <a:pt x="445011" y="220124"/>
                    <a:pt x="462251" y="238710"/>
                    <a:pt x="476589" y="250911"/>
                  </a:cubicBezTo>
                  <a:cubicBezTo>
                    <a:pt x="481234" y="254787"/>
                    <a:pt x="485495" y="258467"/>
                    <a:pt x="486076" y="259047"/>
                  </a:cubicBezTo>
                  <a:cubicBezTo>
                    <a:pt x="487246" y="260209"/>
                    <a:pt x="487630" y="260012"/>
                    <a:pt x="456052" y="272025"/>
                  </a:cubicBezTo>
                  <a:cubicBezTo>
                    <a:pt x="419445" y="285967"/>
                    <a:pt x="379532" y="299918"/>
                    <a:pt x="333818" y="314638"/>
                  </a:cubicBezTo>
                  <a:cubicBezTo>
                    <a:pt x="322896" y="318157"/>
                    <a:pt x="311986" y="321703"/>
                    <a:pt x="301085" y="325293"/>
                  </a:cubicBezTo>
                  <a:cubicBezTo>
                    <a:pt x="299338" y="325874"/>
                    <a:pt x="299921" y="324900"/>
                    <a:pt x="304957" y="316960"/>
                  </a:cubicBezTo>
                  <a:cubicBezTo>
                    <a:pt x="327621" y="281519"/>
                    <a:pt x="362101" y="211987"/>
                    <a:pt x="381471" y="162786"/>
                  </a:cubicBezTo>
                  <a:cubicBezTo>
                    <a:pt x="384767" y="154264"/>
                    <a:pt x="388063" y="145743"/>
                    <a:pt x="388644" y="143806"/>
                  </a:cubicBezTo>
                  <a:cubicBezTo>
                    <a:pt x="389421" y="141092"/>
                    <a:pt x="390386" y="140125"/>
                    <a:pt x="392905" y="138768"/>
                  </a:cubicBezTo>
                  <a:cubicBezTo>
                    <a:pt x="394254" y="138384"/>
                    <a:pt x="395620" y="137995"/>
                    <a:pt x="396192" y="137995"/>
                  </a:cubicBezTo>
                  <a:close/>
                  <a:moveTo>
                    <a:pt x="357456" y="154071"/>
                  </a:moveTo>
                  <a:cubicBezTo>
                    <a:pt x="358036" y="154460"/>
                    <a:pt x="348156" y="175180"/>
                    <a:pt x="338470" y="194159"/>
                  </a:cubicBezTo>
                  <a:cubicBezTo>
                    <a:pt x="319679" y="230770"/>
                    <a:pt x="299145" y="266800"/>
                    <a:pt x="271638" y="310574"/>
                  </a:cubicBezTo>
                  <a:cubicBezTo>
                    <a:pt x="266989" y="318121"/>
                    <a:pt x="262535" y="325097"/>
                    <a:pt x="261953" y="325874"/>
                  </a:cubicBezTo>
                  <a:cubicBezTo>
                    <a:pt x="260985" y="327231"/>
                    <a:pt x="260596" y="326838"/>
                    <a:pt x="257497" y="320836"/>
                  </a:cubicBezTo>
                  <a:cubicBezTo>
                    <a:pt x="250911" y="307859"/>
                    <a:pt x="245485" y="291201"/>
                    <a:pt x="242580" y="275901"/>
                  </a:cubicBezTo>
                  <a:cubicBezTo>
                    <a:pt x="239673" y="260789"/>
                    <a:pt x="240255" y="234450"/>
                    <a:pt x="243550" y="218185"/>
                  </a:cubicBezTo>
                  <a:cubicBezTo>
                    <a:pt x="246066" y="206172"/>
                    <a:pt x="245874" y="206369"/>
                    <a:pt x="251685" y="203457"/>
                  </a:cubicBezTo>
                  <a:cubicBezTo>
                    <a:pt x="276480" y="190873"/>
                    <a:pt x="356681" y="153296"/>
                    <a:pt x="357456" y="154071"/>
                  </a:cubicBezTo>
                  <a:close/>
                  <a:moveTo>
                    <a:pt x="691615" y="167633"/>
                  </a:moveTo>
                  <a:lnTo>
                    <a:pt x="691615" y="175760"/>
                  </a:lnTo>
                  <a:cubicBezTo>
                    <a:pt x="691615" y="218953"/>
                    <a:pt x="686969" y="278223"/>
                    <a:pt x="680180" y="321417"/>
                  </a:cubicBezTo>
                  <a:cubicBezTo>
                    <a:pt x="679019" y="328973"/>
                    <a:pt x="678045" y="335162"/>
                    <a:pt x="677858" y="335368"/>
                  </a:cubicBezTo>
                  <a:cubicBezTo>
                    <a:pt x="677858" y="335368"/>
                    <a:pt x="672239" y="333814"/>
                    <a:pt x="665655" y="331876"/>
                  </a:cubicBezTo>
                  <a:cubicBezTo>
                    <a:pt x="636596" y="322774"/>
                    <a:pt x="605027" y="309404"/>
                    <a:pt x="576549" y="293720"/>
                  </a:cubicBezTo>
                  <a:cubicBezTo>
                    <a:pt x="557754" y="283457"/>
                    <a:pt x="530437" y="266603"/>
                    <a:pt x="531214" y="265826"/>
                  </a:cubicBezTo>
                  <a:cubicBezTo>
                    <a:pt x="531411" y="265639"/>
                    <a:pt x="539549" y="261370"/>
                    <a:pt x="549035" y="256341"/>
                  </a:cubicBezTo>
                  <a:cubicBezTo>
                    <a:pt x="587009" y="236584"/>
                    <a:pt x="623420" y="215274"/>
                    <a:pt x="654998" y="194168"/>
                  </a:cubicBezTo>
                  <a:cubicBezTo>
                    <a:pt x="666817" y="186228"/>
                    <a:pt x="684638" y="173447"/>
                    <a:pt x="688515" y="169955"/>
                  </a:cubicBezTo>
                  <a:lnTo>
                    <a:pt x="691615" y="167633"/>
                  </a:lnTo>
                  <a:close/>
                  <a:moveTo>
                    <a:pt x="211197" y="224956"/>
                  </a:moveTo>
                  <a:cubicBezTo>
                    <a:pt x="211972" y="224956"/>
                    <a:pt x="211778" y="226510"/>
                    <a:pt x="210616" y="233476"/>
                  </a:cubicBezTo>
                  <a:cubicBezTo>
                    <a:pt x="209841" y="238514"/>
                    <a:pt x="208873" y="247811"/>
                    <a:pt x="208488" y="254207"/>
                  </a:cubicBezTo>
                  <a:cubicBezTo>
                    <a:pt x="206935" y="282484"/>
                    <a:pt x="211587" y="303402"/>
                    <a:pt x="225534" y="332063"/>
                  </a:cubicBezTo>
                  <a:cubicBezTo>
                    <a:pt x="229408" y="340012"/>
                    <a:pt x="232510" y="346595"/>
                    <a:pt x="232313" y="346782"/>
                  </a:cubicBezTo>
                  <a:cubicBezTo>
                    <a:pt x="230956" y="347952"/>
                    <a:pt x="102719" y="385528"/>
                    <a:pt x="62423" y="396567"/>
                  </a:cubicBezTo>
                  <a:cubicBezTo>
                    <a:pt x="50414" y="399854"/>
                    <a:pt x="39955" y="402766"/>
                    <a:pt x="39176" y="402953"/>
                  </a:cubicBezTo>
                  <a:cubicBezTo>
                    <a:pt x="37823" y="403346"/>
                    <a:pt x="37628" y="403150"/>
                    <a:pt x="38209" y="399854"/>
                  </a:cubicBezTo>
                  <a:cubicBezTo>
                    <a:pt x="42664" y="371389"/>
                    <a:pt x="64361" y="334198"/>
                    <a:pt x="94579" y="302821"/>
                  </a:cubicBezTo>
                  <a:cubicBezTo>
                    <a:pt x="114727" y="281903"/>
                    <a:pt x="130806" y="269703"/>
                    <a:pt x="158313" y="254010"/>
                  </a:cubicBezTo>
                  <a:cubicBezTo>
                    <a:pt x="178072" y="242774"/>
                    <a:pt x="208485" y="225929"/>
                    <a:pt x="210810" y="225152"/>
                  </a:cubicBezTo>
                  <a:cubicBezTo>
                    <a:pt x="210812" y="224956"/>
                    <a:pt x="211004" y="224956"/>
                    <a:pt x="211197" y="224956"/>
                  </a:cubicBezTo>
                  <a:close/>
                  <a:moveTo>
                    <a:pt x="513393" y="279001"/>
                  </a:moveTo>
                  <a:cubicBezTo>
                    <a:pt x="513589" y="278804"/>
                    <a:pt x="518234" y="281323"/>
                    <a:pt x="523853" y="284619"/>
                  </a:cubicBezTo>
                  <a:cubicBezTo>
                    <a:pt x="565311" y="308636"/>
                    <a:pt x="623036" y="330911"/>
                    <a:pt x="672239" y="342334"/>
                  </a:cubicBezTo>
                  <a:lnTo>
                    <a:pt x="676696" y="343299"/>
                  </a:lnTo>
                  <a:lnTo>
                    <a:pt x="670497" y="346782"/>
                  </a:lnTo>
                  <a:cubicBezTo>
                    <a:pt x="644734" y="361118"/>
                    <a:pt x="560076" y="396371"/>
                    <a:pt x="473489" y="428721"/>
                  </a:cubicBezTo>
                  <a:cubicBezTo>
                    <a:pt x="460894" y="433365"/>
                    <a:pt x="448504" y="438010"/>
                    <a:pt x="446172" y="438983"/>
                  </a:cubicBezTo>
                  <a:cubicBezTo>
                    <a:pt x="443850" y="439948"/>
                    <a:pt x="441715" y="440528"/>
                    <a:pt x="441715" y="440341"/>
                  </a:cubicBezTo>
                  <a:cubicBezTo>
                    <a:pt x="441715" y="440144"/>
                    <a:pt x="445207" y="433365"/>
                    <a:pt x="449656" y="425032"/>
                  </a:cubicBezTo>
                  <a:cubicBezTo>
                    <a:pt x="473873" y="379713"/>
                    <a:pt x="498287" y="324516"/>
                    <a:pt x="510677" y="286164"/>
                  </a:cubicBezTo>
                  <a:cubicBezTo>
                    <a:pt x="512232" y="282484"/>
                    <a:pt x="513196" y="279197"/>
                    <a:pt x="513393" y="279001"/>
                  </a:cubicBezTo>
                  <a:close/>
                  <a:moveTo>
                    <a:pt x="482592" y="289066"/>
                  </a:moveTo>
                  <a:cubicBezTo>
                    <a:pt x="482788" y="289263"/>
                    <a:pt x="481243" y="293327"/>
                    <a:pt x="479305" y="297980"/>
                  </a:cubicBezTo>
                  <a:cubicBezTo>
                    <a:pt x="462448" y="338842"/>
                    <a:pt x="440366" y="383393"/>
                    <a:pt x="412084" y="433365"/>
                  </a:cubicBezTo>
                  <a:cubicBezTo>
                    <a:pt x="404920" y="446155"/>
                    <a:pt x="398908" y="456418"/>
                    <a:pt x="398711" y="456418"/>
                  </a:cubicBezTo>
                  <a:cubicBezTo>
                    <a:pt x="398524" y="456418"/>
                    <a:pt x="392708" y="452925"/>
                    <a:pt x="385732" y="448665"/>
                  </a:cubicBezTo>
                  <a:cubicBezTo>
                    <a:pt x="344665" y="423487"/>
                    <a:pt x="308248" y="392503"/>
                    <a:pt x="284423" y="362475"/>
                  </a:cubicBezTo>
                  <a:lnTo>
                    <a:pt x="280934" y="358215"/>
                  </a:lnTo>
                  <a:lnTo>
                    <a:pt x="298561" y="353374"/>
                  </a:lnTo>
                  <a:cubicBezTo>
                    <a:pt x="361714" y="336136"/>
                    <a:pt x="415371" y="317540"/>
                    <a:pt x="468648" y="294693"/>
                  </a:cubicBezTo>
                  <a:cubicBezTo>
                    <a:pt x="476205" y="291594"/>
                    <a:pt x="482404" y="289066"/>
                    <a:pt x="482592" y="289066"/>
                  </a:cubicBezTo>
                  <a:close/>
                  <a:moveTo>
                    <a:pt x="673990" y="355893"/>
                  </a:moveTo>
                  <a:cubicBezTo>
                    <a:pt x="673990" y="355893"/>
                    <a:pt x="674177" y="356089"/>
                    <a:pt x="673990" y="355893"/>
                  </a:cubicBezTo>
                  <a:cubicBezTo>
                    <a:pt x="674177" y="360350"/>
                    <a:pt x="664298" y="400247"/>
                    <a:pt x="656160" y="429105"/>
                  </a:cubicBezTo>
                  <a:cubicBezTo>
                    <a:pt x="649379" y="453309"/>
                    <a:pt x="643564" y="472298"/>
                    <a:pt x="632916" y="505800"/>
                  </a:cubicBezTo>
                  <a:cubicBezTo>
                    <a:pt x="628271" y="520529"/>
                    <a:pt x="624206" y="532729"/>
                    <a:pt x="624010" y="532729"/>
                  </a:cubicBezTo>
                  <a:cubicBezTo>
                    <a:pt x="623813" y="532729"/>
                    <a:pt x="622652" y="532533"/>
                    <a:pt x="621491" y="532149"/>
                  </a:cubicBezTo>
                  <a:cubicBezTo>
                    <a:pt x="563953" y="521681"/>
                    <a:pt x="512428" y="507158"/>
                    <a:pt x="464002" y="487794"/>
                  </a:cubicBezTo>
                  <a:cubicBezTo>
                    <a:pt x="450433" y="482364"/>
                    <a:pt x="431066" y="473647"/>
                    <a:pt x="429905" y="472682"/>
                  </a:cubicBezTo>
                  <a:cubicBezTo>
                    <a:pt x="429521" y="472289"/>
                    <a:pt x="441143" y="466877"/>
                    <a:pt x="455864" y="460482"/>
                  </a:cubicBezTo>
                  <a:cubicBezTo>
                    <a:pt x="544006" y="421933"/>
                    <a:pt x="635435" y="378159"/>
                    <a:pt x="666817" y="359376"/>
                  </a:cubicBezTo>
                  <a:cubicBezTo>
                    <a:pt x="670497" y="357054"/>
                    <a:pt x="673400" y="355893"/>
                    <a:pt x="673990" y="355893"/>
                  </a:cubicBezTo>
                  <a:close/>
                  <a:moveTo>
                    <a:pt x="232120" y="370996"/>
                  </a:moveTo>
                  <a:cubicBezTo>
                    <a:pt x="232508" y="371389"/>
                    <a:pt x="207906" y="406829"/>
                    <a:pt x="173423" y="455060"/>
                  </a:cubicBezTo>
                  <a:cubicBezTo>
                    <a:pt x="161413" y="471914"/>
                    <a:pt x="147466" y="491662"/>
                    <a:pt x="142237" y="499021"/>
                  </a:cubicBezTo>
                  <a:cubicBezTo>
                    <a:pt x="137006" y="506390"/>
                    <a:pt x="129064" y="518010"/>
                    <a:pt x="124608" y="524977"/>
                  </a:cubicBezTo>
                  <a:lnTo>
                    <a:pt x="116469" y="537570"/>
                  </a:lnTo>
                  <a:lnTo>
                    <a:pt x="107751" y="530210"/>
                  </a:lnTo>
                  <a:cubicBezTo>
                    <a:pt x="97483" y="521690"/>
                    <a:pt x="79664" y="503478"/>
                    <a:pt x="71722" y="493412"/>
                  </a:cubicBezTo>
                  <a:cubicBezTo>
                    <a:pt x="55061" y="472691"/>
                    <a:pt x="43827" y="450800"/>
                    <a:pt x="39372" y="430855"/>
                  </a:cubicBezTo>
                  <a:cubicBezTo>
                    <a:pt x="37240" y="421558"/>
                    <a:pt x="37240" y="416904"/>
                    <a:pt x="39175" y="416324"/>
                  </a:cubicBezTo>
                  <a:cubicBezTo>
                    <a:pt x="42080" y="415547"/>
                    <a:pt x="93803" y="403346"/>
                    <a:pt x="142235" y="392110"/>
                  </a:cubicBezTo>
                  <a:cubicBezTo>
                    <a:pt x="169162" y="385912"/>
                    <a:pt x="200347" y="378552"/>
                    <a:pt x="211583" y="375846"/>
                  </a:cubicBezTo>
                  <a:cubicBezTo>
                    <a:pt x="222820" y="373131"/>
                    <a:pt x="231927" y="370996"/>
                    <a:pt x="232120" y="370996"/>
                  </a:cubicBezTo>
                  <a:close/>
                  <a:moveTo>
                    <a:pt x="256915" y="380490"/>
                  </a:moveTo>
                  <a:lnTo>
                    <a:pt x="263111" y="387466"/>
                  </a:lnTo>
                  <a:cubicBezTo>
                    <a:pt x="291010" y="418646"/>
                    <a:pt x="319486" y="441698"/>
                    <a:pt x="353967" y="461839"/>
                  </a:cubicBezTo>
                  <a:cubicBezTo>
                    <a:pt x="360167" y="465331"/>
                    <a:pt x="364815" y="468422"/>
                    <a:pt x="364426" y="468618"/>
                  </a:cubicBezTo>
                  <a:cubicBezTo>
                    <a:pt x="363073" y="469592"/>
                    <a:pt x="244709" y="511615"/>
                    <a:pt x="189889" y="530595"/>
                  </a:cubicBezTo>
                  <a:cubicBezTo>
                    <a:pt x="159090" y="541446"/>
                    <a:pt x="133711" y="550155"/>
                    <a:pt x="133520" y="550155"/>
                  </a:cubicBezTo>
                  <a:cubicBezTo>
                    <a:pt x="133327" y="550155"/>
                    <a:pt x="131582" y="548994"/>
                    <a:pt x="129642" y="547636"/>
                  </a:cubicBezTo>
                  <a:lnTo>
                    <a:pt x="126157" y="545126"/>
                  </a:lnTo>
                  <a:lnTo>
                    <a:pt x="131774" y="536990"/>
                  </a:lnTo>
                  <a:cubicBezTo>
                    <a:pt x="149982" y="510650"/>
                    <a:pt x="172845" y="481792"/>
                    <a:pt x="222629" y="421745"/>
                  </a:cubicBezTo>
                  <a:lnTo>
                    <a:pt x="256915" y="380490"/>
                  </a:lnTo>
                  <a:close/>
                  <a:moveTo>
                    <a:pt x="411503" y="491081"/>
                  </a:moveTo>
                  <a:cubicBezTo>
                    <a:pt x="411691" y="490894"/>
                    <a:pt x="420213" y="493993"/>
                    <a:pt x="430673" y="497869"/>
                  </a:cubicBezTo>
                  <a:cubicBezTo>
                    <a:pt x="455864" y="507355"/>
                    <a:pt x="475812" y="513357"/>
                    <a:pt x="502548" y="520136"/>
                  </a:cubicBezTo>
                  <a:cubicBezTo>
                    <a:pt x="535475" y="528469"/>
                    <a:pt x="583133" y="536606"/>
                    <a:pt x="611227" y="538928"/>
                  </a:cubicBezTo>
                  <a:cubicBezTo>
                    <a:pt x="615488" y="539312"/>
                    <a:pt x="617810" y="539705"/>
                    <a:pt x="617033" y="540285"/>
                  </a:cubicBezTo>
                  <a:cubicBezTo>
                    <a:pt x="615675" y="541053"/>
                    <a:pt x="587206" y="550548"/>
                    <a:pt x="566285" y="557130"/>
                  </a:cubicBezTo>
                  <a:cubicBezTo>
                    <a:pt x="532956" y="567589"/>
                    <a:pt x="431263" y="597608"/>
                    <a:pt x="348350" y="621438"/>
                  </a:cubicBezTo>
                  <a:cubicBezTo>
                    <a:pt x="333046" y="625895"/>
                    <a:pt x="319872" y="629574"/>
                    <a:pt x="319098" y="629762"/>
                  </a:cubicBezTo>
                  <a:cubicBezTo>
                    <a:pt x="317163" y="630155"/>
                    <a:pt x="310768" y="628404"/>
                    <a:pt x="310768" y="627636"/>
                  </a:cubicBezTo>
                  <a:cubicBezTo>
                    <a:pt x="310768" y="627243"/>
                    <a:pt x="315417" y="621241"/>
                    <a:pt x="321035" y="614659"/>
                  </a:cubicBezTo>
                  <a:cubicBezTo>
                    <a:pt x="348929" y="581344"/>
                    <a:pt x="376629" y="544153"/>
                    <a:pt x="399685" y="508909"/>
                  </a:cubicBezTo>
                  <a:cubicBezTo>
                    <a:pt x="406072" y="499218"/>
                    <a:pt x="411503" y="491278"/>
                    <a:pt x="411503" y="491081"/>
                  </a:cubicBezTo>
                  <a:close/>
                  <a:moveTo>
                    <a:pt x="377406" y="492055"/>
                  </a:moveTo>
                  <a:cubicBezTo>
                    <a:pt x="377603" y="492251"/>
                    <a:pt x="363846" y="514330"/>
                    <a:pt x="339828" y="552289"/>
                  </a:cubicBezTo>
                  <a:cubicBezTo>
                    <a:pt x="329558" y="568366"/>
                    <a:pt x="318129" y="586569"/>
                    <a:pt x="314060" y="592964"/>
                  </a:cubicBezTo>
                  <a:cubicBezTo>
                    <a:pt x="310186" y="599162"/>
                    <a:pt x="304375" y="608844"/>
                    <a:pt x="301083" y="614266"/>
                  </a:cubicBezTo>
                  <a:lnTo>
                    <a:pt x="295464" y="624144"/>
                  </a:lnTo>
                  <a:lnTo>
                    <a:pt x="292559" y="623376"/>
                  </a:lnTo>
                  <a:cubicBezTo>
                    <a:pt x="285583" y="621438"/>
                    <a:pt x="236574" y="604200"/>
                    <a:pt x="223595" y="598966"/>
                  </a:cubicBezTo>
                  <a:cubicBezTo>
                    <a:pt x="207515" y="592571"/>
                    <a:pt x="190856" y="584827"/>
                    <a:pt x="178457" y="578245"/>
                  </a:cubicBezTo>
                  <a:cubicBezTo>
                    <a:pt x="162962" y="569911"/>
                    <a:pt x="143592" y="557514"/>
                    <a:pt x="145140" y="557130"/>
                  </a:cubicBezTo>
                  <a:cubicBezTo>
                    <a:pt x="145527" y="556943"/>
                    <a:pt x="172067" y="549771"/>
                    <a:pt x="204028" y="541053"/>
                  </a:cubicBezTo>
                  <a:cubicBezTo>
                    <a:pt x="288877" y="518001"/>
                    <a:pt x="335948" y="504639"/>
                    <a:pt x="366752" y="494957"/>
                  </a:cubicBezTo>
                  <a:cubicBezTo>
                    <a:pt x="372368" y="493216"/>
                    <a:pt x="377210" y="491858"/>
                    <a:pt x="377406" y="492055"/>
                  </a:cubicBezTo>
                  <a:close/>
                  <a:moveTo>
                    <a:pt x="618579" y="548610"/>
                  </a:moveTo>
                  <a:lnTo>
                    <a:pt x="618775" y="548610"/>
                  </a:lnTo>
                  <a:cubicBezTo>
                    <a:pt x="619552" y="550548"/>
                    <a:pt x="588171" y="637702"/>
                    <a:pt x="576737" y="665203"/>
                  </a:cubicBezTo>
                  <a:cubicBezTo>
                    <a:pt x="574217" y="671401"/>
                    <a:pt x="573253" y="672955"/>
                    <a:pt x="571895" y="672759"/>
                  </a:cubicBezTo>
                  <a:cubicBezTo>
                    <a:pt x="568608" y="672571"/>
                    <a:pt x="523085" y="666176"/>
                    <a:pt x="495375" y="662112"/>
                  </a:cubicBezTo>
                  <a:cubicBezTo>
                    <a:pt x="447146" y="654753"/>
                    <a:pt x="366170" y="640605"/>
                    <a:pt x="345832" y="635961"/>
                  </a:cubicBezTo>
                  <a:lnTo>
                    <a:pt x="341183" y="634996"/>
                  </a:lnTo>
                  <a:lnTo>
                    <a:pt x="370043" y="628404"/>
                  </a:lnTo>
                  <a:cubicBezTo>
                    <a:pt x="432031" y="614462"/>
                    <a:pt x="461867" y="606906"/>
                    <a:pt x="492088" y="597608"/>
                  </a:cubicBezTo>
                  <a:cubicBezTo>
                    <a:pt x="530249" y="585988"/>
                    <a:pt x="568027" y="571466"/>
                    <a:pt x="606180" y="553647"/>
                  </a:cubicBezTo>
                  <a:cubicBezTo>
                    <a:pt x="612191" y="550932"/>
                    <a:pt x="617230" y="548806"/>
                    <a:pt x="618579" y="548610"/>
                  </a:cubicBezTo>
                  <a:close/>
                </a:path>
              </a:pathLst>
            </a:custGeom>
            <a:solidFill>
              <a:srgbClr val="909CA9"/>
            </a:solidFill>
            <a:ln w="5420"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8D6662C7-31B2-4E50-8E15-92B7FE879D09}"/>
                </a:ext>
              </a:extLst>
            </p:cNvPr>
            <p:cNvSpPr/>
            <p:nvPr/>
          </p:nvSpPr>
          <p:spPr>
            <a:xfrm>
              <a:off x="6342127" y="1758121"/>
              <a:ext cx="149502" cy="89803"/>
            </a:xfrm>
            <a:custGeom>
              <a:avLst/>
              <a:gdLst>
                <a:gd name="connsiteX0" fmla="*/ 280394 w 405045"/>
                <a:gd name="connsiteY0" fmla="*/ 680 h 243303"/>
                <a:gd name="connsiteX1" fmla="*/ 163004 w 405045"/>
                <a:gd name="connsiteY1" fmla="*/ 42904 h 243303"/>
                <a:gd name="connsiteX2" fmla="*/ 27983 w 405045"/>
                <a:gd name="connsiteY2" fmla="*/ 110694 h 243303"/>
                <a:gd name="connsiteX3" fmla="*/ 1834 w 405045"/>
                <a:gd name="connsiteY3" fmla="*/ 136842 h 243303"/>
                <a:gd name="connsiteX4" fmla="*/ 670 w 405045"/>
                <a:gd name="connsiteY4" fmla="*/ 143427 h 243303"/>
                <a:gd name="connsiteX5" fmla="*/ 26629 w 405045"/>
                <a:gd name="connsiteY5" fmla="*/ 168026 h 243303"/>
                <a:gd name="connsiteX6" fmla="*/ 88423 w 405045"/>
                <a:gd name="connsiteY6" fmla="*/ 187781 h 243303"/>
                <a:gd name="connsiteX7" fmla="*/ 235452 w 405045"/>
                <a:gd name="connsiteY7" fmla="*/ 214123 h 243303"/>
                <a:gd name="connsiteX8" fmla="*/ 403597 w 405045"/>
                <a:gd name="connsiteY8" fmla="*/ 242983 h 243303"/>
                <a:gd name="connsiteX9" fmla="*/ 405339 w 405045"/>
                <a:gd name="connsiteY9" fmla="*/ 228457 h 243303"/>
                <a:gd name="connsiteX10" fmla="*/ 403794 w 405045"/>
                <a:gd name="connsiteY10" fmla="*/ 228264 h 243303"/>
                <a:gd name="connsiteX11" fmla="*/ 381711 w 405045"/>
                <a:gd name="connsiteY11" fmla="*/ 224776 h 243303"/>
                <a:gd name="connsiteX12" fmla="*/ 377254 w 405045"/>
                <a:gd name="connsiteY12" fmla="*/ 216836 h 243303"/>
                <a:gd name="connsiteX13" fmla="*/ 314491 w 405045"/>
                <a:gd name="connsiteY13" fmla="*/ 92875 h 243303"/>
                <a:gd name="connsiteX14" fmla="*/ 286209 w 405045"/>
                <a:gd name="connsiteY14" fmla="*/ 14821 h 243303"/>
                <a:gd name="connsiteX15" fmla="*/ 280402 w 405045"/>
                <a:gd name="connsiteY15" fmla="*/ 683 h 243303"/>
                <a:gd name="connsiteX16" fmla="*/ 280402 w 405045"/>
                <a:gd name="connsiteY16" fmla="*/ 679 h 243303"/>
                <a:gd name="connsiteX17" fmla="*/ 280394 w 405045"/>
                <a:gd name="connsiteY17" fmla="*/ 679 h 243303"/>
                <a:gd name="connsiteX18" fmla="*/ 277294 w 405045"/>
                <a:gd name="connsiteY18" fmla="*/ 10561 h 243303"/>
                <a:gd name="connsiteX19" fmla="*/ 277490 w 405045"/>
                <a:gd name="connsiteY19" fmla="*/ 10561 h 243303"/>
                <a:gd name="connsiteX20" fmla="*/ 279232 w 405045"/>
                <a:gd name="connsiteY20" fmla="*/ 22567 h 243303"/>
                <a:gd name="connsiteX21" fmla="*/ 298027 w 405045"/>
                <a:gd name="connsiteY21" fmla="*/ 104109 h 243303"/>
                <a:gd name="connsiteX22" fmla="*/ 296866 w 405045"/>
                <a:gd name="connsiteY22" fmla="*/ 121735 h 243303"/>
                <a:gd name="connsiteX23" fmla="*/ 124456 w 405045"/>
                <a:gd name="connsiteY23" fmla="*/ 92103 h 243303"/>
                <a:gd name="connsiteX24" fmla="*/ 105471 w 405045"/>
                <a:gd name="connsiteY24" fmla="*/ 89198 h 243303"/>
                <a:gd name="connsiteX25" fmla="*/ 172496 w 405045"/>
                <a:gd name="connsiteY25" fmla="*/ 54142 h 243303"/>
                <a:gd name="connsiteX26" fmla="*/ 277294 w 405045"/>
                <a:gd name="connsiteY26" fmla="*/ 10561 h 243303"/>
                <a:gd name="connsiteX27" fmla="*/ 90552 w 405045"/>
                <a:gd name="connsiteY27" fmla="*/ 97331 h 243303"/>
                <a:gd name="connsiteX28" fmla="*/ 98110 w 405045"/>
                <a:gd name="connsiteY28" fmla="*/ 99846 h 243303"/>
                <a:gd name="connsiteX29" fmla="*/ 299376 w 405045"/>
                <a:gd name="connsiteY29" fmla="*/ 138199 h 243303"/>
                <a:gd name="connsiteX30" fmla="*/ 311391 w 405045"/>
                <a:gd name="connsiteY30" fmla="*/ 139362 h 243303"/>
                <a:gd name="connsiteX31" fmla="*/ 299180 w 405045"/>
                <a:gd name="connsiteY31" fmla="*/ 145752 h 243303"/>
                <a:gd name="connsiteX32" fmla="*/ 220534 w 405045"/>
                <a:gd name="connsiteY32" fmla="*/ 189333 h 243303"/>
                <a:gd name="connsiteX33" fmla="*/ 207947 w 405045"/>
                <a:gd name="connsiteY33" fmla="*/ 196306 h 243303"/>
                <a:gd name="connsiteX34" fmla="*/ 198844 w 405045"/>
                <a:gd name="connsiteY34" fmla="*/ 194949 h 243303"/>
                <a:gd name="connsiteX35" fmla="*/ 191091 w 405045"/>
                <a:gd name="connsiteY35" fmla="*/ 193785 h 243303"/>
                <a:gd name="connsiteX36" fmla="*/ 171724 w 405045"/>
                <a:gd name="connsiteY36" fmla="*/ 174803 h 243303"/>
                <a:gd name="connsiteX37" fmla="*/ 100628 w 405045"/>
                <a:gd name="connsiteY37" fmla="*/ 106432 h 243303"/>
                <a:gd name="connsiteX38" fmla="*/ 90552 w 405045"/>
                <a:gd name="connsiteY38" fmla="*/ 97331 h 243303"/>
                <a:gd name="connsiteX39" fmla="*/ 82806 w 405045"/>
                <a:gd name="connsiteY39" fmla="*/ 103334 h 243303"/>
                <a:gd name="connsiteX40" fmla="*/ 110119 w 405045"/>
                <a:gd name="connsiteY40" fmla="*/ 137424 h 243303"/>
                <a:gd name="connsiteX41" fmla="*/ 143440 w 405045"/>
                <a:gd name="connsiteY41" fmla="*/ 178677 h 243303"/>
                <a:gd name="connsiteX42" fmla="*/ 149251 w 405045"/>
                <a:gd name="connsiteY42" fmla="*/ 186234 h 243303"/>
                <a:gd name="connsiteX43" fmla="*/ 89198 w 405045"/>
                <a:gd name="connsiteY43" fmla="*/ 174613 h 243303"/>
                <a:gd name="connsiteX44" fmla="*/ 46388 w 405045"/>
                <a:gd name="connsiteY44" fmla="*/ 163379 h 243303"/>
                <a:gd name="connsiteX45" fmla="*/ 35733 w 405045"/>
                <a:gd name="connsiteY45" fmla="*/ 159892 h 243303"/>
                <a:gd name="connsiteX46" fmla="*/ 35733 w 405045"/>
                <a:gd name="connsiteY46" fmla="*/ 157178 h 243303"/>
                <a:gd name="connsiteX47" fmla="*/ 80288 w 405045"/>
                <a:gd name="connsiteY47" fmla="*/ 105079 h 243303"/>
                <a:gd name="connsiteX48" fmla="*/ 82806 w 405045"/>
                <a:gd name="connsiteY48" fmla="*/ 103334 h 243303"/>
                <a:gd name="connsiteX49" fmla="*/ 314875 w 405045"/>
                <a:gd name="connsiteY49" fmla="*/ 149820 h 243303"/>
                <a:gd name="connsiteX50" fmla="*/ 318939 w 405045"/>
                <a:gd name="connsiteY50" fmla="*/ 156792 h 243303"/>
                <a:gd name="connsiteX51" fmla="*/ 351098 w 405045"/>
                <a:gd name="connsiteY51" fmla="*/ 217996 h 243303"/>
                <a:gd name="connsiteX52" fmla="*/ 328051 w 405045"/>
                <a:gd name="connsiteY52" fmla="*/ 216254 h 243303"/>
                <a:gd name="connsiteX53" fmla="*/ 241267 w 405045"/>
                <a:gd name="connsiteY53" fmla="*/ 201729 h 243303"/>
                <a:gd name="connsiteX54" fmla="*/ 245725 w 405045"/>
                <a:gd name="connsiteY54" fmla="*/ 198823 h 243303"/>
                <a:gd name="connsiteX55" fmla="*/ 304807 w 405045"/>
                <a:gd name="connsiteY55" fmla="*/ 157955 h 243303"/>
                <a:gd name="connsiteX56" fmla="*/ 314098 w 405045"/>
                <a:gd name="connsiteY56" fmla="*/ 150206 h 243303"/>
                <a:gd name="connsiteX57" fmla="*/ 314875 w 405045"/>
                <a:gd name="connsiteY57" fmla="*/ 149820 h 24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5045" h="243303">
                  <a:moveTo>
                    <a:pt x="280394" y="680"/>
                  </a:moveTo>
                  <a:cubicBezTo>
                    <a:pt x="276132" y="102"/>
                    <a:pt x="207366" y="24893"/>
                    <a:pt x="163004" y="42904"/>
                  </a:cubicBezTo>
                  <a:cubicBezTo>
                    <a:pt x="103144" y="67311"/>
                    <a:pt x="56655" y="90555"/>
                    <a:pt x="27983" y="110694"/>
                  </a:cubicBezTo>
                  <a:cubicBezTo>
                    <a:pt x="17331" y="118251"/>
                    <a:pt x="3962" y="131613"/>
                    <a:pt x="1834" y="136842"/>
                  </a:cubicBezTo>
                  <a:cubicBezTo>
                    <a:pt x="1059" y="138779"/>
                    <a:pt x="670" y="141103"/>
                    <a:pt x="670" y="143427"/>
                  </a:cubicBezTo>
                  <a:lnTo>
                    <a:pt x="26629" y="168026"/>
                  </a:lnTo>
                  <a:lnTo>
                    <a:pt x="88423" y="187781"/>
                  </a:lnTo>
                  <a:lnTo>
                    <a:pt x="235452" y="214123"/>
                  </a:lnTo>
                  <a:lnTo>
                    <a:pt x="403597" y="242983"/>
                  </a:lnTo>
                  <a:lnTo>
                    <a:pt x="405339" y="228457"/>
                  </a:lnTo>
                  <a:cubicBezTo>
                    <a:pt x="404758" y="228457"/>
                    <a:pt x="404374" y="228264"/>
                    <a:pt x="403794" y="228264"/>
                  </a:cubicBezTo>
                  <a:lnTo>
                    <a:pt x="381711" y="224776"/>
                  </a:lnTo>
                  <a:lnTo>
                    <a:pt x="377254" y="216836"/>
                  </a:lnTo>
                  <a:cubicBezTo>
                    <a:pt x="354394" y="176548"/>
                    <a:pt x="329212" y="126577"/>
                    <a:pt x="314491" y="92875"/>
                  </a:cubicBezTo>
                  <a:cubicBezTo>
                    <a:pt x="303065" y="66727"/>
                    <a:pt x="292212" y="36515"/>
                    <a:pt x="286209" y="14821"/>
                  </a:cubicBezTo>
                  <a:cubicBezTo>
                    <a:pt x="282913" y="1651"/>
                    <a:pt x="282529" y="876"/>
                    <a:pt x="280402" y="683"/>
                  </a:cubicBezTo>
                  <a:lnTo>
                    <a:pt x="280402" y="679"/>
                  </a:lnTo>
                  <a:lnTo>
                    <a:pt x="280394" y="679"/>
                  </a:lnTo>
                  <a:close/>
                  <a:moveTo>
                    <a:pt x="277294" y="10561"/>
                  </a:moveTo>
                  <a:lnTo>
                    <a:pt x="277490" y="10561"/>
                  </a:lnTo>
                  <a:cubicBezTo>
                    <a:pt x="277678" y="10752"/>
                    <a:pt x="278455" y="16179"/>
                    <a:pt x="279232" y="22567"/>
                  </a:cubicBezTo>
                  <a:cubicBezTo>
                    <a:pt x="282520" y="49687"/>
                    <a:pt x="288531" y="75830"/>
                    <a:pt x="298027" y="104109"/>
                  </a:cubicBezTo>
                  <a:cubicBezTo>
                    <a:pt x="305191" y="125416"/>
                    <a:pt x="305191" y="124255"/>
                    <a:pt x="296866" y="121735"/>
                  </a:cubicBezTo>
                  <a:cubicBezTo>
                    <a:pt x="277106" y="116314"/>
                    <a:pt x="188580" y="101012"/>
                    <a:pt x="124456" y="92103"/>
                  </a:cubicBezTo>
                  <a:cubicBezTo>
                    <a:pt x="114188" y="90746"/>
                    <a:pt x="105471" y="89391"/>
                    <a:pt x="105471" y="89198"/>
                  </a:cubicBezTo>
                  <a:cubicBezTo>
                    <a:pt x="104696" y="88424"/>
                    <a:pt x="151768" y="63823"/>
                    <a:pt x="172496" y="54142"/>
                  </a:cubicBezTo>
                  <a:cubicBezTo>
                    <a:pt x="199032" y="41937"/>
                    <a:pt x="271871" y="11528"/>
                    <a:pt x="277294" y="10561"/>
                  </a:cubicBezTo>
                  <a:close/>
                  <a:moveTo>
                    <a:pt x="90552" y="97331"/>
                  </a:moveTo>
                  <a:lnTo>
                    <a:pt x="98110" y="99846"/>
                  </a:lnTo>
                  <a:cubicBezTo>
                    <a:pt x="139175" y="113794"/>
                    <a:pt x="242419" y="133551"/>
                    <a:pt x="299376" y="138199"/>
                  </a:cubicBezTo>
                  <a:cubicBezTo>
                    <a:pt x="305772" y="138780"/>
                    <a:pt x="311194" y="139362"/>
                    <a:pt x="311391" y="139362"/>
                  </a:cubicBezTo>
                  <a:cubicBezTo>
                    <a:pt x="311579" y="139555"/>
                    <a:pt x="306156" y="142461"/>
                    <a:pt x="299180" y="145752"/>
                  </a:cubicBezTo>
                  <a:cubicBezTo>
                    <a:pt x="271675" y="159504"/>
                    <a:pt x="241455" y="176355"/>
                    <a:pt x="220534" y="189333"/>
                  </a:cubicBezTo>
                  <a:cubicBezTo>
                    <a:pt x="214343" y="193205"/>
                    <a:pt x="208715" y="196306"/>
                    <a:pt x="207947" y="196306"/>
                  </a:cubicBezTo>
                  <a:cubicBezTo>
                    <a:pt x="207170" y="196306"/>
                    <a:pt x="203105" y="195530"/>
                    <a:pt x="198844" y="194949"/>
                  </a:cubicBezTo>
                  <a:lnTo>
                    <a:pt x="191091" y="193785"/>
                  </a:lnTo>
                  <a:lnTo>
                    <a:pt x="171724" y="174803"/>
                  </a:lnTo>
                  <a:cubicBezTo>
                    <a:pt x="137629" y="141685"/>
                    <a:pt x="110896" y="116119"/>
                    <a:pt x="100628" y="106432"/>
                  </a:cubicBezTo>
                  <a:lnTo>
                    <a:pt x="90552" y="97331"/>
                  </a:lnTo>
                  <a:close/>
                  <a:moveTo>
                    <a:pt x="82806" y="103334"/>
                  </a:moveTo>
                  <a:lnTo>
                    <a:pt x="110119" y="137424"/>
                  </a:lnTo>
                  <a:cubicBezTo>
                    <a:pt x="125034" y="156212"/>
                    <a:pt x="140144" y="174611"/>
                    <a:pt x="143440" y="178677"/>
                  </a:cubicBezTo>
                  <a:cubicBezTo>
                    <a:pt x="146730" y="182747"/>
                    <a:pt x="149444" y="186041"/>
                    <a:pt x="149251" y="186234"/>
                  </a:cubicBezTo>
                  <a:cubicBezTo>
                    <a:pt x="148476" y="186814"/>
                    <a:pt x="109735" y="179259"/>
                    <a:pt x="89198" y="174613"/>
                  </a:cubicBezTo>
                  <a:cubicBezTo>
                    <a:pt x="68084" y="169769"/>
                    <a:pt x="59367" y="167445"/>
                    <a:pt x="46388" y="163379"/>
                  </a:cubicBezTo>
                  <a:lnTo>
                    <a:pt x="35733" y="159892"/>
                  </a:lnTo>
                  <a:lnTo>
                    <a:pt x="35733" y="157178"/>
                  </a:lnTo>
                  <a:cubicBezTo>
                    <a:pt x="35926" y="144201"/>
                    <a:pt x="52394" y="124833"/>
                    <a:pt x="80288" y="105079"/>
                  </a:cubicBezTo>
                  <a:lnTo>
                    <a:pt x="82806" y="103334"/>
                  </a:lnTo>
                  <a:close/>
                  <a:moveTo>
                    <a:pt x="314875" y="149820"/>
                  </a:moveTo>
                  <a:cubicBezTo>
                    <a:pt x="315652" y="149820"/>
                    <a:pt x="316617" y="151562"/>
                    <a:pt x="318939" y="156792"/>
                  </a:cubicBezTo>
                  <a:cubicBezTo>
                    <a:pt x="325532" y="171317"/>
                    <a:pt x="346069" y="210444"/>
                    <a:pt x="351098" y="217996"/>
                  </a:cubicBezTo>
                  <a:cubicBezTo>
                    <a:pt x="352652" y="220517"/>
                    <a:pt x="355359" y="220710"/>
                    <a:pt x="328051" y="216254"/>
                  </a:cubicBezTo>
                  <a:cubicBezTo>
                    <a:pt x="262385" y="205599"/>
                    <a:pt x="241267" y="202117"/>
                    <a:pt x="241267" y="201729"/>
                  </a:cubicBezTo>
                  <a:cubicBezTo>
                    <a:pt x="241267" y="201536"/>
                    <a:pt x="243206" y="200179"/>
                    <a:pt x="245725" y="198823"/>
                  </a:cubicBezTo>
                  <a:cubicBezTo>
                    <a:pt x="266065" y="187591"/>
                    <a:pt x="286593" y="173257"/>
                    <a:pt x="304807" y="157955"/>
                  </a:cubicBezTo>
                  <a:cubicBezTo>
                    <a:pt x="309265" y="154275"/>
                    <a:pt x="313329" y="150789"/>
                    <a:pt x="314098" y="150206"/>
                  </a:cubicBezTo>
                  <a:cubicBezTo>
                    <a:pt x="314294" y="149820"/>
                    <a:pt x="314687" y="149627"/>
                    <a:pt x="314875" y="149820"/>
                  </a:cubicBezTo>
                  <a:close/>
                </a:path>
              </a:pathLst>
            </a:custGeom>
            <a:solidFill>
              <a:srgbClr val="939FAB"/>
            </a:solidFill>
            <a:ln w="5420"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66AFB836-97BF-4E9B-B9AF-7E3411923A42}"/>
                </a:ext>
              </a:extLst>
            </p:cNvPr>
            <p:cNvSpPr/>
            <p:nvPr/>
          </p:nvSpPr>
          <p:spPr>
            <a:xfrm>
              <a:off x="6305375" y="1807381"/>
              <a:ext cx="396933" cy="276941"/>
            </a:xfrm>
            <a:custGeom>
              <a:avLst/>
              <a:gdLst>
                <a:gd name="connsiteX0" fmla="*/ 102759 w 1075410"/>
                <a:gd name="connsiteY0" fmla="*/ 670 h 750316"/>
                <a:gd name="connsiteX1" fmla="*/ 102567 w 1075410"/>
                <a:gd name="connsiteY1" fmla="*/ 17524 h 750316"/>
                <a:gd name="connsiteX2" fmla="*/ 120776 w 1075410"/>
                <a:gd name="connsiteY2" fmla="*/ 39021 h 750316"/>
                <a:gd name="connsiteX3" fmla="*/ 217440 w 1075410"/>
                <a:gd name="connsiteY3" fmla="*/ 135090 h 750316"/>
                <a:gd name="connsiteX4" fmla="*/ 287761 w 1075410"/>
                <a:gd name="connsiteY4" fmla="*/ 319092 h 750316"/>
                <a:gd name="connsiteX5" fmla="*/ 257151 w 1075410"/>
                <a:gd name="connsiteY5" fmla="*/ 458352 h 750316"/>
                <a:gd name="connsiteX6" fmla="*/ 670 w 1075410"/>
                <a:gd name="connsiteY6" fmla="*/ 751015 h 750316"/>
                <a:gd name="connsiteX7" fmla="*/ 19851 w 1075410"/>
                <a:gd name="connsiteY7" fmla="*/ 744620 h 750316"/>
                <a:gd name="connsiteX8" fmla="*/ 88619 w 1075410"/>
                <a:gd name="connsiteY8" fmla="*/ 703758 h 750316"/>
                <a:gd name="connsiteX9" fmla="*/ 408445 w 1075410"/>
                <a:gd name="connsiteY9" fmla="*/ 560618 h 750316"/>
                <a:gd name="connsiteX10" fmla="*/ 1057586 w 1075410"/>
                <a:gd name="connsiteY10" fmla="*/ 386688 h 750316"/>
                <a:gd name="connsiteX11" fmla="*/ 1075211 w 1075410"/>
                <a:gd name="connsiteY11" fmla="*/ 383974 h 750316"/>
                <a:gd name="connsiteX12" fmla="*/ 1072495 w 1075410"/>
                <a:gd name="connsiteY12" fmla="*/ 379713 h 750316"/>
                <a:gd name="connsiteX13" fmla="*/ 1033557 w 1075410"/>
                <a:gd name="connsiteY13" fmla="*/ 324901 h 750316"/>
                <a:gd name="connsiteX14" fmla="*/ 896025 w 1075410"/>
                <a:gd name="connsiteY14" fmla="*/ 210433 h 750316"/>
                <a:gd name="connsiteX15" fmla="*/ 597511 w 1075410"/>
                <a:gd name="connsiteY15" fmla="*/ 110299 h 750316"/>
                <a:gd name="connsiteX16" fmla="*/ 480695 w 1075410"/>
                <a:gd name="connsiteY16" fmla="*/ 90348 h 750316"/>
                <a:gd name="connsiteX17" fmla="*/ 271486 w 1075410"/>
                <a:gd name="connsiteY17" fmla="*/ 56261 h 750316"/>
                <a:gd name="connsiteX18" fmla="*/ 192448 w 1075410"/>
                <a:gd name="connsiteY18" fmla="*/ 41736 h 750316"/>
                <a:gd name="connsiteX19" fmla="*/ 141116 w 1075410"/>
                <a:gd name="connsiteY19" fmla="*/ 27983 h 750316"/>
                <a:gd name="connsiteX20" fmla="*/ 102759 w 1075410"/>
                <a:gd name="connsiteY20" fmla="*/ 670 h 750316"/>
                <a:gd name="connsiteX21" fmla="*/ 152740 w 1075410"/>
                <a:gd name="connsiteY21" fmla="*/ 49093 h 750316"/>
                <a:gd name="connsiteX22" fmla="*/ 160101 w 1075410"/>
                <a:gd name="connsiteY22" fmla="*/ 51417 h 750316"/>
                <a:gd name="connsiteX23" fmla="*/ 188192 w 1075410"/>
                <a:gd name="connsiteY23" fmla="*/ 59940 h 750316"/>
                <a:gd name="connsiteX24" fmla="*/ 213762 w 1075410"/>
                <a:gd name="connsiteY24" fmla="*/ 66718 h 750316"/>
                <a:gd name="connsiteX25" fmla="*/ 235261 w 1075410"/>
                <a:gd name="connsiteY25" fmla="*/ 72334 h 750316"/>
                <a:gd name="connsiteX26" fmla="*/ 262772 w 1075410"/>
                <a:gd name="connsiteY26" fmla="*/ 160265 h 750316"/>
                <a:gd name="connsiteX27" fmla="*/ 267034 w 1075410"/>
                <a:gd name="connsiteY27" fmla="*/ 177116 h 750316"/>
                <a:gd name="connsiteX28" fmla="*/ 262190 w 1075410"/>
                <a:gd name="connsiteY28" fmla="*/ 169564 h 750316"/>
                <a:gd name="connsiteX29" fmla="*/ 162231 w 1075410"/>
                <a:gd name="connsiteY29" fmla="*/ 56643 h 750316"/>
                <a:gd name="connsiteX30" fmla="*/ 152740 w 1075410"/>
                <a:gd name="connsiteY30" fmla="*/ 49093 h 750316"/>
                <a:gd name="connsiteX31" fmla="*/ 248048 w 1075410"/>
                <a:gd name="connsiteY31" fmla="*/ 75434 h 750316"/>
                <a:gd name="connsiteX32" fmla="*/ 258507 w 1075410"/>
                <a:gd name="connsiteY32" fmla="*/ 77177 h 750316"/>
                <a:gd name="connsiteX33" fmla="*/ 388301 w 1075410"/>
                <a:gd name="connsiteY33" fmla="*/ 102163 h 750316"/>
                <a:gd name="connsiteX34" fmla="*/ 399726 w 1075410"/>
                <a:gd name="connsiteY34" fmla="*/ 104680 h 750316"/>
                <a:gd name="connsiteX35" fmla="*/ 394492 w 1075410"/>
                <a:gd name="connsiteY35" fmla="*/ 107974 h 750316"/>
                <a:gd name="connsiteX36" fmla="*/ 353820 w 1075410"/>
                <a:gd name="connsiteY36" fmla="*/ 132377 h 750316"/>
                <a:gd name="connsiteX37" fmla="*/ 298998 w 1075410"/>
                <a:gd name="connsiteY37" fmla="*/ 176149 h 750316"/>
                <a:gd name="connsiteX38" fmla="*/ 288529 w 1075410"/>
                <a:gd name="connsiteY38" fmla="*/ 186415 h 750316"/>
                <a:gd name="connsiteX39" fmla="*/ 286403 w 1075410"/>
                <a:gd name="connsiteY39" fmla="*/ 179053 h 750316"/>
                <a:gd name="connsiteX40" fmla="*/ 251728 w 1075410"/>
                <a:gd name="connsiteY40" fmla="*/ 84148 h 750316"/>
                <a:gd name="connsiteX41" fmla="*/ 247852 w 1075410"/>
                <a:gd name="connsiteY41" fmla="*/ 75241 h 750316"/>
                <a:gd name="connsiteX42" fmla="*/ 248048 w 1075410"/>
                <a:gd name="connsiteY42" fmla="*/ 75434 h 750316"/>
                <a:gd name="connsiteX43" fmla="*/ 415806 w 1075410"/>
                <a:gd name="connsiteY43" fmla="*/ 107393 h 750316"/>
                <a:gd name="connsiteX44" fmla="*/ 422782 w 1075410"/>
                <a:gd name="connsiteY44" fmla="*/ 128890 h 750316"/>
                <a:gd name="connsiteX45" fmla="*/ 432082 w 1075410"/>
                <a:gd name="connsiteY45" fmla="*/ 217599 h 750316"/>
                <a:gd name="connsiteX46" fmla="*/ 430911 w 1075410"/>
                <a:gd name="connsiteY46" fmla="*/ 234258 h 750316"/>
                <a:gd name="connsiteX47" fmla="*/ 430331 w 1075410"/>
                <a:gd name="connsiteY47" fmla="*/ 236192 h 750316"/>
                <a:gd name="connsiteX48" fmla="*/ 420263 w 1075410"/>
                <a:gd name="connsiteY48" fmla="*/ 232901 h 750316"/>
                <a:gd name="connsiteX49" fmla="*/ 336963 w 1075410"/>
                <a:gd name="connsiteY49" fmla="*/ 208303 h 750316"/>
                <a:gd name="connsiteX50" fmla="*/ 307136 w 1075410"/>
                <a:gd name="connsiteY50" fmla="*/ 199393 h 750316"/>
                <a:gd name="connsiteX51" fmla="*/ 341421 w 1075410"/>
                <a:gd name="connsiteY51" fmla="*/ 165111 h 750316"/>
                <a:gd name="connsiteX52" fmla="*/ 415806 w 1075410"/>
                <a:gd name="connsiteY52" fmla="*/ 107393 h 750316"/>
                <a:gd name="connsiteX53" fmla="*/ 429170 w 1075410"/>
                <a:gd name="connsiteY53" fmla="*/ 109327 h 750316"/>
                <a:gd name="connsiteX54" fmla="*/ 545593 w 1075410"/>
                <a:gd name="connsiteY54" fmla="*/ 129471 h 750316"/>
                <a:gd name="connsiteX55" fmla="*/ 613975 w 1075410"/>
                <a:gd name="connsiteY55" fmla="*/ 143806 h 750316"/>
                <a:gd name="connsiteX56" fmla="*/ 598092 w 1075410"/>
                <a:gd name="connsiteY56" fmla="*/ 152326 h 750316"/>
                <a:gd name="connsiteX57" fmla="*/ 471208 w 1075410"/>
                <a:gd name="connsiteY57" fmla="*/ 221279 h 750316"/>
                <a:gd name="connsiteX58" fmla="*/ 452806 w 1075410"/>
                <a:gd name="connsiteY58" fmla="*/ 233287 h 750316"/>
                <a:gd name="connsiteX59" fmla="*/ 452422 w 1075410"/>
                <a:gd name="connsiteY59" fmla="*/ 220892 h 750316"/>
                <a:gd name="connsiteX60" fmla="*/ 431492 w 1075410"/>
                <a:gd name="connsiteY60" fmla="*/ 115527 h 750316"/>
                <a:gd name="connsiteX61" fmla="*/ 429170 w 1075410"/>
                <a:gd name="connsiteY61" fmla="*/ 109327 h 750316"/>
                <a:gd name="connsiteX62" fmla="*/ 635092 w 1075410"/>
                <a:gd name="connsiteY62" fmla="*/ 150003 h 750316"/>
                <a:gd name="connsiteX63" fmla="*/ 630831 w 1075410"/>
                <a:gd name="connsiteY63" fmla="*/ 175569 h 750316"/>
                <a:gd name="connsiteX64" fmla="*/ 582013 w 1075410"/>
                <a:gd name="connsiteY64" fmla="*/ 287520 h 750316"/>
                <a:gd name="connsiteX65" fmla="*/ 573875 w 1075410"/>
                <a:gd name="connsiteY65" fmla="*/ 300691 h 750316"/>
                <a:gd name="connsiteX66" fmla="*/ 562253 w 1075410"/>
                <a:gd name="connsiteY66" fmla="*/ 294492 h 750316"/>
                <a:gd name="connsiteX67" fmla="*/ 486314 w 1075410"/>
                <a:gd name="connsiteY67" fmla="*/ 257303 h 750316"/>
                <a:gd name="connsiteX68" fmla="*/ 471592 w 1075410"/>
                <a:gd name="connsiteY68" fmla="*/ 250914 h 750316"/>
                <a:gd name="connsiteX69" fmla="*/ 565549 w 1075410"/>
                <a:gd name="connsiteY69" fmla="*/ 188740 h 750316"/>
                <a:gd name="connsiteX70" fmla="*/ 635092 w 1075410"/>
                <a:gd name="connsiteY70" fmla="*/ 150003 h 750316"/>
                <a:gd name="connsiteX71" fmla="*/ 649814 w 1075410"/>
                <a:gd name="connsiteY71" fmla="*/ 152327 h 750316"/>
                <a:gd name="connsiteX72" fmla="*/ 705216 w 1075410"/>
                <a:gd name="connsiteY72" fmla="*/ 167435 h 750316"/>
                <a:gd name="connsiteX73" fmla="*/ 837138 w 1075410"/>
                <a:gd name="connsiteY73" fmla="*/ 215662 h 750316"/>
                <a:gd name="connsiteX74" fmla="*/ 851270 w 1075410"/>
                <a:gd name="connsiteY74" fmla="*/ 222056 h 750316"/>
                <a:gd name="connsiteX75" fmla="*/ 841399 w 1075410"/>
                <a:gd name="connsiteY75" fmla="*/ 224379 h 750316"/>
                <a:gd name="connsiteX76" fmla="*/ 618039 w 1075410"/>
                <a:gd name="connsiteY76" fmla="*/ 293525 h 750316"/>
                <a:gd name="connsiteX77" fmla="*/ 607007 w 1075410"/>
                <a:gd name="connsiteY77" fmla="*/ 297786 h 750316"/>
                <a:gd name="connsiteX78" fmla="*/ 611072 w 1075410"/>
                <a:gd name="connsiteY78" fmla="*/ 287907 h 750316"/>
                <a:gd name="connsiteX79" fmla="*/ 648456 w 1075410"/>
                <a:gd name="connsiteY79" fmla="*/ 158911 h 750316"/>
                <a:gd name="connsiteX80" fmla="*/ 649814 w 1075410"/>
                <a:gd name="connsiteY80" fmla="*/ 152327 h 750316"/>
                <a:gd name="connsiteX81" fmla="*/ 298802 w 1075410"/>
                <a:gd name="connsiteY81" fmla="*/ 232901 h 750316"/>
                <a:gd name="connsiteX82" fmla="*/ 340840 w 1075410"/>
                <a:gd name="connsiteY82" fmla="*/ 242776 h 750316"/>
                <a:gd name="connsiteX83" fmla="*/ 409803 w 1075410"/>
                <a:gd name="connsiteY83" fmla="*/ 265826 h 750316"/>
                <a:gd name="connsiteX84" fmla="*/ 398369 w 1075410"/>
                <a:gd name="connsiteY84" fmla="*/ 275900 h 750316"/>
                <a:gd name="connsiteX85" fmla="*/ 319330 w 1075410"/>
                <a:gd name="connsiteY85" fmla="*/ 347561 h 750316"/>
                <a:gd name="connsiteX86" fmla="*/ 302875 w 1075410"/>
                <a:gd name="connsiteY86" fmla="*/ 362671 h 750316"/>
                <a:gd name="connsiteX87" fmla="*/ 302482 w 1075410"/>
                <a:gd name="connsiteY87" fmla="*/ 359957 h 750316"/>
                <a:gd name="connsiteX88" fmla="*/ 299766 w 1075410"/>
                <a:gd name="connsiteY88" fmla="*/ 243165 h 750316"/>
                <a:gd name="connsiteX89" fmla="*/ 298802 w 1075410"/>
                <a:gd name="connsiteY89" fmla="*/ 232901 h 750316"/>
                <a:gd name="connsiteX90" fmla="*/ 864643 w 1075410"/>
                <a:gd name="connsiteY90" fmla="*/ 233483 h 750316"/>
                <a:gd name="connsiteX91" fmla="*/ 844106 w 1075410"/>
                <a:gd name="connsiteY91" fmla="*/ 265438 h 750316"/>
                <a:gd name="connsiteX92" fmla="*/ 776886 w 1075410"/>
                <a:gd name="connsiteY92" fmla="*/ 352600 h 750316"/>
                <a:gd name="connsiteX93" fmla="*/ 726137 w 1075410"/>
                <a:gd name="connsiteY93" fmla="*/ 416709 h 750316"/>
                <a:gd name="connsiteX94" fmla="*/ 711800 w 1075410"/>
                <a:gd name="connsiteY94" fmla="*/ 434525 h 750316"/>
                <a:gd name="connsiteX95" fmla="*/ 706378 w 1075410"/>
                <a:gd name="connsiteY95" fmla="*/ 426781 h 750316"/>
                <a:gd name="connsiteX96" fmla="*/ 627919 w 1075410"/>
                <a:gd name="connsiteY96" fmla="*/ 340203 h 750316"/>
                <a:gd name="connsiteX97" fmla="*/ 613591 w 1075410"/>
                <a:gd name="connsiteY97" fmla="*/ 328580 h 750316"/>
                <a:gd name="connsiteX98" fmla="*/ 609714 w 1075410"/>
                <a:gd name="connsiteY98" fmla="*/ 325289 h 750316"/>
                <a:gd name="connsiteX99" fmla="*/ 667635 w 1075410"/>
                <a:gd name="connsiteY99" fmla="*/ 300497 h 750316"/>
                <a:gd name="connsiteX100" fmla="*/ 815824 w 1075410"/>
                <a:gd name="connsiteY100" fmla="*/ 247619 h 750316"/>
                <a:gd name="connsiteX101" fmla="*/ 864643 w 1075410"/>
                <a:gd name="connsiteY101" fmla="*/ 233483 h 750316"/>
                <a:gd name="connsiteX102" fmla="*/ 879561 w 1075410"/>
                <a:gd name="connsiteY102" fmla="*/ 237354 h 750316"/>
                <a:gd name="connsiteX103" fmla="*/ 890602 w 1075410"/>
                <a:gd name="connsiteY103" fmla="*/ 242776 h 750316"/>
                <a:gd name="connsiteX104" fmla="*/ 1020202 w 1075410"/>
                <a:gd name="connsiteY104" fmla="*/ 340009 h 750316"/>
                <a:gd name="connsiteX105" fmla="*/ 1055451 w 1075410"/>
                <a:gd name="connsiteY105" fmla="*/ 376616 h 750316"/>
                <a:gd name="connsiteX106" fmla="*/ 1036085 w 1075410"/>
                <a:gd name="connsiteY106" fmla="*/ 378164 h 750316"/>
                <a:gd name="connsiteX107" fmla="*/ 749774 w 1075410"/>
                <a:gd name="connsiteY107" fmla="*/ 425809 h 750316"/>
                <a:gd name="connsiteX108" fmla="*/ 736598 w 1075410"/>
                <a:gd name="connsiteY108" fmla="*/ 428714 h 750316"/>
                <a:gd name="connsiteX109" fmla="*/ 753258 w 1075410"/>
                <a:gd name="connsiteY109" fmla="*/ 412059 h 750316"/>
                <a:gd name="connsiteX110" fmla="*/ 870842 w 1075410"/>
                <a:gd name="connsiteY110" fmla="*/ 255560 h 750316"/>
                <a:gd name="connsiteX111" fmla="*/ 879561 w 1075410"/>
                <a:gd name="connsiteY111" fmla="*/ 237354 h 750316"/>
                <a:gd name="connsiteX112" fmla="*/ 879561 w 1075410"/>
                <a:gd name="connsiteY112" fmla="*/ 237354 h 750316"/>
                <a:gd name="connsiteX113" fmla="*/ 448152 w 1075410"/>
                <a:gd name="connsiteY113" fmla="*/ 281517 h 750316"/>
                <a:gd name="connsiteX114" fmla="*/ 495032 w 1075410"/>
                <a:gd name="connsiteY114" fmla="*/ 303403 h 750316"/>
                <a:gd name="connsiteX115" fmla="*/ 539974 w 1075410"/>
                <a:gd name="connsiteY115" fmla="*/ 327224 h 750316"/>
                <a:gd name="connsiteX116" fmla="*/ 519446 w 1075410"/>
                <a:gd name="connsiteY116" fmla="*/ 337878 h 750316"/>
                <a:gd name="connsiteX117" fmla="*/ 419290 w 1075410"/>
                <a:gd name="connsiteY117" fmla="*/ 393077 h 750316"/>
                <a:gd name="connsiteX118" fmla="*/ 402049 w 1075410"/>
                <a:gd name="connsiteY118" fmla="*/ 403345 h 750316"/>
                <a:gd name="connsiteX119" fmla="*/ 406703 w 1075410"/>
                <a:gd name="connsiteY119" fmla="*/ 393077 h 750316"/>
                <a:gd name="connsiteX120" fmla="*/ 446026 w 1075410"/>
                <a:gd name="connsiteY120" fmla="*/ 286357 h 750316"/>
                <a:gd name="connsiteX121" fmla="*/ 448152 w 1075410"/>
                <a:gd name="connsiteY121" fmla="*/ 281517 h 750316"/>
                <a:gd name="connsiteX122" fmla="*/ 422970 w 1075410"/>
                <a:gd name="connsiteY122" fmla="*/ 286164 h 750316"/>
                <a:gd name="connsiteX123" fmla="*/ 412903 w 1075410"/>
                <a:gd name="connsiteY123" fmla="*/ 323545 h 750316"/>
                <a:gd name="connsiteX124" fmla="*/ 378609 w 1075410"/>
                <a:gd name="connsiteY124" fmla="*/ 402182 h 750316"/>
                <a:gd name="connsiteX125" fmla="*/ 368345 w 1075410"/>
                <a:gd name="connsiteY125" fmla="*/ 419998 h 750316"/>
                <a:gd name="connsiteX126" fmla="*/ 363503 w 1075410"/>
                <a:gd name="connsiteY126" fmla="*/ 427746 h 750316"/>
                <a:gd name="connsiteX127" fmla="*/ 352659 w 1075410"/>
                <a:gd name="connsiteY127" fmla="*/ 417289 h 750316"/>
                <a:gd name="connsiteX128" fmla="*/ 316623 w 1075410"/>
                <a:gd name="connsiteY128" fmla="*/ 390752 h 750316"/>
                <a:gd name="connsiteX129" fmla="*/ 307324 w 1075410"/>
                <a:gd name="connsiteY129" fmla="*/ 385331 h 750316"/>
                <a:gd name="connsiteX130" fmla="*/ 365826 w 1075410"/>
                <a:gd name="connsiteY130" fmla="*/ 332068 h 750316"/>
                <a:gd name="connsiteX131" fmla="*/ 422970 w 1075410"/>
                <a:gd name="connsiteY131" fmla="*/ 286164 h 750316"/>
                <a:gd name="connsiteX132" fmla="*/ 576983 w 1075410"/>
                <a:gd name="connsiteY132" fmla="*/ 349500 h 750316"/>
                <a:gd name="connsiteX133" fmla="*/ 586470 w 1075410"/>
                <a:gd name="connsiteY133" fmla="*/ 355696 h 750316"/>
                <a:gd name="connsiteX134" fmla="*/ 653298 w 1075410"/>
                <a:gd name="connsiteY134" fmla="*/ 405086 h 750316"/>
                <a:gd name="connsiteX135" fmla="*/ 689914 w 1075410"/>
                <a:gd name="connsiteY135" fmla="*/ 438013 h 750316"/>
                <a:gd name="connsiteX136" fmla="*/ 692237 w 1075410"/>
                <a:gd name="connsiteY136" fmla="*/ 440534 h 750316"/>
                <a:gd name="connsiteX137" fmla="*/ 676550 w 1075410"/>
                <a:gd name="connsiteY137" fmla="*/ 444987 h 750316"/>
                <a:gd name="connsiteX138" fmla="*/ 439246 w 1075410"/>
                <a:gd name="connsiteY138" fmla="*/ 520912 h 750316"/>
                <a:gd name="connsiteX139" fmla="*/ 422193 w 1075410"/>
                <a:gd name="connsiteY139" fmla="*/ 526915 h 750316"/>
                <a:gd name="connsiteX140" fmla="*/ 440023 w 1075410"/>
                <a:gd name="connsiteY140" fmla="*/ 509481 h 750316"/>
                <a:gd name="connsiteX141" fmla="*/ 570194 w 1075410"/>
                <a:gd name="connsiteY141" fmla="*/ 359957 h 750316"/>
                <a:gd name="connsiteX142" fmla="*/ 576983 w 1075410"/>
                <a:gd name="connsiteY142" fmla="*/ 349500 h 750316"/>
                <a:gd name="connsiteX143" fmla="*/ 536490 w 1075410"/>
                <a:gd name="connsiteY143" fmla="*/ 359572 h 750316"/>
                <a:gd name="connsiteX144" fmla="*/ 494452 w 1075410"/>
                <a:gd name="connsiteY144" fmla="*/ 418450 h 750316"/>
                <a:gd name="connsiteX145" fmla="*/ 418512 w 1075410"/>
                <a:gd name="connsiteY145" fmla="*/ 513354 h 750316"/>
                <a:gd name="connsiteX146" fmla="*/ 400120 w 1075410"/>
                <a:gd name="connsiteY146" fmla="*/ 534468 h 750316"/>
                <a:gd name="connsiteX147" fmla="*/ 399342 w 1075410"/>
                <a:gd name="connsiteY147" fmla="*/ 527301 h 750316"/>
                <a:gd name="connsiteX148" fmla="*/ 382870 w 1075410"/>
                <a:gd name="connsiteY148" fmla="*/ 457574 h 750316"/>
                <a:gd name="connsiteX149" fmla="*/ 378618 w 1075410"/>
                <a:gd name="connsiteY149" fmla="*/ 445567 h 750316"/>
                <a:gd name="connsiteX150" fmla="*/ 474308 w 1075410"/>
                <a:gd name="connsiteY150" fmla="*/ 390947 h 750316"/>
                <a:gd name="connsiteX151" fmla="*/ 536490 w 1075410"/>
                <a:gd name="connsiteY151" fmla="*/ 359572 h 750316"/>
                <a:gd name="connsiteX152" fmla="*/ 291629 w 1075410"/>
                <a:gd name="connsiteY152" fmla="*/ 419614 h 750316"/>
                <a:gd name="connsiteX153" fmla="*/ 301705 w 1075410"/>
                <a:gd name="connsiteY153" fmla="*/ 424650 h 750316"/>
                <a:gd name="connsiteX154" fmla="*/ 335025 w 1075410"/>
                <a:gd name="connsiteY154" fmla="*/ 447118 h 750316"/>
                <a:gd name="connsiteX155" fmla="*/ 323787 w 1075410"/>
                <a:gd name="connsiteY155" fmla="*/ 456412 h 750316"/>
                <a:gd name="connsiteX156" fmla="*/ 261223 w 1075410"/>
                <a:gd name="connsiteY156" fmla="*/ 503674 h 750316"/>
                <a:gd name="connsiteX157" fmla="*/ 245530 w 1075410"/>
                <a:gd name="connsiteY157" fmla="*/ 514714 h 750316"/>
                <a:gd name="connsiteX158" fmla="*/ 271489 w 1075410"/>
                <a:gd name="connsiteY158" fmla="*/ 469973 h 750316"/>
                <a:gd name="connsiteX159" fmla="*/ 287761 w 1075410"/>
                <a:gd name="connsiteY159" fmla="*/ 429493 h 750316"/>
                <a:gd name="connsiteX160" fmla="*/ 291629 w 1075410"/>
                <a:gd name="connsiteY160" fmla="*/ 419614 h 750316"/>
                <a:gd name="connsiteX161" fmla="*/ 356920 w 1075410"/>
                <a:gd name="connsiteY161" fmla="*/ 470746 h 750316"/>
                <a:gd name="connsiteX162" fmla="*/ 364280 w 1075410"/>
                <a:gd name="connsiteY162" fmla="*/ 480044 h 750316"/>
                <a:gd name="connsiteX163" fmla="*/ 385979 w 1075410"/>
                <a:gd name="connsiteY163" fmla="*/ 536406 h 750316"/>
                <a:gd name="connsiteX164" fmla="*/ 386363 w 1075410"/>
                <a:gd name="connsiteY164" fmla="*/ 540282 h 750316"/>
                <a:gd name="connsiteX165" fmla="*/ 359823 w 1075410"/>
                <a:gd name="connsiteY165" fmla="*/ 550548 h 750316"/>
                <a:gd name="connsiteX166" fmla="*/ 238941 w 1075410"/>
                <a:gd name="connsiteY166" fmla="*/ 600709 h 750316"/>
                <a:gd name="connsiteX167" fmla="*/ 206594 w 1075410"/>
                <a:gd name="connsiteY167" fmla="*/ 616207 h 750316"/>
                <a:gd name="connsiteX168" fmla="*/ 189352 w 1075410"/>
                <a:gd name="connsiteY168" fmla="*/ 624534 h 750316"/>
                <a:gd name="connsiteX169" fmla="*/ 202717 w 1075410"/>
                <a:gd name="connsiteY169" fmla="*/ 614461 h 750316"/>
                <a:gd name="connsiteX170" fmla="*/ 348389 w 1075410"/>
                <a:gd name="connsiteY170" fmla="*/ 480238 h 750316"/>
                <a:gd name="connsiteX171" fmla="*/ 356527 w 1075410"/>
                <a:gd name="connsiteY171" fmla="*/ 470747 h 750316"/>
                <a:gd name="connsiteX172" fmla="*/ 356920 w 1075410"/>
                <a:gd name="connsiteY172" fmla="*/ 470746 h 750316"/>
                <a:gd name="connsiteX173" fmla="*/ 326887 w 1075410"/>
                <a:gd name="connsiteY173" fmla="*/ 478107 h 750316"/>
                <a:gd name="connsiteX174" fmla="*/ 290476 w 1075410"/>
                <a:gd name="connsiteY174" fmla="*/ 519167 h 750316"/>
                <a:gd name="connsiteX175" fmla="*/ 170174 w 1075410"/>
                <a:gd name="connsiteY175" fmla="*/ 616207 h 750316"/>
                <a:gd name="connsiteX176" fmla="*/ 158551 w 1075410"/>
                <a:gd name="connsiteY176" fmla="*/ 623567 h 750316"/>
                <a:gd name="connsiteX177" fmla="*/ 179085 w 1075410"/>
                <a:gd name="connsiteY177" fmla="*/ 600516 h 750316"/>
                <a:gd name="connsiteX178" fmla="*/ 212598 w 1075410"/>
                <a:gd name="connsiteY178" fmla="*/ 560813 h 750316"/>
                <a:gd name="connsiteX179" fmla="*/ 231971 w 1075410"/>
                <a:gd name="connsiteY179" fmla="*/ 542410 h 750316"/>
                <a:gd name="connsiteX180" fmla="*/ 326887 w 1075410"/>
                <a:gd name="connsiteY180" fmla="*/ 478107 h 75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075410" h="750316">
                  <a:moveTo>
                    <a:pt x="102759" y="670"/>
                  </a:moveTo>
                  <a:cubicBezTo>
                    <a:pt x="102759" y="670"/>
                    <a:pt x="98499" y="7452"/>
                    <a:pt x="102567" y="17524"/>
                  </a:cubicBezTo>
                  <a:cubicBezTo>
                    <a:pt x="105088" y="23720"/>
                    <a:pt x="112447" y="31272"/>
                    <a:pt x="120776" y="39021"/>
                  </a:cubicBezTo>
                  <a:cubicBezTo>
                    <a:pt x="120776" y="39021"/>
                    <a:pt x="206979" y="123080"/>
                    <a:pt x="217440" y="135090"/>
                  </a:cubicBezTo>
                  <a:cubicBezTo>
                    <a:pt x="265092" y="190096"/>
                    <a:pt x="285822" y="244328"/>
                    <a:pt x="287761" y="319092"/>
                  </a:cubicBezTo>
                  <a:cubicBezTo>
                    <a:pt x="288922" y="367126"/>
                    <a:pt x="279810" y="409349"/>
                    <a:pt x="257151" y="458352"/>
                  </a:cubicBezTo>
                  <a:cubicBezTo>
                    <a:pt x="216858" y="546286"/>
                    <a:pt x="131815" y="643326"/>
                    <a:pt x="670" y="751015"/>
                  </a:cubicBezTo>
                  <a:lnTo>
                    <a:pt x="19851" y="744620"/>
                  </a:lnTo>
                  <a:cubicBezTo>
                    <a:pt x="32248" y="735322"/>
                    <a:pt x="49102" y="725452"/>
                    <a:pt x="88619" y="703758"/>
                  </a:cubicBezTo>
                  <a:cubicBezTo>
                    <a:pt x="179857" y="653776"/>
                    <a:pt x="282526" y="607877"/>
                    <a:pt x="408445" y="560618"/>
                  </a:cubicBezTo>
                  <a:cubicBezTo>
                    <a:pt x="589758" y="492439"/>
                    <a:pt x="887887" y="412639"/>
                    <a:pt x="1057586" y="386688"/>
                  </a:cubicBezTo>
                  <a:lnTo>
                    <a:pt x="1075211" y="383974"/>
                  </a:lnTo>
                  <a:lnTo>
                    <a:pt x="1072495" y="379713"/>
                  </a:lnTo>
                  <a:cubicBezTo>
                    <a:pt x="1057006" y="355695"/>
                    <a:pt x="1046349" y="340783"/>
                    <a:pt x="1033557" y="324901"/>
                  </a:cubicBezTo>
                  <a:cubicBezTo>
                    <a:pt x="996369" y="278803"/>
                    <a:pt x="951239" y="241424"/>
                    <a:pt x="896025" y="210433"/>
                  </a:cubicBezTo>
                  <a:cubicBezTo>
                    <a:pt x="820085" y="168018"/>
                    <a:pt x="721867" y="134897"/>
                    <a:pt x="597511" y="110299"/>
                  </a:cubicBezTo>
                  <a:cubicBezTo>
                    <a:pt x="574071" y="105648"/>
                    <a:pt x="522537" y="96740"/>
                    <a:pt x="480695" y="90348"/>
                  </a:cubicBezTo>
                  <a:cubicBezTo>
                    <a:pt x="391973" y="76600"/>
                    <a:pt x="334632" y="67108"/>
                    <a:pt x="271486" y="56261"/>
                  </a:cubicBezTo>
                  <a:cubicBezTo>
                    <a:pt x="248823" y="52386"/>
                    <a:pt x="214919" y="46576"/>
                    <a:pt x="192448" y="41736"/>
                  </a:cubicBezTo>
                  <a:cubicBezTo>
                    <a:pt x="180826" y="39215"/>
                    <a:pt x="158550" y="33986"/>
                    <a:pt x="141116" y="27983"/>
                  </a:cubicBezTo>
                  <a:cubicBezTo>
                    <a:pt x="127169" y="22557"/>
                    <a:pt x="107021" y="17133"/>
                    <a:pt x="102759" y="670"/>
                  </a:cubicBezTo>
                  <a:close/>
                  <a:moveTo>
                    <a:pt x="152740" y="49093"/>
                  </a:moveTo>
                  <a:cubicBezTo>
                    <a:pt x="152932" y="48902"/>
                    <a:pt x="156030" y="50061"/>
                    <a:pt x="160101" y="51417"/>
                  </a:cubicBezTo>
                  <a:cubicBezTo>
                    <a:pt x="167462" y="53933"/>
                    <a:pt x="176953" y="56839"/>
                    <a:pt x="188192" y="59940"/>
                  </a:cubicBezTo>
                  <a:cubicBezTo>
                    <a:pt x="196694" y="62278"/>
                    <a:pt x="205217" y="64538"/>
                    <a:pt x="213762" y="66718"/>
                  </a:cubicBezTo>
                  <a:cubicBezTo>
                    <a:pt x="225384" y="69622"/>
                    <a:pt x="235068" y="72334"/>
                    <a:pt x="235261" y="72334"/>
                  </a:cubicBezTo>
                  <a:cubicBezTo>
                    <a:pt x="236620" y="73691"/>
                    <a:pt x="256186" y="136247"/>
                    <a:pt x="262772" y="160265"/>
                  </a:cubicBezTo>
                  <a:cubicBezTo>
                    <a:pt x="265287" y="169371"/>
                    <a:pt x="267228" y="177116"/>
                    <a:pt x="267034" y="177116"/>
                  </a:cubicBezTo>
                  <a:cubicBezTo>
                    <a:pt x="266835" y="177313"/>
                    <a:pt x="264707" y="174018"/>
                    <a:pt x="262190" y="169564"/>
                  </a:cubicBezTo>
                  <a:cubicBezTo>
                    <a:pt x="239524" y="129663"/>
                    <a:pt x="203687" y="89184"/>
                    <a:pt x="162231" y="56643"/>
                  </a:cubicBezTo>
                  <a:cubicBezTo>
                    <a:pt x="156809" y="52773"/>
                    <a:pt x="152740" y="49286"/>
                    <a:pt x="152740" y="49093"/>
                  </a:cubicBezTo>
                  <a:close/>
                  <a:moveTo>
                    <a:pt x="248048" y="75434"/>
                  </a:moveTo>
                  <a:cubicBezTo>
                    <a:pt x="249017" y="75434"/>
                    <a:pt x="253279" y="76016"/>
                    <a:pt x="258507" y="77177"/>
                  </a:cubicBezTo>
                  <a:cubicBezTo>
                    <a:pt x="291441" y="84537"/>
                    <a:pt x="350524" y="95771"/>
                    <a:pt x="388301" y="102163"/>
                  </a:cubicBezTo>
                  <a:cubicBezTo>
                    <a:pt x="394688" y="103130"/>
                    <a:pt x="399726" y="104295"/>
                    <a:pt x="399726" y="104680"/>
                  </a:cubicBezTo>
                  <a:cubicBezTo>
                    <a:pt x="399726" y="105069"/>
                    <a:pt x="397404" y="106423"/>
                    <a:pt x="394492" y="107974"/>
                  </a:cubicBezTo>
                  <a:cubicBezTo>
                    <a:pt x="388105" y="111265"/>
                    <a:pt x="362342" y="126565"/>
                    <a:pt x="353820" y="132377"/>
                  </a:cubicBezTo>
                  <a:cubicBezTo>
                    <a:pt x="332309" y="146709"/>
                    <a:pt x="312943" y="162204"/>
                    <a:pt x="298998" y="176149"/>
                  </a:cubicBezTo>
                  <a:cubicBezTo>
                    <a:pt x="293379" y="181767"/>
                    <a:pt x="288529" y="186415"/>
                    <a:pt x="288529" y="186415"/>
                  </a:cubicBezTo>
                  <a:cubicBezTo>
                    <a:pt x="288529" y="186415"/>
                    <a:pt x="287376" y="183124"/>
                    <a:pt x="286403" y="179053"/>
                  </a:cubicBezTo>
                  <a:cubicBezTo>
                    <a:pt x="279435" y="152131"/>
                    <a:pt x="264900" y="112231"/>
                    <a:pt x="251728" y="84148"/>
                  </a:cubicBezTo>
                  <a:cubicBezTo>
                    <a:pt x="249596" y="79695"/>
                    <a:pt x="247852" y="75626"/>
                    <a:pt x="247852" y="75241"/>
                  </a:cubicBezTo>
                  <a:cubicBezTo>
                    <a:pt x="247852" y="75627"/>
                    <a:pt x="247852" y="75434"/>
                    <a:pt x="248048" y="75434"/>
                  </a:cubicBezTo>
                  <a:close/>
                  <a:moveTo>
                    <a:pt x="415806" y="107393"/>
                  </a:moveTo>
                  <a:cubicBezTo>
                    <a:pt x="416967" y="107778"/>
                    <a:pt x="418905" y="114365"/>
                    <a:pt x="422782" y="128890"/>
                  </a:cubicBezTo>
                  <a:cubicBezTo>
                    <a:pt x="429947" y="156976"/>
                    <a:pt x="433243" y="188353"/>
                    <a:pt x="432082" y="217599"/>
                  </a:cubicBezTo>
                  <a:cubicBezTo>
                    <a:pt x="431689" y="225734"/>
                    <a:pt x="431304" y="233287"/>
                    <a:pt x="430911" y="234258"/>
                  </a:cubicBezTo>
                  <a:lnTo>
                    <a:pt x="430331" y="236192"/>
                  </a:lnTo>
                  <a:lnTo>
                    <a:pt x="420263" y="232901"/>
                  </a:lnTo>
                  <a:cubicBezTo>
                    <a:pt x="399530" y="226316"/>
                    <a:pt x="365826" y="216436"/>
                    <a:pt x="336963" y="208303"/>
                  </a:cubicBezTo>
                  <a:cubicBezTo>
                    <a:pt x="320500" y="203847"/>
                    <a:pt x="307136" y="199780"/>
                    <a:pt x="307136" y="199393"/>
                  </a:cubicBezTo>
                  <a:cubicBezTo>
                    <a:pt x="307136" y="198230"/>
                    <a:pt x="331157" y="174213"/>
                    <a:pt x="341421" y="165111"/>
                  </a:cubicBezTo>
                  <a:cubicBezTo>
                    <a:pt x="360984" y="147871"/>
                    <a:pt x="414064" y="106810"/>
                    <a:pt x="415806" y="107393"/>
                  </a:cubicBezTo>
                  <a:close/>
                  <a:moveTo>
                    <a:pt x="429170" y="109327"/>
                  </a:moveTo>
                  <a:cubicBezTo>
                    <a:pt x="429750" y="108749"/>
                    <a:pt x="509370" y="122498"/>
                    <a:pt x="545593" y="129471"/>
                  </a:cubicBezTo>
                  <a:cubicBezTo>
                    <a:pt x="572526" y="134700"/>
                    <a:pt x="611652" y="142836"/>
                    <a:pt x="613975" y="143806"/>
                  </a:cubicBezTo>
                  <a:cubicBezTo>
                    <a:pt x="615136" y="144192"/>
                    <a:pt x="611072" y="146516"/>
                    <a:pt x="598092" y="152326"/>
                  </a:cubicBezTo>
                  <a:cubicBezTo>
                    <a:pt x="546951" y="175376"/>
                    <a:pt x="508977" y="196098"/>
                    <a:pt x="471208" y="221279"/>
                  </a:cubicBezTo>
                  <a:cubicBezTo>
                    <a:pt x="461328" y="227865"/>
                    <a:pt x="453003" y="233287"/>
                    <a:pt x="452806" y="233287"/>
                  </a:cubicBezTo>
                  <a:cubicBezTo>
                    <a:pt x="452610" y="233287"/>
                    <a:pt x="452422" y="227672"/>
                    <a:pt x="452422" y="220892"/>
                  </a:cubicBezTo>
                  <a:cubicBezTo>
                    <a:pt x="452422" y="184093"/>
                    <a:pt x="445061" y="146904"/>
                    <a:pt x="431492" y="115527"/>
                  </a:cubicBezTo>
                  <a:cubicBezTo>
                    <a:pt x="430143" y="112428"/>
                    <a:pt x="428973" y="109524"/>
                    <a:pt x="429170" y="109327"/>
                  </a:cubicBezTo>
                  <a:close/>
                  <a:moveTo>
                    <a:pt x="635092" y="150003"/>
                  </a:moveTo>
                  <a:cubicBezTo>
                    <a:pt x="635673" y="150584"/>
                    <a:pt x="633154" y="166274"/>
                    <a:pt x="630831" y="175569"/>
                  </a:cubicBezTo>
                  <a:cubicBezTo>
                    <a:pt x="623855" y="204429"/>
                    <a:pt x="605069" y="247236"/>
                    <a:pt x="582013" y="287520"/>
                  </a:cubicBezTo>
                  <a:cubicBezTo>
                    <a:pt x="577948" y="294687"/>
                    <a:pt x="574268" y="300498"/>
                    <a:pt x="573875" y="300691"/>
                  </a:cubicBezTo>
                  <a:cubicBezTo>
                    <a:pt x="573491" y="300884"/>
                    <a:pt x="568265" y="297978"/>
                    <a:pt x="562253" y="294492"/>
                  </a:cubicBezTo>
                  <a:cubicBezTo>
                    <a:pt x="539787" y="281321"/>
                    <a:pt x="514211" y="268926"/>
                    <a:pt x="486314" y="257303"/>
                  </a:cubicBezTo>
                  <a:cubicBezTo>
                    <a:pt x="478569" y="254012"/>
                    <a:pt x="471789" y="251298"/>
                    <a:pt x="471592" y="250914"/>
                  </a:cubicBezTo>
                  <a:cubicBezTo>
                    <a:pt x="470234" y="249750"/>
                    <a:pt x="532613" y="208495"/>
                    <a:pt x="565549" y="188740"/>
                  </a:cubicBezTo>
                  <a:cubicBezTo>
                    <a:pt x="591696" y="172858"/>
                    <a:pt x="634315" y="149227"/>
                    <a:pt x="635092" y="150003"/>
                  </a:cubicBezTo>
                  <a:close/>
                  <a:moveTo>
                    <a:pt x="649814" y="152327"/>
                  </a:moveTo>
                  <a:cubicBezTo>
                    <a:pt x="651556" y="152327"/>
                    <a:pt x="686814" y="162012"/>
                    <a:pt x="705216" y="167435"/>
                  </a:cubicBezTo>
                  <a:cubicBezTo>
                    <a:pt x="750739" y="180994"/>
                    <a:pt x="803041" y="200168"/>
                    <a:pt x="837138" y="215662"/>
                  </a:cubicBezTo>
                  <a:lnTo>
                    <a:pt x="851270" y="222056"/>
                  </a:lnTo>
                  <a:lnTo>
                    <a:pt x="841399" y="224379"/>
                  </a:lnTo>
                  <a:cubicBezTo>
                    <a:pt x="758099" y="243552"/>
                    <a:pt x="686814" y="265635"/>
                    <a:pt x="618039" y="293525"/>
                  </a:cubicBezTo>
                  <a:cubicBezTo>
                    <a:pt x="612420" y="295849"/>
                    <a:pt x="607391" y="297786"/>
                    <a:pt x="607007" y="297786"/>
                  </a:cubicBezTo>
                  <a:cubicBezTo>
                    <a:pt x="606614" y="297786"/>
                    <a:pt x="608553" y="293332"/>
                    <a:pt x="611072" y="287907"/>
                  </a:cubicBezTo>
                  <a:cubicBezTo>
                    <a:pt x="631796" y="243941"/>
                    <a:pt x="645169" y="198037"/>
                    <a:pt x="648456" y="158911"/>
                  </a:cubicBezTo>
                  <a:cubicBezTo>
                    <a:pt x="648653" y="155230"/>
                    <a:pt x="649233" y="152327"/>
                    <a:pt x="649814" y="152327"/>
                  </a:cubicBezTo>
                  <a:close/>
                  <a:moveTo>
                    <a:pt x="298802" y="232901"/>
                  </a:moveTo>
                  <a:cubicBezTo>
                    <a:pt x="299382" y="232319"/>
                    <a:pt x="326306" y="238712"/>
                    <a:pt x="340840" y="242776"/>
                  </a:cubicBezTo>
                  <a:cubicBezTo>
                    <a:pt x="362923" y="248976"/>
                    <a:pt x="409803" y="264663"/>
                    <a:pt x="409803" y="265826"/>
                  </a:cubicBezTo>
                  <a:cubicBezTo>
                    <a:pt x="409803" y="266019"/>
                    <a:pt x="404568" y="270474"/>
                    <a:pt x="398369" y="275900"/>
                  </a:cubicBezTo>
                  <a:cubicBezTo>
                    <a:pt x="372999" y="297011"/>
                    <a:pt x="348585" y="319282"/>
                    <a:pt x="319330" y="347561"/>
                  </a:cubicBezTo>
                  <a:cubicBezTo>
                    <a:pt x="310611" y="355893"/>
                    <a:pt x="303259" y="362671"/>
                    <a:pt x="302875" y="362671"/>
                  </a:cubicBezTo>
                  <a:cubicBezTo>
                    <a:pt x="302482" y="362671"/>
                    <a:pt x="302295" y="361506"/>
                    <a:pt x="302482" y="359957"/>
                  </a:cubicBezTo>
                  <a:cubicBezTo>
                    <a:pt x="306940" y="327417"/>
                    <a:pt x="305975" y="285582"/>
                    <a:pt x="299766" y="243165"/>
                  </a:cubicBezTo>
                  <a:cubicBezTo>
                    <a:pt x="299186" y="237740"/>
                    <a:pt x="298605" y="233094"/>
                    <a:pt x="298802" y="232901"/>
                  </a:cubicBezTo>
                  <a:close/>
                  <a:moveTo>
                    <a:pt x="864643" y="233483"/>
                  </a:moveTo>
                  <a:cubicBezTo>
                    <a:pt x="865027" y="233868"/>
                    <a:pt x="852244" y="254012"/>
                    <a:pt x="844106" y="265438"/>
                  </a:cubicBezTo>
                  <a:cubicBezTo>
                    <a:pt x="832493" y="282094"/>
                    <a:pt x="815440" y="304179"/>
                    <a:pt x="776886" y="352600"/>
                  </a:cubicBezTo>
                  <a:cubicBezTo>
                    <a:pt x="756554" y="378164"/>
                    <a:pt x="733686" y="407025"/>
                    <a:pt x="726137" y="416709"/>
                  </a:cubicBezTo>
                  <a:cubicBezTo>
                    <a:pt x="718383" y="426392"/>
                    <a:pt x="711996" y="434525"/>
                    <a:pt x="711800" y="434525"/>
                  </a:cubicBezTo>
                  <a:cubicBezTo>
                    <a:pt x="711603" y="434525"/>
                    <a:pt x="709093" y="431041"/>
                    <a:pt x="706378" y="426781"/>
                  </a:cubicBezTo>
                  <a:cubicBezTo>
                    <a:pt x="684679" y="394240"/>
                    <a:pt x="658720" y="365768"/>
                    <a:pt x="627919" y="340203"/>
                  </a:cubicBezTo>
                  <a:cubicBezTo>
                    <a:pt x="622113" y="335359"/>
                    <a:pt x="615717" y="330129"/>
                    <a:pt x="613591" y="328580"/>
                  </a:cubicBezTo>
                  <a:cubicBezTo>
                    <a:pt x="611456" y="327031"/>
                    <a:pt x="609714" y="325481"/>
                    <a:pt x="609714" y="325289"/>
                  </a:cubicBezTo>
                  <a:cubicBezTo>
                    <a:pt x="609714" y="324709"/>
                    <a:pt x="642641" y="310567"/>
                    <a:pt x="667635" y="300497"/>
                  </a:cubicBezTo>
                  <a:cubicBezTo>
                    <a:pt x="711416" y="282677"/>
                    <a:pt x="771070" y="261372"/>
                    <a:pt x="815824" y="247619"/>
                  </a:cubicBezTo>
                  <a:cubicBezTo>
                    <a:pt x="839264" y="240261"/>
                    <a:pt x="864259" y="233094"/>
                    <a:pt x="864643" y="233483"/>
                  </a:cubicBezTo>
                  <a:close/>
                  <a:moveTo>
                    <a:pt x="879561" y="237354"/>
                  </a:moveTo>
                  <a:cubicBezTo>
                    <a:pt x="880329" y="237162"/>
                    <a:pt x="884983" y="239486"/>
                    <a:pt x="890602" y="242776"/>
                  </a:cubicBezTo>
                  <a:cubicBezTo>
                    <a:pt x="937679" y="269698"/>
                    <a:pt x="983782" y="304370"/>
                    <a:pt x="1020202" y="340009"/>
                  </a:cubicBezTo>
                  <a:cubicBezTo>
                    <a:pt x="1030466" y="350082"/>
                    <a:pt x="1055844" y="376423"/>
                    <a:pt x="1055451" y="376616"/>
                  </a:cubicBezTo>
                  <a:cubicBezTo>
                    <a:pt x="1055451" y="376616"/>
                    <a:pt x="1046545" y="377390"/>
                    <a:pt x="1036085" y="378164"/>
                  </a:cubicBezTo>
                  <a:cubicBezTo>
                    <a:pt x="954527" y="384364"/>
                    <a:pt x="850118" y="401599"/>
                    <a:pt x="749774" y="425809"/>
                  </a:cubicBezTo>
                  <a:cubicBezTo>
                    <a:pt x="742994" y="427357"/>
                    <a:pt x="736991" y="428714"/>
                    <a:pt x="736598" y="428714"/>
                  </a:cubicBezTo>
                  <a:cubicBezTo>
                    <a:pt x="736214" y="428714"/>
                    <a:pt x="743771" y="421161"/>
                    <a:pt x="753258" y="412059"/>
                  </a:cubicBezTo>
                  <a:cubicBezTo>
                    <a:pt x="812153" y="355309"/>
                    <a:pt x="839077" y="319478"/>
                    <a:pt x="870842" y="255560"/>
                  </a:cubicBezTo>
                  <a:cubicBezTo>
                    <a:pt x="875300" y="246072"/>
                    <a:pt x="879177" y="237937"/>
                    <a:pt x="879561" y="237354"/>
                  </a:cubicBezTo>
                  <a:cubicBezTo>
                    <a:pt x="879365" y="237354"/>
                    <a:pt x="879365" y="237354"/>
                    <a:pt x="879561" y="237354"/>
                  </a:cubicBezTo>
                  <a:close/>
                  <a:moveTo>
                    <a:pt x="448152" y="281517"/>
                  </a:moveTo>
                  <a:cubicBezTo>
                    <a:pt x="450868" y="282095"/>
                    <a:pt x="476050" y="293915"/>
                    <a:pt x="495032" y="303403"/>
                  </a:cubicBezTo>
                  <a:cubicBezTo>
                    <a:pt x="512470" y="312115"/>
                    <a:pt x="538625" y="326064"/>
                    <a:pt x="539974" y="327224"/>
                  </a:cubicBezTo>
                  <a:cubicBezTo>
                    <a:pt x="540171" y="327417"/>
                    <a:pt x="530871" y="332260"/>
                    <a:pt x="519446" y="337878"/>
                  </a:cubicBezTo>
                  <a:cubicBezTo>
                    <a:pt x="483026" y="356084"/>
                    <a:pt x="451841" y="373320"/>
                    <a:pt x="419290" y="393077"/>
                  </a:cubicBezTo>
                  <a:cubicBezTo>
                    <a:pt x="409990" y="398695"/>
                    <a:pt x="402246" y="403345"/>
                    <a:pt x="402049" y="403345"/>
                  </a:cubicBezTo>
                  <a:cubicBezTo>
                    <a:pt x="401281" y="403345"/>
                    <a:pt x="401468" y="402566"/>
                    <a:pt x="406703" y="393077"/>
                  </a:cubicBezTo>
                  <a:cubicBezTo>
                    <a:pt x="424140" y="361315"/>
                    <a:pt x="438085" y="323352"/>
                    <a:pt x="446026" y="286357"/>
                  </a:cubicBezTo>
                  <a:cubicBezTo>
                    <a:pt x="446803" y="283452"/>
                    <a:pt x="447571" y="281517"/>
                    <a:pt x="448152" y="281517"/>
                  </a:cubicBezTo>
                  <a:close/>
                  <a:moveTo>
                    <a:pt x="422970" y="286164"/>
                  </a:moveTo>
                  <a:cubicBezTo>
                    <a:pt x="423551" y="286746"/>
                    <a:pt x="416967" y="310568"/>
                    <a:pt x="412903" y="323545"/>
                  </a:cubicBezTo>
                  <a:cubicBezTo>
                    <a:pt x="404952" y="348144"/>
                    <a:pt x="391588" y="378939"/>
                    <a:pt x="378609" y="402182"/>
                  </a:cubicBezTo>
                  <a:cubicBezTo>
                    <a:pt x="375509" y="407602"/>
                    <a:pt x="370864" y="415544"/>
                    <a:pt x="368345" y="419998"/>
                  </a:cubicBezTo>
                  <a:lnTo>
                    <a:pt x="363503" y="427746"/>
                  </a:lnTo>
                  <a:lnTo>
                    <a:pt x="352659" y="417289"/>
                  </a:lnTo>
                  <a:cubicBezTo>
                    <a:pt x="340063" y="405086"/>
                    <a:pt x="329790" y="397533"/>
                    <a:pt x="316623" y="390752"/>
                  </a:cubicBezTo>
                  <a:cubicBezTo>
                    <a:pt x="311388" y="388043"/>
                    <a:pt x="307324" y="385716"/>
                    <a:pt x="307324" y="385331"/>
                  </a:cubicBezTo>
                  <a:cubicBezTo>
                    <a:pt x="307324" y="383782"/>
                    <a:pt x="340447" y="353761"/>
                    <a:pt x="365826" y="332068"/>
                  </a:cubicBezTo>
                  <a:cubicBezTo>
                    <a:pt x="384031" y="316378"/>
                    <a:pt x="422389" y="285583"/>
                    <a:pt x="422970" y="286164"/>
                  </a:cubicBezTo>
                  <a:close/>
                  <a:moveTo>
                    <a:pt x="576983" y="349500"/>
                  </a:moveTo>
                  <a:lnTo>
                    <a:pt x="586470" y="355696"/>
                  </a:lnTo>
                  <a:cubicBezTo>
                    <a:pt x="608160" y="369838"/>
                    <a:pt x="633735" y="388623"/>
                    <a:pt x="653298" y="405086"/>
                  </a:cubicBezTo>
                  <a:cubicBezTo>
                    <a:pt x="664339" y="414187"/>
                    <a:pt x="685653" y="433365"/>
                    <a:pt x="689914" y="438013"/>
                  </a:cubicBezTo>
                  <a:lnTo>
                    <a:pt x="692237" y="440534"/>
                  </a:lnTo>
                  <a:lnTo>
                    <a:pt x="676550" y="444987"/>
                  </a:lnTo>
                  <a:cubicBezTo>
                    <a:pt x="587828" y="469583"/>
                    <a:pt x="519250" y="491470"/>
                    <a:pt x="439246" y="520912"/>
                  </a:cubicBezTo>
                  <a:cubicBezTo>
                    <a:pt x="430331" y="524203"/>
                    <a:pt x="422782" y="526915"/>
                    <a:pt x="422193" y="526915"/>
                  </a:cubicBezTo>
                  <a:cubicBezTo>
                    <a:pt x="421040" y="526915"/>
                    <a:pt x="420067" y="527882"/>
                    <a:pt x="440023" y="509481"/>
                  </a:cubicBezTo>
                  <a:cubicBezTo>
                    <a:pt x="491164" y="462420"/>
                    <a:pt x="536490" y="410508"/>
                    <a:pt x="570194" y="359957"/>
                  </a:cubicBezTo>
                  <a:lnTo>
                    <a:pt x="576983" y="349500"/>
                  </a:lnTo>
                  <a:close/>
                  <a:moveTo>
                    <a:pt x="536490" y="359572"/>
                  </a:moveTo>
                  <a:cubicBezTo>
                    <a:pt x="536874" y="359957"/>
                    <a:pt x="510343" y="397338"/>
                    <a:pt x="494452" y="418450"/>
                  </a:cubicBezTo>
                  <a:cubicBezTo>
                    <a:pt x="475469" y="443630"/>
                    <a:pt x="441765" y="485853"/>
                    <a:pt x="418512" y="513354"/>
                  </a:cubicBezTo>
                  <a:cubicBezTo>
                    <a:pt x="408829" y="524784"/>
                    <a:pt x="400504" y="534274"/>
                    <a:pt x="400120" y="534468"/>
                  </a:cubicBezTo>
                  <a:cubicBezTo>
                    <a:pt x="399530" y="534661"/>
                    <a:pt x="399342" y="531757"/>
                    <a:pt x="399342" y="527301"/>
                  </a:cubicBezTo>
                  <a:cubicBezTo>
                    <a:pt x="399342" y="503863"/>
                    <a:pt x="393339" y="478878"/>
                    <a:pt x="382870" y="457574"/>
                  </a:cubicBezTo>
                  <a:cubicBezTo>
                    <a:pt x="378421" y="448665"/>
                    <a:pt x="377644" y="446534"/>
                    <a:pt x="378618" y="445567"/>
                  </a:cubicBezTo>
                  <a:cubicBezTo>
                    <a:pt x="382289" y="442273"/>
                    <a:pt x="438665" y="410121"/>
                    <a:pt x="474308" y="390947"/>
                  </a:cubicBezTo>
                  <a:cubicBezTo>
                    <a:pt x="498329" y="378164"/>
                    <a:pt x="535910" y="359184"/>
                    <a:pt x="536490" y="359572"/>
                  </a:cubicBezTo>
                  <a:close/>
                  <a:moveTo>
                    <a:pt x="291629" y="419614"/>
                  </a:moveTo>
                  <a:cubicBezTo>
                    <a:pt x="292218" y="419614"/>
                    <a:pt x="296667" y="421936"/>
                    <a:pt x="301705" y="424650"/>
                  </a:cubicBezTo>
                  <a:cubicBezTo>
                    <a:pt x="314104" y="431428"/>
                    <a:pt x="325145" y="438981"/>
                    <a:pt x="335025" y="447118"/>
                  </a:cubicBezTo>
                  <a:cubicBezTo>
                    <a:pt x="335409" y="447504"/>
                    <a:pt x="330380" y="451573"/>
                    <a:pt x="323787" y="456412"/>
                  </a:cubicBezTo>
                  <a:cubicBezTo>
                    <a:pt x="305385" y="469583"/>
                    <a:pt x="277497" y="490696"/>
                    <a:pt x="261223" y="503674"/>
                  </a:cubicBezTo>
                  <a:cubicBezTo>
                    <a:pt x="244172" y="517232"/>
                    <a:pt x="243595" y="517619"/>
                    <a:pt x="245530" y="514714"/>
                  </a:cubicBezTo>
                  <a:cubicBezTo>
                    <a:pt x="258317" y="495151"/>
                    <a:pt x="264706" y="484111"/>
                    <a:pt x="271489" y="469973"/>
                  </a:cubicBezTo>
                  <a:cubicBezTo>
                    <a:pt x="277497" y="457385"/>
                    <a:pt x="283499" y="442470"/>
                    <a:pt x="287761" y="429493"/>
                  </a:cubicBezTo>
                  <a:cubicBezTo>
                    <a:pt x="289306" y="423875"/>
                    <a:pt x="291244" y="419614"/>
                    <a:pt x="291629" y="419614"/>
                  </a:cubicBezTo>
                  <a:close/>
                  <a:moveTo>
                    <a:pt x="356920" y="470746"/>
                  </a:moveTo>
                  <a:cubicBezTo>
                    <a:pt x="357884" y="470555"/>
                    <a:pt x="359046" y="472295"/>
                    <a:pt x="364280" y="480044"/>
                  </a:cubicBezTo>
                  <a:cubicBezTo>
                    <a:pt x="375322" y="496504"/>
                    <a:pt x="383844" y="518588"/>
                    <a:pt x="385979" y="536406"/>
                  </a:cubicBezTo>
                  <a:lnTo>
                    <a:pt x="386363" y="540282"/>
                  </a:lnTo>
                  <a:lnTo>
                    <a:pt x="359823" y="550548"/>
                  </a:lnTo>
                  <a:cubicBezTo>
                    <a:pt x="312362" y="568946"/>
                    <a:pt x="268583" y="587154"/>
                    <a:pt x="238941" y="600709"/>
                  </a:cubicBezTo>
                  <a:cubicBezTo>
                    <a:pt x="230614" y="604585"/>
                    <a:pt x="216084" y="611556"/>
                    <a:pt x="206594" y="616207"/>
                  </a:cubicBezTo>
                  <a:cubicBezTo>
                    <a:pt x="197101" y="621047"/>
                    <a:pt x="189352" y="624727"/>
                    <a:pt x="189352" y="624534"/>
                  </a:cubicBezTo>
                  <a:cubicBezTo>
                    <a:pt x="189352" y="624341"/>
                    <a:pt x="195356" y="619886"/>
                    <a:pt x="202717" y="614461"/>
                  </a:cubicBezTo>
                  <a:cubicBezTo>
                    <a:pt x="260642" y="572434"/>
                    <a:pt x="310808" y="526334"/>
                    <a:pt x="348389" y="480238"/>
                  </a:cubicBezTo>
                  <a:cubicBezTo>
                    <a:pt x="352462" y="475395"/>
                    <a:pt x="356142" y="470940"/>
                    <a:pt x="356527" y="470747"/>
                  </a:cubicBezTo>
                  <a:lnTo>
                    <a:pt x="356920" y="470746"/>
                  </a:lnTo>
                  <a:close/>
                  <a:moveTo>
                    <a:pt x="326887" y="478107"/>
                  </a:moveTo>
                  <a:cubicBezTo>
                    <a:pt x="327664" y="478882"/>
                    <a:pt x="305582" y="503866"/>
                    <a:pt x="290476" y="519167"/>
                  </a:cubicBezTo>
                  <a:cubicBezTo>
                    <a:pt x="253086" y="557325"/>
                    <a:pt x="216086" y="587154"/>
                    <a:pt x="170174" y="616207"/>
                  </a:cubicBezTo>
                  <a:cubicBezTo>
                    <a:pt x="164363" y="619886"/>
                    <a:pt x="159134" y="623178"/>
                    <a:pt x="158551" y="623567"/>
                  </a:cubicBezTo>
                  <a:cubicBezTo>
                    <a:pt x="157194" y="624341"/>
                    <a:pt x="158937" y="622403"/>
                    <a:pt x="179085" y="600516"/>
                  </a:cubicBezTo>
                  <a:cubicBezTo>
                    <a:pt x="191871" y="586764"/>
                    <a:pt x="201556" y="575144"/>
                    <a:pt x="212598" y="560813"/>
                  </a:cubicBezTo>
                  <a:cubicBezTo>
                    <a:pt x="219958" y="551324"/>
                    <a:pt x="221315" y="549967"/>
                    <a:pt x="231971" y="542410"/>
                  </a:cubicBezTo>
                  <a:cubicBezTo>
                    <a:pt x="260448" y="521879"/>
                    <a:pt x="326119" y="477331"/>
                    <a:pt x="326887" y="478107"/>
                  </a:cubicBezTo>
                  <a:close/>
                </a:path>
              </a:pathLst>
            </a:custGeom>
            <a:solidFill>
              <a:srgbClr val="EE352C"/>
            </a:solidFill>
            <a:ln w="5420" cap="flat">
              <a:noFill/>
              <a:prstDash val="solid"/>
              <a:miter/>
            </a:ln>
          </p:spPr>
          <p:txBody>
            <a:bodyPr rtlCol="0" anchor="ctr"/>
            <a:lstStyle/>
            <a:p>
              <a:endParaRPr lang="en-IN"/>
            </a:p>
          </p:txBody>
        </p:sp>
      </p:grpSp>
      <p:sp>
        <p:nvSpPr>
          <p:cNvPr id="127" name="server" title="Icon of a server tower">
            <a:extLst>
              <a:ext uri="{FF2B5EF4-FFF2-40B4-BE49-F238E27FC236}">
                <a16:creationId xmlns:a16="http://schemas.microsoft.com/office/drawing/2014/main" id="{B1A7FD8E-6279-4D04-9F09-5198AC2E09B9}"/>
              </a:ext>
            </a:extLst>
          </p:cNvPr>
          <p:cNvSpPr>
            <a:spLocks noChangeAspect="1" noEditPoints="1"/>
          </p:cNvSpPr>
          <p:nvPr/>
        </p:nvSpPr>
        <p:spPr bwMode="auto">
          <a:xfrm>
            <a:off x="8220202" y="2574940"/>
            <a:ext cx="235971" cy="44672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11" name="Connector: Elbow 10">
            <a:extLst>
              <a:ext uri="{FF2B5EF4-FFF2-40B4-BE49-F238E27FC236}">
                <a16:creationId xmlns:a16="http://schemas.microsoft.com/office/drawing/2014/main" id="{B4B4BA03-D5FB-4889-B394-779BC48397DB}"/>
              </a:ext>
            </a:extLst>
          </p:cNvPr>
          <p:cNvCxnSpPr>
            <a:cxnSpLocks/>
          </p:cNvCxnSpPr>
          <p:nvPr/>
        </p:nvCxnSpPr>
        <p:spPr>
          <a:xfrm rot="10800000" flipV="1">
            <a:off x="7310698" y="2784616"/>
            <a:ext cx="14939" cy="2204448"/>
          </a:xfrm>
          <a:prstGeom prst="bentConnector3">
            <a:avLst>
              <a:gd name="adj1" fmla="val 5737504"/>
            </a:avLst>
          </a:prstGeom>
          <a:noFill/>
          <a:ln w="9525" cap="flat" cmpd="sng" algn="ctr">
            <a:solidFill>
              <a:srgbClr val="FFFFFF">
                <a:lumMod val="75000"/>
              </a:srgbClr>
            </a:solidFill>
            <a:prstDash val="solid"/>
            <a:headEnd type="triangle"/>
            <a:tailEnd type="triangle"/>
          </a:ln>
          <a:effectLst/>
        </p:spPr>
      </p:cxnSp>
      <p:cxnSp>
        <p:nvCxnSpPr>
          <p:cNvPr id="21" name="Straight Connector 20">
            <a:extLst>
              <a:ext uri="{FF2B5EF4-FFF2-40B4-BE49-F238E27FC236}">
                <a16:creationId xmlns:a16="http://schemas.microsoft.com/office/drawing/2014/main" id="{8B3B3ECF-C6D0-4BF3-898E-39CA6ABB99C3}"/>
              </a:ext>
            </a:extLst>
          </p:cNvPr>
          <p:cNvCxnSpPr/>
          <p:nvPr/>
        </p:nvCxnSpPr>
        <p:spPr>
          <a:xfrm>
            <a:off x="6001587" y="3892535"/>
            <a:ext cx="471837" cy="0"/>
          </a:xfrm>
          <a:prstGeom prst="line">
            <a:avLst/>
          </a:prstGeom>
          <a:noFill/>
          <a:ln w="9525" cap="flat" cmpd="sng" algn="ctr">
            <a:solidFill>
              <a:srgbClr val="FFFFFF">
                <a:lumMod val="75000"/>
              </a:srgbClr>
            </a:solidFill>
            <a:prstDash val="solid"/>
            <a:headEnd type="none"/>
            <a:tailEnd type="none"/>
          </a:ln>
          <a:effectLst/>
        </p:spPr>
      </p:cxnSp>
      <p:grpSp>
        <p:nvGrpSpPr>
          <p:cNvPr id="4" name="Group 3">
            <a:extLst>
              <a:ext uri="{FF2B5EF4-FFF2-40B4-BE49-F238E27FC236}">
                <a16:creationId xmlns:a16="http://schemas.microsoft.com/office/drawing/2014/main" id="{EB6F35DB-109C-45EE-BBB7-69F506963556}"/>
              </a:ext>
            </a:extLst>
          </p:cNvPr>
          <p:cNvGrpSpPr/>
          <p:nvPr/>
        </p:nvGrpSpPr>
        <p:grpSpPr>
          <a:xfrm>
            <a:off x="3339653" y="2720377"/>
            <a:ext cx="2661934" cy="1911160"/>
            <a:chOff x="3339653" y="2720377"/>
            <a:chExt cx="2661934" cy="1911160"/>
          </a:xfrm>
        </p:grpSpPr>
        <p:sp>
          <p:nvSpPr>
            <p:cNvPr id="126" name="Rectangle: Rounded Corners 125">
              <a:extLst>
                <a:ext uri="{FF2B5EF4-FFF2-40B4-BE49-F238E27FC236}">
                  <a16:creationId xmlns:a16="http://schemas.microsoft.com/office/drawing/2014/main" id="{5823F8ED-B0C1-484D-8FAF-182899E21A4C}"/>
                </a:ext>
              </a:extLst>
            </p:cNvPr>
            <p:cNvSpPr/>
            <p:nvPr/>
          </p:nvSpPr>
          <p:spPr bwMode="auto">
            <a:xfrm>
              <a:off x="3731506" y="3112201"/>
              <a:ext cx="2270081" cy="1519336"/>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200" b="0" i="0" u="none" strike="noStrike" kern="0" cap="none" normalizeH="0" baseline="0" noProof="0">
                  <a:ln>
                    <a:noFill/>
                  </a:ln>
                  <a:effectLst/>
                  <a:uLnTx/>
                  <a:uFillTx/>
                  <a:latin typeface="Segoe UI Semilight"/>
                  <a:ea typeface="+mn-ea"/>
                  <a:cs typeface="Segoe UI" pitchFamily="34" charset="0"/>
                </a:rPr>
                <a:t>Machine Learning </a:t>
              </a:r>
            </a:p>
          </p:txBody>
        </p:sp>
        <p:grpSp>
          <p:nvGrpSpPr>
            <p:cNvPr id="133" name="Group 132">
              <a:extLst>
                <a:ext uri="{FF2B5EF4-FFF2-40B4-BE49-F238E27FC236}">
                  <a16:creationId xmlns:a16="http://schemas.microsoft.com/office/drawing/2014/main" id="{E6CEDDC0-18F7-4DD1-BD98-A0960DC90265}"/>
                </a:ext>
              </a:extLst>
            </p:cNvPr>
            <p:cNvGrpSpPr/>
            <p:nvPr/>
          </p:nvGrpSpPr>
          <p:grpSpPr>
            <a:xfrm>
              <a:off x="3339653" y="2720377"/>
              <a:ext cx="781110" cy="781108"/>
              <a:chOff x="4394181" y="2691041"/>
              <a:chExt cx="936008" cy="936006"/>
            </a:xfrm>
          </p:grpSpPr>
          <p:sp>
            <p:nvSpPr>
              <p:cNvPr id="152" name="Oval 151">
                <a:extLst>
                  <a:ext uri="{FF2B5EF4-FFF2-40B4-BE49-F238E27FC236}">
                    <a16:creationId xmlns:a16="http://schemas.microsoft.com/office/drawing/2014/main" id="{6BE9AEFE-6ED0-48A7-B21A-E63FF8DC2CFD}"/>
                  </a:ext>
                </a:extLst>
              </p:cNvPr>
              <p:cNvSpPr/>
              <p:nvPr/>
            </p:nvSpPr>
            <p:spPr bwMode="auto">
              <a:xfrm>
                <a:off x="4394181" y="2691041"/>
                <a:ext cx="936008" cy="936006"/>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53" name="TextBox 152">
                <a:extLst>
                  <a:ext uri="{FF2B5EF4-FFF2-40B4-BE49-F238E27FC236}">
                    <a16:creationId xmlns:a16="http://schemas.microsoft.com/office/drawing/2014/main" id="{F72F198A-AFEA-4ED7-8AB9-D56C4E1FC900}"/>
                  </a:ext>
                </a:extLst>
              </p:cNvPr>
              <p:cNvSpPr txBox="1"/>
              <p:nvPr/>
            </p:nvSpPr>
            <p:spPr>
              <a:xfrm>
                <a:off x="4582277" y="3242756"/>
                <a:ext cx="559812" cy="295048"/>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a:t>
                </a:r>
                <a:br>
                  <a:rPr kumimoji="0" lang="en-US" sz="800" b="0" i="0" u="none" strike="noStrike" kern="0" cap="none"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lang="en-US" sz="800">
                    <a:solidFill>
                      <a:schemeClr val="tx2"/>
                    </a:solidFill>
                  </a:rPr>
                  <a:t>S</a:t>
                </a:r>
                <a:r>
                  <a:rPr kumimoji="0" lang="en-US" sz="800" b="0" i="0" u="none" strike="noStrike" kern="0" cap="none" normalizeH="0" baseline="0" noProof="0" err="1">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erver</a:t>
                </a:r>
                <a:r>
                  <a:rPr kumimoji="0" lang="en-US" sz="800" b="0" i="0" u="none" strike="noStrike" kern="0" cap="none"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p>
            </p:txBody>
          </p:sp>
          <p:pic>
            <p:nvPicPr>
              <p:cNvPr id="154" name="Picture 153">
                <a:extLst>
                  <a:ext uri="{FF2B5EF4-FFF2-40B4-BE49-F238E27FC236}">
                    <a16:creationId xmlns:a16="http://schemas.microsoft.com/office/drawing/2014/main" id="{C0A81293-7125-43F8-AE0C-741CED119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996" y="2824470"/>
                <a:ext cx="414381" cy="414377"/>
              </a:xfrm>
              <a:prstGeom prst="rect">
                <a:avLst/>
              </a:prstGeom>
            </p:spPr>
          </p:pic>
        </p:grpSp>
        <p:sp>
          <p:nvSpPr>
            <p:cNvPr id="118" name="Freeform: Shape 117">
              <a:extLst>
                <a:ext uri="{FF2B5EF4-FFF2-40B4-BE49-F238E27FC236}">
                  <a16:creationId xmlns:a16="http://schemas.microsoft.com/office/drawing/2014/main" id="{5CEF7733-A595-43B6-A4F8-E394BD193037}"/>
                </a:ext>
              </a:extLst>
            </p:cNvPr>
            <p:cNvSpPr/>
            <p:nvPr/>
          </p:nvSpPr>
          <p:spPr bwMode="auto">
            <a:xfrm>
              <a:off x="4565997" y="3255001"/>
              <a:ext cx="711053" cy="219190"/>
            </a:xfrm>
            <a:custGeom>
              <a:avLst/>
              <a:gdLst>
                <a:gd name="connsiteX0" fmla="*/ 51003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84153 w 992711"/>
                <a:gd name="connsiteY5" fmla="*/ 306014 h 306014"/>
                <a:gd name="connsiteX6" fmla="*/ 84153 w 992711"/>
                <a:gd name="connsiteY6" fmla="*/ 306013 h 306014"/>
                <a:gd name="connsiteX7" fmla="*/ 32756 w 992711"/>
                <a:gd name="connsiteY7" fmla="*/ 228472 h 306014"/>
                <a:gd name="connsiteX8" fmla="*/ 0 w 992711"/>
                <a:gd name="connsiteY8" fmla="*/ 221859 h 306014"/>
                <a:gd name="connsiteX9" fmla="*/ 0 w 992711"/>
                <a:gd name="connsiteY9" fmla="*/ 51003 h 306014"/>
                <a:gd name="connsiteX10" fmla="*/ 51003 w 992711"/>
                <a:gd name="connsiteY10" fmla="*/ 0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2711" h="306014">
                  <a:moveTo>
                    <a:pt x="51003" y="0"/>
                  </a:moveTo>
                  <a:lnTo>
                    <a:pt x="941708" y="0"/>
                  </a:lnTo>
                  <a:cubicBezTo>
                    <a:pt x="969876" y="0"/>
                    <a:pt x="992711" y="22835"/>
                    <a:pt x="992711" y="51003"/>
                  </a:cubicBezTo>
                  <a:lnTo>
                    <a:pt x="992711" y="255011"/>
                  </a:lnTo>
                  <a:cubicBezTo>
                    <a:pt x="992711" y="283179"/>
                    <a:pt x="969876" y="306014"/>
                    <a:pt x="941708" y="306014"/>
                  </a:cubicBezTo>
                  <a:lnTo>
                    <a:pt x="84153" y="306014"/>
                  </a:lnTo>
                  <a:lnTo>
                    <a:pt x="84153" y="306013"/>
                  </a:lnTo>
                  <a:cubicBezTo>
                    <a:pt x="84153" y="271155"/>
                    <a:pt x="62960" y="241248"/>
                    <a:pt x="32756" y="228472"/>
                  </a:cubicBezTo>
                  <a:lnTo>
                    <a:pt x="0" y="221859"/>
                  </a:lnTo>
                  <a:lnTo>
                    <a:pt x="0" y="51003"/>
                  </a:lnTo>
                  <a:cubicBezTo>
                    <a:pt x="0" y="22835"/>
                    <a:pt x="22835" y="0"/>
                    <a:pt x="51003" y="0"/>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19" name="Freeform: Shape 118">
              <a:extLst>
                <a:ext uri="{FF2B5EF4-FFF2-40B4-BE49-F238E27FC236}">
                  <a16:creationId xmlns:a16="http://schemas.microsoft.com/office/drawing/2014/main" id="{A1BC1029-6E79-4480-BC2A-823C9032EA76}"/>
                </a:ext>
              </a:extLst>
            </p:cNvPr>
            <p:cNvSpPr/>
            <p:nvPr/>
          </p:nvSpPr>
          <p:spPr bwMode="auto">
            <a:xfrm>
              <a:off x="4565997" y="3475865"/>
              <a:ext cx="711053" cy="219190"/>
            </a:xfrm>
            <a:custGeom>
              <a:avLst/>
              <a:gdLst>
                <a:gd name="connsiteX0" fmla="*/ 83682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51003 w 992711"/>
                <a:gd name="connsiteY5" fmla="*/ 306014 h 306014"/>
                <a:gd name="connsiteX6" fmla="*/ 0 w 992711"/>
                <a:gd name="connsiteY6" fmla="*/ 255011 h 306014"/>
                <a:gd name="connsiteX7" fmla="*/ 0 w 992711"/>
                <a:gd name="connsiteY7" fmla="*/ 81815 h 306014"/>
                <a:gd name="connsiteX8" fmla="*/ 77541 w 992711"/>
                <a:gd name="connsiteY8" fmla="*/ 30418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711" h="306014">
                  <a:moveTo>
                    <a:pt x="83682" y="0"/>
                  </a:moveTo>
                  <a:lnTo>
                    <a:pt x="941708" y="0"/>
                  </a:lnTo>
                  <a:cubicBezTo>
                    <a:pt x="969876" y="0"/>
                    <a:pt x="992711" y="22835"/>
                    <a:pt x="992711" y="51003"/>
                  </a:cubicBezTo>
                  <a:lnTo>
                    <a:pt x="992711" y="255011"/>
                  </a:lnTo>
                  <a:cubicBezTo>
                    <a:pt x="992711" y="283179"/>
                    <a:pt x="969876" y="306014"/>
                    <a:pt x="941708" y="306014"/>
                  </a:cubicBezTo>
                  <a:lnTo>
                    <a:pt x="51003" y="306014"/>
                  </a:lnTo>
                  <a:cubicBezTo>
                    <a:pt x="22835" y="306014"/>
                    <a:pt x="0" y="283179"/>
                    <a:pt x="0" y="255011"/>
                  </a:cubicBezTo>
                  <a:lnTo>
                    <a:pt x="0" y="81815"/>
                  </a:lnTo>
                  <a:cubicBezTo>
                    <a:pt x="34858" y="81815"/>
                    <a:pt x="64766" y="60622"/>
                    <a:pt x="77541" y="30418"/>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20" name="Oval 119">
              <a:extLst>
                <a:ext uri="{FF2B5EF4-FFF2-40B4-BE49-F238E27FC236}">
                  <a16:creationId xmlns:a16="http://schemas.microsoft.com/office/drawing/2014/main" id="{62D3A6FC-BD50-425E-8772-89CCDAC5E0D6}"/>
                </a:ext>
              </a:extLst>
            </p:cNvPr>
            <p:cNvSpPr/>
            <p:nvPr/>
          </p:nvSpPr>
          <p:spPr bwMode="auto">
            <a:xfrm>
              <a:off x="4505719" y="3413912"/>
              <a:ext cx="120554" cy="120554"/>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21" name="Rectangle: Rounded Corners 120">
              <a:extLst>
                <a:ext uri="{FF2B5EF4-FFF2-40B4-BE49-F238E27FC236}">
                  <a16:creationId xmlns:a16="http://schemas.microsoft.com/office/drawing/2014/main" id="{34F94A19-9FA9-46D9-9174-853323CA4640}"/>
                </a:ext>
              </a:extLst>
            </p:cNvPr>
            <p:cNvSpPr/>
            <p:nvPr/>
          </p:nvSpPr>
          <p:spPr bwMode="auto">
            <a:xfrm>
              <a:off x="5017715" y="3531638"/>
              <a:ext cx="200634" cy="105763"/>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22" name="Rectangle 121">
              <a:extLst>
                <a:ext uri="{FF2B5EF4-FFF2-40B4-BE49-F238E27FC236}">
                  <a16:creationId xmlns:a16="http://schemas.microsoft.com/office/drawing/2014/main" id="{BC87325F-950D-4873-9DB0-5DF1C65935F0}"/>
                </a:ext>
              </a:extLst>
            </p:cNvPr>
            <p:cNvSpPr/>
            <p:nvPr/>
          </p:nvSpPr>
          <p:spPr bwMode="auto">
            <a:xfrm>
              <a:off x="4629123"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BE15A74B-1949-4119-95ED-C429A04DA599}"/>
                </a:ext>
              </a:extLst>
            </p:cNvPr>
            <p:cNvSpPr/>
            <p:nvPr/>
          </p:nvSpPr>
          <p:spPr bwMode="auto">
            <a:xfrm>
              <a:off x="4706091"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30D45B41-6FED-4225-8511-19E47030BF7E}"/>
                </a:ext>
              </a:extLst>
            </p:cNvPr>
            <p:cNvSpPr/>
            <p:nvPr/>
          </p:nvSpPr>
          <p:spPr bwMode="auto">
            <a:xfrm>
              <a:off x="4783060"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71325B8B-D2A5-4AB3-8981-37A90BA92420}"/>
                </a:ext>
              </a:extLst>
            </p:cNvPr>
            <p:cNvSpPr/>
            <p:nvPr/>
          </p:nvSpPr>
          <p:spPr bwMode="auto">
            <a:xfrm>
              <a:off x="4860029"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2053B473-4C45-4559-8872-C7A9CE0CCC7F}"/>
                </a:ext>
              </a:extLst>
            </p:cNvPr>
            <p:cNvSpPr/>
            <p:nvPr/>
          </p:nvSpPr>
          <p:spPr bwMode="auto">
            <a:xfrm>
              <a:off x="4936997"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32" name="Isosceles Triangle 131">
              <a:extLst>
                <a:ext uri="{FF2B5EF4-FFF2-40B4-BE49-F238E27FC236}">
                  <a16:creationId xmlns:a16="http://schemas.microsoft.com/office/drawing/2014/main" id="{1E49A818-A15F-4152-9647-847799A8543C}"/>
                </a:ext>
              </a:extLst>
            </p:cNvPr>
            <p:cNvSpPr/>
            <p:nvPr/>
          </p:nvSpPr>
          <p:spPr bwMode="auto">
            <a:xfrm rot="5400000">
              <a:off x="4274698" y="3926091"/>
              <a:ext cx="121616" cy="104842"/>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34" name="Isosceles Triangle 133">
              <a:extLst>
                <a:ext uri="{FF2B5EF4-FFF2-40B4-BE49-F238E27FC236}">
                  <a16:creationId xmlns:a16="http://schemas.microsoft.com/office/drawing/2014/main" id="{3E1B4B46-0310-49D6-8AC1-73B2D4330D06}"/>
                </a:ext>
              </a:extLst>
            </p:cNvPr>
            <p:cNvSpPr/>
            <p:nvPr/>
          </p:nvSpPr>
          <p:spPr bwMode="auto">
            <a:xfrm rot="5400000">
              <a:off x="5133978" y="3925047"/>
              <a:ext cx="121616" cy="104842"/>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grpSp>
          <p:nvGrpSpPr>
            <p:cNvPr id="135" name="Group 134">
              <a:extLst>
                <a:ext uri="{FF2B5EF4-FFF2-40B4-BE49-F238E27FC236}">
                  <a16:creationId xmlns:a16="http://schemas.microsoft.com/office/drawing/2014/main" id="{8C9C5373-4A86-4E2E-BC3C-8B3A367B2D02}"/>
                </a:ext>
              </a:extLst>
            </p:cNvPr>
            <p:cNvGrpSpPr/>
            <p:nvPr/>
          </p:nvGrpSpPr>
          <p:grpSpPr>
            <a:xfrm>
              <a:off x="5315115" y="3677439"/>
              <a:ext cx="384717" cy="574848"/>
              <a:chOff x="16928640" y="5794182"/>
              <a:chExt cx="333504" cy="498326"/>
            </a:xfrm>
          </p:grpSpPr>
          <p:sp>
            <p:nvSpPr>
              <p:cNvPr id="176" name="Freeform: Shape 175">
                <a:extLst>
                  <a:ext uri="{FF2B5EF4-FFF2-40B4-BE49-F238E27FC236}">
                    <a16:creationId xmlns:a16="http://schemas.microsoft.com/office/drawing/2014/main" id="{4B0ED2E1-CAC5-4A52-B256-3A62784F990F}"/>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effectLst/>
                  <a:uLnTx/>
                  <a:uFillTx/>
                  <a:latin typeface="Segoe UI Semilight"/>
                  <a:ea typeface="+mn-ea"/>
                  <a:cs typeface="+mn-cs"/>
                </a:endParaRPr>
              </a:p>
            </p:txBody>
          </p:sp>
          <p:cxnSp>
            <p:nvCxnSpPr>
              <p:cNvPr id="177" name="Straight Connector 176">
                <a:extLst>
                  <a:ext uri="{FF2B5EF4-FFF2-40B4-BE49-F238E27FC236}">
                    <a16:creationId xmlns:a16="http://schemas.microsoft.com/office/drawing/2014/main" id="{8BF47ADE-1D0E-4035-AC9C-9514D2218010}"/>
                  </a:ext>
                </a:extLst>
              </p:cNvPr>
              <p:cNvCxnSpPr/>
              <p:nvPr/>
            </p:nvCxnSpPr>
            <p:spPr>
              <a:xfrm>
                <a:off x="17027338" y="6179152"/>
                <a:ext cx="142110" cy="0"/>
              </a:xfrm>
              <a:prstGeom prst="line">
                <a:avLst/>
              </a:prstGeom>
              <a:noFill/>
              <a:ln w="12700" cap="rnd" cmpd="sng" algn="ctr">
                <a:solidFill>
                  <a:srgbClr val="0078D7"/>
                </a:solidFill>
                <a:prstDash val="solid"/>
                <a:headEnd type="none" w="med" len="med"/>
                <a:tailEnd type="none" w="med" len="med"/>
              </a:ln>
              <a:effectLst/>
            </p:spPr>
          </p:cxnSp>
          <p:cxnSp>
            <p:nvCxnSpPr>
              <p:cNvPr id="178" name="Straight Connector 177">
                <a:extLst>
                  <a:ext uri="{FF2B5EF4-FFF2-40B4-BE49-F238E27FC236}">
                    <a16:creationId xmlns:a16="http://schemas.microsoft.com/office/drawing/2014/main" id="{E5BEDCAE-6CDA-45DD-9885-9C56C4CE872D}"/>
                  </a:ext>
                </a:extLst>
              </p:cNvPr>
              <p:cNvCxnSpPr/>
              <p:nvPr/>
            </p:nvCxnSpPr>
            <p:spPr>
              <a:xfrm>
                <a:off x="17027338" y="6218937"/>
                <a:ext cx="142110" cy="0"/>
              </a:xfrm>
              <a:prstGeom prst="line">
                <a:avLst/>
              </a:prstGeom>
              <a:noFill/>
              <a:ln w="12700" cap="rnd" cmpd="sng" algn="ctr">
                <a:solidFill>
                  <a:srgbClr val="0078D7"/>
                </a:solidFill>
                <a:prstDash val="solid"/>
                <a:headEnd type="none" w="med" len="med"/>
                <a:tailEnd type="none" w="med" len="med"/>
              </a:ln>
              <a:effectLst/>
            </p:spPr>
          </p:cxnSp>
          <p:cxnSp>
            <p:nvCxnSpPr>
              <p:cNvPr id="179" name="Straight Connector 178">
                <a:extLst>
                  <a:ext uri="{FF2B5EF4-FFF2-40B4-BE49-F238E27FC236}">
                    <a16:creationId xmlns:a16="http://schemas.microsoft.com/office/drawing/2014/main" id="{14156D69-6FE7-4F53-80A5-D1F47B19FB03}"/>
                  </a:ext>
                </a:extLst>
              </p:cNvPr>
              <p:cNvCxnSpPr/>
              <p:nvPr/>
            </p:nvCxnSpPr>
            <p:spPr>
              <a:xfrm>
                <a:off x="17027338" y="6255640"/>
                <a:ext cx="142110" cy="0"/>
              </a:xfrm>
              <a:prstGeom prst="line">
                <a:avLst/>
              </a:prstGeom>
              <a:noFill/>
              <a:ln w="12700" cap="rnd" cmpd="sng" algn="ctr">
                <a:solidFill>
                  <a:srgbClr val="0078D7"/>
                </a:solidFill>
                <a:prstDash val="solid"/>
                <a:headEnd type="none" w="med" len="med"/>
                <a:tailEnd type="none" w="med" len="med"/>
              </a:ln>
              <a:effectLst/>
            </p:spPr>
          </p:cxnSp>
          <p:cxnSp>
            <p:nvCxnSpPr>
              <p:cNvPr id="180" name="Straight Connector 179">
                <a:extLst>
                  <a:ext uri="{FF2B5EF4-FFF2-40B4-BE49-F238E27FC236}">
                    <a16:creationId xmlns:a16="http://schemas.microsoft.com/office/drawing/2014/main" id="{E2EC9C3B-97A2-42DB-8AA1-A522A54E3298}"/>
                  </a:ext>
                </a:extLst>
              </p:cNvPr>
              <p:cNvCxnSpPr/>
              <p:nvPr/>
            </p:nvCxnSpPr>
            <p:spPr>
              <a:xfrm>
                <a:off x="17070997" y="6292508"/>
                <a:ext cx="54790" cy="0"/>
              </a:xfrm>
              <a:prstGeom prst="line">
                <a:avLst/>
              </a:prstGeom>
              <a:noFill/>
              <a:ln w="12700" cap="rnd" cmpd="sng" algn="ctr">
                <a:solidFill>
                  <a:srgbClr val="0078D7"/>
                </a:solidFill>
                <a:prstDash val="solid"/>
                <a:headEnd type="none" w="med" len="med"/>
                <a:tailEnd type="none" w="med" len="med"/>
              </a:ln>
              <a:effectLst/>
            </p:spPr>
          </p:cxnSp>
          <p:sp>
            <p:nvSpPr>
              <p:cNvPr id="181" name="Freeform: Shape 180">
                <a:extLst>
                  <a:ext uri="{FF2B5EF4-FFF2-40B4-BE49-F238E27FC236}">
                    <a16:creationId xmlns:a16="http://schemas.microsoft.com/office/drawing/2014/main" id="{A890858A-A5B6-41A2-A29F-939147ED21F1}"/>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grpSp>
        <p:cxnSp>
          <p:nvCxnSpPr>
            <p:cNvPr id="137" name="Connector: Elbow 136">
              <a:extLst>
                <a:ext uri="{FF2B5EF4-FFF2-40B4-BE49-F238E27FC236}">
                  <a16:creationId xmlns:a16="http://schemas.microsoft.com/office/drawing/2014/main" id="{DF40BDCA-EEB7-42CC-BB88-201CFB5B2939}"/>
                </a:ext>
              </a:extLst>
            </p:cNvPr>
            <p:cNvCxnSpPr>
              <a:cxnSpLocks/>
              <a:stCxn id="120" idx="2"/>
              <a:endCxn id="132" idx="3"/>
            </p:cNvCxnSpPr>
            <p:nvPr/>
          </p:nvCxnSpPr>
          <p:spPr>
            <a:xfrm rot="10800000" flipV="1">
              <a:off x="4283087" y="3474190"/>
              <a:ext cx="222634" cy="504324"/>
            </a:xfrm>
            <a:prstGeom prst="bentConnector3">
              <a:avLst>
                <a:gd name="adj1" fmla="val 175174"/>
              </a:avLst>
            </a:prstGeom>
            <a:noFill/>
            <a:ln w="12700" cap="flat">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cxnSp>
        <p:sp>
          <p:nvSpPr>
            <p:cNvPr id="140" name="Rectangle: Rounded Corners 139">
              <a:extLst>
                <a:ext uri="{FF2B5EF4-FFF2-40B4-BE49-F238E27FC236}">
                  <a16:creationId xmlns:a16="http://schemas.microsoft.com/office/drawing/2014/main" id="{889A2FD3-8CCE-4818-9601-57BCC5417B9D}"/>
                </a:ext>
              </a:extLst>
            </p:cNvPr>
            <p:cNvSpPr/>
            <p:nvPr/>
          </p:nvSpPr>
          <p:spPr bwMode="auto">
            <a:xfrm>
              <a:off x="5017715" y="3306828"/>
              <a:ext cx="200634" cy="105763"/>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41" name="Rectangle 140">
              <a:extLst>
                <a:ext uri="{FF2B5EF4-FFF2-40B4-BE49-F238E27FC236}">
                  <a16:creationId xmlns:a16="http://schemas.microsoft.com/office/drawing/2014/main" id="{97295502-2210-457A-9601-39A0B57D2EBF}"/>
                </a:ext>
              </a:extLst>
            </p:cNvPr>
            <p:cNvSpPr/>
            <p:nvPr/>
          </p:nvSpPr>
          <p:spPr bwMode="auto">
            <a:xfrm>
              <a:off x="4629123"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0EBFED34-46B9-4A6D-8E77-49B6C631E89E}"/>
                </a:ext>
              </a:extLst>
            </p:cNvPr>
            <p:cNvSpPr/>
            <p:nvPr/>
          </p:nvSpPr>
          <p:spPr bwMode="auto">
            <a:xfrm>
              <a:off x="4706091"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0D71AC15-1BD8-4699-95D7-3154D43C9873}"/>
                </a:ext>
              </a:extLst>
            </p:cNvPr>
            <p:cNvSpPr/>
            <p:nvPr/>
          </p:nvSpPr>
          <p:spPr bwMode="auto">
            <a:xfrm>
              <a:off x="4783060"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8E1F2E51-8AAF-46C6-B576-DCC9CD09F8A2}"/>
                </a:ext>
              </a:extLst>
            </p:cNvPr>
            <p:cNvSpPr/>
            <p:nvPr/>
          </p:nvSpPr>
          <p:spPr bwMode="auto">
            <a:xfrm>
              <a:off x="4860029"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8D13F56A-9B82-4094-BFC7-98CDF7291A86}"/>
                </a:ext>
              </a:extLst>
            </p:cNvPr>
            <p:cNvSpPr/>
            <p:nvPr/>
          </p:nvSpPr>
          <p:spPr bwMode="auto">
            <a:xfrm>
              <a:off x="4936997"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46" name="Isosceles Triangle 145">
              <a:extLst>
                <a:ext uri="{FF2B5EF4-FFF2-40B4-BE49-F238E27FC236}">
                  <a16:creationId xmlns:a16="http://schemas.microsoft.com/office/drawing/2014/main" id="{E32B2B24-1658-400E-B716-12DB21826C2E}"/>
                </a:ext>
              </a:extLst>
            </p:cNvPr>
            <p:cNvSpPr/>
            <p:nvPr/>
          </p:nvSpPr>
          <p:spPr bwMode="auto">
            <a:xfrm rot="16200000">
              <a:off x="5309587" y="3422159"/>
              <a:ext cx="121616" cy="104842"/>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cxnSp>
          <p:nvCxnSpPr>
            <p:cNvPr id="147" name="Connector: Elbow 146">
              <a:extLst>
                <a:ext uri="{FF2B5EF4-FFF2-40B4-BE49-F238E27FC236}">
                  <a16:creationId xmlns:a16="http://schemas.microsoft.com/office/drawing/2014/main" id="{3A9AE2F4-5FCA-4EF3-9809-AB3B1B498095}"/>
                </a:ext>
              </a:extLst>
            </p:cNvPr>
            <p:cNvCxnSpPr>
              <a:cxnSpLocks/>
              <a:stCxn id="146" idx="3"/>
            </p:cNvCxnSpPr>
            <p:nvPr/>
          </p:nvCxnSpPr>
          <p:spPr>
            <a:xfrm>
              <a:off x="5422815" y="3474580"/>
              <a:ext cx="84658" cy="145293"/>
            </a:xfrm>
            <a:prstGeom prst="bentConnector2">
              <a:avLst/>
            </a:prstGeom>
            <a:noFill/>
            <a:ln w="12700" cap="flat" cmpd="sng" algn="ctr">
              <a:solidFill>
                <a:schemeClr val="accent1"/>
              </a:solidFill>
              <a:prstDash val="solid"/>
              <a:headEnd type="none"/>
              <a:tailEnd type="none"/>
            </a:ln>
            <a:effectLst/>
          </p:spPr>
        </p:cxnSp>
        <p:grpSp>
          <p:nvGrpSpPr>
            <p:cNvPr id="148" name="Group 147">
              <a:extLst>
                <a:ext uri="{FF2B5EF4-FFF2-40B4-BE49-F238E27FC236}">
                  <a16:creationId xmlns:a16="http://schemas.microsoft.com/office/drawing/2014/main" id="{E4132B32-A066-4569-975A-9346186C75D7}"/>
                </a:ext>
              </a:extLst>
            </p:cNvPr>
            <p:cNvGrpSpPr/>
            <p:nvPr/>
          </p:nvGrpSpPr>
          <p:grpSpPr>
            <a:xfrm>
              <a:off x="4438692" y="3778768"/>
              <a:ext cx="625940" cy="519014"/>
              <a:chOff x="71282" y="1903804"/>
              <a:chExt cx="837437" cy="694381"/>
            </a:xfrm>
          </p:grpSpPr>
          <p:sp>
            <p:nvSpPr>
              <p:cNvPr id="149" name="Rectangle 148">
                <a:extLst>
                  <a:ext uri="{FF2B5EF4-FFF2-40B4-BE49-F238E27FC236}">
                    <a16:creationId xmlns:a16="http://schemas.microsoft.com/office/drawing/2014/main" id="{8A7057D2-5C1F-4BD9-B910-AF1410EDABB4}"/>
                  </a:ext>
                </a:extLst>
              </p:cNvPr>
              <p:cNvSpPr/>
              <p:nvPr/>
            </p:nvSpPr>
            <p:spPr bwMode="auto">
              <a:xfrm>
                <a:off x="71282" y="1903804"/>
                <a:ext cx="837437" cy="694381"/>
              </a:xfrm>
              <a:prstGeom prst="rect">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cxnSp>
            <p:nvCxnSpPr>
              <p:cNvPr id="150" name="Straight Connector 149">
                <a:extLst>
                  <a:ext uri="{FF2B5EF4-FFF2-40B4-BE49-F238E27FC236}">
                    <a16:creationId xmlns:a16="http://schemas.microsoft.com/office/drawing/2014/main" id="{8F40741C-7E4F-476D-8C5C-B7FCA3E0098B}"/>
                  </a:ext>
                </a:extLst>
              </p:cNvPr>
              <p:cNvCxnSpPr/>
              <p:nvPr/>
            </p:nvCxnSpPr>
            <p:spPr>
              <a:xfrm>
                <a:off x="71282" y="2032601"/>
                <a:ext cx="837437" cy="0"/>
              </a:xfrm>
              <a:prstGeom prst="line">
                <a:avLst/>
              </a:prstGeom>
              <a:noFill/>
              <a:ln w="12700" cap="flat" cmpd="sng" algn="ctr">
                <a:solidFill>
                  <a:srgbClr val="0078D7"/>
                </a:solidFill>
                <a:prstDash val="solid"/>
                <a:headEnd type="none"/>
                <a:tailEnd type="none"/>
              </a:ln>
              <a:effectLst/>
            </p:spPr>
          </p:cxnSp>
          <p:sp>
            <p:nvSpPr>
              <p:cNvPr id="151" name="Oval 150">
                <a:extLst>
                  <a:ext uri="{FF2B5EF4-FFF2-40B4-BE49-F238E27FC236}">
                    <a16:creationId xmlns:a16="http://schemas.microsoft.com/office/drawing/2014/main" id="{F4AEFA51-5C4A-4BA1-8DA4-FD9EF42EDE31}"/>
                  </a:ext>
                </a:extLst>
              </p:cNvPr>
              <p:cNvSpPr/>
              <p:nvPr/>
            </p:nvSpPr>
            <p:spPr bwMode="auto">
              <a:xfrm>
                <a:off x="109383" y="1934672"/>
                <a:ext cx="68179" cy="68179"/>
              </a:xfrm>
              <a:prstGeom prst="ellipse">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155" name="Oval 154">
                <a:extLst>
                  <a:ext uri="{FF2B5EF4-FFF2-40B4-BE49-F238E27FC236}">
                    <a16:creationId xmlns:a16="http://schemas.microsoft.com/office/drawing/2014/main" id="{5DAAD695-324A-410B-AA90-BB270416C9EE}"/>
                  </a:ext>
                </a:extLst>
              </p:cNvPr>
              <p:cNvSpPr/>
              <p:nvPr/>
            </p:nvSpPr>
            <p:spPr bwMode="auto">
              <a:xfrm>
                <a:off x="214662" y="1934672"/>
                <a:ext cx="68179" cy="68179"/>
              </a:xfrm>
              <a:prstGeom prst="ellipse">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156" name="Oval 155">
                <a:extLst>
                  <a:ext uri="{FF2B5EF4-FFF2-40B4-BE49-F238E27FC236}">
                    <a16:creationId xmlns:a16="http://schemas.microsoft.com/office/drawing/2014/main" id="{ED853CD1-B98E-49B5-BA79-07916C2EA499}"/>
                  </a:ext>
                </a:extLst>
              </p:cNvPr>
              <p:cNvSpPr/>
              <p:nvPr/>
            </p:nvSpPr>
            <p:spPr bwMode="auto">
              <a:xfrm>
                <a:off x="319937" y="1934672"/>
                <a:ext cx="68179" cy="68179"/>
              </a:xfrm>
              <a:prstGeom prst="ellipse">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157" name="Rectangle: Rounded Corners 156">
                <a:extLst>
                  <a:ext uri="{FF2B5EF4-FFF2-40B4-BE49-F238E27FC236}">
                    <a16:creationId xmlns:a16="http://schemas.microsoft.com/office/drawing/2014/main" id="{C9E4D2DB-0043-48B1-A33C-3F61D2481CF9}"/>
                  </a:ext>
                </a:extLst>
              </p:cNvPr>
              <p:cNvSpPr/>
              <p:nvPr/>
            </p:nvSpPr>
            <p:spPr bwMode="auto">
              <a:xfrm>
                <a:off x="472178" y="1948407"/>
                <a:ext cx="382625" cy="40711"/>
              </a:xfrm>
              <a:prstGeom prst="roundRect">
                <a:avLst>
                  <a:gd name="adj" fmla="val 50000"/>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99296CC6-7974-454C-B9EB-F05A7BCFD76C}"/>
                  </a:ext>
                </a:extLst>
              </p:cNvPr>
              <p:cNvSpPr/>
              <p:nvPr/>
            </p:nvSpPr>
            <p:spPr bwMode="auto">
              <a:xfrm>
                <a:off x="103968" y="2056010"/>
                <a:ext cx="216129" cy="398391"/>
              </a:xfrm>
              <a:prstGeom prst="rect">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5974980F-9B92-48B1-97CA-1FA355E3AD82}"/>
                  </a:ext>
                </a:extLst>
              </p:cNvPr>
              <p:cNvCxnSpPr/>
              <p:nvPr/>
            </p:nvCxnSpPr>
            <p:spPr>
              <a:xfrm>
                <a:off x="354524" y="2032601"/>
                <a:ext cx="0" cy="565584"/>
              </a:xfrm>
              <a:prstGeom prst="line">
                <a:avLst/>
              </a:prstGeom>
              <a:noFill/>
              <a:ln w="12700" cap="flat" cmpd="sng" algn="ctr">
                <a:solidFill>
                  <a:srgbClr val="0078D7"/>
                </a:solidFill>
                <a:prstDash val="solid"/>
                <a:headEnd type="none"/>
                <a:tailEnd type="none"/>
              </a:ln>
              <a:effectLst/>
            </p:spPr>
          </p:cxnSp>
          <p:cxnSp>
            <p:nvCxnSpPr>
              <p:cNvPr id="160" name="Straight Connector 159">
                <a:extLst>
                  <a:ext uri="{FF2B5EF4-FFF2-40B4-BE49-F238E27FC236}">
                    <a16:creationId xmlns:a16="http://schemas.microsoft.com/office/drawing/2014/main" id="{9DF4F765-45D9-4E12-8113-2B8FF58BC478}"/>
                  </a:ext>
                </a:extLst>
              </p:cNvPr>
              <p:cNvCxnSpPr/>
              <p:nvPr/>
            </p:nvCxnSpPr>
            <p:spPr>
              <a:xfrm>
                <a:off x="96348" y="2487968"/>
                <a:ext cx="216129" cy="0"/>
              </a:xfrm>
              <a:prstGeom prst="line">
                <a:avLst/>
              </a:prstGeom>
              <a:noFill/>
              <a:ln w="12700" cap="flat" cmpd="sng" algn="ctr">
                <a:solidFill>
                  <a:srgbClr val="0078D7"/>
                </a:solidFill>
                <a:prstDash val="solid"/>
                <a:headEnd type="none"/>
                <a:tailEnd type="none"/>
              </a:ln>
              <a:effectLst/>
            </p:spPr>
          </p:cxnSp>
          <p:cxnSp>
            <p:nvCxnSpPr>
              <p:cNvPr id="161" name="Straight Connector 160">
                <a:extLst>
                  <a:ext uri="{FF2B5EF4-FFF2-40B4-BE49-F238E27FC236}">
                    <a16:creationId xmlns:a16="http://schemas.microsoft.com/office/drawing/2014/main" id="{0F4EB31F-EC89-4CC3-AEC3-9B5BA3B4F217}"/>
                  </a:ext>
                </a:extLst>
              </p:cNvPr>
              <p:cNvCxnSpPr/>
              <p:nvPr/>
            </p:nvCxnSpPr>
            <p:spPr>
              <a:xfrm>
                <a:off x="96348" y="2527071"/>
                <a:ext cx="216129" cy="0"/>
              </a:xfrm>
              <a:prstGeom prst="line">
                <a:avLst/>
              </a:prstGeom>
              <a:noFill/>
              <a:ln w="12700" cap="flat" cmpd="sng" algn="ctr">
                <a:solidFill>
                  <a:srgbClr val="0078D7"/>
                </a:solidFill>
                <a:prstDash val="solid"/>
                <a:headEnd type="none"/>
                <a:tailEnd type="none"/>
              </a:ln>
              <a:effectLst/>
            </p:spPr>
          </p:cxnSp>
          <p:cxnSp>
            <p:nvCxnSpPr>
              <p:cNvPr id="162" name="Straight Connector 161">
                <a:extLst>
                  <a:ext uri="{FF2B5EF4-FFF2-40B4-BE49-F238E27FC236}">
                    <a16:creationId xmlns:a16="http://schemas.microsoft.com/office/drawing/2014/main" id="{DB4A8A8D-608A-47C2-AE8F-CE1378B8BACC}"/>
                  </a:ext>
                </a:extLst>
              </p:cNvPr>
              <p:cNvCxnSpPr/>
              <p:nvPr/>
            </p:nvCxnSpPr>
            <p:spPr>
              <a:xfrm>
                <a:off x="96348" y="2566174"/>
                <a:ext cx="216129" cy="0"/>
              </a:xfrm>
              <a:prstGeom prst="line">
                <a:avLst/>
              </a:prstGeom>
              <a:noFill/>
              <a:ln w="12700" cap="flat" cmpd="sng" algn="ctr">
                <a:solidFill>
                  <a:srgbClr val="0078D7"/>
                </a:solidFill>
                <a:prstDash val="solid"/>
                <a:headEnd type="none"/>
                <a:tailEnd type="none"/>
              </a:ln>
              <a:effectLst/>
            </p:spPr>
          </p:cxnSp>
          <p:cxnSp>
            <p:nvCxnSpPr>
              <p:cNvPr id="163" name="Straight Connector 162">
                <a:extLst>
                  <a:ext uri="{FF2B5EF4-FFF2-40B4-BE49-F238E27FC236}">
                    <a16:creationId xmlns:a16="http://schemas.microsoft.com/office/drawing/2014/main" id="{9FF2472D-4A81-47C7-98A5-273FF619E7D1}"/>
                  </a:ext>
                </a:extLst>
              </p:cNvPr>
              <p:cNvCxnSpPr>
                <a:cxnSpLocks/>
              </p:cNvCxnSpPr>
              <p:nvPr/>
            </p:nvCxnSpPr>
            <p:spPr>
              <a:xfrm>
                <a:off x="385906" y="2084310"/>
                <a:ext cx="104956" cy="0"/>
              </a:xfrm>
              <a:prstGeom prst="line">
                <a:avLst/>
              </a:prstGeom>
              <a:noFill/>
              <a:ln w="12700" cap="flat" cmpd="sng" algn="ctr">
                <a:solidFill>
                  <a:srgbClr val="0078D7"/>
                </a:solidFill>
                <a:prstDash val="solid"/>
                <a:headEnd type="none"/>
                <a:tailEnd type="none"/>
              </a:ln>
              <a:effectLst/>
            </p:spPr>
          </p:cxnSp>
          <p:cxnSp>
            <p:nvCxnSpPr>
              <p:cNvPr id="164" name="Straight Connector 163">
                <a:extLst>
                  <a:ext uri="{FF2B5EF4-FFF2-40B4-BE49-F238E27FC236}">
                    <a16:creationId xmlns:a16="http://schemas.microsoft.com/office/drawing/2014/main" id="{CF6CE936-25F8-485E-A353-4AE674A42828}"/>
                  </a:ext>
                </a:extLst>
              </p:cNvPr>
              <p:cNvCxnSpPr>
                <a:cxnSpLocks/>
              </p:cNvCxnSpPr>
              <p:nvPr/>
            </p:nvCxnSpPr>
            <p:spPr>
              <a:xfrm>
                <a:off x="385906" y="2169543"/>
                <a:ext cx="205441" cy="0"/>
              </a:xfrm>
              <a:prstGeom prst="line">
                <a:avLst/>
              </a:prstGeom>
              <a:noFill/>
              <a:ln w="12700" cap="flat" cmpd="sng" algn="ctr">
                <a:solidFill>
                  <a:srgbClr val="0078D7"/>
                </a:solidFill>
                <a:prstDash val="solid"/>
                <a:headEnd type="none"/>
                <a:tailEnd type="none"/>
              </a:ln>
              <a:effectLst/>
            </p:spPr>
          </p:cxnSp>
          <p:cxnSp>
            <p:nvCxnSpPr>
              <p:cNvPr id="165" name="Straight Connector 164">
                <a:extLst>
                  <a:ext uri="{FF2B5EF4-FFF2-40B4-BE49-F238E27FC236}">
                    <a16:creationId xmlns:a16="http://schemas.microsoft.com/office/drawing/2014/main" id="{A17DEA7F-A2D9-4447-B5D8-4D0A540E692B}"/>
                  </a:ext>
                </a:extLst>
              </p:cNvPr>
              <p:cNvCxnSpPr>
                <a:cxnSpLocks/>
              </p:cNvCxnSpPr>
              <p:nvPr/>
            </p:nvCxnSpPr>
            <p:spPr>
              <a:xfrm>
                <a:off x="606064" y="2169543"/>
                <a:ext cx="122945" cy="0"/>
              </a:xfrm>
              <a:prstGeom prst="line">
                <a:avLst/>
              </a:prstGeom>
              <a:noFill/>
              <a:ln w="12700" cap="flat" cmpd="sng" algn="ctr">
                <a:solidFill>
                  <a:srgbClr val="0078D7"/>
                </a:solidFill>
                <a:prstDash val="solid"/>
                <a:headEnd type="none"/>
                <a:tailEnd type="none"/>
              </a:ln>
              <a:effectLst/>
            </p:spPr>
          </p:cxnSp>
          <p:cxnSp>
            <p:nvCxnSpPr>
              <p:cNvPr id="166" name="Straight Connector 165">
                <a:extLst>
                  <a:ext uri="{FF2B5EF4-FFF2-40B4-BE49-F238E27FC236}">
                    <a16:creationId xmlns:a16="http://schemas.microsoft.com/office/drawing/2014/main" id="{9795D901-07FE-4262-BB7C-F9D0EE674CBC}"/>
                  </a:ext>
                </a:extLst>
              </p:cNvPr>
              <p:cNvCxnSpPr>
                <a:cxnSpLocks/>
              </p:cNvCxnSpPr>
              <p:nvPr/>
            </p:nvCxnSpPr>
            <p:spPr>
              <a:xfrm>
                <a:off x="385906" y="2232857"/>
                <a:ext cx="301645" cy="0"/>
              </a:xfrm>
              <a:prstGeom prst="line">
                <a:avLst/>
              </a:prstGeom>
              <a:noFill/>
              <a:ln w="12700" cap="flat" cmpd="sng" algn="ctr">
                <a:solidFill>
                  <a:srgbClr val="0078D7"/>
                </a:solidFill>
                <a:prstDash val="solid"/>
                <a:headEnd type="none"/>
                <a:tailEnd type="none"/>
              </a:ln>
              <a:effectLst/>
            </p:spPr>
          </p:cxnSp>
          <p:cxnSp>
            <p:nvCxnSpPr>
              <p:cNvPr id="167" name="Straight Connector 166">
                <a:extLst>
                  <a:ext uri="{FF2B5EF4-FFF2-40B4-BE49-F238E27FC236}">
                    <a16:creationId xmlns:a16="http://schemas.microsoft.com/office/drawing/2014/main" id="{6706D1FA-4492-4E64-990E-C0F8733FC24E}"/>
                  </a:ext>
                </a:extLst>
              </p:cNvPr>
              <p:cNvCxnSpPr>
                <a:cxnSpLocks/>
              </p:cNvCxnSpPr>
              <p:nvPr/>
            </p:nvCxnSpPr>
            <p:spPr>
              <a:xfrm>
                <a:off x="754872" y="2232857"/>
                <a:ext cx="122945" cy="0"/>
              </a:xfrm>
              <a:prstGeom prst="line">
                <a:avLst/>
              </a:prstGeom>
              <a:noFill/>
              <a:ln w="12700" cap="flat" cmpd="sng" algn="ctr">
                <a:solidFill>
                  <a:srgbClr val="0078D7"/>
                </a:solidFill>
                <a:prstDash val="solid"/>
                <a:headEnd type="none"/>
                <a:tailEnd type="none"/>
              </a:ln>
              <a:effectLst/>
            </p:spPr>
          </p:cxnSp>
          <p:cxnSp>
            <p:nvCxnSpPr>
              <p:cNvPr id="168" name="Straight Connector 167">
                <a:extLst>
                  <a:ext uri="{FF2B5EF4-FFF2-40B4-BE49-F238E27FC236}">
                    <a16:creationId xmlns:a16="http://schemas.microsoft.com/office/drawing/2014/main" id="{BC51A706-450A-4E40-B4E8-E96716829F82}"/>
                  </a:ext>
                </a:extLst>
              </p:cNvPr>
              <p:cNvCxnSpPr>
                <a:cxnSpLocks/>
              </p:cNvCxnSpPr>
              <p:nvPr/>
            </p:nvCxnSpPr>
            <p:spPr>
              <a:xfrm>
                <a:off x="385906" y="2318090"/>
                <a:ext cx="124375" cy="0"/>
              </a:xfrm>
              <a:prstGeom prst="line">
                <a:avLst/>
              </a:prstGeom>
              <a:noFill/>
              <a:ln w="12700" cap="flat" cmpd="sng" algn="ctr">
                <a:solidFill>
                  <a:srgbClr val="0078D7"/>
                </a:solidFill>
                <a:prstDash val="solid"/>
                <a:headEnd type="none"/>
                <a:tailEnd type="none"/>
              </a:ln>
              <a:effectLst/>
            </p:spPr>
          </p:cxnSp>
          <p:cxnSp>
            <p:nvCxnSpPr>
              <p:cNvPr id="169" name="Straight Connector 168">
                <a:extLst>
                  <a:ext uri="{FF2B5EF4-FFF2-40B4-BE49-F238E27FC236}">
                    <a16:creationId xmlns:a16="http://schemas.microsoft.com/office/drawing/2014/main" id="{5FBE4DD0-77C4-4202-BD13-2FA92B6DF216}"/>
                  </a:ext>
                </a:extLst>
              </p:cNvPr>
              <p:cNvCxnSpPr>
                <a:cxnSpLocks/>
              </p:cNvCxnSpPr>
              <p:nvPr/>
            </p:nvCxnSpPr>
            <p:spPr>
              <a:xfrm>
                <a:off x="524577" y="2318090"/>
                <a:ext cx="294691" cy="0"/>
              </a:xfrm>
              <a:prstGeom prst="line">
                <a:avLst/>
              </a:prstGeom>
              <a:noFill/>
              <a:ln w="12700" cap="flat" cmpd="sng" algn="ctr">
                <a:solidFill>
                  <a:srgbClr val="0078D7"/>
                </a:solidFill>
                <a:prstDash val="solid"/>
                <a:headEnd type="none"/>
                <a:tailEnd type="none"/>
              </a:ln>
              <a:effectLst/>
            </p:spPr>
          </p:cxnSp>
          <p:cxnSp>
            <p:nvCxnSpPr>
              <p:cNvPr id="170" name="Straight Connector 169">
                <a:extLst>
                  <a:ext uri="{FF2B5EF4-FFF2-40B4-BE49-F238E27FC236}">
                    <a16:creationId xmlns:a16="http://schemas.microsoft.com/office/drawing/2014/main" id="{38FCF906-3612-4E1C-8DD7-AF188290FC5A}"/>
                  </a:ext>
                </a:extLst>
              </p:cNvPr>
              <p:cNvCxnSpPr>
                <a:cxnSpLocks/>
              </p:cNvCxnSpPr>
              <p:nvPr/>
            </p:nvCxnSpPr>
            <p:spPr>
              <a:xfrm flipV="1">
                <a:off x="385906" y="2547003"/>
                <a:ext cx="205441" cy="0"/>
              </a:xfrm>
              <a:prstGeom prst="line">
                <a:avLst/>
              </a:prstGeom>
              <a:noFill/>
              <a:ln w="12700" cap="flat" cmpd="sng" algn="ctr">
                <a:solidFill>
                  <a:srgbClr val="0078D7"/>
                </a:solidFill>
                <a:prstDash val="solid"/>
                <a:headEnd type="none"/>
                <a:tailEnd type="none"/>
              </a:ln>
              <a:effectLst/>
            </p:spPr>
          </p:cxnSp>
          <p:cxnSp>
            <p:nvCxnSpPr>
              <p:cNvPr id="171" name="Straight Connector 170">
                <a:extLst>
                  <a:ext uri="{FF2B5EF4-FFF2-40B4-BE49-F238E27FC236}">
                    <a16:creationId xmlns:a16="http://schemas.microsoft.com/office/drawing/2014/main" id="{F196F1CA-C661-48BA-A0B4-7E743E265C38}"/>
                  </a:ext>
                </a:extLst>
              </p:cNvPr>
              <p:cNvCxnSpPr>
                <a:cxnSpLocks/>
              </p:cNvCxnSpPr>
              <p:nvPr/>
            </p:nvCxnSpPr>
            <p:spPr>
              <a:xfrm flipV="1">
                <a:off x="606064" y="2547003"/>
                <a:ext cx="122945" cy="0"/>
              </a:xfrm>
              <a:prstGeom prst="line">
                <a:avLst/>
              </a:prstGeom>
              <a:noFill/>
              <a:ln w="12700" cap="flat" cmpd="sng" algn="ctr">
                <a:solidFill>
                  <a:srgbClr val="0078D7"/>
                </a:solidFill>
                <a:prstDash val="solid"/>
                <a:headEnd type="none"/>
                <a:tailEnd type="none"/>
              </a:ln>
              <a:effectLst/>
            </p:spPr>
          </p:cxnSp>
          <p:cxnSp>
            <p:nvCxnSpPr>
              <p:cNvPr id="172" name="Straight Connector 171">
                <a:extLst>
                  <a:ext uri="{FF2B5EF4-FFF2-40B4-BE49-F238E27FC236}">
                    <a16:creationId xmlns:a16="http://schemas.microsoft.com/office/drawing/2014/main" id="{EB4A86B2-5A9C-49BC-BE1E-1B1AABEE5278}"/>
                  </a:ext>
                </a:extLst>
              </p:cNvPr>
              <p:cNvCxnSpPr>
                <a:cxnSpLocks/>
              </p:cNvCxnSpPr>
              <p:nvPr/>
            </p:nvCxnSpPr>
            <p:spPr>
              <a:xfrm flipV="1">
                <a:off x="385906" y="2483686"/>
                <a:ext cx="301645" cy="0"/>
              </a:xfrm>
              <a:prstGeom prst="line">
                <a:avLst/>
              </a:prstGeom>
              <a:noFill/>
              <a:ln w="12700" cap="flat" cmpd="sng" algn="ctr">
                <a:solidFill>
                  <a:srgbClr val="0078D7"/>
                </a:solidFill>
                <a:prstDash val="solid"/>
                <a:headEnd type="none"/>
                <a:tailEnd type="none"/>
              </a:ln>
              <a:effectLst/>
            </p:spPr>
          </p:cxnSp>
          <p:cxnSp>
            <p:nvCxnSpPr>
              <p:cNvPr id="173" name="Straight Connector 172">
                <a:extLst>
                  <a:ext uri="{FF2B5EF4-FFF2-40B4-BE49-F238E27FC236}">
                    <a16:creationId xmlns:a16="http://schemas.microsoft.com/office/drawing/2014/main" id="{747564D8-415F-4584-A1CA-9AC307E8CE6C}"/>
                  </a:ext>
                </a:extLst>
              </p:cNvPr>
              <p:cNvCxnSpPr>
                <a:cxnSpLocks/>
              </p:cNvCxnSpPr>
              <p:nvPr/>
            </p:nvCxnSpPr>
            <p:spPr>
              <a:xfrm flipV="1">
                <a:off x="732433" y="2483686"/>
                <a:ext cx="122945" cy="0"/>
              </a:xfrm>
              <a:prstGeom prst="line">
                <a:avLst/>
              </a:prstGeom>
              <a:noFill/>
              <a:ln w="12700" cap="flat" cmpd="sng" algn="ctr">
                <a:solidFill>
                  <a:srgbClr val="0078D7"/>
                </a:solidFill>
                <a:prstDash val="solid"/>
                <a:headEnd type="none"/>
                <a:tailEnd type="none"/>
              </a:ln>
              <a:effectLst/>
            </p:spPr>
          </p:cxnSp>
          <p:cxnSp>
            <p:nvCxnSpPr>
              <p:cNvPr id="174" name="Straight Connector 173">
                <a:extLst>
                  <a:ext uri="{FF2B5EF4-FFF2-40B4-BE49-F238E27FC236}">
                    <a16:creationId xmlns:a16="http://schemas.microsoft.com/office/drawing/2014/main" id="{8824A5EE-1833-448D-B694-EE8FBD5EDA73}"/>
                  </a:ext>
                </a:extLst>
              </p:cNvPr>
              <p:cNvCxnSpPr>
                <a:cxnSpLocks/>
              </p:cNvCxnSpPr>
              <p:nvPr/>
            </p:nvCxnSpPr>
            <p:spPr>
              <a:xfrm flipV="1">
                <a:off x="385906" y="2398453"/>
                <a:ext cx="124375" cy="0"/>
              </a:xfrm>
              <a:prstGeom prst="line">
                <a:avLst/>
              </a:prstGeom>
              <a:noFill/>
              <a:ln w="12700" cap="flat" cmpd="sng" algn="ctr">
                <a:solidFill>
                  <a:srgbClr val="0078D7"/>
                </a:solidFill>
                <a:prstDash val="solid"/>
                <a:headEnd type="none"/>
                <a:tailEnd type="none"/>
              </a:ln>
              <a:effectLst/>
            </p:spPr>
          </p:cxnSp>
          <p:cxnSp>
            <p:nvCxnSpPr>
              <p:cNvPr id="175" name="Straight Connector 174">
                <a:extLst>
                  <a:ext uri="{FF2B5EF4-FFF2-40B4-BE49-F238E27FC236}">
                    <a16:creationId xmlns:a16="http://schemas.microsoft.com/office/drawing/2014/main" id="{3182C6B0-AF2A-43C8-92FA-1529C01D0F65}"/>
                  </a:ext>
                </a:extLst>
              </p:cNvPr>
              <p:cNvCxnSpPr>
                <a:cxnSpLocks/>
              </p:cNvCxnSpPr>
              <p:nvPr/>
            </p:nvCxnSpPr>
            <p:spPr>
              <a:xfrm flipV="1">
                <a:off x="524577" y="2398453"/>
                <a:ext cx="294691" cy="0"/>
              </a:xfrm>
              <a:prstGeom prst="line">
                <a:avLst/>
              </a:prstGeom>
              <a:noFill/>
              <a:ln w="12700" cap="flat" cmpd="sng" algn="ctr">
                <a:solidFill>
                  <a:srgbClr val="0078D7"/>
                </a:solidFill>
                <a:prstDash val="solid"/>
                <a:headEnd type="none"/>
                <a:tailEnd type="none"/>
              </a:ln>
              <a:effectLst/>
            </p:spPr>
          </p:cxnSp>
        </p:grpSp>
      </p:grpSp>
      <p:sp>
        <p:nvSpPr>
          <p:cNvPr id="182" name="Rectangle 181">
            <a:extLst>
              <a:ext uri="{FF2B5EF4-FFF2-40B4-BE49-F238E27FC236}">
                <a16:creationId xmlns:a16="http://schemas.microsoft.com/office/drawing/2014/main" id="{BC94CE9A-1FE7-4202-BB91-EDC2C2753D39}"/>
              </a:ext>
            </a:extLst>
          </p:cNvPr>
          <p:cNvSpPr/>
          <p:nvPr/>
        </p:nvSpPr>
        <p:spPr bwMode="auto">
          <a:xfrm>
            <a:off x="477780" y="1056311"/>
            <a:ext cx="10626793"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spcBef>
                <a:spcPts val="0"/>
              </a:spcBef>
              <a:spcAft>
                <a:spcPts val="600"/>
              </a:spcAft>
              <a:buClrTx/>
              <a:buSzPct val="90000"/>
              <a:buFontTx/>
              <a:buNone/>
              <a:tabLst/>
              <a:defRPr/>
            </a:pPr>
            <a:r>
              <a:rPr kumimoji="0" lang="en-US" sz="2400" b="0" i="0" u="none" strike="noStrike" kern="1200" cap="none" normalizeH="0" baseline="0" noProof="0">
                <a:ln>
                  <a:noFill/>
                </a:ln>
                <a:solidFill>
                  <a:srgbClr val="505050"/>
                </a:solidFill>
                <a:effectLst/>
                <a:uLnTx/>
                <a:uFillTx/>
                <a:latin typeface="Segoe UI Light"/>
                <a:ea typeface="+mn-ea"/>
                <a:cs typeface="Segoe UI Semilight" panose="020B0402040204020203" pitchFamily="34" charset="0"/>
              </a:rPr>
              <a:t>For on-premises environments</a:t>
            </a:r>
          </a:p>
        </p:txBody>
      </p:sp>
      <p:grpSp>
        <p:nvGrpSpPr>
          <p:cNvPr id="131" name="Group 130">
            <a:extLst>
              <a:ext uri="{FF2B5EF4-FFF2-40B4-BE49-F238E27FC236}">
                <a16:creationId xmlns:a16="http://schemas.microsoft.com/office/drawing/2014/main" id="{E9A07A5A-ABF7-4A93-8E96-583A8070A9EB}"/>
              </a:ext>
            </a:extLst>
          </p:cNvPr>
          <p:cNvGrpSpPr/>
          <p:nvPr/>
        </p:nvGrpSpPr>
        <p:grpSpPr>
          <a:xfrm>
            <a:off x="10692383" y="165004"/>
            <a:ext cx="1281470" cy="360458"/>
            <a:chOff x="10692383" y="165004"/>
            <a:chExt cx="1281470" cy="360458"/>
          </a:xfrm>
        </p:grpSpPr>
        <p:sp>
          <p:nvSpPr>
            <p:cNvPr id="136" name="Rectangle: Rounded Corners 135">
              <a:extLst>
                <a:ext uri="{FF2B5EF4-FFF2-40B4-BE49-F238E27FC236}">
                  <a16:creationId xmlns:a16="http://schemas.microsoft.com/office/drawing/2014/main" id="{10CB64F5-9DD8-405A-90C9-267DA274E6F4}"/>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3" name="Freeform: Shape 182">
              <a:extLst>
                <a:ext uri="{FF2B5EF4-FFF2-40B4-BE49-F238E27FC236}">
                  <a16:creationId xmlns:a16="http://schemas.microsoft.com/office/drawing/2014/main" id="{7583594D-7FE3-42A6-8E1A-BC2ED469D88A}"/>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D9F7472B-7FFE-4F4C-BD5E-7EBDFA86C133}"/>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5" name="Rectangle: Rounded Corners 184">
              <a:extLst>
                <a:ext uri="{FF2B5EF4-FFF2-40B4-BE49-F238E27FC236}">
                  <a16:creationId xmlns:a16="http://schemas.microsoft.com/office/drawing/2014/main" id="{3FCE0967-935F-4207-A85C-65761B42ECD7}"/>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Rectangle: Rounded Corners 185">
              <a:extLst>
                <a:ext uri="{FF2B5EF4-FFF2-40B4-BE49-F238E27FC236}">
                  <a16:creationId xmlns:a16="http://schemas.microsoft.com/office/drawing/2014/main" id="{60C446D3-7B4D-4FBC-949C-3FC576FA6BA2}"/>
                </a:ext>
              </a:extLst>
            </p:cNvPr>
            <p:cNvSpPr/>
            <p:nvPr/>
          </p:nvSpPr>
          <p:spPr bwMode="auto">
            <a:xfrm>
              <a:off x="11217934"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Rectangle: Rounded Corners 186">
              <a:extLst>
                <a:ext uri="{FF2B5EF4-FFF2-40B4-BE49-F238E27FC236}">
                  <a16:creationId xmlns:a16="http://schemas.microsoft.com/office/drawing/2014/main" id="{6D72772E-5424-465D-BFCE-B072FC2EE99B}"/>
                </a:ext>
              </a:extLst>
            </p:cNvPr>
            <p:cNvSpPr/>
            <p:nvPr/>
          </p:nvSpPr>
          <p:spPr bwMode="auto">
            <a:xfrm>
              <a:off x="11743485"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Left Brace 187">
              <a:extLst>
                <a:ext uri="{FF2B5EF4-FFF2-40B4-BE49-F238E27FC236}">
                  <a16:creationId xmlns:a16="http://schemas.microsoft.com/office/drawing/2014/main" id="{451E7F2D-AE4C-447E-A62E-8BD515EF4C65}"/>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1042148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8D88-8F24-4689-A9F1-9F13BB53E541}"/>
              </a:ext>
            </a:extLst>
          </p:cNvPr>
          <p:cNvSpPr>
            <a:spLocks noGrp="1"/>
          </p:cNvSpPr>
          <p:nvPr>
            <p:ph type="title"/>
          </p:nvPr>
        </p:nvSpPr>
        <p:spPr/>
        <p:txBody>
          <a:bodyPr/>
          <a:lstStyle/>
          <a:p>
            <a:r>
              <a:rPr lang="en-US"/>
              <a:t>Train and evaluate with unstructured data</a:t>
            </a:r>
          </a:p>
        </p:txBody>
      </p:sp>
      <p:grpSp>
        <p:nvGrpSpPr>
          <p:cNvPr id="340" name="Group 339">
            <a:extLst>
              <a:ext uri="{FF2B5EF4-FFF2-40B4-BE49-F238E27FC236}">
                <a16:creationId xmlns:a16="http://schemas.microsoft.com/office/drawing/2014/main" id="{BE0282CE-2A3A-4E4C-94F6-A72768D6A5FB}"/>
              </a:ext>
            </a:extLst>
          </p:cNvPr>
          <p:cNvGrpSpPr/>
          <p:nvPr/>
        </p:nvGrpSpPr>
        <p:grpSpPr>
          <a:xfrm>
            <a:off x="6710715" y="2705169"/>
            <a:ext cx="2094976" cy="1764009"/>
            <a:chOff x="7726304" y="4051158"/>
            <a:chExt cx="1812404" cy="1526078"/>
          </a:xfrm>
        </p:grpSpPr>
        <p:sp>
          <p:nvSpPr>
            <p:cNvPr id="341" name="Rectangle: Rounded Corners 340">
              <a:extLst>
                <a:ext uri="{FF2B5EF4-FFF2-40B4-BE49-F238E27FC236}">
                  <a16:creationId xmlns:a16="http://schemas.microsoft.com/office/drawing/2014/main" id="{97C66777-01F1-427D-A0D5-1EAEBE785EFE}"/>
                </a:ext>
              </a:extLst>
            </p:cNvPr>
            <p:cNvSpPr/>
            <p:nvPr/>
          </p:nvSpPr>
          <p:spPr bwMode="auto">
            <a:xfrm>
              <a:off x="8058322" y="4384256"/>
              <a:ext cx="1480386" cy="1192980"/>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200" b="0" i="0" u="none" strike="noStrike" kern="0" cap="none" normalizeH="0" baseline="0" noProof="0">
                  <a:ln>
                    <a:noFill/>
                  </a:ln>
                  <a:effectLst/>
                  <a:uLnTx/>
                  <a:uFillTx/>
                  <a:latin typeface="Segoe UI Semilight"/>
                  <a:ea typeface="+mn-ea"/>
                  <a:cs typeface="Segoe UI" pitchFamily="34" charset="0"/>
                </a:rPr>
                <a:t>Scale out clusters</a:t>
              </a:r>
            </a:p>
          </p:txBody>
        </p:sp>
        <p:grpSp>
          <p:nvGrpSpPr>
            <p:cNvPr id="342" name="Group 341">
              <a:extLst>
                <a:ext uri="{FF2B5EF4-FFF2-40B4-BE49-F238E27FC236}">
                  <a16:creationId xmlns:a16="http://schemas.microsoft.com/office/drawing/2014/main" id="{24D2541D-EB3C-4CE7-B311-D0C41193DFF6}"/>
                </a:ext>
              </a:extLst>
            </p:cNvPr>
            <p:cNvGrpSpPr/>
            <p:nvPr/>
          </p:nvGrpSpPr>
          <p:grpSpPr>
            <a:xfrm>
              <a:off x="8583134" y="4611506"/>
              <a:ext cx="762293" cy="696463"/>
              <a:chOff x="4903652" y="4265116"/>
              <a:chExt cx="1320766" cy="1206708"/>
            </a:xfrm>
          </p:grpSpPr>
          <p:grpSp>
            <p:nvGrpSpPr>
              <p:cNvPr id="359" name="Group 358">
                <a:extLst>
                  <a:ext uri="{FF2B5EF4-FFF2-40B4-BE49-F238E27FC236}">
                    <a16:creationId xmlns:a16="http://schemas.microsoft.com/office/drawing/2014/main" id="{33ECB7CD-9F21-43BE-BABB-D888F63CC500}"/>
                  </a:ext>
                </a:extLst>
              </p:cNvPr>
              <p:cNvGrpSpPr/>
              <p:nvPr/>
            </p:nvGrpSpPr>
            <p:grpSpPr>
              <a:xfrm>
                <a:off x="5391150" y="4603436"/>
                <a:ext cx="833268" cy="868388"/>
                <a:chOff x="4199491" y="3361552"/>
                <a:chExt cx="2024927" cy="2110272"/>
              </a:xfrm>
            </p:grpSpPr>
            <p:grpSp>
              <p:nvGrpSpPr>
                <p:cNvPr id="376" name="Group 375">
                  <a:extLst>
                    <a:ext uri="{FF2B5EF4-FFF2-40B4-BE49-F238E27FC236}">
                      <a16:creationId xmlns:a16="http://schemas.microsoft.com/office/drawing/2014/main" id="{11904C5F-C97A-4DDE-A3C3-A480F1BCBDCB}"/>
                    </a:ext>
                  </a:extLst>
                </p:cNvPr>
                <p:cNvGrpSpPr/>
                <p:nvPr/>
              </p:nvGrpSpPr>
              <p:grpSpPr>
                <a:xfrm>
                  <a:off x="4199491" y="3361552"/>
                  <a:ext cx="2024927" cy="2110272"/>
                  <a:chOff x="2862096" y="5372526"/>
                  <a:chExt cx="556717" cy="580181"/>
                </a:xfrm>
              </p:grpSpPr>
              <p:sp>
                <p:nvSpPr>
                  <p:cNvPr id="384" name="Freeform: Shape 383">
                    <a:extLst>
                      <a:ext uri="{FF2B5EF4-FFF2-40B4-BE49-F238E27FC236}">
                        <a16:creationId xmlns:a16="http://schemas.microsoft.com/office/drawing/2014/main" id="{27330840-ABEC-40DF-B274-DD40A75DDEC8}"/>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C0B4317B-8A5A-4F8C-9668-9F90B92CD341}"/>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CD0094FA-09CA-406C-BB88-A86093F95617}"/>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70037593-DBC1-487E-91FB-29392E11016F}"/>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48D05795-C881-4F85-82F8-75A35C13AE76}"/>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B4D922F7-C14F-437A-AF92-4F1523162128}"/>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0DFC8C71-6605-4374-9E56-90380E85404F}"/>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grpSp>
            <p:sp>
              <p:nvSpPr>
                <p:cNvPr id="377" name="Oval 376">
                  <a:extLst>
                    <a:ext uri="{FF2B5EF4-FFF2-40B4-BE49-F238E27FC236}">
                      <a16:creationId xmlns:a16="http://schemas.microsoft.com/office/drawing/2014/main" id="{871AB613-203E-4DDA-864E-62EE30C14DF0}"/>
                    </a:ext>
                  </a:extLst>
                </p:cNvPr>
                <p:cNvSpPr/>
                <p:nvPr/>
              </p:nvSpPr>
              <p:spPr bwMode="auto">
                <a:xfrm>
                  <a:off x="5154128" y="436149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378" name="Oval 377">
                  <a:extLst>
                    <a:ext uri="{FF2B5EF4-FFF2-40B4-BE49-F238E27FC236}">
                      <a16:creationId xmlns:a16="http://schemas.microsoft.com/office/drawing/2014/main" id="{7D5AFF37-9E41-4A26-A881-6F66BEF2A241}"/>
                    </a:ext>
                  </a:extLst>
                </p:cNvPr>
                <p:cNvSpPr/>
                <p:nvPr/>
              </p:nvSpPr>
              <p:spPr bwMode="auto">
                <a:xfrm>
                  <a:off x="5782652"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379" name="Oval 378">
                  <a:extLst>
                    <a:ext uri="{FF2B5EF4-FFF2-40B4-BE49-F238E27FC236}">
                      <a16:creationId xmlns:a16="http://schemas.microsoft.com/office/drawing/2014/main" id="{4736738C-1671-4F2A-8AA2-6994D0470262}"/>
                    </a:ext>
                  </a:extLst>
                </p:cNvPr>
                <p:cNvSpPr/>
                <p:nvPr/>
              </p:nvSpPr>
              <p:spPr bwMode="auto">
                <a:xfrm>
                  <a:off x="5154128" y="3622567"/>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380" name="Oval 379">
                  <a:extLst>
                    <a:ext uri="{FF2B5EF4-FFF2-40B4-BE49-F238E27FC236}">
                      <a16:creationId xmlns:a16="http://schemas.microsoft.com/office/drawing/2014/main" id="{FF005DF5-DE0E-439E-8A61-925AE5095BC5}"/>
                    </a:ext>
                  </a:extLst>
                </p:cNvPr>
                <p:cNvSpPr/>
                <p:nvPr/>
              </p:nvSpPr>
              <p:spPr bwMode="auto">
                <a:xfrm>
                  <a:off x="5156601" y="5079481"/>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381" name="Oval 380">
                  <a:extLst>
                    <a:ext uri="{FF2B5EF4-FFF2-40B4-BE49-F238E27FC236}">
                      <a16:creationId xmlns:a16="http://schemas.microsoft.com/office/drawing/2014/main" id="{43474F1F-70AB-4595-8BF7-08FA23FD47F0}"/>
                    </a:ext>
                  </a:extLst>
                </p:cNvPr>
                <p:cNvSpPr/>
                <p:nvPr/>
              </p:nvSpPr>
              <p:spPr bwMode="auto">
                <a:xfrm>
                  <a:off x="4509929" y="4715485"/>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382" name="Oval 381">
                  <a:extLst>
                    <a:ext uri="{FF2B5EF4-FFF2-40B4-BE49-F238E27FC236}">
                      <a16:creationId xmlns:a16="http://schemas.microsoft.com/office/drawing/2014/main" id="{2FF91F84-BA39-4B6C-8471-4B22D2109978}"/>
                    </a:ext>
                  </a:extLst>
                </p:cNvPr>
                <p:cNvSpPr/>
                <p:nvPr/>
              </p:nvSpPr>
              <p:spPr bwMode="auto">
                <a:xfrm>
                  <a:off x="4509929"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383" name="Oval 382">
                  <a:extLst>
                    <a:ext uri="{FF2B5EF4-FFF2-40B4-BE49-F238E27FC236}">
                      <a16:creationId xmlns:a16="http://schemas.microsoft.com/office/drawing/2014/main" id="{DE21B99E-FD0C-4DCE-8175-8084D2203A9E}"/>
                    </a:ext>
                  </a:extLst>
                </p:cNvPr>
                <p:cNvSpPr/>
                <p:nvPr/>
              </p:nvSpPr>
              <p:spPr bwMode="auto">
                <a:xfrm>
                  <a:off x="5782652" y="471905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effectLst/>
                    <a:uLnTx/>
                    <a:uFillTx/>
                    <a:latin typeface="Segoe UI Semilight"/>
                    <a:ea typeface="Segoe UI" pitchFamily="34" charset="0"/>
                    <a:cs typeface="Segoe UI" pitchFamily="34" charset="0"/>
                  </a:endParaRPr>
                </a:p>
              </p:txBody>
            </p:sp>
          </p:grpSp>
          <p:grpSp>
            <p:nvGrpSpPr>
              <p:cNvPr id="360" name="Group 359">
                <a:extLst>
                  <a:ext uri="{FF2B5EF4-FFF2-40B4-BE49-F238E27FC236}">
                    <a16:creationId xmlns:a16="http://schemas.microsoft.com/office/drawing/2014/main" id="{DEE8F409-9747-4ACC-BBCA-4BFA16FCBA67}"/>
                  </a:ext>
                </a:extLst>
              </p:cNvPr>
              <p:cNvGrpSpPr/>
              <p:nvPr/>
            </p:nvGrpSpPr>
            <p:grpSpPr>
              <a:xfrm>
                <a:off x="4903652" y="4265116"/>
                <a:ext cx="669287" cy="388899"/>
                <a:chOff x="4849610" y="4257156"/>
                <a:chExt cx="335619" cy="171805"/>
              </a:xfrm>
            </p:grpSpPr>
            <p:sp>
              <p:nvSpPr>
                <p:cNvPr id="372" name="Freeform: Shape 371">
                  <a:extLst>
                    <a:ext uri="{FF2B5EF4-FFF2-40B4-BE49-F238E27FC236}">
                      <a16:creationId xmlns:a16="http://schemas.microsoft.com/office/drawing/2014/main" id="{967C28D6-8BE8-42D2-899B-7C5771824DA8}"/>
                    </a:ext>
                  </a:extLst>
                </p:cNvPr>
                <p:cNvSpPr/>
                <p:nvPr/>
              </p:nvSpPr>
              <p:spPr>
                <a:xfrm>
                  <a:off x="4849610" y="4257156"/>
                  <a:ext cx="335619" cy="171805"/>
                </a:xfrm>
                <a:custGeom>
                  <a:avLst/>
                  <a:gdLst>
                    <a:gd name="connsiteX0" fmla="*/ 300745 w 326229"/>
                    <a:gd name="connsiteY0" fmla="*/ 167090 h 166998"/>
                    <a:gd name="connsiteX1" fmla="*/ 25558 w 326229"/>
                    <a:gd name="connsiteY1" fmla="*/ 167090 h 166998"/>
                    <a:gd name="connsiteX2" fmla="*/ 36 w 326229"/>
                    <a:gd name="connsiteY2" fmla="*/ 141569 h 166998"/>
                    <a:gd name="connsiteX3" fmla="*/ 36 w 326229"/>
                    <a:gd name="connsiteY3" fmla="*/ 25558 h 166998"/>
                    <a:gd name="connsiteX4" fmla="*/ 25558 w 326229"/>
                    <a:gd name="connsiteY4" fmla="*/ 36 h 166998"/>
                    <a:gd name="connsiteX5" fmla="*/ 300745 w 326229"/>
                    <a:gd name="connsiteY5" fmla="*/ 36 h 166998"/>
                    <a:gd name="connsiteX6" fmla="*/ 326266 w 326229"/>
                    <a:gd name="connsiteY6" fmla="*/ 25558 h 166998"/>
                    <a:gd name="connsiteX7" fmla="*/ 326266 w 326229"/>
                    <a:gd name="connsiteY7" fmla="*/ 141569 h 166998"/>
                    <a:gd name="connsiteX8" fmla="*/ 300745 w 326229"/>
                    <a:gd name="connsiteY8" fmla="*/ 167090 h 1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9" h="166998">
                      <a:moveTo>
                        <a:pt x="300745" y="167090"/>
                      </a:moveTo>
                      <a:lnTo>
                        <a:pt x="25558" y="167090"/>
                      </a:lnTo>
                      <a:cubicBezTo>
                        <a:pt x="11521" y="167090"/>
                        <a:pt x="36" y="155605"/>
                        <a:pt x="36" y="141569"/>
                      </a:cubicBezTo>
                      <a:lnTo>
                        <a:pt x="36" y="25558"/>
                      </a:lnTo>
                      <a:cubicBezTo>
                        <a:pt x="36" y="11521"/>
                        <a:pt x="11521" y="36"/>
                        <a:pt x="25558" y="36"/>
                      </a:cubicBezTo>
                      <a:lnTo>
                        <a:pt x="300745" y="36"/>
                      </a:lnTo>
                      <a:cubicBezTo>
                        <a:pt x="314781" y="36"/>
                        <a:pt x="326266" y="11521"/>
                        <a:pt x="326266" y="25558"/>
                      </a:cubicBezTo>
                      <a:lnTo>
                        <a:pt x="326266" y="141569"/>
                      </a:lnTo>
                      <a:cubicBezTo>
                        <a:pt x="326266" y="155605"/>
                        <a:pt x="314781" y="167090"/>
                        <a:pt x="300745" y="167090"/>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81A24665-4ED0-47B9-9CCD-F022547FE9CF}"/>
                    </a:ext>
                  </a:extLst>
                </p:cNvPr>
                <p:cNvSpPr/>
                <p:nvPr/>
              </p:nvSpPr>
              <p:spPr>
                <a:xfrm>
                  <a:off x="4888389" y="4297076"/>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69DB6302-CCC9-4750-A66A-5208A2142D50}"/>
                    </a:ext>
                  </a:extLst>
                </p:cNvPr>
                <p:cNvSpPr/>
                <p:nvPr/>
              </p:nvSpPr>
              <p:spPr>
                <a:xfrm>
                  <a:off x="4888389" y="4342453"/>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sp>
              <p:nvSpPr>
                <p:cNvPr id="375" name="Freeform: Shape 374">
                  <a:extLst>
                    <a:ext uri="{FF2B5EF4-FFF2-40B4-BE49-F238E27FC236}">
                      <a16:creationId xmlns:a16="http://schemas.microsoft.com/office/drawing/2014/main" id="{EA5CCDF9-D73E-461B-B1F8-C6F4B13B2FD6}"/>
                    </a:ext>
                  </a:extLst>
                </p:cNvPr>
                <p:cNvSpPr/>
                <p:nvPr/>
              </p:nvSpPr>
              <p:spPr>
                <a:xfrm>
                  <a:off x="4888389" y="4387830"/>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Semilight"/>
                    <a:ea typeface="+mn-ea"/>
                    <a:cs typeface="+mn-cs"/>
                  </a:endParaRPr>
                </a:p>
              </p:txBody>
            </p:sp>
          </p:grpSp>
          <p:cxnSp>
            <p:nvCxnSpPr>
              <p:cNvPr id="361" name="Connector: Elbow 360">
                <a:extLst>
                  <a:ext uri="{FF2B5EF4-FFF2-40B4-BE49-F238E27FC236}">
                    <a16:creationId xmlns:a16="http://schemas.microsoft.com/office/drawing/2014/main" id="{8EDA2109-3CCD-4321-BB63-113247C9C632}"/>
                  </a:ext>
                </a:extLst>
              </p:cNvPr>
              <p:cNvCxnSpPr>
                <a:stCxn id="381" idx="0"/>
                <a:endCxn id="372" idx="1"/>
              </p:cNvCxnSpPr>
              <p:nvPr/>
            </p:nvCxnSpPr>
            <p:spPr>
              <a:xfrm rot="16200000" flipV="1">
                <a:off x="4997823" y="4612492"/>
                <a:ext cx="506358" cy="589832"/>
              </a:xfrm>
              <a:prstGeom prst="bentConnector4">
                <a:avLst>
                  <a:gd name="adj1" fmla="val 10518"/>
                  <a:gd name="adj2" fmla="val 61243"/>
                </a:avLst>
              </a:prstGeom>
              <a:noFill/>
              <a:ln w="9525" cap="flat" cmpd="sng" algn="ctr">
                <a:solidFill>
                  <a:srgbClr val="0078D7"/>
                </a:solidFill>
                <a:prstDash val="solid"/>
                <a:headEnd type="none"/>
                <a:tailEnd type="none"/>
              </a:ln>
              <a:effectLst/>
            </p:spPr>
          </p:cxnSp>
          <p:cxnSp>
            <p:nvCxnSpPr>
              <p:cNvPr id="362" name="Straight Connector 361">
                <a:extLst>
                  <a:ext uri="{FF2B5EF4-FFF2-40B4-BE49-F238E27FC236}">
                    <a16:creationId xmlns:a16="http://schemas.microsoft.com/office/drawing/2014/main" id="{74F52C84-1B81-49A4-8405-BAA5BD937C61}"/>
                  </a:ext>
                </a:extLst>
              </p:cNvPr>
              <p:cNvCxnSpPr>
                <a:stCxn id="382" idx="4"/>
                <a:endCxn id="381" idx="0"/>
              </p:cNvCxnSpPr>
              <p:nvPr/>
            </p:nvCxnSpPr>
            <p:spPr>
              <a:xfrm>
                <a:off x="5545918" y="4922875"/>
                <a:ext cx="0" cy="237712"/>
              </a:xfrm>
              <a:prstGeom prst="line">
                <a:avLst/>
              </a:prstGeom>
              <a:noFill/>
              <a:ln w="9525" cap="flat" cmpd="sng" algn="ctr">
                <a:solidFill>
                  <a:srgbClr val="0078D7"/>
                </a:solidFill>
                <a:prstDash val="solid"/>
                <a:headEnd type="none"/>
                <a:tailEnd type="none"/>
              </a:ln>
              <a:effectLst/>
            </p:spPr>
          </p:cxnSp>
          <p:cxnSp>
            <p:nvCxnSpPr>
              <p:cNvPr id="363" name="Straight Connector 362">
                <a:extLst>
                  <a:ext uri="{FF2B5EF4-FFF2-40B4-BE49-F238E27FC236}">
                    <a16:creationId xmlns:a16="http://schemas.microsoft.com/office/drawing/2014/main" id="{62BF84B7-4C3B-4AE2-B9AC-98C3FAE63AE0}"/>
                  </a:ext>
                </a:extLst>
              </p:cNvPr>
              <p:cNvCxnSpPr>
                <a:stCxn id="381" idx="5"/>
                <a:endCxn id="380" idx="2"/>
              </p:cNvCxnSpPr>
              <p:nvPr/>
            </p:nvCxnSpPr>
            <p:spPr>
              <a:xfrm>
                <a:off x="5565025" y="5206715"/>
                <a:ext cx="219981" cy="130679"/>
              </a:xfrm>
              <a:prstGeom prst="line">
                <a:avLst/>
              </a:prstGeom>
              <a:noFill/>
              <a:ln w="9525" cap="flat" cmpd="sng" algn="ctr">
                <a:solidFill>
                  <a:srgbClr val="0078D7"/>
                </a:solidFill>
                <a:prstDash val="solid"/>
                <a:headEnd type="none"/>
                <a:tailEnd type="none"/>
              </a:ln>
              <a:effectLst/>
            </p:spPr>
          </p:cxnSp>
          <p:cxnSp>
            <p:nvCxnSpPr>
              <p:cNvPr id="364" name="Straight Connector 363">
                <a:extLst>
                  <a:ext uri="{FF2B5EF4-FFF2-40B4-BE49-F238E27FC236}">
                    <a16:creationId xmlns:a16="http://schemas.microsoft.com/office/drawing/2014/main" id="{BB1B23C1-CBAB-464F-B094-9711AB62E054}"/>
                  </a:ext>
                </a:extLst>
              </p:cNvPr>
              <p:cNvCxnSpPr>
                <a:cxnSpLocks/>
                <a:stCxn id="380" idx="6"/>
                <a:endCxn id="383" idx="3"/>
              </p:cNvCxnSpPr>
              <p:nvPr/>
            </p:nvCxnSpPr>
            <p:spPr>
              <a:xfrm flipV="1">
                <a:off x="5839048" y="5208182"/>
                <a:ext cx="211495" cy="129212"/>
              </a:xfrm>
              <a:prstGeom prst="line">
                <a:avLst/>
              </a:prstGeom>
              <a:noFill/>
              <a:ln w="9525" cap="flat" cmpd="sng" algn="ctr">
                <a:solidFill>
                  <a:srgbClr val="0078D7"/>
                </a:solidFill>
                <a:prstDash val="solid"/>
                <a:headEnd type="none"/>
                <a:tailEnd type="none"/>
              </a:ln>
              <a:effectLst/>
            </p:spPr>
          </p:cxnSp>
          <p:cxnSp>
            <p:nvCxnSpPr>
              <p:cNvPr id="365" name="Straight Connector 364">
                <a:extLst>
                  <a:ext uri="{FF2B5EF4-FFF2-40B4-BE49-F238E27FC236}">
                    <a16:creationId xmlns:a16="http://schemas.microsoft.com/office/drawing/2014/main" id="{4A5DB458-5953-481B-9D7A-D619F79BC284}"/>
                  </a:ext>
                </a:extLst>
              </p:cNvPr>
              <p:cNvCxnSpPr>
                <a:stCxn id="383" idx="0"/>
                <a:endCxn id="378" idx="4"/>
              </p:cNvCxnSpPr>
              <p:nvPr/>
            </p:nvCxnSpPr>
            <p:spPr>
              <a:xfrm flipV="1">
                <a:off x="6069650" y="4922875"/>
                <a:ext cx="0" cy="239179"/>
              </a:xfrm>
              <a:prstGeom prst="line">
                <a:avLst/>
              </a:prstGeom>
              <a:noFill/>
              <a:ln w="9525" cap="flat" cmpd="sng" algn="ctr">
                <a:solidFill>
                  <a:srgbClr val="0078D7"/>
                </a:solidFill>
                <a:prstDash val="solid"/>
                <a:headEnd type="none"/>
                <a:tailEnd type="none"/>
              </a:ln>
              <a:effectLst/>
            </p:spPr>
          </p:cxnSp>
          <p:cxnSp>
            <p:nvCxnSpPr>
              <p:cNvPr id="366" name="Straight Connector 365">
                <a:extLst>
                  <a:ext uri="{FF2B5EF4-FFF2-40B4-BE49-F238E27FC236}">
                    <a16:creationId xmlns:a16="http://schemas.microsoft.com/office/drawing/2014/main" id="{1E05B7F6-8994-495C-8990-FA05D00EE4C3}"/>
                  </a:ext>
                </a:extLst>
              </p:cNvPr>
              <p:cNvCxnSpPr>
                <a:cxnSpLocks/>
                <a:stCxn id="378" idx="1"/>
                <a:endCxn id="379" idx="5"/>
              </p:cNvCxnSpPr>
              <p:nvPr/>
            </p:nvCxnSpPr>
            <p:spPr>
              <a:xfrm flipH="1" flipV="1">
                <a:off x="5830116" y="4756973"/>
                <a:ext cx="220427" cy="119774"/>
              </a:xfrm>
              <a:prstGeom prst="line">
                <a:avLst/>
              </a:prstGeom>
              <a:noFill/>
              <a:ln w="9525" cap="flat" cmpd="sng" algn="ctr">
                <a:solidFill>
                  <a:srgbClr val="0078D7"/>
                </a:solidFill>
                <a:prstDash val="solid"/>
                <a:headEnd type="none"/>
                <a:tailEnd type="none"/>
              </a:ln>
              <a:effectLst/>
            </p:spPr>
          </p:cxnSp>
          <p:cxnSp>
            <p:nvCxnSpPr>
              <p:cNvPr id="367" name="Straight Connector 366">
                <a:extLst>
                  <a:ext uri="{FF2B5EF4-FFF2-40B4-BE49-F238E27FC236}">
                    <a16:creationId xmlns:a16="http://schemas.microsoft.com/office/drawing/2014/main" id="{38F19FE2-8FB6-4BBB-A1F6-3C2B0F6CE452}"/>
                  </a:ext>
                </a:extLst>
              </p:cNvPr>
              <p:cNvCxnSpPr>
                <a:stCxn id="379" idx="3"/>
                <a:endCxn id="382" idx="7"/>
              </p:cNvCxnSpPr>
              <p:nvPr/>
            </p:nvCxnSpPr>
            <p:spPr>
              <a:xfrm flipH="1">
                <a:off x="5565025" y="4756973"/>
                <a:ext cx="226877" cy="119774"/>
              </a:xfrm>
              <a:prstGeom prst="line">
                <a:avLst/>
              </a:prstGeom>
              <a:noFill/>
              <a:ln w="9525" cap="flat" cmpd="sng" algn="ctr">
                <a:solidFill>
                  <a:srgbClr val="0078D7"/>
                </a:solidFill>
                <a:prstDash val="solid"/>
                <a:headEnd type="none"/>
                <a:tailEnd type="none"/>
              </a:ln>
              <a:effectLst/>
            </p:spPr>
          </p:cxnSp>
          <p:cxnSp>
            <p:nvCxnSpPr>
              <p:cNvPr id="368" name="Straight Connector 367">
                <a:extLst>
                  <a:ext uri="{FF2B5EF4-FFF2-40B4-BE49-F238E27FC236}">
                    <a16:creationId xmlns:a16="http://schemas.microsoft.com/office/drawing/2014/main" id="{22134B9E-8E50-4584-AC17-411D6B501282}"/>
                  </a:ext>
                </a:extLst>
              </p:cNvPr>
              <p:cNvCxnSpPr>
                <a:cxnSpLocks/>
                <a:stCxn id="377" idx="5"/>
                <a:endCxn id="383" idx="1"/>
              </p:cNvCxnSpPr>
              <p:nvPr/>
            </p:nvCxnSpPr>
            <p:spPr>
              <a:xfrm>
                <a:off x="5830116" y="5061044"/>
                <a:ext cx="220427" cy="108924"/>
              </a:xfrm>
              <a:prstGeom prst="line">
                <a:avLst/>
              </a:prstGeom>
              <a:noFill/>
              <a:ln w="9525" cap="flat" cmpd="sng" algn="ctr">
                <a:solidFill>
                  <a:srgbClr val="0078D7"/>
                </a:solidFill>
                <a:prstDash val="solid"/>
                <a:headEnd type="none"/>
                <a:tailEnd type="none"/>
              </a:ln>
              <a:effectLst/>
            </p:spPr>
          </p:cxnSp>
          <p:cxnSp>
            <p:nvCxnSpPr>
              <p:cNvPr id="369" name="Straight Connector 368">
                <a:extLst>
                  <a:ext uri="{FF2B5EF4-FFF2-40B4-BE49-F238E27FC236}">
                    <a16:creationId xmlns:a16="http://schemas.microsoft.com/office/drawing/2014/main" id="{9218D6A1-ACA8-4145-ABB4-FE3405D894BD}"/>
                  </a:ext>
                </a:extLst>
              </p:cNvPr>
              <p:cNvCxnSpPr>
                <a:stCxn id="377" idx="3"/>
                <a:endCxn id="381" idx="6"/>
              </p:cNvCxnSpPr>
              <p:nvPr/>
            </p:nvCxnSpPr>
            <p:spPr>
              <a:xfrm flipH="1">
                <a:off x="5572939" y="5061044"/>
                <a:ext cx="218963" cy="126564"/>
              </a:xfrm>
              <a:prstGeom prst="line">
                <a:avLst/>
              </a:prstGeom>
              <a:noFill/>
              <a:ln w="9525" cap="flat" cmpd="sng" algn="ctr">
                <a:solidFill>
                  <a:srgbClr val="0078D7"/>
                </a:solidFill>
                <a:prstDash val="solid"/>
                <a:headEnd type="none"/>
                <a:tailEnd type="none"/>
              </a:ln>
              <a:effectLst/>
            </p:spPr>
          </p:cxnSp>
          <p:cxnSp>
            <p:nvCxnSpPr>
              <p:cNvPr id="370" name="Straight Connector 369">
                <a:extLst>
                  <a:ext uri="{FF2B5EF4-FFF2-40B4-BE49-F238E27FC236}">
                    <a16:creationId xmlns:a16="http://schemas.microsoft.com/office/drawing/2014/main" id="{17C938B6-18FA-403A-8961-2C2D46298556}"/>
                  </a:ext>
                </a:extLst>
              </p:cNvPr>
              <p:cNvCxnSpPr>
                <a:stCxn id="377" idx="7"/>
                <a:endCxn id="378" idx="3"/>
              </p:cNvCxnSpPr>
              <p:nvPr/>
            </p:nvCxnSpPr>
            <p:spPr>
              <a:xfrm flipV="1">
                <a:off x="5830116" y="4914961"/>
                <a:ext cx="220427" cy="107869"/>
              </a:xfrm>
              <a:prstGeom prst="line">
                <a:avLst/>
              </a:prstGeom>
              <a:noFill/>
              <a:ln w="9525" cap="flat" cmpd="sng" algn="ctr">
                <a:solidFill>
                  <a:srgbClr val="0078D7"/>
                </a:solidFill>
                <a:prstDash val="solid"/>
                <a:headEnd type="none"/>
                <a:tailEnd type="none"/>
              </a:ln>
              <a:effectLst/>
            </p:spPr>
          </p:cxnSp>
          <p:cxnSp>
            <p:nvCxnSpPr>
              <p:cNvPr id="371" name="Straight Connector 370">
                <a:extLst>
                  <a:ext uri="{FF2B5EF4-FFF2-40B4-BE49-F238E27FC236}">
                    <a16:creationId xmlns:a16="http://schemas.microsoft.com/office/drawing/2014/main" id="{911FD375-F34D-42B8-A4B9-9F7BC7BCDAA7}"/>
                  </a:ext>
                </a:extLst>
              </p:cNvPr>
              <p:cNvCxnSpPr>
                <a:stCxn id="377" idx="1"/>
                <a:endCxn id="382" idx="5"/>
              </p:cNvCxnSpPr>
              <p:nvPr/>
            </p:nvCxnSpPr>
            <p:spPr>
              <a:xfrm flipH="1" flipV="1">
                <a:off x="5565025" y="4914961"/>
                <a:ext cx="226877" cy="107869"/>
              </a:xfrm>
              <a:prstGeom prst="line">
                <a:avLst/>
              </a:prstGeom>
              <a:noFill/>
              <a:ln w="9525" cap="flat" cmpd="sng" algn="ctr">
                <a:solidFill>
                  <a:srgbClr val="0078D7"/>
                </a:solidFill>
                <a:prstDash val="solid"/>
                <a:headEnd type="none"/>
                <a:tailEnd type="none"/>
              </a:ln>
              <a:effectLst/>
            </p:spPr>
          </p:cxnSp>
        </p:grpSp>
        <p:sp>
          <p:nvSpPr>
            <p:cNvPr id="343" name="Rectangle: Rounded Corners 342">
              <a:extLst>
                <a:ext uri="{FF2B5EF4-FFF2-40B4-BE49-F238E27FC236}">
                  <a16:creationId xmlns:a16="http://schemas.microsoft.com/office/drawing/2014/main" id="{122F9300-E753-4F4B-B13C-5F24F93D808A}"/>
                </a:ext>
              </a:extLst>
            </p:cNvPr>
            <p:cNvSpPr/>
            <p:nvPr/>
          </p:nvSpPr>
          <p:spPr bwMode="auto">
            <a:xfrm>
              <a:off x="8139666" y="4901989"/>
              <a:ext cx="381318" cy="255212"/>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200" b="0" i="0" u="none" strike="noStrike" kern="0" cap="none" normalizeH="0" baseline="0" noProof="0">
                  <a:ln>
                    <a:noFill/>
                  </a:ln>
                  <a:effectLst/>
                  <a:uLnTx/>
                  <a:uFillTx/>
                  <a:latin typeface="Segoe UI Semilight"/>
                  <a:ea typeface="+mn-ea"/>
                  <a:cs typeface="Segoe UI" pitchFamily="34" charset="0"/>
                </a:rPr>
                <a:t>ML</a:t>
              </a:r>
            </a:p>
          </p:txBody>
        </p:sp>
        <p:grpSp>
          <p:nvGrpSpPr>
            <p:cNvPr id="344" name="Group 343">
              <a:extLst>
                <a:ext uri="{FF2B5EF4-FFF2-40B4-BE49-F238E27FC236}">
                  <a16:creationId xmlns:a16="http://schemas.microsoft.com/office/drawing/2014/main" id="{BCBDB8C2-33CD-492E-A685-463C133928C6}"/>
                </a:ext>
              </a:extLst>
            </p:cNvPr>
            <p:cNvGrpSpPr/>
            <p:nvPr/>
          </p:nvGrpSpPr>
          <p:grpSpPr>
            <a:xfrm>
              <a:off x="7726304" y="4051158"/>
              <a:ext cx="664036" cy="664034"/>
              <a:chOff x="8448130" y="2738402"/>
              <a:chExt cx="936008" cy="936006"/>
            </a:xfrm>
          </p:grpSpPr>
          <p:sp>
            <p:nvSpPr>
              <p:cNvPr id="346" name="Oval 345">
                <a:extLst>
                  <a:ext uri="{FF2B5EF4-FFF2-40B4-BE49-F238E27FC236}">
                    <a16:creationId xmlns:a16="http://schemas.microsoft.com/office/drawing/2014/main" id="{EFBA6750-C20E-45F9-8C09-0265BB8FCA37}"/>
                  </a:ext>
                </a:extLst>
              </p:cNvPr>
              <p:cNvSpPr/>
              <p:nvPr/>
            </p:nvSpPr>
            <p:spPr bwMode="auto">
              <a:xfrm>
                <a:off x="8448130" y="2738402"/>
                <a:ext cx="936008" cy="936006"/>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347" name="TextBox 346">
                <a:extLst>
                  <a:ext uri="{FF2B5EF4-FFF2-40B4-BE49-F238E27FC236}">
                    <a16:creationId xmlns:a16="http://schemas.microsoft.com/office/drawing/2014/main" id="{EED4F6B0-EF57-4ED8-A783-580A2BD0ABCE}"/>
                  </a:ext>
                </a:extLst>
              </p:cNvPr>
              <p:cNvSpPr txBox="1"/>
              <p:nvPr/>
            </p:nvSpPr>
            <p:spPr>
              <a:xfrm>
                <a:off x="8703218" y="3382764"/>
                <a:ext cx="442475" cy="150128"/>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HDFS</a:t>
                </a:r>
              </a:p>
            </p:txBody>
          </p:sp>
          <p:grpSp>
            <p:nvGrpSpPr>
              <p:cNvPr id="348" name="Group 347">
                <a:extLst>
                  <a:ext uri="{FF2B5EF4-FFF2-40B4-BE49-F238E27FC236}">
                    <a16:creationId xmlns:a16="http://schemas.microsoft.com/office/drawing/2014/main" id="{AA04AFB7-1D05-4425-A7C4-0A7979A6340B}"/>
                  </a:ext>
                </a:extLst>
              </p:cNvPr>
              <p:cNvGrpSpPr/>
              <p:nvPr/>
            </p:nvGrpSpPr>
            <p:grpSpPr>
              <a:xfrm>
                <a:off x="8661598" y="2916356"/>
                <a:ext cx="509072" cy="415126"/>
                <a:chOff x="662715" y="7538936"/>
                <a:chExt cx="402180" cy="315436"/>
              </a:xfrm>
            </p:grpSpPr>
            <p:sp>
              <p:nvSpPr>
                <p:cNvPr id="349" name="Freeform: Shape 348">
                  <a:extLst>
                    <a:ext uri="{FF2B5EF4-FFF2-40B4-BE49-F238E27FC236}">
                      <a16:creationId xmlns:a16="http://schemas.microsoft.com/office/drawing/2014/main" id="{6AA044F2-B39A-430F-8A47-75549EE84101}"/>
                    </a:ext>
                  </a:extLst>
                </p:cNvPr>
                <p:cNvSpPr/>
                <p:nvPr/>
              </p:nvSpPr>
              <p:spPr>
                <a:xfrm>
                  <a:off x="670486" y="7548383"/>
                  <a:ext cx="386408" cy="299666"/>
                </a:xfrm>
                <a:custGeom>
                  <a:avLst/>
                  <a:gdLst>
                    <a:gd name="connsiteX0" fmla="*/ 78611 w 227055"/>
                    <a:gd name="connsiteY0" fmla="*/ 37371 h 176083"/>
                    <a:gd name="connsiteX1" fmla="*/ 62393 w 227055"/>
                    <a:gd name="connsiteY1" fmla="*/ 40151 h 176083"/>
                    <a:gd name="connsiteX2" fmla="*/ 48028 w 227055"/>
                    <a:gd name="connsiteY2" fmla="*/ 46638 h 176083"/>
                    <a:gd name="connsiteX3" fmla="*/ 35517 w 227055"/>
                    <a:gd name="connsiteY3" fmla="*/ 54516 h 176083"/>
                    <a:gd name="connsiteX4" fmla="*/ 23469 w 227055"/>
                    <a:gd name="connsiteY4" fmla="*/ 68880 h 176083"/>
                    <a:gd name="connsiteX5" fmla="*/ 16982 w 227055"/>
                    <a:gd name="connsiteY5" fmla="*/ 75831 h 176083"/>
                    <a:gd name="connsiteX6" fmla="*/ 10495 w 227055"/>
                    <a:gd name="connsiteY6" fmla="*/ 78148 h 176083"/>
                    <a:gd name="connsiteX7" fmla="*/ 8641 w 227055"/>
                    <a:gd name="connsiteY7" fmla="*/ 73978 h 176083"/>
                    <a:gd name="connsiteX8" fmla="*/ 11885 w 227055"/>
                    <a:gd name="connsiteY8" fmla="*/ 69807 h 176083"/>
                    <a:gd name="connsiteX9" fmla="*/ 12348 w 227055"/>
                    <a:gd name="connsiteY9" fmla="*/ 63783 h 176083"/>
                    <a:gd name="connsiteX10" fmla="*/ 14665 w 227055"/>
                    <a:gd name="connsiteY10" fmla="*/ 63783 h 176083"/>
                    <a:gd name="connsiteX11" fmla="*/ 16519 w 227055"/>
                    <a:gd name="connsiteY11" fmla="*/ 65637 h 176083"/>
                    <a:gd name="connsiteX12" fmla="*/ 16055 w 227055"/>
                    <a:gd name="connsiteY12" fmla="*/ 59613 h 176083"/>
                    <a:gd name="connsiteX13" fmla="*/ 13738 w 227055"/>
                    <a:gd name="connsiteY13" fmla="*/ 57759 h 176083"/>
                    <a:gd name="connsiteX14" fmla="*/ 13738 w 227055"/>
                    <a:gd name="connsiteY14" fmla="*/ 55442 h 176083"/>
                    <a:gd name="connsiteX15" fmla="*/ 8178 w 227055"/>
                    <a:gd name="connsiteY15" fmla="*/ 58686 h 176083"/>
                    <a:gd name="connsiteX16" fmla="*/ 2617 w 227055"/>
                    <a:gd name="connsiteY16" fmla="*/ 64710 h 176083"/>
                    <a:gd name="connsiteX17" fmla="*/ 1691 w 227055"/>
                    <a:gd name="connsiteY17" fmla="*/ 70271 h 176083"/>
                    <a:gd name="connsiteX18" fmla="*/ 4007 w 227055"/>
                    <a:gd name="connsiteY18" fmla="*/ 74904 h 176083"/>
                    <a:gd name="connsiteX19" fmla="*/ 5861 w 227055"/>
                    <a:gd name="connsiteY19" fmla="*/ 82318 h 176083"/>
                    <a:gd name="connsiteX20" fmla="*/ 10031 w 227055"/>
                    <a:gd name="connsiteY20" fmla="*/ 84172 h 176083"/>
                    <a:gd name="connsiteX21" fmla="*/ 14665 w 227055"/>
                    <a:gd name="connsiteY21" fmla="*/ 84172 h 176083"/>
                    <a:gd name="connsiteX22" fmla="*/ 18836 w 227055"/>
                    <a:gd name="connsiteY22" fmla="*/ 81391 h 176083"/>
                    <a:gd name="connsiteX23" fmla="*/ 16055 w 227055"/>
                    <a:gd name="connsiteY23" fmla="*/ 95756 h 176083"/>
                    <a:gd name="connsiteX24" fmla="*/ 18836 w 227055"/>
                    <a:gd name="connsiteY24" fmla="*/ 111511 h 176083"/>
                    <a:gd name="connsiteX25" fmla="*/ 15592 w 227055"/>
                    <a:gd name="connsiteY25" fmla="*/ 118925 h 176083"/>
                    <a:gd name="connsiteX26" fmla="*/ 5861 w 227055"/>
                    <a:gd name="connsiteY26" fmla="*/ 129583 h 176083"/>
                    <a:gd name="connsiteX27" fmla="*/ 7251 w 227055"/>
                    <a:gd name="connsiteY27" fmla="*/ 136534 h 176083"/>
                    <a:gd name="connsiteX28" fmla="*/ 12348 w 227055"/>
                    <a:gd name="connsiteY28" fmla="*/ 143948 h 176083"/>
                    <a:gd name="connsiteX29" fmla="*/ 21152 w 227055"/>
                    <a:gd name="connsiteY29" fmla="*/ 149972 h 176083"/>
                    <a:gd name="connsiteX30" fmla="*/ 26250 w 227055"/>
                    <a:gd name="connsiteY30" fmla="*/ 150898 h 176083"/>
                    <a:gd name="connsiteX31" fmla="*/ 31347 w 227055"/>
                    <a:gd name="connsiteY31" fmla="*/ 150898 h 176083"/>
                    <a:gd name="connsiteX32" fmla="*/ 28103 w 227055"/>
                    <a:gd name="connsiteY32" fmla="*/ 164800 h 176083"/>
                    <a:gd name="connsiteX33" fmla="*/ 40151 w 227055"/>
                    <a:gd name="connsiteY33" fmla="*/ 169897 h 176083"/>
                    <a:gd name="connsiteX34" fmla="*/ 55442 w 227055"/>
                    <a:gd name="connsiteY34" fmla="*/ 171750 h 176083"/>
                    <a:gd name="connsiteX35" fmla="*/ 60540 w 227055"/>
                    <a:gd name="connsiteY35" fmla="*/ 168043 h 176083"/>
                    <a:gd name="connsiteX36" fmla="*/ 61003 w 227055"/>
                    <a:gd name="connsiteY36" fmla="*/ 159239 h 176083"/>
                    <a:gd name="connsiteX37" fmla="*/ 67027 w 227055"/>
                    <a:gd name="connsiteY37" fmla="*/ 149508 h 176083"/>
                    <a:gd name="connsiteX38" fmla="*/ 67490 w 227055"/>
                    <a:gd name="connsiteY38" fmla="*/ 141631 h 176083"/>
                    <a:gd name="connsiteX39" fmla="*/ 81392 w 227055"/>
                    <a:gd name="connsiteY39" fmla="*/ 143021 h 176083"/>
                    <a:gd name="connsiteX40" fmla="*/ 94366 w 227055"/>
                    <a:gd name="connsiteY40" fmla="*/ 141631 h 176083"/>
                    <a:gd name="connsiteX41" fmla="*/ 81392 w 227055"/>
                    <a:gd name="connsiteY41" fmla="*/ 149508 h 176083"/>
                    <a:gd name="connsiteX42" fmla="*/ 83709 w 227055"/>
                    <a:gd name="connsiteY42" fmla="*/ 158776 h 176083"/>
                    <a:gd name="connsiteX43" fmla="*/ 91586 w 227055"/>
                    <a:gd name="connsiteY43" fmla="*/ 171750 h 176083"/>
                    <a:gd name="connsiteX44" fmla="*/ 99927 w 227055"/>
                    <a:gd name="connsiteY44" fmla="*/ 174994 h 176083"/>
                    <a:gd name="connsiteX45" fmla="*/ 105951 w 227055"/>
                    <a:gd name="connsiteY45" fmla="*/ 172677 h 176083"/>
                    <a:gd name="connsiteX46" fmla="*/ 108731 w 227055"/>
                    <a:gd name="connsiteY46" fmla="*/ 167116 h 176083"/>
                    <a:gd name="connsiteX47" fmla="*/ 122169 w 227055"/>
                    <a:gd name="connsiteY47" fmla="*/ 156922 h 176083"/>
                    <a:gd name="connsiteX48" fmla="*/ 124949 w 227055"/>
                    <a:gd name="connsiteY48" fmla="*/ 159239 h 176083"/>
                    <a:gd name="connsiteX49" fmla="*/ 145801 w 227055"/>
                    <a:gd name="connsiteY49" fmla="*/ 160166 h 176083"/>
                    <a:gd name="connsiteX50" fmla="*/ 149972 w 227055"/>
                    <a:gd name="connsiteY50" fmla="*/ 156459 h 176083"/>
                    <a:gd name="connsiteX51" fmla="*/ 150435 w 227055"/>
                    <a:gd name="connsiteY51" fmla="*/ 150435 h 176083"/>
                    <a:gd name="connsiteX52" fmla="*/ 149045 w 227055"/>
                    <a:gd name="connsiteY52" fmla="*/ 148118 h 176083"/>
                    <a:gd name="connsiteX53" fmla="*/ 148118 w 227055"/>
                    <a:gd name="connsiteY53" fmla="*/ 131900 h 176083"/>
                    <a:gd name="connsiteX54" fmla="*/ 141167 w 227055"/>
                    <a:gd name="connsiteY54" fmla="*/ 117998 h 176083"/>
                    <a:gd name="connsiteX55" fmla="*/ 142094 w 227055"/>
                    <a:gd name="connsiteY55" fmla="*/ 111511 h 176083"/>
                    <a:gd name="connsiteX56" fmla="*/ 146265 w 227055"/>
                    <a:gd name="connsiteY56" fmla="*/ 113828 h 176083"/>
                    <a:gd name="connsiteX57" fmla="*/ 158312 w 227055"/>
                    <a:gd name="connsiteY57" fmla="*/ 124949 h 176083"/>
                    <a:gd name="connsiteX58" fmla="*/ 163873 w 227055"/>
                    <a:gd name="connsiteY58" fmla="*/ 125412 h 176083"/>
                    <a:gd name="connsiteX59" fmla="*/ 170360 w 227055"/>
                    <a:gd name="connsiteY59" fmla="*/ 122632 h 176083"/>
                    <a:gd name="connsiteX60" fmla="*/ 176848 w 227055"/>
                    <a:gd name="connsiteY60" fmla="*/ 117998 h 176083"/>
                    <a:gd name="connsiteX61" fmla="*/ 180091 w 227055"/>
                    <a:gd name="connsiteY61" fmla="*/ 107341 h 176083"/>
                    <a:gd name="connsiteX62" fmla="*/ 198626 w 227055"/>
                    <a:gd name="connsiteY62" fmla="*/ 108731 h 176083"/>
                    <a:gd name="connsiteX63" fmla="*/ 210211 w 227055"/>
                    <a:gd name="connsiteY63" fmla="*/ 104097 h 176083"/>
                    <a:gd name="connsiteX64" fmla="*/ 219478 w 227055"/>
                    <a:gd name="connsiteY64" fmla="*/ 95756 h 176083"/>
                    <a:gd name="connsiteX65" fmla="*/ 225966 w 227055"/>
                    <a:gd name="connsiteY65" fmla="*/ 83245 h 176083"/>
                    <a:gd name="connsiteX66" fmla="*/ 227819 w 227055"/>
                    <a:gd name="connsiteY66" fmla="*/ 68417 h 176083"/>
                    <a:gd name="connsiteX67" fmla="*/ 226429 w 227055"/>
                    <a:gd name="connsiteY67" fmla="*/ 51735 h 176083"/>
                    <a:gd name="connsiteX68" fmla="*/ 222722 w 227055"/>
                    <a:gd name="connsiteY68" fmla="*/ 36444 h 176083"/>
                    <a:gd name="connsiteX69" fmla="*/ 219015 w 227055"/>
                    <a:gd name="connsiteY69" fmla="*/ 31347 h 176083"/>
                    <a:gd name="connsiteX70" fmla="*/ 213918 w 227055"/>
                    <a:gd name="connsiteY70" fmla="*/ 29957 h 176083"/>
                    <a:gd name="connsiteX71" fmla="*/ 205114 w 227055"/>
                    <a:gd name="connsiteY71" fmla="*/ 39687 h 176083"/>
                    <a:gd name="connsiteX72" fmla="*/ 197236 w 227055"/>
                    <a:gd name="connsiteY72" fmla="*/ 42468 h 176083"/>
                    <a:gd name="connsiteX73" fmla="*/ 190286 w 227055"/>
                    <a:gd name="connsiteY73" fmla="*/ 30883 h 176083"/>
                    <a:gd name="connsiteX74" fmla="*/ 183335 w 227055"/>
                    <a:gd name="connsiteY74" fmla="*/ 24396 h 176083"/>
                    <a:gd name="connsiteX75" fmla="*/ 179164 w 227055"/>
                    <a:gd name="connsiteY75" fmla="*/ 22079 h 176083"/>
                    <a:gd name="connsiteX76" fmla="*/ 164336 w 227055"/>
                    <a:gd name="connsiteY76" fmla="*/ 9105 h 176083"/>
                    <a:gd name="connsiteX77" fmla="*/ 151825 w 227055"/>
                    <a:gd name="connsiteY77" fmla="*/ 2617 h 176083"/>
                    <a:gd name="connsiteX78" fmla="*/ 139777 w 227055"/>
                    <a:gd name="connsiteY78" fmla="*/ 1691 h 176083"/>
                    <a:gd name="connsiteX79" fmla="*/ 125413 w 227055"/>
                    <a:gd name="connsiteY79" fmla="*/ 4007 h 176083"/>
                    <a:gd name="connsiteX80" fmla="*/ 112901 w 227055"/>
                    <a:gd name="connsiteY80" fmla="*/ 8641 h 176083"/>
                    <a:gd name="connsiteX81" fmla="*/ 104561 w 227055"/>
                    <a:gd name="connsiteY81" fmla="*/ 15592 h 176083"/>
                    <a:gd name="connsiteX82" fmla="*/ 97610 w 227055"/>
                    <a:gd name="connsiteY82" fmla="*/ 23933 h 176083"/>
                    <a:gd name="connsiteX83" fmla="*/ 90659 w 227055"/>
                    <a:gd name="connsiteY83" fmla="*/ 25786 h 17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7055" h="176083">
                      <a:moveTo>
                        <a:pt x="78611" y="37371"/>
                      </a:moveTo>
                      <a:lnTo>
                        <a:pt x="62393" y="40151"/>
                      </a:lnTo>
                      <a:lnTo>
                        <a:pt x="48028" y="46638"/>
                      </a:lnTo>
                      <a:lnTo>
                        <a:pt x="35517" y="54516"/>
                      </a:lnTo>
                      <a:lnTo>
                        <a:pt x="23469" y="68880"/>
                      </a:lnTo>
                      <a:lnTo>
                        <a:pt x="16982" y="75831"/>
                      </a:lnTo>
                      <a:lnTo>
                        <a:pt x="10495" y="78148"/>
                      </a:lnTo>
                      <a:lnTo>
                        <a:pt x="8641" y="73978"/>
                      </a:lnTo>
                      <a:lnTo>
                        <a:pt x="11885" y="69807"/>
                      </a:lnTo>
                      <a:lnTo>
                        <a:pt x="12348" y="63783"/>
                      </a:lnTo>
                      <a:lnTo>
                        <a:pt x="14665" y="63783"/>
                      </a:lnTo>
                      <a:lnTo>
                        <a:pt x="16519" y="65637"/>
                      </a:lnTo>
                      <a:lnTo>
                        <a:pt x="16055" y="59613"/>
                      </a:lnTo>
                      <a:lnTo>
                        <a:pt x="13738" y="57759"/>
                      </a:lnTo>
                      <a:lnTo>
                        <a:pt x="13738" y="55442"/>
                      </a:lnTo>
                      <a:lnTo>
                        <a:pt x="8178" y="58686"/>
                      </a:lnTo>
                      <a:lnTo>
                        <a:pt x="2617" y="64710"/>
                      </a:lnTo>
                      <a:lnTo>
                        <a:pt x="1691" y="70271"/>
                      </a:lnTo>
                      <a:lnTo>
                        <a:pt x="4007" y="74904"/>
                      </a:lnTo>
                      <a:lnTo>
                        <a:pt x="5861" y="82318"/>
                      </a:lnTo>
                      <a:lnTo>
                        <a:pt x="10031" y="84172"/>
                      </a:lnTo>
                      <a:lnTo>
                        <a:pt x="14665" y="84172"/>
                      </a:lnTo>
                      <a:lnTo>
                        <a:pt x="18836" y="81391"/>
                      </a:lnTo>
                      <a:lnTo>
                        <a:pt x="16055" y="95756"/>
                      </a:lnTo>
                      <a:lnTo>
                        <a:pt x="18836" y="111511"/>
                      </a:lnTo>
                      <a:lnTo>
                        <a:pt x="15592" y="118925"/>
                      </a:lnTo>
                      <a:lnTo>
                        <a:pt x="5861" y="129583"/>
                      </a:lnTo>
                      <a:lnTo>
                        <a:pt x="7251" y="136534"/>
                      </a:lnTo>
                      <a:lnTo>
                        <a:pt x="12348" y="143948"/>
                      </a:lnTo>
                      <a:lnTo>
                        <a:pt x="21152" y="149972"/>
                      </a:lnTo>
                      <a:lnTo>
                        <a:pt x="26250" y="150898"/>
                      </a:lnTo>
                      <a:lnTo>
                        <a:pt x="31347" y="150898"/>
                      </a:lnTo>
                      <a:lnTo>
                        <a:pt x="28103" y="164800"/>
                      </a:lnTo>
                      <a:lnTo>
                        <a:pt x="40151" y="169897"/>
                      </a:lnTo>
                      <a:lnTo>
                        <a:pt x="55442" y="171750"/>
                      </a:lnTo>
                      <a:lnTo>
                        <a:pt x="60540" y="168043"/>
                      </a:lnTo>
                      <a:lnTo>
                        <a:pt x="61003" y="159239"/>
                      </a:lnTo>
                      <a:lnTo>
                        <a:pt x="67027" y="149508"/>
                      </a:lnTo>
                      <a:lnTo>
                        <a:pt x="67490" y="141631"/>
                      </a:lnTo>
                      <a:lnTo>
                        <a:pt x="81392" y="143021"/>
                      </a:lnTo>
                      <a:lnTo>
                        <a:pt x="94366" y="141631"/>
                      </a:lnTo>
                      <a:lnTo>
                        <a:pt x="81392" y="149508"/>
                      </a:lnTo>
                      <a:lnTo>
                        <a:pt x="83709" y="158776"/>
                      </a:lnTo>
                      <a:lnTo>
                        <a:pt x="91586" y="171750"/>
                      </a:lnTo>
                      <a:lnTo>
                        <a:pt x="99927" y="174994"/>
                      </a:lnTo>
                      <a:lnTo>
                        <a:pt x="105951" y="172677"/>
                      </a:lnTo>
                      <a:lnTo>
                        <a:pt x="108731" y="167116"/>
                      </a:lnTo>
                      <a:lnTo>
                        <a:pt x="122169" y="156922"/>
                      </a:lnTo>
                      <a:lnTo>
                        <a:pt x="124949" y="159239"/>
                      </a:lnTo>
                      <a:lnTo>
                        <a:pt x="145801" y="160166"/>
                      </a:lnTo>
                      <a:lnTo>
                        <a:pt x="149972" y="156459"/>
                      </a:lnTo>
                      <a:lnTo>
                        <a:pt x="150435" y="150435"/>
                      </a:lnTo>
                      <a:lnTo>
                        <a:pt x="149045" y="148118"/>
                      </a:lnTo>
                      <a:lnTo>
                        <a:pt x="148118" y="131900"/>
                      </a:lnTo>
                      <a:lnTo>
                        <a:pt x="141167" y="117998"/>
                      </a:lnTo>
                      <a:lnTo>
                        <a:pt x="142094" y="111511"/>
                      </a:lnTo>
                      <a:lnTo>
                        <a:pt x="146265" y="113828"/>
                      </a:lnTo>
                      <a:lnTo>
                        <a:pt x="158312" y="124949"/>
                      </a:lnTo>
                      <a:lnTo>
                        <a:pt x="163873" y="125412"/>
                      </a:lnTo>
                      <a:lnTo>
                        <a:pt x="170360" y="122632"/>
                      </a:lnTo>
                      <a:lnTo>
                        <a:pt x="176848" y="117998"/>
                      </a:lnTo>
                      <a:lnTo>
                        <a:pt x="180091" y="107341"/>
                      </a:lnTo>
                      <a:lnTo>
                        <a:pt x="198626" y="108731"/>
                      </a:lnTo>
                      <a:lnTo>
                        <a:pt x="210211" y="104097"/>
                      </a:lnTo>
                      <a:lnTo>
                        <a:pt x="219478" y="95756"/>
                      </a:lnTo>
                      <a:lnTo>
                        <a:pt x="225966" y="83245"/>
                      </a:lnTo>
                      <a:lnTo>
                        <a:pt x="227819" y="68417"/>
                      </a:lnTo>
                      <a:lnTo>
                        <a:pt x="226429" y="51735"/>
                      </a:lnTo>
                      <a:lnTo>
                        <a:pt x="222722" y="36444"/>
                      </a:lnTo>
                      <a:lnTo>
                        <a:pt x="219015" y="31347"/>
                      </a:lnTo>
                      <a:lnTo>
                        <a:pt x="213918" y="29957"/>
                      </a:lnTo>
                      <a:lnTo>
                        <a:pt x="205114" y="39687"/>
                      </a:lnTo>
                      <a:lnTo>
                        <a:pt x="197236" y="42468"/>
                      </a:lnTo>
                      <a:lnTo>
                        <a:pt x="190286" y="30883"/>
                      </a:lnTo>
                      <a:lnTo>
                        <a:pt x="183335" y="24396"/>
                      </a:lnTo>
                      <a:lnTo>
                        <a:pt x="179164" y="22079"/>
                      </a:lnTo>
                      <a:lnTo>
                        <a:pt x="164336" y="9105"/>
                      </a:lnTo>
                      <a:lnTo>
                        <a:pt x="151825" y="2617"/>
                      </a:lnTo>
                      <a:lnTo>
                        <a:pt x="139777" y="1691"/>
                      </a:lnTo>
                      <a:lnTo>
                        <a:pt x="125413" y="4007"/>
                      </a:lnTo>
                      <a:lnTo>
                        <a:pt x="112901" y="8641"/>
                      </a:lnTo>
                      <a:lnTo>
                        <a:pt x="104561" y="15592"/>
                      </a:lnTo>
                      <a:lnTo>
                        <a:pt x="97610" y="23933"/>
                      </a:lnTo>
                      <a:lnTo>
                        <a:pt x="90659" y="25786"/>
                      </a:lnTo>
                      <a:close/>
                    </a:path>
                  </a:pathLst>
                </a:custGeom>
                <a:solidFill>
                  <a:srgbClr val="9AD3E8"/>
                </a:solidFill>
                <a:ln w="4634"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sp>
              <p:nvSpPr>
                <p:cNvPr id="350" name="Freeform: Shape 349">
                  <a:extLst>
                    <a:ext uri="{FF2B5EF4-FFF2-40B4-BE49-F238E27FC236}">
                      <a16:creationId xmlns:a16="http://schemas.microsoft.com/office/drawing/2014/main" id="{3F78848F-2E1D-4765-9518-C096A7A1393A}"/>
                    </a:ext>
                  </a:extLst>
                </p:cNvPr>
                <p:cNvSpPr/>
                <p:nvPr/>
              </p:nvSpPr>
              <p:spPr>
                <a:xfrm>
                  <a:off x="694930" y="7661940"/>
                  <a:ext cx="7886" cy="7886"/>
                </a:xfrm>
                <a:custGeom>
                  <a:avLst/>
                  <a:gdLst>
                    <a:gd name="connsiteX0" fmla="*/ 2617 w 4633"/>
                    <a:gd name="connsiteY0" fmla="*/ 1691 h 4633"/>
                    <a:gd name="connsiteX1" fmla="*/ 1691 w 4633"/>
                    <a:gd name="connsiteY1" fmla="*/ 2154 h 4633"/>
                    <a:gd name="connsiteX2" fmla="*/ 3544 w 4633"/>
                    <a:gd name="connsiteY2" fmla="*/ 4471 h 4633"/>
                    <a:gd name="connsiteX3" fmla="*/ 4007 w 4633"/>
                    <a:gd name="connsiteY3" fmla="*/ 1691 h 4633"/>
                  </a:gdLst>
                  <a:ahLst/>
                  <a:cxnLst>
                    <a:cxn ang="0">
                      <a:pos x="connsiteX0" y="connsiteY0"/>
                    </a:cxn>
                    <a:cxn ang="0">
                      <a:pos x="connsiteX1" y="connsiteY1"/>
                    </a:cxn>
                    <a:cxn ang="0">
                      <a:pos x="connsiteX2" y="connsiteY2"/>
                    </a:cxn>
                    <a:cxn ang="0">
                      <a:pos x="connsiteX3" y="connsiteY3"/>
                    </a:cxn>
                  </a:cxnLst>
                  <a:rect l="l" t="t" r="r" b="b"/>
                  <a:pathLst>
                    <a:path w="4633" h="4633">
                      <a:moveTo>
                        <a:pt x="2617" y="1691"/>
                      </a:moveTo>
                      <a:lnTo>
                        <a:pt x="1691" y="2154"/>
                      </a:lnTo>
                      <a:lnTo>
                        <a:pt x="3544" y="4471"/>
                      </a:lnTo>
                      <a:lnTo>
                        <a:pt x="4007" y="1691"/>
                      </a:lnTo>
                      <a:close/>
                    </a:path>
                  </a:pathLst>
                </a:custGeom>
                <a:solidFill>
                  <a:srgbClr val="1E1E1E"/>
                </a:solidFill>
                <a:ln w="4634"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sp>
              <p:nvSpPr>
                <p:cNvPr id="351" name="Freeform: Shape 350">
                  <a:extLst>
                    <a:ext uri="{FF2B5EF4-FFF2-40B4-BE49-F238E27FC236}">
                      <a16:creationId xmlns:a16="http://schemas.microsoft.com/office/drawing/2014/main" id="{346901D1-46F6-4C7F-8CE0-3F9A31F52DBB}"/>
                    </a:ext>
                  </a:extLst>
                </p:cNvPr>
                <p:cNvSpPr/>
                <p:nvPr/>
              </p:nvSpPr>
              <p:spPr>
                <a:xfrm>
                  <a:off x="662715" y="7538936"/>
                  <a:ext cx="402180" cy="315436"/>
                </a:xfrm>
                <a:custGeom>
                  <a:avLst/>
                  <a:gdLst>
                    <a:gd name="connsiteX0" fmla="*/ 233774 w 236322"/>
                    <a:gd name="connsiteY0" fmla="*/ 56359 h 185351"/>
                    <a:gd name="connsiteX1" fmla="*/ 228214 w 236322"/>
                    <a:gd name="connsiteY1" fmla="*/ 37824 h 185351"/>
                    <a:gd name="connsiteX2" fmla="*/ 226824 w 236322"/>
                    <a:gd name="connsiteY2" fmla="*/ 35970 h 185351"/>
                    <a:gd name="connsiteX3" fmla="*/ 221727 w 236322"/>
                    <a:gd name="connsiteY3" fmla="*/ 32727 h 185351"/>
                    <a:gd name="connsiteX4" fmla="*/ 215703 w 236322"/>
                    <a:gd name="connsiteY4" fmla="*/ 32727 h 185351"/>
                    <a:gd name="connsiteX5" fmla="*/ 214313 w 236322"/>
                    <a:gd name="connsiteY5" fmla="*/ 33653 h 185351"/>
                    <a:gd name="connsiteX6" fmla="*/ 211532 w 236322"/>
                    <a:gd name="connsiteY6" fmla="*/ 37361 h 185351"/>
                    <a:gd name="connsiteX7" fmla="*/ 208289 w 236322"/>
                    <a:gd name="connsiteY7" fmla="*/ 41531 h 185351"/>
                    <a:gd name="connsiteX8" fmla="*/ 203191 w 236322"/>
                    <a:gd name="connsiteY8" fmla="*/ 44311 h 185351"/>
                    <a:gd name="connsiteX9" fmla="*/ 200411 w 236322"/>
                    <a:gd name="connsiteY9" fmla="*/ 39214 h 185351"/>
                    <a:gd name="connsiteX10" fmla="*/ 196241 w 236322"/>
                    <a:gd name="connsiteY10" fmla="*/ 33653 h 185351"/>
                    <a:gd name="connsiteX11" fmla="*/ 192534 w 236322"/>
                    <a:gd name="connsiteY11" fmla="*/ 29946 h 185351"/>
                    <a:gd name="connsiteX12" fmla="*/ 188363 w 236322"/>
                    <a:gd name="connsiteY12" fmla="*/ 27166 h 185351"/>
                    <a:gd name="connsiteX13" fmla="*/ 177242 w 236322"/>
                    <a:gd name="connsiteY13" fmla="*/ 18362 h 185351"/>
                    <a:gd name="connsiteX14" fmla="*/ 172608 w 236322"/>
                    <a:gd name="connsiteY14" fmla="*/ 14192 h 185351"/>
                    <a:gd name="connsiteX15" fmla="*/ 148049 w 236322"/>
                    <a:gd name="connsiteY15" fmla="*/ 3534 h 185351"/>
                    <a:gd name="connsiteX16" fmla="*/ 120247 w 236322"/>
                    <a:gd name="connsiteY16" fmla="*/ 9558 h 185351"/>
                    <a:gd name="connsiteX17" fmla="*/ 108199 w 236322"/>
                    <a:gd name="connsiteY17" fmla="*/ 16972 h 185351"/>
                    <a:gd name="connsiteX18" fmla="*/ 99395 w 236322"/>
                    <a:gd name="connsiteY18" fmla="*/ 27166 h 185351"/>
                    <a:gd name="connsiteX19" fmla="*/ 94761 w 236322"/>
                    <a:gd name="connsiteY19" fmla="*/ 28093 h 185351"/>
                    <a:gd name="connsiteX20" fmla="*/ 89200 w 236322"/>
                    <a:gd name="connsiteY20" fmla="*/ 31800 h 185351"/>
                    <a:gd name="connsiteX21" fmla="*/ 85030 w 236322"/>
                    <a:gd name="connsiteY21" fmla="*/ 35507 h 185351"/>
                    <a:gd name="connsiteX22" fmla="*/ 81323 w 236322"/>
                    <a:gd name="connsiteY22" fmla="*/ 39214 h 185351"/>
                    <a:gd name="connsiteX23" fmla="*/ 57227 w 236322"/>
                    <a:gd name="connsiteY23" fmla="*/ 45238 h 185351"/>
                    <a:gd name="connsiteX24" fmla="*/ 37302 w 236322"/>
                    <a:gd name="connsiteY24" fmla="*/ 57286 h 185351"/>
                    <a:gd name="connsiteX25" fmla="*/ 30351 w 236322"/>
                    <a:gd name="connsiteY25" fmla="*/ 64700 h 185351"/>
                    <a:gd name="connsiteX26" fmla="*/ 25254 w 236322"/>
                    <a:gd name="connsiteY26" fmla="*/ 72577 h 185351"/>
                    <a:gd name="connsiteX27" fmla="*/ 21084 w 236322"/>
                    <a:gd name="connsiteY27" fmla="*/ 76748 h 185351"/>
                    <a:gd name="connsiteX28" fmla="*/ 16450 w 236322"/>
                    <a:gd name="connsiteY28" fmla="*/ 79528 h 185351"/>
                    <a:gd name="connsiteX29" fmla="*/ 15060 w 236322"/>
                    <a:gd name="connsiteY29" fmla="*/ 79991 h 185351"/>
                    <a:gd name="connsiteX30" fmla="*/ 15060 w 236322"/>
                    <a:gd name="connsiteY30" fmla="*/ 79528 h 185351"/>
                    <a:gd name="connsiteX31" fmla="*/ 17840 w 236322"/>
                    <a:gd name="connsiteY31" fmla="*/ 70724 h 185351"/>
                    <a:gd name="connsiteX32" fmla="*/ 18767 w 236322"/>
                    <a:gd name="connsiteY32" fmla="*/ 72114 h 185351"/>
                    <a:gd name="connsiteX33" fmla="*/ 19694 w 236322"/>
                    <a:gd name="connsiteY33" fmla="*/ 73504 h 185351"/>
                    <a:gd name="connsiteX34" fmla="*/ 20620 w 236322"/>
                    <a:gd name="connsiteY34" fmla="*/ 72577 h 185351"/>
                    <a:gd name="connsiteX35" fmla="*/ 22010 w 236322"/>
                    <a:gd name="connsiteY35" fmla="*/ 73041 h 185351"/>
                    <a:gd name="connsiteX36" fmla="*/ 22474 w 236322"/>
                    <a:gd name="connsiteY36" fmla="*/ 65627 h 185351"/>
                    <a:gd name="connsiteX37" fmla="*/ 20157 w 236322"/>
                    <a:gd name="connsiteY37" fmla="*/ 61920 h 185351"/>
                    <a:gd name="connsiteX38" fmla="*/ 20620 w 236322"/>
                    <a:gd name="connsiteY38" fmla="*/ 60993 h 185351"/>
                    <a:gd name="connsiteX39" fmla="*/ 21547 w 236322"/>
                    <a:gd name="connsiteY39" fmla="*/ 57749 h 185351"/>
                    <a:gd name="connsiteX40" fmla="*/ 20620 w 236322"/>
                    <a:gd name="connsiteY40" fmla="*/ 57286 h 185351"/>
                    <a:gd name="connsiteX41" fmla="*/ 21547 w 236322"/>
                    <a:gd name="connsiteY41" fmla="*/ 57749 h 185351"/>
                    <a:gd name="connsiteX42" fmla="*/ 22937 w 236322"/>
                    <a:gd name="connsiteY42" fmla="*/ 56822 h 185351"/>
                    <a:gd name="connsiteX43" fmla="*/ 21084 w 236322"/>
                    <a:gd name="connsiteY43" fmla="*/ 57286 h 185351"/>
                    <a:gd name="connsiteX44" fmla="*/ 8573 w 236322"/>
                    <a:gd name="connsiteY44" fmla="*/ 65163 h 185351"/>
                    <a:gd name="connsiteX45" fmla="*/ 4865 w 236322"/>
                    <a:gd name="connsiteY45" fmla="*/ 70260 h 185351"/>
                    <a:gd name="connsiteX46" fmla="*/ 3475 w 236322"/>
                    <a:gd name="connsiteY46" fmla="*/ 76284 h 185351"/>
                    <a:gd name="connsiteX47" fmla="*/ 6256 w 236322"/>
                    <a:gd name="connsiteY47" fmla="*/ 81382 h 185351"/>
                    <a:gd name="connsiteX48" fmla="*/ 7182 w 236322"/>
                    <a:gd name="connsiteY48" fmla="*/ 84625 h 185351"/>
                    <a:gd name="connsiteX49" fmla="*/ 8109 w 236322"/>
                    <a:gd name="connsiteY49" fmla="*/ 87405 h 185351"/>
                    <a:gd name="connsiteX50" fmla="*/ 13206 w 236322"/>
                    <a:gd name="connsiteY50" fmla="*/ 92039 h 185351"/>
                    <a:gd name="connsiteX51" fmla="*/ 18767 w 236322"/>
                    <a:gd name="connsiteY51" fmla="*/ 92039 h 185351"/>
                    <a:gd name="connsiteX52" fmla="*/ 17840 w 236322"/>
                    <a:gd name="connsiteY52" fmla="*/ 98990 h 185351"/>
                    <a:gd name="connsiteX53" fmla="*/ 18303 w 236322"/>
                    <a:gd name="connsiteY53" fmla="*/ 110111 h 185351"/>
                    <a:gd name="connsiteX54" fmla="*/ 18767 w 236322"/>
                    <a:gd name="connsiteY54" fmla="*/ 112891 h 185351"/>
                    <a:gd name="connsiteX55" fmla="*/ 19230 w 236322"/>
                    <a:gd name="connsiteY55" fmla="*/ 115671 h 185351"/>
                    <a:gd name="connsiteX56" fmla="*/ 18303 w 236322"/>
                    <a:gd name="connsiteY56" fmla="*/ 118452 h 185351"/>
                    <a:gd name="connsiteX57" fmla="*/ 16450 w 236322"/>
                    <a:gd name="connsiteY57" fmla="*/ 123086 h 185351"/>
                    <a:gd name="connsiteX58" fmla="*/ 12743 w 236322"/>
                    <a:gd name="connsiteY58" fmla="*/ 126793 h 185351"/>
                    <a:gd name="connsiteX59" fmla="*/ 9499 w 236322"/>
                    <a:gd name="connsiteY59" fmla="*/ 130036 h 185351"/>
                    <a:gd name="connsiteX60" fmla="*/ 8573 w 236322"/>
                    <a:gd name="connsiteY60" fmla="*/ 130963 h 185351"/>
                    <a:gd name="connsiteX61" fmla="*/ 6256 w 236322"/>
                    <a:gd name="connsiteY61" fmla="*/ 137450 h 185351"/>
                    <a:gd name="connsiteX62" fmla="*/ 8573 w 236322"/>
                    <a:gd name="connsiteY62" fmla="*/ 144864 h 185351"/>
                    <a:gd name="connsiteX63" fmla="*/ 13206 w 236322"/>
                    <a:gd name="connsiteY63" fmla="*/ 151352 h 185351"/>
                    <a:gd name="connsiteX64" fmla="*/ 24791 w 236322"/>
                    <a:gd name="connsiteY64" fmla="*/ 158766 h 185351"/>
                    <a:gd name="connsiteX65" fmla="*/ 32205 w 236322"/>
                    <a:gd name="connsiteY65" fmla="*/ 159692 h 185351"/>
                    <a:gd name="connsiteX66" fmla="*/ 31741 w 236322"/>
                    <a:gd name="connsiteY66" fmla="*/ 160619 h 185351"/>
                    <a:gd name="connsiteX67" fmla="*/ 30351 w 236322"/>
                    <a:gd name="connsiteY67" fmla="*/ 163863 h 185351"/>
                    <a:gd name="connsiteX68" fmla="*/ 34985 w 236322"/>
                    <a:gd name="connsiteY68" fmla="*/ 175447 h 185351"/>
                    <a:gd name="connsiteX69" fmla="*/ 42399 w 236322"/>
                    <a:gd name="connsiteY69" fmla="*/ 177764 h 185351"/>
                    <a:gd name="connsiteX70" fmla="*/ 44253 w 236322"/>
                    <a:gd name="connsiteY70" fmla="*/ 178227 h 185351"/>
                    <a:gd name="connsiteX71" fmla="*/ 57227 w 236322"/>
                    <a:gd name="connsiteY71" fmla="*/ 181008 h 185351"/>
                    <a:gd name="connsiteX72" fmla="*/ 68348 w 236322"/>
                    <a:gd name="connsiteY72" fmla="*/ 175447 h 185351"/>
                    <a:gd name="connsiteX73" fmla="*/ 69275 w 236322"/>
                    <a:gd name="connsiteY73" fmla="*/ 170814 h 185351"/>
                    <a:gd name="connsiteX74" fmla="*/ 69275 w 236322"/>
                    <a:gd name="connsiteY74" fmla="*/ 166643 h 185351"/>
                    <a:gd name="connsiteX75" fmla="*/ 72519 w 236322"/>
                    <a:gd name="connsiteY75" fmla="*/ 161082 h 185351"/>
                    <a:gd name="connsiteX76" fmla="*/ 72982 w 236322"/>
                    <a:gd name="connsiteY76" fmla="*/ 160156 h 185351"/>
                    <a:gd name="connsiteX77" fmla="*/ 74836 w 236322"/>
                    <a:gd name="connsiteY77" fmla="*/ 155985 h 185351"/>
                    <a:gd name="connsiteX78" fmla="*/ 74836 w 236322"/>
                    <a:gd name="connsiteY78" fmla="*/ 151352 h 185351"/>
                    <a:gd name="connsiteX79" fmla="*/ 74836 w 236322"/>
                    <a:gd name="connsiteY79" fmla="*/ 150425 h 185351"/>
                    <a:gd name="connsiteX80" fmla="*/ 83640 w 236322"/>
                    <a:gd name="connsiteY80" fmla="*/ 150888 h 185351"/>
                    <a:gd name="connsiteX81" fmla="*/ 88274 w 236322"/>
                    <a:gd name="connsiteY81" fmla="*/ 150888 h 185351"/>
                    <a:gd name="connsiteX82" fmla="*/ 86883 w 236322"/>
                    <a:gd name="connsiteY82" fmla="*/ 151352 h 185351"/>
                    <a:gd name="connsiteX83" fmla="*/ 86420 w 236322"/>
                    <a:gd name="connsiteY83" fmla="*/ 151815 h 185351"/>
                    <a:gd name="connsiteX84" fmla="*/ 83640 w 236322"/>
                    <a:gd name="connsiteY84" fmla="*/ 161546 h 185351"/>
                    <a:gd name="connsiteX85" fmla="*/ 88737 w 236322"/>
                    <a:gd name="connsiteY85" fmla="*/ 170814 h 185351"/>
                    <a:gd name="connsiteX86" fmla="*/ 98005 w 236322"/>
                    <a:gd name="connsiteY86" fmla="*/ 181471 h 185351"/>
                    <a:gd name="connsiteX87" fmla="*/ 111442 w 236322"/>
                    <a:gd name="connsiteY87" fmla="*/ 181008 h 185351"/>
                    <a:gd name="connsiteX88" fmla="*/ 116076 w 236322"/>
                    <a:gd name="connsiteY88" fmla="*/ 175911 h 185351"/>
                    <a:gd name="connsiteX89" fmla="*/ 117466 w 236322"/>
                    <a:gd name="connsiteY89" fmla="*/ 174057 h 185351"/>
                    <a:gd name="connsiteX90" fmla="*/ 124417 w 236322"/>
                    <a:gd name="connsiteY90" fmla="*/ 168497 h 185351"/>
                    <a:gd name="connsiteX91" fmla="*/ 127661 w 236322"/>
                    <a:gd name="connsiteY91" fmla="*/ 166180 h 185351"/>
                    <a:gd name="connsiteX92" fmla="*/ 130441 w 236322"/>
                    <a:gd name="connsiteY92" fmla="*/ 167570 h 185351"/>
                    <a:gd name="connsiteX93" fmla="*/ 135538 w 236322"/>
                    <a:gd name="connsiteY93" fmla="*/ 168033 h 185351"/>
                    <a:gd name="connsiteX94" fmla="*/ 145269 w 236322"/>
                    <a:gd name="connsiteY94" fmla="*/ 168033 h 185351"/>
                    <a:gd name="connsiteX95" fmla="*/ 147586 w 236322"/>
                    <a:gd name="connsiteY95" fmla="*/ 168033 h 185351"/>
                    <a:gd name="connsiteX96" fmla="*/ 155463 w 236322"/>
                    <a:gd name="connsiteY96" fmla="*/ 166643 h 185351"/>
                    <a:gd name="connsiteX97" fmla="*/ 159171 w 236322"/>
                    <a:gd name="connsiteY97" fmla="*/ 159692 h 185351"/>
                    <a:gd name="connsiteX98" fmla="*/ 159171 w 236322"/>
                    <a:gd name="connsiteY98" fmla="*/ 155985 h 185351"/>
                    <a:gd name="connsiteX99" fmla="*/ 157780 w 236322"/>
                    <a:gd name="connsiteY99" fmla="*/ 152742 h 185351"/>
                    <a:gd name="connsiteX100" fmla="*/ 157780 w 236322"/>
                    <a:gd name="connsiteY100" fmla="*/ 147645 h 185351"/>
                    <a:gd name="connsiteX101" fmla="*/ 157780 w 236322"/>
                    <a:gd name="connsiteY101" fmla="*/ 142547 h 185351"/>
                    <a:gd name="connsiteX102" fmla="*/ 156854 w 236322"/>
                    <a:gd name="connsiteY102" fmla="*/ 136987 h 185351"/>
                    <a:gd name="connsiteX103" fmla="*/ 155000 w 236322"/>
                    <a:gd name="connsiteY103" fmla="*/ 131890 h 185351"/>
                    <a:gd name="connsiteX104" fmla="*/ 153610 w 236322"/>
                    <a:gd name="connsiteY104" fmla="*/ 128183 h 185351"/>
                    <a:gd name="connsiteX105" fmla="*/ 152683 w 236322"/>
                    <a:gd name="connsiteY105" fmla="*/ 128646 h 185351"/>
                    <a:gd name="connsiteX106" fmla="*/ 153610 w 236322"/>
                    <a:gd name="connsiteY106" fmla="*/ 128183 h 185351"/>
                    <a:gd name="connsiteX107" fmla="*/ 151293 w 236322"/>
                    <a:gd name="connsiteY107" fmla="*/ 122622 h 185351"/>
                    <a:gd name="connsiteX108" fmla="*/ 151293 w 236322"/>
                    <a:gd name="connsiteY108" fmla="*/ 121232 h 185351"/>
                    <a:gd name="connsiteX109" fmla="*/ 153147 w 236322"/>
                    <a:gd name="connsiteY109" fmla="*/ 123086 h 185351"/>
                    <a:gd name="connsiteX110" fmla="*/ 155927 w 236322"/>
                    <a:gd name="connsiteY110" fmla="*/ 125866 h 185351"/>
                    <a:gd name="connsiteX111" fmla="*/ 161951 w 236322"/>
                    <a:gd name="connsiteY111" fmla="*/ 130963 h 185351"/>
                    <a:gd name="connsiteX112" fmla="*/ 169828 w 236322"/>
                    <a:gd name="connsiteY112" fmla="*/ 132816 h 185351"/>
                    <a:gd name="connsiteX113" fmla="*/ 180023 w 236322"/>
                    <a:gd name="connsiteY113" fmla="*/ 129109 h 185351"/>
                    <a:gd name="connsiteX114" fmla="*/ 186510 w 236322"/>
                    <a:gd name="connsiteY114" fmla="*/ 120769 h 185351"/>
                    <a:gd name="connsiteX115" fmla="*/ 187436 w 236322"/>
                    <a:gd name="connsiteY115" fmla="*/ 117988 h 185351"/>
                    <a:gd name="connsiteX116" fmla="*/ 187900 w 236322"/>
                    <a:gd name="connsiteY116" fmla="*/ 115671 h 185351"/>
                    <a:gd name="connsiteX117" fmla="*/ 202728 w 236322"/>
                    <a:gd name="connsiteY117" fmla="*/ 116135 h 185351"/>
                    <a:gd name="connsiteX118" fmla="*/ 216166 w 236322"/>
                    <a:gd name="connsiteY118" fmla="*/ 112428 h 185351"/>
                    <a:gd name="connsiteX119" fmla="*/ 229604 w 236322"/>
                    <a:gd name="connsiteY119" fmla="*/ 98990 h 185351"/>
                    <a:gd name="connsiteX120" fmla="*/ 236091 w 236322"/>
                    <a:gd name="connsiteY120" fmla="*/ 78138 h 185351"/>
                    <a:gd name="connsiteX121" fmla="*/ 233774 w 236322"/>
                    <a:gd name="connsiteY121" fmla="*/ 56359 h 185351"/>
                    <a:gd name="connsiteX122" fmla="*/ 164268 w 236322"/>
                    <a:gd name="connsiteY122" fmla="*/ 112428 h 185351"/>
                    <a:gd name="connsiteX123" fmla="*/ 167048 w 236322"/>
                    <a:gd name="connsiteY123" fmla="*/ 126329 h 185351"/>
                    <a:gd name="connsiteX124" fmla="*/ 173999 w 236322"/>
                    <a:gd name="connsiteY124" fmla="*/ 124939 h 185351"/>
                    <a:gd name="connsiteX125" fmla="*/ 167975 w 236322"/>
                    <a:gd name="connsiteY125" fmla="*/ 124939 h 185351"/>
                    <a:gd name="connsiteX126" fmla="*/ 164731 w 236322"/>
                    <a:gd name="connsiteY126" fmla="*/ 122159 h 185351"/>
                    <a:gd name="connsiteX127" fmla="*/ 167975 w 236322"/>
                    <a:gd name="connsiteY127" fmla="*/ 123086 h 185351"/>
                    <a:gd name="connsiteX128" fmla="*/ 178169 w 236322"/>
                    <a:gd name="connsiteY128" fmla="*/ 118452 h 185351"/>
                    <a:gd name="connsiteX129" fmla="*/ 179559 w 236322"/>
                    <a:gd name="connsiteY129" fmla="*/ 112891 h 185351"/>
                    <a:gd name="connsiteX130" fmla="*/ 182803 w 236322"/>
                    <a:gd name="connsiteY130" fmla="*/ 113818 h 185351"/>
                    <a:gd name="connsiteX131" fmla="*/ 180949 w 236322"/>
                    <a:gd name="connsiteY131" fmla="*/ 119842 h 185351"/>
                    <a:gd name="connsiteX132" fmla="*/ 167975 w 236322"/>
                    <a:gd name="connsiteY132" fmla="*/ 128646 h 185351"/>
                    <a:gd name="connsiteX133" fmla="*/ 156390 w 236322"/>
                    <a:gd name="connsiteY133" fmla="*/ 122622 h 185351"/>
                    <a:gd name="connsiteX134" fmla="*/ 149440 w 236322"/>
                    <a:gd name="connsiteY134" fmla="*/ 116598 h 185351"/>
                    <a:gd name="connsiteX135" fmla="*/ 132758 w 236322"/>
                    <a:gd name="connsiteY135" fmla="*/ 108257 h 185351"/>
                    <a:gd name="connsiteX136" fmla="*/ 145269 w 236322"/>
                    <a:gd name="connsiteY136" fmla="*/ 117988 h 185351"/>
                    <a:gd name="connsiteX137" fmla="*/ 139245 w 236322"/>
                    <a:gd name="connsiteY137" fmla="*/ 140230 h 185351"/>
                    <a:gd name="connsiteX138" fmla="*/ 126734 w 236322"/>
                    <a:gd name="connsiteY138" fmla="*/ 159692 h 185351"/>
                    <a:gd name="connsiteX139" fmla="*/ 111906 w 236322"/>
                    <a:gd name="connsiteY139" fmla="*/ 171277 h 185351"/>
                    <a:gd name="connsiteX140" fmla="*/ 106809 w 236322"/>
                    <a:gd name="connsiteY140" fmla="*/ 177301 h 185351"/>
                    <a:gd name="connsiteX141" fmla="*/ 91517 w 236322"/>
                    <a:gd name="connsiteY141" fmla="*/ 168033 h 185351"/>
                    <a:gd name="connsiteX142" fmla="*/ 89200 w 236322"/>
                    <a:gd name="connsiteY142" fmla="*/ 155059 h 185351"/>
                    <a:gd name="connsiteX143" fmla="*/ 99395 w 236322"/>
                    <a:gd name="connsiteY143" fmla="*/ 149035 h 185351"/>
                    <a:gd name="connsiteX144" fmla="*/ 101711 w 236322"/>
                    <a:gd name="connsiteY144" fmla="*/ 152278 h 185351"/>
                    <a:gd name="connsiteX145" fmla="*/ 101248 w 236322"/>
                    <a:gd name="connsiteY145" fmla="*/ 148571 h 185351"/>
                    <a:gd name="connsiteX146" fmla="*/ 101248 w 236322"/>
                    <a:gd name="connsiteY146" fmla="*/ 142547 h 185351"/>
                    <a:gd name="connsiteX147" fmla="*/ 101711 w 236322"/>
                    <a:gd name="connsiteY147" fmla="*/ 136523 h 185351"/>
                    <a:gd name="connsiteX148" fmla="*/ 99395 w 236322"/>
                    <a:gd name="connsiteY148" fmla="*/ 143011 h 185351"/>
                    <a:gd name="connsiteX149" fmla="*/ 98931 w 236322"/>
                    <a:gd name="connsiteY149" fmla="*/ 145328 h 185351"/>
                    <a:gd name="connsiteX150" fmla="*/ 72055 w 236322"/>
                    <a:gd name="connsiteY150" fmla="*/ 145791 h 185351"/>
                    <a:gd name="connsiteX151" fmla="*/ 70202 w 236322"/>
                    <a:gd name="connsiteY151" fmla="*/ 136523 h 185351"/>
                    <a:gd name="connsiteX152" fmla="*/ 70202 w 236322"/>
                    <a:gd name="connsiteY152" fmla="*/ 151352 h 185351"/>
                    <a:gd name="connsiteX153" fmla="*/ 68348 w 236322"/>
                    <a:gd name="connsiteY153" fmla="*/ 158766 h 185351"/>
                    <a:gd name="connsiteX154" fmla="*/ 63715 w 236322"/>
                    <a:gd name="connsiteY154" fmla="*/ 166643 h 185351"/>
                    <a:gd name="connsiteX155" fmla="*/ 63251 w 236322"/>
                    <a:gd name="connsiteY155" fmla="*/ 174057 h 185351"/>
                    <a:gd name="connsiteX156" fmla="*/ 46106 w 236322"/>
                    <a:gd name="connsiteY156" fmla="*/ 174057 h 185351"/>
                    <a:gd name="connsiteX157" fmla="*/ 35448 w 236322"/>
                    <a:gd name="connsiteY157" fmla="*/ 165716 h 185351"/>
                    <a:gd name="connsiteX158" fmla="*/ 39619 w 236322"/>
                    <a:gd name="connsiteY158" fmla="*/ 149035 h 185351"/>
                    <a:gd name="connsiteX159" fmla="*/ 23864 w 236322"/>
                    <a:gd name="connsiteY159" fmla="*/ 110111 h 185351"/>
                    <a:gd name="connsiteX160" fmla="*/ 25717 w 236322"/>
                    <a:gd name="connsiteY160" fmla="*/ 87405 h 185351"/>
                    <a:gd name="connsiteX161" fmla="*/ 41936 w 236322"/>
                    <a:gd name="connsiteY161" fmla="*/ 61920 h 185351"/>
                    <a:gd name="connsiteX162" fmla="*/ 78079 w 236322"/>
                    <a:gd name="connsiteY162" fmla="*/ 46628 h 185351"/>
                    <a:gd name="connsiteX163" fmla="*/ 66495 w 236322"/>
                    <a:gd name="connsiteY163" fmla="*/ 60066 h 185351"/>
                    <a:gd name="connsiteX164" fmla="*/ 57227 w 236322"/>
                    <a:gd name="connsiteY164" fmla="*/ 74894 h 185351"/>
                    <a:gd name="connsiteX165" fmla="*/ 58617 w 236322"/>
                    <a:gd name="connsiteY165" fmla="*/ 91112 h 185351"/>
                    <a:gd name="connsiteX166" fmla="*/ 66495 w 236322"/>
                    <a:gd name="connsiteY166" fmla="*/ 104550 h 185351"/>
                    <a:gd name="connsiteX167" fmla="*/ 64178 w 236322"/>
                    <a:gd name="connsiteY167" fmla="*/ 114281 h 185351"/>
                    <a:gd name="connsiteX168" fmla="*/ 77616 w 236322"/>
                    <a:gd name="connsiteY168" fmla="*/ 124476 h 185351"/>
                    <a:gd name="connsiteX169" fmla="*/ 90590 w 236322"/>
                    <a:gd name="connsiteY169" fmla="*/ 123086 h 185351"/>
                    <a:gd name="connsiteX170" fmla="*/ 119320 w 236322"/>
                    <a:gd name="connsiteY170" fmla="*/ 111501 h 185351"/>
                    <a:gd name="connsiteX171" fmla="*/ 121173 w 236322"/>
                    <a:gd name="connsiteY171" fmla="*/ 77211 h 185351"/>
                    <a:gd name="connsiteX172" fmla="*/ 118393 w 236322"/>
                    <a:gd name="connsiteY172" fmla="*/ 53579 h 185351"/>
                    <a:gd name="connsiteX173" fmla="*/ 117466 w 236322"/>
                    <a:gd name="connsiteY173" fmla="*/ 77674 h 185351"/>
                    <a:gd name="connsiteX174" fmla="*/ 115613 w 236322"/>
                    <a:gd name="connsiteY174" fmla="*/ 107794 h 185351"/>
                    <a:gd name="connsiteX175" fmla="*/ 88737 w 236322"/>
                    <a:gd name="connsiteY175" fmla="*/ 118915 h 185351"/>
                    <a:gd name="connsiteX176" fmla="*/ 77616 w 236322"/>
                    <a:gd name="connsiteY176" fmla="*/ 119842 h 185351"/>
                    <a:gd name="connsiteX177" fmla="*/ 68348 w 236322"/>
                    <a:gd name="connsiteY177" fmla="*/ 112428 h 185351"/>
                    <a:gd name="connsiteX178" fmla="*/ 71129 w 236322"/>
                    <a:gd name="connsiteY178" fmla="*/ 101770 h 185351"/>
                    <a:gd name="connsiteX179" fmla="*/ 82250 w 236322"/>
                    <a:gd name="connsiteY179" fmla="*/ 82772 h 185351"/>
                    <a:gd name="connsiteX180" fmla="*/ 69275 w 236322"/>
                    <a:gd name="connsiteY180" fmla="*/ 99453 h 185351"/>
                    <a:gd name="connsiteX181" fmla="*/ 62324 w 236322"/>
                    <a:gd name="connsiteY181" fmla="*/ 88332 h 185351"/>
                    <a:gd name="connsiteX182" fmla="*/ 60934 w 236322"/>
                    <a:gd name="connsiteY182" fmla="*/ 76284 h 185351"/>
                    <a:gd name="connsiteX183" fmla="*/ 70202 w 236322"/>
                    <a:gd name="connsiteY183" fmla="*/ 61456 h 185351"/>
                    <a:gd name="connsiteX184" fmla="*/ 92907 w 236322"/>
                    <a:gd name="connsiteY184" fmla="*/ 35970 h 185351"/>
                    <a:gd name="connsiteX185" fmla="*/ 104955 w 236322"/>
                    <a:gd name="connsiteY185" fmla="*/ 30873 h 185351"/>
                    <a:gd name="connsiteX186" fmla="*/ 121173 w 236322"/>
                    <a:gd name="connsiteY186" fmla="*/ 27630 h 185351"/>
                    <a:gd name="connsiteX187" fmla="*/ 105419 w 236322"/>
                    <a:gd name="connsiteY187" fmla="*/ 29020 h 185351"/>
                    <a:gd name="connsiteX188" fmla="*/ 121637 w 236322"/>
                    <a:gd name="connsiteY188" fmla="*/ 15118 h 185351"/>
                    <a:gd name="connsiteX189" fmla="*/ 170755 w 236322"/>
                    <a:gd name="connsiteY189" fmla="*/ 18825 h 185351"/>
                    <a:gd name="connsiteX190" fmla="*/ 182803 w 236322"/>
                    <a:gd name="connsiteY190" fmla="*/ 28556 h 185351"/>
                    <a:gd name="connsiteX191" fmla="*/ 178169 w 236322"/>
                    <a:gd name="connsiteY191" fmla="*/ 29483 h 185351"/>
                    <a:gd name="connsiteX192" fmla="*/ 185120 w 236322"/>
                    <a:gd name="connsiteY192" fmla="*/ 29946 h 185351"/>
                    <a:gd name="connsiteX193" fmla="*/ 186973 w 236322"/>
                    <a:gd name="connsiteY193" fmla="*/ 31336 h 185351"/>
                    <a:gd name="connsiteX194" fmla="*/ 193460 w 236322"/>
                    <a:gd name="connsiteY194" fmla="*/ 36897 h 185351"/>
                    <a:gd name="connsiteX195" fmla="*/ 199021 w 236322"/>
                    <a:gd name="connsiteY195" fmla="*/ 46165 h 185351"/>
                    <a:gd name="connsiteX196" fmla="*/ 196241 w 236322"/>
                    <a:gd name="connsiteY196" fmla="*/ 45238 h 185351"/>
                    <a:gd name="connsiteX197" fmla="*/ 194387 w 236322"/>
                    <a:gd name="connsiteY197" fmla="*/ 44775 h 185351"/>
                    <a:gd name="connsiteX198" fmla="*/ 190680 w 236322"/>
                    <a:gd name="connsiteY198" fmla="*/ 45701 h 185351"/>
                    <a:gd name="connsiteX199" fmla="*/ 184656 w 236322"/>
                    <a:gd name="connsiteY199" fmla="*/ 47555 h 185351"/>
                    <a:gd name="connsiteX200" fmla="*/ 188363 w 236322"/>
                    <a:gd name="connsiteY200" fmla="*/ 47555 h 185351"/>
                    <a:gd name="connsiteX201" fmla="*/ 188827 w 236322"/>
                    <a:gd name="connsiteY201" fmla="*/ 47555 h 185351"/>
                    <a:gd name="connsiteX202" fmla="*/ 187900 w 236322"/>
                    <a:gd name="connsiteY202" fmla="*/ 49872 h 185351"/>
                    <a:gd name="connsiteX203" fmla="*/ 188363 w 236322"/>
                    <a:gd name="connsiteY203" fmla="*/ 53115 h 185351"/>
                    <a:gd name="connsiteX204" fmla="*/ 188827 w 236322"/>
                    <a:gd name="connsiteY204" fmla="*/ 54042 h 185351"/>
                    <a:gd name="connsiteX205" fmla="*/ 186510 w 236322"/>
                    <a:gd name="connsiteY205" fmla="*/ 54969 h 185351"/>
                    <a:gd name="connsiteX206" fmla="*/ 197631 w 236322"/>
                    <a:gd name="connsiteY206" fmla="*/ 54969 h 185351"/>
                    <a:gd name="connsiteX207" fmla="*/ 198558 w 236322"/>
                    <a:gd name="connsiteY207" fmla="*/ 58676 h 185351"/>
                    <a:gd name="connsiteX208" fmla="*/ 197167 w 236322"/>
                    <a:gd name="connsiteY208" fmla="*/ 58676 h 185351"/>
                    <a:gd name="connsiteX209" fmla="*/ 190680 w 236322"/>
                    <a:gd name="connsiteY209" fmla="*/ 58213 h 185351"/>
                    <a:gd name="connsiteX210" fmla="*/ 180949 w 236322"/>
                    <a:gd name="connsiteY210" fmla="*/ 71650 h 185351"/>
                    <a:gd name="connsiteX211" fmla="*/ 190680 w 236322"/>
                    <a:gd name="connsiteY211" fmla="*/ 60530 h 185351"/>
                    <a:gd name="connsiteX212" fmla="*/ 193924 w 236322"/>
                    <a:gd name="connsiteY212" fmla="*/ 60066 h 185351"/>
                    <a:gd name="connsiteX213" fmla="*/ 189753 w 236322"/>
                    <a:gd name="connsiteY213" fmla="*/ 64237 h 185351"/>
                    <a:gd name="connsiteX214" fmla="*/ 186973 w 236322"/>
                    <a:gd name="connsiteY214" fmla="*/ 77674 h 185351"/>
                    <a:gd name="connsiteX215" fmla="*/ 191607 w 236322"/>
                    <a:gd name="connsiteY215" fmla="*/ 65163 h 185351"/>
                    <a:gd name="connsiteX216" fmla="*/ 196704 w 236322"/>
                    <a:gd name="connsiteY216" fmla="*/ 60993 h 185351"/>
                    <a:gd name="connsiteX217" fmla="*/ 198094 w 236322"/>
                    <a:gd name="connsiteY217" fmla="*/ 60993 h 185351"/>
                    <a:gd name="connsiteX218" fmla="*/ 198558 w 236322"/>
                    <a:gd name="connsiteY218" fmla="*/ 68407 h 185351"/>
                    <a:gd name="connsiteX219" fmla="*/ 196704 w 236322"/>
                    <a:gd name="connsiteY219" fmla="*/ 80918 h 185351"/>
                    <a:gd name="connsiteX220" fmla="*/ 200875 w 236322"/>
                    <a:gd name="connsiteY220" fmla="*/ 68407 h 185351"/>
                    <a:gd name="connsiteX221" fmla="*/ 200875 w 236322"/>
                    <a:gd name="connsiteY221" fmla="*/ 54505 h 185351"/>
                    <a:gd name="connsiteX222" fmla="*/ 209679 w 236322"/>
                    <a:gd name="connsiteY222" fmla="*/ 46165 h 185351"/>
                    <a:gd name="connsiteX223" fmla="*/ 216629 w 236322"/>
                    <a:gd name="connsiteY223" fmla="*/ 38287 h 185351"/>
                    <a:gd name="connsiteX224" fmla="*/ 224043 w 236322"/>
                    <a:gd name="connsiteY224" fmla="*/ 41994 h 185351"/>
                    <a:gd name="connsiteX225" fmla="*/ 229141 w 236322"/>
                    <a:gd name="connsiteY225" fmla="*/ 79065 h 185351"/>
                    <a:gd name="connsiteX226" fmla="*/ 211996 w 236322"/>
                    <a:gd name="connsiteY226" fmla="*/ 109184 h 185351"/>
                    <a:gd name="connsiteX227" fmla="*/ 170292 w 236322"/>
                    <a:gd name="connsiteY227" fmla="*/ 107794 h 185351"/>
                    <a:gd name="connsiteX228" fmla="*/ 163341 w 236322"/>
                    <a:gd name="connsiteY228" fmla="*/ 104087 h 185351"/>
                    <a:gd name="connsiteX229" fmla="*/ 164268 w 236322"/>
                    <a:gd name="connsiteY229" fmla="*/ 112428 h 185351"/>
                    <a:gd name="connsiteX230" fmla="*/ 152683 w 236322"/>
                    <a:gd name="connsiteY230" fmla="*/ 159229 h 185351"/>
                    <a:gd name="connsiteX231" fmla="*/ 146196 w 236322"/>
                    <a:gd name="connsiteY231" fmla="*/ 164326 h 185351"/>
                    <a:gd name="connsiteX232" fmla="*/ 134611 w 236322"/>
                    <a:gd name="connsiteY232" fmla="*/ 163863 h 185351"/>
                    <a:gd name="connsiteX233" fmla="*/ 129514 w 236322"/>
                    <a:gd name="connsiteY233" fmla="*/ 162936 h 185351"/>
                    <a:gd name="connsiteX234" fmla="*/ 142489 w 236322"/>
                    <a:gd name="connsiteY234" fmla="*/ 142084 h 185351"/>
                    <a:gd name="connsiteX235" fmla="*/ 146659 w 236322"/>
                    <a:gd name="connsiteY235" fmla="*/ 128646 h 185351"/>
                    <a:gd name="connsiteX236" fmla="*/ 148513 w 236322"/>
                    <a:gd name="connsiteY236" fmla="*/ 134207 h 185351"/>
                    <a:gd name="connsiteX237" fmla="*/ 150830 w 236322"/>
                    <a:gd name="connsiteY237" fmla="*/ 143011 h 185351"/>
                    <a:gd name="connsiteX238" fmla="*/ 151293 w 236322"/>
                    <a:gd name="connsiteY238" fmla="*/ 154132 h 185351"/>
                    <a:gd name="connsiteX239" fmla="*/ 152683 w 236322"/>
                    <a:gd name="connsiteY239" fmla="*/ 159229 h 185351"/>
                    <a:gd name="connsiteX240" fmla="*/ 17377 w 236322"/>
                    <a:gd name="connsiteY240" fmla="*/ 62846 h 185351"/>
                    <a:gd name="connsiteX241" fmla="*/ 15986 w 236322"/>
                    <a:gd name="connsiteY241" fmla="*/ 66553 h 185351"/>
                    <a:gd name="connsiteX242" fmla="*/ 11816 w 236322"/>
                    <a:gd name="connsiteY242" fmla="*/ 79991 h 185351"/>
                    <a:gd name="connsiteX243" fmla="*/ 18767 w 236322"/>
                    <a:gd name="connsiteY243" fmla="*/ 84162 h 185351"/>
                    <a:gd name="connsiteX244" fmla="*/ 23864 w 236322"/>
                    <a:gd name="connsiteY244" fmla="*/ 80918 h 185351"/>
                    <a:gd name="connsiteX245" fmla="*/ 22010 w 236322"/>
                    <a:gd name="connsiteY245" fmla="*/ 86479 h 185351"/>
                    <a:gd name="connsiteX246" fmla="*/ 21547 w 236322"/>
                    <a:gd name="connsiteY246" fmla="*/ 87405 h 185351"/>
                    <a:gd name="connsiteX247" fmla="*/ 11353 w 236322"/>
                    <a:gd name="connsiteY247" fmla="*/ 86015 h 185351"/>
                    <a:gd name="connsiteX248" fmla="*/ 9499 w 236322"/>
                    <a:gd name="connsiteY248" fmla="*/ 79991 h 185351"/>
                    <a:gd name="connsiteX249" fmla="*/ 17377 w 236322"/>
                    <a:gd name="connsiteY249" fmla="*/ 62846 h 185351"/>
                    <a:gd name="connsiteX250" fmla="*/ 17840 w 236322"/>
                    <a:gd name="connsiteY250" fmla="*/ 68407 h 185351"/>
                    <a:gd name="connsiteX251" fmla="*/ 18303 w 236322"/>
                    <a:gd name="connsiteY251" fmla="*/ 66553 h 185351"/>
                    <a:gd name="connsiteX252" fmla="*/ 18767 w 236322"/>
                    <a:gd name="connsiteY252" fmla="*/ 65627 h 185351"/>
                    <a:gd name="connsiteX253" fmla="*/ 20620 w 236322"/>
                    <a:gd name="connsiteY253" fmla="*/ 69334 h 185351"/>
                    <a:gd name="connsiteX254" fmla="*/ 17840 w 236322"/>
                    <a:gd name="connsiteY254" fmla="*/ 68407 h 185351"/>
                    <a:gd name="connsiteX255" fmla="*/ 22474 w 236322"/>
                    <a:gd name="connsiteY255" fmla="*/ 122622 h 185351"/>
                    <a:gd name="connsiteX256" fmla="*/ 34985 w 236322"/>
                    <a:gd name="connsiteY256" fmla="*/ 149498 h 185351"/>
                    <a:gd name="connsiteX257" fmla="*/ 33595 w 236322"/>
                    <a:gd name="connsiteY257" fmla="*/ 153205 h 185351"/>
                    <a:gd name="connsiteX258" fmla="*/ 17840 w 236322"/>
                    <a:gd name="connsiteY258" fmla="*/ 148108 h 185351"/>
                    <a:gd name="connsiteX259" fmla="*/ 12279 w 236322"/>
                    <a:gd name="connsiteY259" fmla="*/ 137914 h 185351"/>
                    <a:gd name="connsiteX260" fmla="*/ 14133 w 236322"/>
                    <a:gd name="connsiteY260" fmla="*/ 133743 h 185351"/>
                    <a:gd name="connsiteX261" fmla="*/ 21084 w 236322"/>
                    <a:gd name="connsiteY261" fmla="*/ 126793 h 185351"/>
                    <a:gd name="connsiteX262" fmla="*/ 22474 w 236322"/>
                    <a:gd name="connsiteY262" fmla="*/ 122622 h 185351"/>
                    <a:gd name="connsiteX263" fmla="*/ 199021 w 236322"/>
                    <a:gd name="connsiteY263" fmla="*/ 46165 h 185351"/>
                    <a:gd name="connsiteX264" fmla="*/ 199484 w 236322"/>
                    <a:gd name="connsiteY264" fmla="*/ 47555 h 185351"/>
                    <a:gd name="connsiteX265" fmla="*/ 199021 w 236322"/>
                    <a:gd name="connsiteY265" fmla="*/ 48018 h 185351"/>
                    <a:gd name="connsiteX266" fmla="*/ 197631 w 236322"/>
                    <a:gd name="connsiteY266" fmla="*/ 46165 h 185351"/>
                    <a:gd name="connsiteX267" fmla="*/ 199021 w 236322"/>
                    <a:gd name="connsiteY267" fmla="*/ 46165 h 18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236322" h="185351">
                      <a:moveTo>
                        <a:pt x="233774" y="56359"/>
                      </a:moveTo>
                      <a:cubicBezTo>
                        <a:pt x="232848" y="49408"/>
                        <a:pt x="230994" y="42458"/>
                        <a:pt x="228214" y="37824"/>
                      </a:cubicBezTo>
                      <a:cubicBezTo>
                        <a:pt x="227750" y="37361"/>
                        <a:pt x="227287" y="36434"/>
                        <a:pt x="226824" y="35970"/>
                      </a:cubicBezTo>
                      <a:cubicBezTo>
                        <a:pt x="225434" y="34580"/>
                        <a:pt x="223580" y="33653"/>
                        <a:pt x="221727" y="32727"/>
                      </a:cubicBezTo>
                      <a:cubicBezTo>
                        <a:pt x="219873" y="31800"/>
                        <a:pt x="217556" y="31800"/>
                        <a:pt x="215703" y="32727"/>
                      </a:cubicBezTo>
                      <a:cubicBezTo>
                        <a:pt x="215239" y="33190"/>
                        <a:pt x="214776" y="33190"/>
                        <a:pt x="214313" y="33653"/>
                      </a:cubicBezTo>
                      <a:cubicBezTo>
                        <a:pt x="213386" y="34580"/>
                        <a:pt x="212459" y="35970"/>
                        <a:pt x="211532" y="37361"/>
                      </a:cubicBezTo>
                      <a:cubicBezTo>
                        <a:pt x="210605" y="38751"/>
                        <a:pt x="209215" y="40604"/>
                        <a:pt x="208289" y="41531"/>
                      </a:cubicBezTo>
                      <a:cubicBezTo>
                        <a:pt x="206898" y="42921"/>
                        <a:pt x="205045" y="43384"/>
                        <a:pt x="203191" y="44311"/>
                      </a:cubicBezTo>
                      <a:cubicBezTo>
                        <a:pt x="202265" y="42458"/>
                        <a:pt x="201801" y="40604"/>
                        <a:pt x="200411" y="39214"/>
                      </a:cubicBezTo>
                      <a:cubicBezTo>
                        <a:pt x="199021" y="37361"/>
                        <a:pt x="198094" y="35507"/>
                        <a:pt x="196241" y="33653"/>
                      </a:cubicBezTo>
                      <a:lnTo>
                        <a:pt x="192534" y="29946"/>
                      </a:lnTo>
                      <a:cubicBezTo>
                        <a:pt x="191144" y="29020"/>
                        <a:pt x="189753" y="28093"/>
                        <a:pt x="188363" y="27166"/>
                      </a:cubicBezTo>
                      <a:cubicBezTo>
                        <a:pt x="184193" y="24386"/>
                        <a:pt x="180949" y="21606"/>
                        <a:pt x="177242" y="18362"/>
                      </a:cubicBezTo>
                      <a:cubicBezTo>
                        <a:pt x="175852" y="16972"/>
                        <a:pt x="173999" y="15582"/>
                        <a:pt x="172608" y="14192"/>
                      </a:cubicBezTo>
                      <a:cubicBezTo>
                        <a:pt x="164268" y="7241"/>
                        <a:pt x="156390" y="3997"/>
                        <a:pt x="148049" y="3534"/>
                      </a:cubicBezTo>
                      <a:cubicBezTo>
                        <a:pt x="139709" y="3071"/>
                        <a:pt x="130904" y="5387"/>
                        <a:pt x="120247" y="9558"/>
                      </a:cubicBezTo>
                      <a:cubicBezTo>
                        <a:pt x="115150" y="11875"/>
                        <a:pt x="111442" y="14192"/>
                        <a:pt x="108199" y="16972"/>
                      </a:cubicBezTo>
                      <a:cubicBezTo>
                        <a:pt x="104955" y="19752"/>
                        <a:pt x="102638" y="22996"/>
                        <a:pt x="99395" y="27166"/>
                      </a:cubicBezTo>
                      <a:cubicBezTo>
                        <a:pt x="97541" y="27166"/>
                        <a:pt x="96151" y="27630"/>
                        <a:pt x="94761" y="28093"/>
                      </a:cubicBezTo>
                      <a:cubicBezTo>
                        <a:pt x="92907" y="28556"/>
                        <a:pt x="91517" y="29946"/>
                        <a:pt x="89200" y="31800"/>
                      </a:cubicBezTo>
                      <a:cubicBezTo>
                        <a:pt x="87810" y="33190"/>
                        <a:pt x="86420" y="34580"/>
                        <a:pt x="85030" y="35507"/>
                      </a:cubicBezTo>
                      <a:lnTo>
                        <a:pt x="81323" y="39214"/>
                      </a:lnTo>
                      <a:cubicBezTo>
                        <a:pt x="71592" y="40604"/>
                        <a:pt x="64178" y="42458"/>
                        <a:pt x="57227" y="45238"/>
                      </a:cubicBezTo>
                      <a:cubicBezTo>
                        <a:pt x="50277" y="48018"/>
                        <a:pt x="43789" y="51725"/>
                        <a:pt x="37302" y="57286"/>
                      </a:cubicBezTo>
                      <a:cubicBezTo>
                        <a:pt x="34522" y="59603"/>
                        <a:pt x="32205" y="61920"/>
                        <a:pt x="30351" y="64700"/>
                      </a:cubicBezTo>
                      <a:cubicBezTo>
                        <a:pt x="28498" y="67480"/>
                        <a:pt x="26644" y="69797"/>
                        <a:pt x="25254" y="72577"/>
                      </a:cubicBezTo>
                      <a:cubicBezTo>
                        <a:pt x="23864" y="73967"/>
                        <a:pt x="22474" y="75357"/>
                        <a:pt x="21084" y="76748"/>
                      </a:cubicBezTo>
                      <a:cubicBezTo>
                        <a:pt x="19694" y="78138"/>
                        <a:pt x="18303" y="79065"/>
                        <a:pt x="16450" y="79528"/>
                      </a:cubicBezTo>
                      <a:cubicBezTo>
                        <a:pt x="15523" y="79991"/>
                        <a:pt x="15060" y="79991"/>
                        <a:pt x="15060" y="79991"/>
                      </a:cubicBezTo>
                      <a:lnTo>
                        <a:pt x="15060" y="79528"/>
                      </a:lnTo>
                      <a:cubicBezTo>
                        <a:pt x="17377" y="77211"/>
                        <a:pt x="17840" y="73967"/>
                        <a:pt x="17840" y="70724"/>
                      </a:cubicBezTo>
                      <a:cubicBezTo>
                        <a:pt x="18303" y="71187"/>
                        <a:pt x="18303" y="71650"/>
                        <a:pt x="18767" y="72114"/>
                      </a:cubicBezTo>
                      <a:cubicBezTo>
                        <a:pt x="19230" y="72577"/>
                        <a:pt x="19230" y="73041"/>
                        <a:pt x="19694" y="73504"/>
                      </a:cubicBezTo>
                      <a:lnTo>
                        <a:pt x="20620" y="72577"/>
                      </a:lnTo>
                      <a:lnTo>
                        <a:pt x="22010" y="73041"/>
                      </a:lnTo>
                      <a:cubicBezTo>
                        <a:pt x="22474" y="70724"/>
                        <a:pt x="22937" y="68407"/>
                        <a:pt x="22474" y="65627"/>
                      </a:cubicBezTo>
                      <a:cubicBezTo>
                        <a:pt x="22010" y="64237"/>
                        <a:pt x="21547" y="62846"/>
                        <a:pt x="20157" y="61920"/>
                      </a:cubicBezTo>
                      <a:cubicBezTo>
                        <a:pt x="20157" y="61456"/>
                        <a:pt x="20620" y="61456"/>
                        <a:pt x="20620" y="60993"/>
                      </a:cubicBezTo>
                      <a:cubicBezTo>
                        <a:pt x="21084" y="60066"/>
                        <a:pt x="21547" y="59139"/>
                        <a:pt x="21547" y="57749"/>
                      </a:cubicBezTo>
                      <a:lnTo>
                        <a:pt x="20620" y="57286"/>
                      </a:lnTo>
                      <a:lnTo>
                        <a:pt x="21547" y="57749"/>
                      </a:lnTo>
                      <a:lnTo>
                        <a:pt x="22937" y="56822"/>
                      </a:lnTo>
                      <a:lnTo>
                        <a:pt x="21084" y="57286"/>
                      </a:lnTo>
                      <a:cubicBezTo>
                        <a:pt x="18303" y="57749"/>
                        <a:pt x="12743" y="60993"/>
                        <a:pt x="8573" y="65163"/>
                      </a:cubicBezTo>
                      <a:cubicBezTo>
                        <a:pt x="7182" y="66553"/>
                        <a:pt x="5792" y="68407"/>
                        <a:pt x="4865" y="70260"/>
                      </a:cubicBezTo>
                      <a:cubicBezTo>
                        <a:pt x="3475" y="72577"/>
                        <a:pt x="3475" y="74431"/>
                        <a:pt x="3475" y="76284"/>
                      </a:cubicBezTo>
                      <a:cubicBezTo>
                        <a:pt x="3939" y="78138"/>
                        <a:pt x="4865" y="79528"/>
                        <a:pt x="6256" y="81382"/>
                      </a:cubicBezTo>
                      <a:cubicBezTo>
                        <a:pt x="6719" y="82772"/>
                        <a:pt x="6719" y="83698"/>
                        <a:pt x="7182" y="84625"/>
                      </a:cubicBezTo>
                      <a:cubicBezTo>
                        <a:pt x="7646" y="85552"/>
                        <a:pt x="8109" y="86479"/>
                        <a:pt x="8109" y="87405"/>
                      </a:cubicBezTo>
                      <a:cubicBezTo>
                        <a:pt x="9499" y="89722"/>
                        <a:pt x="11353" y="91576"/>
                        <a:pt x="13206" y="92039"/>
                      </a:cubicBezTo>
                      <a:cubicBezTo>
                        <a:pt x="15060" y="92502"/>
                        <a:pt x="16913" y="92502"/>
                        <a:pt x="18767" y="92039"/>
                      </a:cubicBezTo>
                      <a:cubicBezTo>
                        <a:pt x="18303" y="94356"/>
                        <a:pt x="18303" y="96673"/>
                        <a:pt x="17840" y="98990"/>
                      </a:cubicBezTo>
                      <a:cubicBezTo>
                        <a:pt x="17840" y="102234"/>
                        <a:pt x="17840" y="105941"/>
                        <a:pt x="18303" y="110111"/>
                      </a:cubicBezTo>
                      <a:cubicBezTo>
                        <a:pt x="18303" y="111038"/>
                        <a:pt x="18303" y="111964"/>
                        <a:pt x="18767" y="112891"/>
                      </a:cubicBezTo>
                      <a:cubicBezTo>
                        <a:pt x="18767" y="113818"/>
                        <a:pt x="19230" y="114745"/>
                        <a:pt x="19230" y="115671"/>
                      </a:cubicBezTo>
                      <a:cubicBezTo>
                        <a:pt x="18767" y="116598"/>
                        <a:pt x="18303" y="117525"/>
                        <a:pt x="18303" y="118452"/>
                      </a:cubicBezTo>
                      <a:cubicBezTo>
                        <a:pt x="17840" y="119842"/>
                        <a:pt x="17377" y="121695"/>
                        <a:pt x="16450" y="123086"/>
                      </a:cubicBezTo>
                      <a:cubicBezTo>
                        <a:pt x="15060" y="124476"/>
                        <a:pt x="14133" y="125403"/>
                        <a:pt x="12743" y="126793"/>
                      </a:cubicBezTo>
                      <a:cubicBezTo>
                        <a:pt x="11816" y="127719"/>
                        <a:pt x="10426" y="129109"/>
                        <a:pt x="9499" y="130036"/>
                      </a:cubicBezTo>
                      <a:lnTo>
                        <a:pt x="8573" y="130963"/>
                      </a:lnTo>
                      <a:cubicBezTo>
                        <a:pt x="6256" y="133280"/>
                        <a:pt x="5792" y="133743"/>
                        <a:pt x="6256" y="137450"/>
                      </a:cubicBezTo>
                      <a:cubicBezTo>
                        <a:pt x="6719" y="139767"/>
                        <a:pt x="7646" y="142084"/>
                        <a:pt x="8573" y="144864"/>
                      </a:cubicBezTo>
                      <a:cubicBezTo>
                        <a:pt x="9499" y="147181"/>
                        <a:pt x="11353" y="149035"/>
                        <a:pt x="13206" y="151352"/>
                      </a:cubicBezTo>
                      <a:cubicBezTo>
                        <a:pt x="16450" y="154132"/>
                        <a:pt x="20620" y="156912"/>
                        <a:pt x="24791" y="158766"/>
                      </a:cubicBezTo>
                      <a:cubicBezTo>
                        <a:pt x="27108" y="159692"/>
                        <a:pt x="29888" y="160156"/>
                        <a:pt x="32205" y="159692"/>
                      </a:cubicBezTo>
                      <a:cubicBezTo>
                        <a:pt x="32205" y="160156"/>
                        <a:pt x="32205" y="160619"/>
                        <a:pt x="31741" y="160619"/>
                      </a:cubicBezTo>
                      <a:cubicBezTo>
                        <a:pt x="31278" y="161546"/>
                        <a:pt x="30815" y="162473"/>
                        <a:pt x="30351" y="163863"/>
                      </a:cubicBezTo>
                      <a:cubicBezTo>
                        <a:pt x="27571" y="170350"/>
                        <a:pt x="30351" y="173594"/>
                        <a:pt x="34985" y="175447"/>
                      </a:cubicBezTo>
                      <a:cubicBezTo>
                        <a:pt x="37302" y="176374"/>
                        <a:pt x="40082" y="177301"/>
                        <a:pt x="42399" y="177764"/>
                      </a:cubicBezTo>
                      <a:cubicBezTo>
                        <a:pt x="42863" y="177764"/>
                        <a:pt x="43326" y="178227"/>
                        <a:pt x="44253" y="178227"/>
                      </a:cubicBezTo>
                      <a:cubicBezTo>
                        <a:pt x="47033" y="179154"/>
                        <a:pt x="52593" y="180544"/>
                        <a:pt x="57227" y="181008"/>
                      </a:cubicBezTo>
                      <a:cubicBezTo>
                        <a:pt x="62324" y="181471"/>
                        <a:pt x="66958" y="180081"/>
                        <a:pt x="68348" y="175447"/>
                      </a:cubicBezTo>
                      <a:cubicBezTo>
                        <a:pt x="68812" y="173594"/>
                        <a:pt x="69275" y="172204"/>
                        <a:pt x="69275" y="170814"/>
                      </a:cubicBezTo>
                      <a:lnTo>
                        <a:pt x="69275" y="166643"/>
                      </a:lnTo>
                      <a:cubicBezTo>
                        <a:pt x="70665" y="163399"/>
                        <a:pt x="71592" y="162473"/>
                        <a:pt x="72519" y="161082"/>
                      </a:cubicBezTo>
                      <a:cubicBezTo>
                        <a:pt x="72519" y="160619"/>
                        <a:pt x="72982" y="160619"/>
                        <a:pt x="72982" y="160156"/>
                      </a:cubicBezTo>
                      <a:cubicBezTo>
                        <a:pt x="73909" y="158302"/>
                        <a:pt x="74836" y="157375"/>
                        <a:pt x="74836" y="155985"/>
                      </a:cubicBezTo>
                      <a:lnTo>
                        <a:pt x="74836" y="151352"/>
                      </a:lnTo>
                      <a:lnTo>
                        <a:pt x="74836" y="150425"/>
                      </a:lnTo>
                      <a:cubicBezTo>
                        <a:pt x="77616" y="150888"/>
                        <a:pt x="80859" y="150888"/>
                        <a:pt x="83640" y="150888"/>
                      </a:cubicBezTo>
                      <a:lnTo>
                        <a:pt x="88274" y="150888"/>
                      </a:lnTo>
                      <a:cubicBezTo>
                        <a:pt x="87810" y="150888"/>
                        <a:pt x="87347" y="151352"/>
                        <a:pt x="86883" y="151352"/>
                      </a:cubicBezTo>
                      <a:cubicBezTo>
                        <a:pt x="86883" y="151352"/>
                        <a:pt x="86420" y="151352"/>
                        <a:pt x="86420" y="151815"/>
                      </a:cubicBezTo>
                      <a:cubicBezTo>
                        <a:pt x="82250" y="153668"/>
                        <a:pt x="82250" y="157839"/>
                        <a:pt x="83640" y="161546"/>
                      </a:cubicBezTo>
                      <a:cubicBezTo>
                        <a:pt x="84567" y="165253"/>
                        <a:pt x="86883" y="168960"/>
                        <a:pt x="88737" y="170814"/>
                      </a:cubicBezTo>
                      <a:cubicBezTo>
                        <a:pt x="91981" y="175447"/>
                        <a:pt x="94761" y="179618"/>
                        <a:pt x="98005" y="181471"/>
                      </a:cubicBezTo>
                      <a:cubicBezTo>
                        <a:pt x="101711" y="183788"/>
                        <a:pt x="105882" y="183788"/>
                        <a:pt x="111442" y="181008"/>
                      </a:cubicBezTo>
                      <a:cubicBezTo>
                        <a:pt x="114223" y="179618"/>
                        <a:pt x="115150" y="177764"/>
                        <a:pt x="116076" y="175911"/>
                      </a:cubicBezTo>
                      <a:cubicBezTo>
                        <a:pt x="116540" y="175447"/>
                        <a:pt x="117003" y="174521"/>
                        <a:pt x="117466" y="174057"/>
                      </a:cubicBezTo>
                      <a:cubicBezTo>
                        <a:pt x="118393" y="173130"/>
                        <a:pt x="121173" y="170814"/>
                        <a:pt x="124417" y="168497"/>
                      </a:cubicBezTo>
                      <a:cubicBezTo>
                        <a:pt x="125344" y="167570"/>
                        <a:pt x="126271" y="167107"/>
                        <a:pt x="127661" y="166180"/>
                      </a:cubicBezTo>
                      <a:cubicBezTo>
                        <a:pt x="128588" y="166643"/>
                        <a:pt x="129051" y="167107"/>
                        <a:pt x="130441" y="167570"/>
                      </a:cubicBezTo>
                      <a:cubicBezTo>
                        <a:pt x="131831" y="168033"/>
                        <a:pt x="133685" y="168033"/>
                        <a:pt x="135538" y="168033"/>
                      </a:cubicBezTo>
                      <a:lnTo>
                        <a:pt x="145269" y="168033"/>
                      </a:lnTo>
                      <a:lnTo>
                        <a:pt x="147586" y="168033"/>
                      </a:lnTo>
                      <a:cubicBezTo>
                        <a:pt x="150830" y="168033"/>
                        <a:pt x="153610" y="168033"/>
                        <a:pt x="155463" y="166643"/>
                      </a:cubicBezTo>
                      <a:cubicBezTo>
                        <a:pt x="157780" y="165253"/>
                        <a:pt x="158707" y="163399"/>
                        <a:pt x="159171" y="159692"/>
                      </a:cubicBezTo>
                      <a:lnTo>
                        <a:pt x="159171" y="155985"/>
                      </a:lnTo>
                      <a:cubicBezTo>
                        <a:pt x="159171" y="155059"/>
                        <a:pt x="158707" y="154132"/>
                        <a:pt x="157780" y="152742"/>
                      </a:cubicBezTo>
                      <a:lnTo>
                        <a:pt x="157780" y="147645"/>
                      </a:lnTo>
                      <a:lnTo>
                        <a:pt x="157780" y="142547"/>
                      </a:lnTo>
                      <a:cubicBezTo>
                        <a:pt x="157780" y="140694"/>
                        <a:pt x="157317" y="138840"/>
                        <a:pt x="156854" y="136987"/>
                      </a:cubicBezTo>
                      <a:cubicBezTo>
                        <a:pt x="156390" y="135133"/>
                        <a:pt x="155927" y="133743"/>
                        <a:pt x="155000" y="131890"/>
                      </a:cubicBezTo>
                      <a:cubicBezTo>
                        <a:pt x="154537" y="130500"/>
                        <a:pt x="154073" y="129573"/>
                        <a:pt x="153610" y="128183"/>
                      </a:cubicBezTo>
                      <a:lnTo>
                        <a:pt x="152683" y="128646"/>
                      </a:lnTo>
                      <a:lnTo>
                        <a:pt x="153610" y="128183"/>
                      </a:lnTo>
                      <a:cubicBezTo>
                        <a:pt x="153147" y="126329"/>
                        <a:pt x="152220" y="124476"/>
                        <a:pt x="151293" y="122622"/>
                      </a:cubicBezTo>
                      <a:lnTo>
                        <a:pt x="151293" y="121232"/>
                      </a:lnTo>
                      <a:lnTo>
                        <a:pt x="153147" y="123086"/>
                      </a:lnTo>
                      <a:lnTo>
                        <a:pt x="155927" y="125866"/>
                      </a:lnTo>
                      <a:cubicBezTo>
                        <a:pt x="157780" y="127719"/>
                        <a:pt x="159634" y="129573"/>
                        <a:pt x="161951" y="130963"/>
                      </a:cubicBezTo>
                      <a:cubicBezTo>
                        <a:pt x="164268" y="132353"/>
                        <a:pt x="166584" y="133280"/>
                        <a:pt x="169828" y="132816"/>
                      </a:cubicBezTo>
                      <a:cubicBezTo>
                        <a:pt x="173072" y="132816"/>
                        <a:pt x="176779" y="131426"/>
                        <a:pt x="180023" y="129109"/>
                      </a:cubicBezTo>
                      <a:cubicBezTo>
                        <a:pt x="182803" y="126793"/>
                        <a:pt x="185120" y="124012"/>
                        <a:pt x="186510" y="120769"/>
                      </a:cubicBezTo>
                      <a:cubicBezTo>
                        <a:pt x="186973" y="119842"/>
                        <a:pt x="186973" y="118915"/>
                        <a:pt x="187436" y="117988"/>
                      </a:cubicBezTo>
                      <a:cubicBezTo>
                        <a:pt x="187436" y="117061"/>
                        <a:pt x="187900" y="116598"/>
                        <a:pt x="187900" y="115671"/>
                      </a:cubicBezTo>
                      <a:cubicBezTo>
                        <a:pt x="192534" y="116598"/>
                        <a:pt x="198094" y="116598"/>
                        <a:pt x="202728" y="116135"/>
                      </a:cubicBezTo>
                      <a:cubicBezTo>
                        <a:pt x="207362" y="115671"/>
                        <a:pt x="212459" y="114281"/>
                        <a:pt x="216166" y="112428"/>
                      </a:cubicBezTo>
                      <a:cubicBezTo>
                        <a:pt x="222190" y="109184"/>
                        <a:pt x="226360" y="104550"/>
                        <a:pt x="229604" y="98990"/>
                      </a:cubicBezTo>
                      <a:cubicBezTo>
                        <a:pt x="233311" y="92966"/>
                        <a:pt x="235165" y="85552"/>
                        <a:pt x="236091" y="78138"/>
                      </a:cubicBezTo>
                      <a:cubicBezTo>
                        <a:pt x="235628" y="72577"/>
                        <a:pt x="235165" y="64237"/>
                        <a:pt x="233774" y="56359"/>
                      </a:cubicBezTo>
                      <a:moveTo>
                        <a:pt x="164268" y="112428"/>
                      </a:moveTo>
                      <a:cubicBezTo>
                        <a:pt x="162877" y="117061"/>
                        <a:pt x="160561" y="124939"/>
                        <a:pt x="167048" y="126329"/>
                      </a:cubicBezTo>
                      <a:cubicBezTo>
                        <a:pt x="169365" y="126793"/>
                        <a:pt x="170755" y="126793"/>
                        <a:pt x="173999" y="124939"/>
                      </a:cubicBezTo>
                      <a:cubicBezTo>
                        <a:pt x="171218" y="125403"/>
                        <a:pt x="169828" y="125403"/>
                        <a:pt x="167975" y="124939"/>
                      </a:cubicBezTo>
                      <a:cubicBezTo>
                        <a:pt x="166121" y="124476"/>
                        <a:pt x="165194" y="123549"/>
                        <a:pt x="164731" y="122159"/>
                      </a:cubicBezTo>
                      <a:cubicBezTo>
                        <a:pt x="165194" y="122622"/>
                        <a:pt x="166121" y="122622"/>
                        <a:pt x="167975" y="123086"/>
                      </a:cubicBezTo>
                      <a:cubicBezTo>
                        <a:pt x="172608" y="124012"/>
                        <a:pt x="177242" y="122159"/>
                        <a:pt x="178169" y="118452"/>
                      </a:cubicBezTo>
                      <a:cubicBezTo>
                        <a:pt x="178632" y="116598"/>
                        <a:pt x="178632" y="115671"/>
                        <a:pt x="179559" y="112891"/>
                      </a:cubicBezTo>
                      <a:cubicBezTo>
                        <a:pt x="180486" y="113355"/>
                        <a:pt x="181413" y="113355"/>
                        <a:pt x="182803" y="113818"/>
                      </a:cubicBezTo>
                      <a:cubicBezTo>
                        <a:pt x="182339" y="115671"/>
                        <a:pt x="181413" y="117525"/>
                        <a:pt x="180949" y="119842"/>
                      </a:cubicBezTo>
                      <a:cubicBezTo>
                        <a:pt x="179559" y="124939"/>
                        <a:pt x="173535" y="129109"/>
                        <a:pt x="167975" y="128646"/>
                      </a:cubicBezTo>
                      <a:cubicBezTo>
                        <a:pt x="162877" y="128646"/>
                        <a:pt x="160097" y="125403"/>
                        <a:pt x="156390" y="122622"/>
                      </a:cubicBezTo>
                      <a:cubicBezTo>
                        <a:pt x="154073" y="120769"/>
                        <a:pt x="151756" y="118452"/>
                        <a:pt x="149440" y="116598"/>
                      </a:cubicBezTo>
                      <a:cubicBezTo>
                        <a:pt x="143416" y="114745"/>
                        <a:pt x="138318" y="112428"/>
                        <a:pt x="132758" y="108257"/>
                      </a:cubicBezTo>
                      <a:cubicBezTo>
                        <a:pt x="136928" y="112891"/>
                        <a:pt x="139709" y="115671"/>
                        <a:pt x="145269" y="117988"/>
                      </a:cubicBezTo>
                      <a:cubicBezTo>
                        <a:pt x="144342" y="126329"/>
                        <a:pt x="141562" y="132353"/>
                        <a:pt x="139245" y="140230"/>
                      </a:cubicBezTo>
                      <a:cubicBezTo>
                        <a:pt x="138318" y="143938"/>
                        <a:pt x="129514" y="158302"/>
                        <a:pt x="126734" y="159692"/>
                      </a:cubicBezTo>
                      <a:cubicBezTo>
                        <a:pt x="124880" y="160619"/>
                        <a:pt x="114223" y="169887"/>
                        <a:pt x="111906" y="171277"/>
                      </a:cubicBezTo>
                      <a:cubicBezTo>
                        <a:pt x="110516" y="173130"/>
                        <a:pt x="109126" y="175911"/>
                        <a:pt x="106809" y="177301"/>
                      </a:cubicBezTo>
                      <a:cubicBezTo>
                        <a:pt x="99858" y="181008"/>
                        <a:pt x="95224" y="174057"/>
                        <a:pt x="91517" y="168033"/>
                      </a:cubicBezTo>
                      <a:cubicBezTo>
                        <a:pt x="89664" y="165253"/>
                        <a:pt x="85030" y="157375"/>
                        <a:pt x="89200" y="155059"/>
                      </a:cubicBezTo>
                      <a:cubicBezTo>
                        <a:pt x="92907" y="153205"/>
                        <a:pt x="95224" y="151352"/>
                        <a:pt x="99395" y="149035"/>
                      </a:cubicBezTo>
                      <a:cubicBezTo>
                        <a:pt x="99858" y="149962"/>
                        <a:pt x="100785" y="151352"/>
                        <a:pt x="101711" y="152278"/>
                      </a:cubicBezTo>
                      <a:cubicBezTo>
                        <a:pt x="101711" y="150888"/>
                        <a:pt x="101248" y="149962"/>
                        <a:pt x="101248" y="148571"/>
                      </a:cubicBezTo>
                      <a:cubicBezTo>
                        <a:pt x="100785" y="146255"/>
                        <a:pt x="100785" y="144864"/>
                        <a:pt x="101248" y="142547"/>
                      </a:cubicBezTo>
                      <a:cubicBezTo>
                        <a:pt x="101248" y="140694"/>
                        <a:pt x="101711" y="138377"/>
                        <a:pt x="101711" y="136523"/>
                      </a:cubicBezTo>
                      <a:cubicBezTo>
                        <a:pt x="101248" y="138840"/>
                        <a:pt x="99858" y="140694"/>
                        <a:pt x="99395" y="143011"/>
                      </a:cubicBezTo>
                      <a:cubicBezTo>
                        <a:pt x="98931" y="143938"/>
                        <a:pt x="98931" y="144401"/>
                        <a:pt x="98931" y="145328"/>
                      </a:cubicBezTo>
                      <a:cubicBezTo>
                        <a:pt x="90127" y="147181"/>
                        <a:pt x="80859" y="147181"/>
                        <a:pt x="72055" y="145791"/>
                      </a:cubicBezTo>
                      <a:cubicBezTo>
                        <a:pt x="71592" y="142547"/>
                        <a:pt x="70665" y="138840"/>
                        <a:pt x="70202" y="136523"/>
                      </a:cubicBezTo>
                      <a:lnTo>
                        <a:pt x="70202" y="151352"/>
                      </a:lnTo>
                      <a:cubicBezTo>
                        <a:pt x="70202" y="154595"/>
                        <a:pt x="70202" y="155985"/>
                        <a:pt x="68348" y="158766"/>
                      </a:cubicBezTo>
                      <a:cubicBezTo>
                        <a:pt x="66958" y="161546"/>
                        <a:pt x="66031" y="162009"/>
                        <a:pt x="63715" y="166643"/>
                      </a:cubicBezTo>
                      <a:cubicBezTo>
                        <a:pt x="63715" y="169423"/>
                        <a:pt x="63715" y="171277"/>
                        <a:pt x="63251" y="174057"/>
                      </a:cubicBezTo>
                      <a:cubicBezTo>
                        <a:pt x="61861" y="178691"/>
                        <a:pt x="49350" y="174984"/>
                        <a:pt x="46106" y="174057"/>
                      </a:cubicBezTo>
                      <a:cubicBezTo>
                        <a:pt x="41936" y="173130"/>
                        <a:pt x="33595" y="171277"/>
                        <a:pt x="35448" y="165716"/>
                      </a:cubicBezTo>
                      <a:cubicBezTo>
                        <a:pt x="37302" y="161082"/>
                        <a:pt x="38692" y="155985"/>
                        <a:pt x="39619" y="149035"/>
                      </a:cubicBezTo>
                      <a:cubicBezTo>
                        <a:pt x="32205" y="138377"/>
                        <a:pt x="25254" y="123549"/>
                        <a:pt x="23864" y="110111"/>
                      </a:cubicBezTo>
                      <a:cubicBezTo>
                        <a:pt x="22937" y="99917"/>
                        <a:pt x="23401" y="93429"/>
                        <a:pt x="25717" y="87405"/>
                      </a:cubicBezTo>
                      <a:cubicBezTo>
                        <a:pt x="29425" y="77674"/>
                        <a:pt x="34058" y="68870"/>
                        <a:pt x="41936" y="61920"/>
                      </a:cubicBezTo>
                      <a:cubicBezTo>
                        <a:pt x="52593" y="52652"/>
                        <a:pt x="62324" y="48945"/>
                        <a:pt x="78079" y="46628"/>
                      </a:cubicBezTo>
                      <a:cubicBezTo>
                        <a:pt x="74372" y="50798"/>
                        <a:pt x="70665" y="55432"/>
                        <a:pt x="66495" y="60066"/>
                      </a:cubicBezTo>
                      <a:cubicBezTo>
                        <a:pt x="62324" y="64700"/>
                        <a:pt x="60007" y="69797"/>
                        <a:pt x="57227" y="74894"/>
                      </a:cubicBezTo>
                      <a:cubicBezTo>
                        <a:pt x="53520" y="82308"/>
                        <a:pt x="53520" y="85089"/>
                        <a:pt x="58617" y="91112"/>
                      </a:cubicBezTo>
                      <a:cubicBezTo>
                        <a:pt x="62788" y="96673"/>
                        <a:pt x="65105" y="98990"/>
                        <a:pt x="66495" y="104550"/>
                      </a:cubicBezTo>
                      <a:cubicBezTo>
                        <a:pt x="65105" y="107794"/>
                        <a:pt x="64641" y="110111"/>
                        <a:pt x="64178" y="114281"/>
                      </a:cubicBezTo>
                      <a:cubicBezTo>
                        <a:pt x="69275" y="119842"/>
                        <a:pt x="72982" y="123549"/>
                        <a:pt x="77616" y="124476"/>
                      </a:cubicBezTo>
                      <a:cubicBezTo>
                        <a:pt x="82250" y="125403"/>
                        <a:pt x="86420" y="125403"/>
                        <a:pt x="90590" y="123086"/>
                      </a:cubicBezTo>
                      <a:cubicBezTo>
                        <a:pt x="99858" y="118452"/>
                        <a:pt x="108662" y="111964"/>
                        <a:pt x="119320" y="111501"/>
                      </a:cubicBezTo>
                      <a:cubicBezTo>
                        <a:pt x="124417" y="99453"/>
                        <a:pt x="123954" y="89259"/>
                        <a:pt x="121173" y="77211"/>
                      </a:cubicBezTo>
                      <a:cubicBezTo>
                        <a:pt x="119783" y="69334"/>
                        <a:pt x="118857" y="61456"/>
                        <a:pt x="118393" y="53579"/>
                      </a:cubicBezTo>
                      <a:cubicBezTo>
                        <a:pt x="116540" y="61920"/>
                        <a:pt x="116076" y="69334"/>
                        <a:pt x="117466" y="77674"/>
                      </a:cubicBezTo>
                      <a:cubicBezTo>
                        <a:pt x="119320" y="87869"/>
                        <a:pt x="120710" y="98990"/>
                        <a:pt x="115613" y="107794"/>
                      </a:cubicBezTo>
                      <a:cubicBezTo>
                        <a:pt x="105882" y="108721"/>
                        <a:pt x="97541" y="114281"/>
                        <a:pt x="88737" y="118915"/>
                      </a:cubicBezTo>
                      <a:cubicBezTo>
                        <a:pt x="85030" y="120769"/>
                        <a:pt x="81786" y="120769"/>
                        <a:pt x="77616" y="119842"/>
                      </a:cubicBezTo>
                      <a:cubicBezTo>
                        <a:pt x="74836" y="119378"/>
                        <a:pt x="72519" y="117061"/>
                        <a:pt x="68348" y="112428"/>
                      </a:cubicBezTo>
                      <a:cubicBezTo>
                        <a:pt x="68348" y="107794"/>
                        <a:pt x="69275" y="105941"/>
                        <a:pt x="71129" y="101770"/>
                      </a:cubicBezTo>
                      <a:cubicBezTo>
                        <a:pt x="74372" y="95283"/>
                        <a:pt x="78079" y="89259"/>
                        <a:pt x="82250" y="82772"/>
                      </a:cubicBezTo>
                      <a:cubicBezTo>
                        <a:pt x="77616" y="88796"/>
                        <a:pt x="72982" y="93893"/>
                        <a:pt x="69275" y="99453"/>
                      </a:cubicBezTo>
                      <a:cubicBezTo>
                        <a:pt x="67885" y="95283"/>
                        <a:pt x="65568" y="92966"/>
                        <a:pt x="62324" y="88332"/>
                      </a:cubicBezTo>
                      <a:cubicBezTo>
                        <a:pt x="59081" y="83698"/>
                        <a:pt x="58617" y="81845"/>
                        <a:pt x="60934" y="76284"/>
                      </a:cubicBezTo>
                      <a:cubicBezTo>
                        <a:pt x="63715" y="70724"/>
                        <a:pt x="65568" y="66090"/>
                        <a:pt x="70202" y="61456"/>
                      </a:cubicBezTo>
                      <a:cubicBezTo>
                        <a:pt x="77616" y="53115"/>
                        <a:pt x="84567" y="44311"/>
                        <a:pt x="92907" y="35970"/>
                      </a:cubicBezTo>
                      <a:cubicBezTo>
                        <a:pt x="97541" y="31800"/>
                        <a:pt x="99395" y="31800"/>
                        <a:pt x="104955" y="30873"/>
                      </a:cubicBezTo>
                      <a:cubicBezTo>
                        <a:pt x="110516" y="29946"/>
                        <a:pt x="115613" y="29020"/>
                        <a:pt x="121173" y="27630"/>
                      </a:cubicBezTo>
                      <a:cubicBezTo>
                        <a:pt x="115613" y="28556"/>
                        <a:pt x="110516" y="29020"/>
                        <a:pt x="105419" y="29020"/>
                      </a:cubicBezTo>
                      <a:cubicBezTo>
                        <a:pt x="110516" y="22532"/>
                        <a:pt x="113296" y="18825"/>
                        <a:pt x="121637" y="15118"/>
                      </a:cubicBezTo>
                      <a:cubicBezTo>
                        <a:pt x="142025" y="6314"/>
                        <a:pt x="155000" y="5387"/>
                        <a:pt x="170755" y="18825"/>
                      </a:cubicBezTo>
                      <a:cubicBezTo>
                        <a:pt x="174925" y="22532"/>
                        <a:pt x="178632" y="25776"/>
                        <a:pt x="182803" y="28556"/>
                      </a:cubicBezTo>
                      <a:cubicBezTo>
                        <a:pt x="181413" y="28556"/>
                        <a:pt x="180023" y="29020"/>
                        <a:pt x="178169" y="29483"/>
                      </a:cubicBezTo>
                      <a:cubicBezTo>
                        <a:pt x="180486" y="29020"/>
                        <a:pt x="182803" y="29483"/>
                        <a:pt x="185120" y="29946"/>
                      </a:cubicBezTo>
                      <a:cubicBezTo>
                        <a:pt x="185583" y="30410"/>
                        <a:pt x="186510" y="30873"/>
                        <a:pt x="186973" y="31336"/>
                      </a:cubicBezTo>
                      <a:cubicBezTo>
                        <a:pt x="189753" y="33190"/>
                        <a:pt x="191607" y="34117"/>
                        <a:pt x="193460" y="36897"/>
                      </a:cubicBezTo>
                      <a:cubicBezTo>
                        <a:pt x="195777" y="39678"/>
                        <a:pt x="197167" y="42921"/>
                        <a:pt x="199021" y="46165"/>
                      </a:cubicBezTo>
                      <a:cubicBezTo>
                        <a:pt x="198094" y="45701"/>
                        <a:pt x="197167" y="45701"/>
                        <a:pt x="196241" y="45238"/>
                      </a:cubicBezTo>
                      <a:cubicBezTo>
                        <a:pt x="195777" y="44775"/>
                        <a:pt x="194851" y="44775"/>
                        <a:pt x="194387" y="44775"/>
                      </a:cubicBezTo>
                      <a:cubicBezTo>
                        <a:pt x="192997" y="44775"/>
                        <a:pt x="192070" y="44775"/>
                        <a:pt x="190680" y="45701"/>
                      </a:cubicBezTo>
                      <a:cubicBezTo>
                        <a:pt x="188827" y="46628"/>
                        <a:pt x="186510" y="47555"/>
                        <a:pt x="184656" y="47555"/>
                      </a:cubicBezTo>
                      <a:cubicBezTo>
                        <a:pt x="185583" y="48018"/>
                        <a:pt x="187436" y="48018"/>
                        <a:pt x="188363" y="47555"/>
                      </a:cubicBezTo>
                      <a:lnTo>
                        <a:pt x="188827" y="47555"/>
                      </a:lnTo>
                      <a:cubicBezTo>
                        <a:pt x="188363" y="48018"/>
                        <a:pt x="188363" y="48945"/>
                        <a:pt x="187900" y="49872"/>
                      </a:cubicBezTo>
                      <a:cubicBezTo>
                        <a:pt x="187900" y="50798"/>
                        <a:pt x="187900" y="52189"/>
                        <a:pt x="188363" y="53115"/>
                      </a:cubicBezTo>
                      <a:cubicBezTo>
                        <a:pt x="188363" y="53579"/>
                        <a:pt x="188827" y="53579"/>
                        <a:pt x="188827" y="54042"/>
                      </a:cubicBezTo>
                      <a:cubicBezTo>
                        <a:pt x="187900" y="54505"/>
                        <a:pt x="187436" y="54505"/>
                        <a:pt x="186510" y="54969"/>
                      </a:cubicBezTo>
                      <a:cubicBezTo>
                        <a:pt x="190217" y="54505"/>
                        <a:pt x="193924" y="54505"/>
                        <a:pt x="197631" y="54969"/>
                      </a:cubicBezTo>
                      <a:cubicBezTo>
                        <a:pt x="198094" y="56359"/>
                        <a:pt x="198094" y="57286"/>
                        <a:pt x="198558" y="58676"/>
                      </a:cubicBezTo>
                      <a:lnTo>
                        <a:pt x="197167" y="58676"/>
                      </a:lnTo>
                      <a:cubicBezTo>
                        <a:pt x="195314" y="57286"/>
                        <a:pt x="193460" y="57286"/>
                        <a:pt x="190680" y="58213"/>
                      </a:cubicBezTo>
                      <a:cubicBezTo>
                        <a:pt x="182803" y="60066"/>
                        <a:pt x="184656" y="64700"/>
                        <a:pt x="180949" y="71650"/>
                      </a:cubicBezTo>
                      <a:cubicBezTo>
                        <a:pt x="184656" y="67017"/>
                        <a:pt x="184656" y="61920"/>
                        <a:pt x="190680" y="60530"/>
                      </a:cubicBezTo>
                      <a:cubicBezTo>
                        <a:pt x="192070" y="60066"/>
                        <a:pt x="192997" y="59603"/>
                        <a:pt x="193924" y="60066"/>
                      </a:cubicBezTo>
                      <a:cubicBezTo>
                        <a:pt x="192070" y="60993"/>
                        <a:pt x="190680" y="62383"/>
                        <a:pt x="189753" y="64237"/>
                      </a:cubicBezTo>
                      <a:cubicBezTo>
                        <a:pt x="187900" y="69334"/>
                        <a:pt x="189290" y="73041"/>
                        <a:pt x="186973" y="77674"/>
                      </a:cubicBezTo>
                      <a:cubicBezTo>
                        <a:pt x="189290" y="73504"/>
                        <a:pt x="189290" y="69797"/>
                        <a:pt x="191607" y="65163"/>
                      </a:cubicBezTo>
                      <a:cubicBezTo>
                        <a:pt x="192534" y="63773"/>
                        <a:pt x="195314" y="60993"/>
                        <a:pt x="196704" y="60993"/>
                      </a:cubicBezTo>
                      <a:lnTo>
                        <a:pt x="198094" y="60993"/>
                      </a:lnTo>
                      <a:cubicBezTo>
                        <a:pt x="198558" y="63773"/>
                        <a:pt x="198558" y="66553"/>
                        <a:pt x="198558" y="68407"/>
                      </a:cubicBezTo>
                      <a:cubicBezTo>
                        <a:pt x="198094" y="72577"/>
                        <a:pt x="197167" y="78601"/>
                        <a:pt x="196704" y="80918"/>
                      </a:cubicBezTo>
                      <a:cubicBezTo>
                        <a:pt x="199021" y="78138"/>
                        <a:pt x="199948" y="72577"/>
                        <a:pt x="200875" y="68407"/>
                      </a:cubicBezTo>
                      <a:cubicBezTo>
                        <a:pt x="201801" y="64237"/>
                        <a:pt x="201801" y="59139"/>
                        <a:pt x="200875" y="54505"/>
                      </a:cubicBezTo>
                      <a:cubicBezTo>
                        <a:pt x="199484" y="48018"/>
                        <a:pt x="205972" y="49408"/>
                        <a:pt x="209679" y="46165"/>
                      </a:cubicBezTo>
                      <a:cubicBezTo>
                        <a:pt x="212459" y="43848"/>
                        <a:pt x="214313" y="40604"/>
                        <a:pt x="216629" y="38287"/>
                      </a:cubicBezTo>
                      <a:cubicBezTo>
                        <a:pt x="218946" y="35970"/>
                        <a:pt x="223117" y="39214"/>
                        <a:pt x="224043" y="41994"/>
                      </a:cubicBezTo>
                      <a:cubicBezTo>
                        <a:pt x="228214" y="52189"/>
                        <a:pt x="230067" y="68407"/>
                        <a:pt x="229141" y="79065"/>
                      </a:cubicBezTo>
                      <a:cubicBezTo>
                        <a:pt x="227750" y="90649"/>
                        <a:pt x="222190" y="103624"/>
                        <a:pt x="211996" y="109184"/>
                      </a:cubicBezTo>
                      <a:cubicBezTo>
                        <a:pt x="199021" y="116598"/>
                        <a:pt x="183266" y="111964"/>
                        <a:pt x="170292" y="107794"/>
                      </a:cubicBezTo>
                      <a:cubicBezTo>
                        <a:pt x="167511" y="106867"/>
                        <a:pt x="165658" y="105477"/>
                        <a:pt x="163341" y="104087"/>
                      </a:cubicBezTo>
                      <a:cubicBezTo>
                        <a:pt x="164731" y="106404"/>
                        <a:pt x="165194" y="109648"/>
                        <a:pt x="164268" y="112428"/>
                      </a:cubicBezTo>
                      <a:moveTo>
                        <a:pt x="152683" y="159229"/>
                      </a:moveTo>
                      <a:cubicBezTo>
                        <a:pt x="152220" y="163863"/>
                        <a:pt x="150830" y="164326"/>
                        <a:pt x="146196" y="164326"/>
                      </a:cubicBezTo>
                      <a:cubicBezTo>
                        <a:pt x="144342" y="164326"/>
                        <a:pt x="136465" y="164326"/>
                        <a:pt x="134611" y="163863"/>
                      </a:cubicBezTo>
                      <a:cubicBezTo>
                        <a:pt x="131831" y="163399"/>
                        <a:pt x="130441" y="163399"/>
                        <a:pt x="129514" y="162936"/>
                      </a:cubicBezTo>
                      <a:cubicBezTo>
                        <a:pt x="133685" y="159692"/>
                        <a:pt x="141099" y="146718"/>
                        <a:pt x="142489" y="142084"/>
                      </a:cubicBezTo>
                      <a:cubicBezTo>
                        <a:pt x="143879" y="137450"/>
                        <a:pt x="145732" y="133280"/>
                        <a:pt x="146659" y="128646"/>
                      </a:cubicBezTo>
                      <a:cubicBezTo>
                        <a:pt x="147123" y="130500"/>
                        <a:pt x="147586" y="132353"/>
                        <a:pt x="148513" y="134207"/>
                      </a:cubicBezTo>
                      <a:cubicBezTo>
                        <a:pt x="149903" y="137450"/>
                        <a:pt x="150366" y="139304"/>
                        <a:pt x="150830" y="143011"/>
                      </a:cubicBezTo>
                      <a:cubicBezTo>
                        <a:pt x="150830" y="146718"/>
                        <a:pt x="150830" y="150425"/>
                        <a:pt x="151293" y="154132"/>
                      </a:cubicBezTo>
                      <a:cubicBezTo>
                        <a:pt x="152683" y="156449"/>
                        <a:pt x="152683" y="156912"/>
                        <a:pt x="152683" y="159229"/>
                      </a:cubicBezTo>
                      <a:moveTo>
                        <a:pt x="17377" y="62846"/>
                      </a:moveTo>
                      <a:cubicBezTo>
                        <a:pt x="16450" y="64237"/>
                        <a:pt x="15986" y="65627"/>
                        <a:pt x="15986" y="66553"/>
                      </a:cubicBezTo>
                      <a:cubicBezTo>
                        <a:pt x="14596" y="71650"/>
                        <a:pt x="16450" y="76284"/>
                        <a:pt x="11816" y="79991"/>
                      </a:cubicBezTo>
                      <a:cubicBezTo>
                        <a:pt x="14133" y="84162"/>
                        <a:pt x="13670" y="86015"/>
                        <a:pt x="18767" y="84162"/>
                      </a:cubicBezTo>
                      <a:cubicBezTo>
                        <a:pt x="20620" y="83235"/>
                        <a:pt x="22474" y="82308"/>
                        <a:pt x="23864" y="80918"/>
                      </a:cubicBezTo>
                      <a:cubicBezTo>
                        <a:pt x="23401" y="82772"/>
                        <a:pt x="22474" y="84625"/>
                        <a:pt x="22010" y="86479"/>
                      </a:cubicBezTo>
                      <a:cubicBezTo>
                        <a:pt x="22010" y="86942"/>
                        <a:pt x="22010" y="86942"/>
                        <a:pt x="21547" y="87405"/>
                      </a:cubicBezTo>
                      <a:cubicBezTo>
                        <a:pt x="17840" y="88796"/>
                        <a:pt x="13206" y="89722"/>
                        <a:pt x="11353" y="86015"/>
                      </a:cubicBezTo>
                      <a:cubicBezTo>
                        <a:pt x="10426" y="84162"/>
                        <a:pt x="9963" y="82308"/>
                        <a:pt x="9499" y="79991"/>
                      </a:cubicBezTo>
                      <a:cubicBezTo>
                        <a:pt x="3475" y="73967"/>
                        <a:pt x="12279" y="65627"/>
                        <a:pt x="17377" y="62846"/>
                      </a:cubicBezTo>
                      <a:moveTo>
                        <a:pt x="17840" y="68407"/>
                      </a:moveTo>
                      <a:cubicBezTo>
                        <a:pt x="17840" y="67943"/>
                        <a:pt x="17840" y="67017"/>
                        <a:pt x="18303" y="66553"/>
                      </a:cubicBezTo>
                      <a:cubicBezTo>
                        <a:pt x="18303" y="66090"/>
                        <a:pt x="18303" y="66090"/>
                        <a:pt x="18767" y="65627"/>
                      </a:cubicBezTo>
                      <a:cubicBezTo>
                        <a:pt x="20157" y="66553"/>
                        <a:pt x="20157" y="67480"/>
                        <a:pt x="20620" y="69334"/>
                      </a:cubicBezTo>
                      <a:cubicBezTo>
                        <a:pt x="19694" y="68407"/>
                        <a:pt x="18767" y="67943"/>
                        <a:pt x="17840" y="68407"/>
                      </a:cubicBezTo>
                      <a:moveTo>
                        <a:pt x="22474" y="122622"/>
                      </a:moveTo>
                      <a:cubicBezTo>
                        <a:pt x="25254" y="131890"/>
                        <a:pt x="29888" y="141621"/>
                        <a:pt x="34985" y="149498"/>
                      </a:cubicBezTo>
                      <a:cubicBezTo>
                        <a:pt x="34522" y="150888"/>
                        <a:pt x="34058" y="152278"/>
                        <a:pt x="33595" y="153205"/>
                      </a:cubicBezTo>
                      <a:cubicBezTo>
                        <a:pt x="29888" y="158302"/>
                        <a:pt x="20620" y="150888"/>
                        <a:pt x="17840" y="148108"/>
                      </a:cubicBezTo>
                      <a:cubicBezTo>
                        <a:pt x="14596" y="144864"/>
                        <a:pt x="12743" y="141157"/>
                        <a:pt x="12279" y="137914"/>
                      </a:cubicBezTo>
                      <a:cubicBezTo>
                        <a:pt x="11816" y="135597"/>
                        <a:pt x="12279" y="135597"/>
                        <a:pt x="14133" y="133743"/>
                      </a:cubicBezTo>
                      <a:lnTo>
                        <a:pt x="21084" y="126793"/>
                      </a:lnTo>
                      <a:cubicBezTo>
                        <a:pt x="21547" y="125403"/>
                        <a:pt x="22010" y="124012"/>
                        <a:pt x="22474" y="122622"/>
                      </a:cubicBezTo>
                      <a:moveTo>
                        <a:pt x="199021" y="46165"/>
                      </a:moveTo>
                      <a:cubicBezTo>
                        <a:pt x="199021" y="46628"/>
                        <a:pt x="199484" y="47091"/>
                        <a:pt x="199484" y="47555"/>
                      </a:cubicBezTo>
                      <a:lnTo>
                        <a:pt x="199021" y="48018"/>
                      </a:lnTo>
                      <a:cubicBezTo>
                        <a:pt x="198558" y="47555"/>
                        <a:pt x="198094" y="46628"/>
                        <a:pt x="197631" y="46165"/>
                      </a:cubicBezTo>
                      <a:lnTo>
                        <a:pt x="199021" y="46165"/>
                      </a:lnTo>
                      <a:close/>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sp>
              <p:nvSpPr>
                <p:cNvPr id="352" name="Freeform: Shape 351">
                  <a:extLst>
                    <a:ext uri="{FF2B5EF4-FFF2-40B4-BE49-F238E27FC236}">
                      <a16:creationId xmlns:a16="http://schemas.microsoft.com/office/drawing/2014/main" id="{D5678759-B5B3-48A8-AE69-38396CD6E536}"/>
                    </a:ext>
                  </a:extLst>
                </p:cNvPr>
                <p:cNvSpPr/>
                <p:nvPr/>
              </p:nvSpPr>
              <p:spPr>
                <a:xfrm>
                  <a:off x="1000232" y="7597393"/>
                  <a:ext cx="39430" cy="31543"/>
                </a:xfrm>
                <a:custGeom>
                  <a:avLst/>
                  <a:gdLst>
                    <a:gd name="connsiteX0" fmla="*/ 12279 w 23168"/>
                    <a:gd name="connsiteY0" fmla="*/ 17377 h 18535"/>
                    <a:gd name="connsiteX1" fmla="*/ 23401 w 23168"/>
                    <a:gd name="connsiteY1" fmla="*/ 3475 h 18535"/>
                    <a:gd name="connsiteX2" fmla="*/ 11353 w 23168"/>
                    <a:gd name="connsiteY2" fmla="*/ 15523 h 18535"/>
                    <a:gd name="connsiteX3" fmla="*/ 3475 w 23168"/>
                    <a:gd name="connsiteY3" fmla="*/ 15987 h 18535"/>
                    <a:gd name="connsiteX4" fmla="*/ 12279 w 23168"/>
                    <a:gd name="connsiteY4" fmla="*/ 17377 h 18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68" h="18535">
                      <a:moveTo>
                        <a:pt x="12279" y="17377"/>
                      </a:moveTo>
                      <a:cubicBezTo>
                        <a:pt x="18767" y="15060"/>
                        <a:pt x="22010" y="9963"/>
                        <a:pt x="23401" y="3475"/>
                      </a:cubicBezTo>
                      <a:cubicBezTo>
                        <a:pt x="20620" y="8572"/>
                        <a:pt x="16913" y="13206"/>
                        <a:pt x="11353" y="15523"/>
                      </a:cubicBezTo>
                      <a:cubicBezTo>
                        <a:pt x="8573" y="16913"/>
                        <a:pt x="6719" y="16450"/>
                        <a:pt x="3475" y="15987"/>
                      </a:cubicBezTo>
                      <a:cubicBezTo>
                        <a:pt x="6719" y="17377"/>
                        <a:pt x="9036" y="18304"/>
                        <a:pt x="12279" y="17377"/>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sp>
              <p:nvSpPr>
                <p:cNvPr id="353" name="Freeform: Shape 352">
                  <a:extLst>
                    <a:ext uri="{FF2B5EF4-FFF2-40B4-BE49-F238E27FC236}">
                      <a16:creationId xmlns:a16="http://schemas.microsoft.com/office/drawing/2014/main" id="{896E241D-39F8-49D9-B73C-64ED936BFE68}"/>
                    </a:ext>
                  </a:extLst>
                </p:cNvPr>
                <p:cNvSpPr/>
                <p:nvPr/>
              </p:nvSpPr>
              <p:spPr>
                <a:xfrm>
                  <a:off x="905600" y="7618684"/>
                  <a:ext cx="55200" cy="47316"/>
                </a:xfrm>
                <a:custGeom>
                  <a:avLst/>
                  <a:gdLst>
                    <a:gd name="connsiteX0" fmla="*/ 30815 w 32436"/>
                    <a:gd name="connsiteY0" fmla="*/ 11353 h 27802"/>
                    <a:gd name="connsiteX1" fmla="*/ 23864 w 32436"/>
                    <a:gd name="connsiteY1" fmla="*/ 12279 h 27802"/>
                    <a:gd name="connsiteX2" fmla="*/ 23401 w 32436"/>
                    <a:gd name="connsiteY2" fmla="*/ 9962 h 27802"/>
                    <a:gd name="connsiteX3" fmla="*/ 19230 w 32436"/>
                    <a:gd name="connsiteY3" fmla="*/ 6255 h 27802"/>
                    <a:gd name="connsiteX4" fmla="*/ 23864 w 32436"/>
                    <a:gd name="connsiteY4" fmla="*/ 3475 h 27802"/>
                    <a:gd name="connsiteX5" fmla="*/ 12743 w 32436"/>
                    <a:gd name="connsiteY5" fmla="*/ 6719 h 27802"/>
                    <a:gd name="connsiteX6" fmla="*/ 3475 w 32436"/>
                    <a:gd name="connsiteY6" fmla="*/ 16913 h 27802"/>
                    <a:gd name="connsiteX7" fmla="*/ 9036 w 32436"/>
                    <a:gd name="connsiteY7" fmla="*/ 13206 h 27802"/>
                    <a:gd name="connsiteX8" fmla="*/ 9963 w 32436"/>
                    <a:gd name="connsiteY8" fmla="*/ 16450 h 27802"/>
                    <a:gd name="connsiteX9" fmla="*/ 13206 w 32436"/>
                    <a:gd name="connsiteY9" fmla="*/ 19694 h 27802"/>
                    <a:gd name="connsiteX10" fmla="*/ 10889 w 32436"/>
                    <a:gd name="connsiteY10" fmla="*/ 24327 h 27802"/>
                    <a:gd name="connsiteX11" fmla="*/ 30815 w 32436"/>
                    <a:gd name="connsiteY11" fmla="*/ 11353 h 27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36" h="27802">
                      <a:moveTo>
                        <a:pt x="30815" y="11353"/>
                      </a:moveTo>
                      <a:cubicBezTo>
                        <a:pt x="28961" y="11353"/>
                        <a:pt x="26644" y="11816"/>
                        <a:pt x="23864" y="12279"/>
                      </a:cubicBezTo>
                      <a:cubicBezTo>
                        <a:pt x="23864" y="11353"/>
                        <a:pt x="23401" y="10889"/>
                        <a:pt x="23401" y="9962"/>
                      </a:cubicBezTo>
                      <a:cubicBezTo>
                        <a:pt x="22474" y="8109"/>
                        <a:pt x="21084" y="6719"/>
                        <a:pt x="19230" y="6255"/>
                      </a:cubicBezTo>
                      <a:cubicBezTo>
                        <a:pt x="20620" y="5329"/>
                        <a:pt x="22474" y="4402"/>
                        <a:pt x="23864" y="3475"/>
                      </a:cubicBezTo>
                      <a:cubicBezTo>
                        <a:pt x="20157" y="5329"/>
                        <a:pt x="15987" y="4865"/>
                        <a:pt x="12743" y="6719"/>
                      </a:cubicBezTo>
                      <a:cubicBezTo>
                        <a:pt x="9963" y="8572"/>
                        <a:pt x="6256" y="14596"/>
                        <a:pt x="3475" y="16913"/>
                      </a:cubicBezTo>
                      <a:cubicBezTo>
                        <a:pt x="5329" y="15987"/>
                        <a:pt x="7182" y="14596"/>
                        <a:pt x="9036" y="13206"/>
                      </a:cubicBezTo>
                      <a:cubicBezTo>
                        <a:pt x="9036" y="14133"/>
                        <a:pt x="9499" y="15523"/>
                        <a:pt x="9963" y="16450"/>
                      </a:cubicBezTo>
                      <a:cubicBezTo>
                        <a:pt x="10889" y="17840"/>
                        <a:pt x="11816" y="19230"/>
                        <a:pt x="13206" y="19694"/>
                      </a:cubicBezTo>
                      <a:cubicBezTo>
                        <a:pt x="12279" y="21084"/>
                        <a:pt x="11353" y="22474"/>
                        <a:pt x="10889" y="24327"/>
                      </a:cubicBezTo>
                      <a:cubicBezTo>
                        <a:pt x="15987" y="18304"/>
                        <a:pt x="23401" y="13206"/>
                        <a:pt x="30815" y="11353"/>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sp>
              <p:nvSpPr>
                <p:cNvPr id="354" name="Freeform: Shape 353">
                  <a:extLst>
                    <a:ext uri="{FF2B5EF4-FFF2-40B4-BE49-F238E27FC236}">
                      <a16:creationId xmlns:a16="http://schemas.microsoft.com/office/drawing/2014/main" id="{A85BDAB4-37FB-4B01-83D1-00D873061B29}"/>
                    </a:ext>
                  </a:extLst>
                </p:cNvPr>
                <p:cNvSpPr/>
                <p:nvPr/>
              </p:nvSpPr>
              <p:spPr>
                <a:xfrm>
                  <a:off x="894668" y="7595815"/>
                  <a:ext cx="31543" cy="31543"/>
                </a:xfrm>
                <a:custGeom>
                  <a:avLst/>
                  <a:gdLst>
                    <a:gd name="connsiteX0" fmla="*/ 3876 w 18535"/>
                    <a:gd name="connsiteY0" fmla="*/ 17840 h 18535"/>
                    <a:gd name="connsiteX1" fmla="*/ 15460 w 18535"/>
                    <a:gd name="connsiteY1" fmla="*/ 3475 h 18535"/>
                    <a:gd name="connsiteX2" fmla="*/ 3876 w 18535"/>
                    <a:gd name="connsiteY2" fmla="*/ 17840 h 18535"/>
                  </a:gdLst>
                  <a:ahLst/>
                  <a:cxnLst>
                    <a:cxn ang="0">
                      <a:pos x="connsiteX0" y="connsiteY0"/>
                    </a:cxn>
                    <a:cxn ang="0">
                      <a:pos x="connsiteX1" y="connsiteY1"/>
                    </a:cxn>
                    <a:cxn ang="0">
                      <a:pos x="connsiteX2" y="connsiteY2"/>
                    </a:cxn>
                  </a:cxnLst>
                  <a:rect l="l" t="t" r="r" b="b"/>
                  <a:pathLst>
                    <a:path w="18535" h="18535">
                      <a:moveTo>
                        <a:pt x="3876" y="17840"/>
                      </a:moveTo>
                      <a:cubicBezTo>
                        <a:pt x="5266" y="12280"/>
                        <a:pt x="7119" y="7182"/>
                        <a:pt x="15460" y="3475"/>
                      </a:cubicBezTo>
                      <a:cubicBezTo>
                        <a:pt x="4339" y="6256"/>
                        <a:pt x="2486" y="10890"/>
                        <a:pt x="3876" y="17840"/>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sp>
              <p:nvSpPr>
                <p:cNvPr id="355" name="Freeform: Shape 354">
                  <a:extLst>
                    <a:ext uri="{FF2B5EF4-FFF2-40B4-BE49-F238E27FC236}">
                      <a16:creationId xmlns:a16="http://schemas.microsoft.com/office/drawing/2014/main" id="{195AC2D2-E925-4452-A295-D8D0EEEFBCD8}"/>
                    </a:ext>
                  </a:extLst>
                </p:cNvPr>
                <p:cNvSpPr/>
                <p:nvPr/>
              </p:nvSpPr>
              <p:spPr>
                <a:xfrm>
                  <a:off x="924526" y="7700697"/>
                  <a:ext cx="23657" cy="23657"/>
                </a:xfrm>
                <a:custGeom>
                  <a:avLst/>
                  <a:gdLst>
                    <a:gd name="connsiteX0" fmla="*/ 4402 w 13901"/>
                    <a:gd name="connsiteY0" fmla="*/ 9036 h 13901"/>
                    <a:gd name="connsiteX1" fmla="*/ 3475 w 13901"/>
                    <a:gd name="connsiteY1" fmla="*/ 14133 h 13901"/>
                    <a:gd name="connsiteX2" fmla="*/ 5792 w 13901"/>
                    <a:gd name="connsiteY2" fmla="*/ 8573 h 13901"/>
                    <a:gd name="connsiteX3" fmla="*/ 9036 w 13901"/>
                    <a:gd name="connsiteY3" fmla="*/ 5792 h 13901"/>
                    <a:gd name="connsiteX4" fmla="*/ 13670 w 13901"/>
                    <a:gd name="connsiteY4" fmla="*/ 3475 h 13901"/>
                    <a:gd name="connsiteX5" fmla="*/ 8573 w 13901"/>
                    <a:gd name="connsiteY5" fmla="*/ 4402 h 13901"/>
                    <a:gd name="connsiteX6" fmla="*/ 4402 w 13901"/>
                    <a:gd name="connsiteY6" fmla="*/ 9036 h 1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01" h="13901">
                      <a:moveTo>
                        <a:pt x="4402" y="9036"/>
                      </a:moveTo>
                      <a:cubicBezTo>
                        <a:pt x="3939" y="10426"/>
                        <a:pt x="3939" y="12743"/>
                        <a:pt x="3475" y="14133"/>
                      </a:cubicBezTo>
                      <a:cubicBezTo>
                        <a:pt x="3939" y="12280"/>
                        <a:pt x="4866" y="9963"/>
                        <a:pt x="5792" y="8573"/>
                      </a:cubicBezTo>
                      <a:cubicBezTo>
                        <a:pt x="6719" y="6719"/>
                        <a:pt x="7182" y="6719"/>
                        <a:pt x="9036" y="5792"/>
                      </a:cubicBezTo>
                      <a:cubicBezTo>
                        <a:pt x="10426" y="5329"/>
                        <a:pt x="12743" y="3939"/>
                        <a:pt x="13670" y="3475"/>
                      </a:cubicBezTo>
                      <a:cubicBezTo>
                        <a:pt x="12280" y="3475"/>
                        <a:pt x="9963" y="4402"/>
                        <a:pt x="8573" y="4402"/>
                      </a:cubicBezTo>
                      <a:cubicBezTo>
                        <a:pt x="5329" y="4866"/>
                        <a:pt x="4866" y="5792"/>
                        <a:pt x="4402" y="9036"/>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sp>
              <p:nvSpPr>
                <p:cNvPr id="356" name="Freeform: Shape 355">
                  <a:extLst>
                    <a:ext uri="{FF2B5EF4-FFF2-40B4-BE49-F238E27FC236}">
                      <a16:creationId xmlns:a16="http://schemas.microsoft.com/office/drawing/2014/main" id="{72B45E7E-ADF1-4C00-9F93-A1CAEF6338B8}"/>
                    </a:ext>
                  </a:extLst>
                </p:cNvPr>
                <p:cNvSpPr/>
                <p:nvPr/>
              </p:nvSpPr>
              <p:spPr>
                <a:xfrm>
                  <a:off x="809392" y="7595815"/>
                  <a:ext cx="63086" cy="55200"/>
                </a:xfrm>
                <a:custGeom>
                  <a:avLst/>
                  <a:gdLst>
                    <a:gd name="connsiteX0" fmla="*/ 12743 w 37070"/>
                    <a:gd name="connsiteY0" fmla="*/ 8109 h 32436"/>
                    <a:gd name="connsiteX1" fmla="*/ 3475 w 37070"/>
                    <a:gd name="connsiteY1" fmla="*/ 31278 h 32436"/>
                    <a:gd name="connsiteX2" fmla="*/ 14133 w 37070"/>
                    <a:gd name="connsiteY2" fmla="*/ 10890 h 32436"/>
                    <a:gd name="connsiteX3" fmla="*/ 16913 w 37070"/>
                    <a:gd name="connsiteY3" fmla="*/ 9036 h 32436"/>
                    <a:gd name="connsiteX4" fmla="*/ 15523 w 37070"/>
                    <a:gd name="connsiteY4" fmla="*/ 20620 h 32436"/>
                    <a:gd name="connsiteX5" fmla="*/ 22010 w 37070"/>
                    <a:gd name="connsiteY5" fmla="*/ 7182 h 32436"/>
                    <a:gd name="connsiteX6" fmla="*/ 33595 w 37070"/>
                    <a:gd name="connsiteY6" fmla="*/ 3475 h 32436"/>
                    <a:gd name="connsiteX7" fmla="*/ 20157 w 37070"/>
                    <a:gd name="connsiteY7" fmla="*/ 4865 h 32436"/>
                    <a:gd name="connsiteX8" fmla="*/ 12743 w 37070"/>
                    <a:gd name="connsiteY8" fmla="*/ 8109 h 3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70" h="32436">
                      <a:moveTo>
                        <a:pt x="12743" y="8109"/>
                      </a:moveTo>
                      <a:cubicBezTo>
                        <a:pt x="8572" y="12280"/>
                        <a:pt x="4865" y="25717"/>
                        <a:pt x="3475" y="31278"/>
                      </a:cubicBezTo>
                      <a:cubicBezTo>
                        <a:pt x="5329" y="26644"/>
                        <a:pt x="10426" y="14133"/>
                        <a:pt x="14133" y="10890"/>
                      </a:cubicBezTo>
                      <a:cubicBezTo>
                        <a:pt x="15060" y="9963"/>
                        <a:pt x="15986" y="9499"/>
                        <a:pt x="16913" y="9036"/>
                      </a:cubicBezTo>
                      <a:cubicBezTo>
                        <a:pt x="14133" y="13670"/>
                        <a:pt x="14596" y="14597"/>
                        <a:pt x="15523" y="20620"/>
                      </a:cubicBezTo>
                      <a:cubicBezTo>
                        <a:pt x="16450" y="14597"/>
                        <a:pt x="18303" y="11816"/>
                        <a:pt x="22010" y="7182"/>
                      </a:cubicBezTo>
                      <a:cubicBezTo>
                        <a:pt x="25717" y="6256"/>
                        <a:pt x="29424" y="4865"/>
                        <a:pt x="33595" y="3475"/>
                      </a:cubicBezTo>
                      <a:cubicBezTo>
                        <a:pt x="28961" y="3939"/>
                        <a:pt x="24791" y="4402"/>
                        <a:pt x="20157" y="4865"/>
                      </a:cubicBezTo>
                      <a:cubicBezTo>
                        <a:pt x="15986" y="5792"/>
                        <a:pt x="15060" y="5792"/>
                        <a:pt x="12743" y="8109"/>
                      </a:cubicBezTo>
                    </a:path>
                  </a:pathLst>
                </a:custGeom>
                <a:solidFill>
                  <a:srgbClr val="1E1E1E"/>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sp>
              <p:nvSpPr>
                <p:cNvPr id="357" name="Freeform: Shape 356">
                  <a:extLst>
                    <a:ext uri="{FF2B5EF4-FFF2-40B4-BE49-F238E27FC236}">
                      <a16:creationId xmlns:a16="http://schemas.microsoft.com/office/drawing/2014/main" id="{867C9CE0-393F-4498-A02D-E9AC991AE46B}"/>
                    </a:ext>
                  </a:extLst>
                </p:cNvPr>
                <p:cNvSpPr/>
                <p:nvPr/>
              </p:nvSpPr>
              <p:spPr>
                <a:xfrm>
                  <a:off x="918373" y="7636188"/>
                  <a:ext cx="15773" cy="15773"/>
                </a:xfrm>
                <a:custGeom>
                  <a:avLst/>
                  <a:gdLst>
                    <a:gd name="connsiteX0" fmla="*/ 3848 w 9267"/>
                    <a:gd name="connsiteY0" fmla="*/ 8019 h 9267"/>
                    <a:gd name="connsiteX1" fmla="*/ 5238 w 9267"/>
                    <a:gd name="connsiteY1" fmla="*/ 3848 h 9267"/>
                    <a:gd name="connsiteX2" fmla="*/ 9409 w 9267"/>
                    <a:gd name="connsiteY2" fmla="*/ 5238 h 9267"/>
                    <a:gd name="connsiteX3" fmla="*/ 9409 w 9267"/>
                    <a:gd name="connsiteY3" fmla="*/ 5702 h 9267"/>
                    <a:gd name="connsiteX4" fmla="*/ 5238 w 9267"/>
                    <a:gd name="connsiteY4" fmla="*/ 9409 h 9267"/>
                    <a:gd name="connsiteX5" fmla="*/ 3848 w 9267"/>
                    <a:gd name="connsiteY5" fmla="*/ 8019 h 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7" h="9267">
                      <a:moveTo>
                        <a:pt x="3848" y="8019"/>
                      </a:moveTo>
                      <a:cubicBezTo>
                        <a:pt x="2922" y="6629"/>
                        <a:pt x="3848" y="4775"/>
                        <a:pt x="5238" y="3848"/>
                      </a:cubicBezTo>
                      <a:cubicBezTo>
                        <a:pt x="6629" y="2922"/>
                        <a:pt x="8482" y="3848"/>
                        <a:pt x="9409" y="5238"/>
                      </a:cubicBezTo>
                      <a:lnTo>
                        <a:pt x="9409" y="5702"/>
                      </a:lnTo>
                      <a:cubicBezTo>
                        <a:pt x="8019" y="6629"/>
                        <a:pt x="6629" y="8019"/>
                        <a:pt x="5238" y="9409"/>
                      </a:cubicBezTo>
                      <a:cubicBezTo>
                        <a:pt x="4775" y="9409"/>
                        <a:pt x="3848" y="8945"/>
                        <a:pt x="3848" y="8019"/>
                      </a:cubicBezTo>
                    </a:path>
                  </a:pathLst>
                </a:custGeom>
                <a:solidFill>
                  <a:srgbClr val="FFFACB"/>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sp>
              <p:nvSpPr>
                <p:cNvPr id="358" name="Freeform: Shape 357">
                  <a:extLst>
                    <a:ext uri="{FF2B5EF4-FFF2-40B4-BE49-F238E27FC236}">
                      <a16:creationId xmlns:a16="http://schemas.microsoft.com/office/drawing/2014/main" id="{C66FB9EC-0DE3-4953-BA2C-E59B1FB6D621}"/>
                    </a:ext>
                  </a:extLst>
                </p:cNvPr>
                <p:cNvSpPr/>
                <p:nvPr/>
              </p:nvSpPr>
              <p:spPr>
                <a:xfrm>
                  <a:off x="977363" y="7617107"/>
                  <a:ext cx="15773" cy="15773"/>
                </a:xfrm>
                <a:custGeom>
                  <a:avLst/>
                  <a:gdLst>
                    <a:gd name="connsiteX0" fmla="*/ 3475 w 9267"/>
                    <a:gd name="connsiteY0" fmla="*/ 5792 h 9267"/>
                    <a:gd name="connsiteX1" fmla="*/ 5792 w 9267"/>
                    <a:gd name="connsiteY1" fmla="*/ 3475 h 9267"/>
                    <a:gd name="connsiteX2" fmla="*/ 8109 w 9267"/>
                    <a:gd name="connsiteY2" fmla="*/ 5792 h 9267"/>
                    <a:gd name="connsiteX3" fmla="*/ 8109 w 9267"/>
                    <a:gd name="connsiteY3" fmla="*/ 6719 h 9267"/>
                    <a:gd name="connsiteX4" fmla="*/ 4402 w 9267"/>
                    <a:gd name="connsiteY4" fmla="*/ 7646 h 9267"/>
                    <a:gd name="connsiteX5" fmla="*/ 3475 w 9267"/>
                    <a:gd name="connsiteY5" fmla="*/ 5792 h 9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67" h="9267">
                      <a:moveTo>
                        <a:pt x="3475" y="5792"/>
                      </a:moveTo>
                      <a:cubicBezTo>
                        <a:pt x="3475" y="4402"/>
                        <a:pt x="4865" y="3475"/>
                        <a:pt x="5792" y="3475"/>
                      </a:cubicBezTo>
                      <a:cubicBezTo>
                        <a:pt x="7182" y="3475"/>
                        <a:pt x="8109" y="4865"/>
                        <a:pt x="8109" y="5792"/>
                      </a:cubicBezTo>
                      <a:lnTo>
                        <a:pt x="8109" y="6719"/>
                      </a:lnTo>
                      <a:cubicBezTo>
                        <a:pt x="6719" y="6719"/>
                        <a:pt x="5792" y="7182"/>
                        <a:pt x="4402" y="7646"/>
                      </a:cubicBezTo>
                      <a:cubicBezTo>
                        <a:pt x="3939" y="7646"/>
                        <a:pt x="3475" y="6719"/>
                        <a:pt x="3475" y="5792"/>
                      </a:cubicBezTo>
                    </a:path>
                  </a:pathLst>
                </a:custGeom>
                <a:solidFill>
                  <a:srgbClr val="FFFACB"/>
                </a:solidFill>
                <a:ln w="9525" cap="flat">
                  <a:noFill/>
                  <a:prstDash val="solid"/>
                  <a:miter/>
                </a:ln>
              </p:spPr>
              <p:txBody>
                <a:bodyPr rtlCol="0" anchor="ctr"/>
                <a:lstStyle/>
                <a:p>
                  <a:pPr marL="0" marR="0" lvl="0" indent="0" algn="l" defTabSz="457210" rtl="0" eaLnBrk="1" fontAlgn="auto" latinLnBrk="0" hangingPunct="1">
                    <a:spcBef>
                      <a:spcPts val="0"/>
                    </a:spcBef>
                    <a:spcAft>
                      <a:spcPts val="0"/>
                    </a:spcAft>
                    <a:buClrTx/>
                    <a:buSzTx/>
                    <a:buFontTx/>
                    <a:buNone/>
                    <a:tabLst/>
                    <a:defRPr/>
                  </a:pPr>
                  <a:endParaRPr kumimoji="0" lang="en-US" sz="1100" b="0" i="0" u="none" strike="noStrike" kern="0" cap="none" normalizeH="0" baseline="0" noProof="0">
                    <a:ln>
                      <a:noFill/>
                    </a:ln>
                    <a:effectLst/>
                    <a:uLnTx/>
                    <a:uFillTx/>
                    <a:latin typeface="Segoe UI"/>
                    <a:ea typeface="+mn-ea"/>
                    <a:cs typeface="+mn-cs"/>
                  </a:endParaRPr>
                </a:p>
              </p:txBody>
            </p:sp>
          </p:grpSp>
        </p:grpSp>
      </p:grpSp>
      <p:cxnSp>
        <p:nvCxnSpPr>
          <p:cNvPr id="8" name="Straight Arrow Connector 7">
            <a:extLst>
              <a:ext uri="{FF2B5EF4-FFF2-40B4-BE49-F238E27FC236}">
                <a16:creationId xmlns:a16="http://schemas.microsoft.com/office/drawing/2014/main" id="{6435616B-F271-419E-89E7-908D9E13C95B}"/>
              </a:ext>
            </a:extLst>
          </p:cNvPr>
          <p:cNvCxnSpPr>
            <a:cxnSpLocks/>
          </p:cNvCxnSpPr>
          <p:nvPr/>
        </p:nvCxnSpPr>
        <p:spPr>
          <a:xfrm>
            <a:off x="5996978" y="3838245"/>
            <a:ext cx="1306249" cy="0"/>
          </a:xfrm>
          <a:prstGeom prst="straightConnector1">
            <a:avLst/>
          </a:prstGeom>
          <a:noFill/>
          <a:ln w="9525" cap="flat" cmpd="sng" algn="ctr">
            <a:solidFill>
              <a:srgbClr val="FFFFFF">
                <a:lumMod val="75000"/>
              </a:srgbClr>
            </a:solidFill>
            <a:prstDash val="solid"/>
            <a:headEnd type="none"/>
            <a:tailEnd type="triangle"/>
          </a:ln>
          <a:effectLst/>
        </p:spPr>
      </p:cxnSp>
      <p:sp>
        <p:nvSpPr>
          <p:cNvPr id="115" name="Rectangle 114">
            <a:extLst>
              <a:ext uri="{FF2B5EF4-FFF2-40B4-BE49-F238E27FC236}">
                <a16:creationId xmlns:a16="http://schemas.microsoft.com/office/drawing/2014/main" id="{7FF234AB-EC65-4E1F-9A9A-85480C3D8A6B}"/>
              </a:ext>
            </a:extLst>
          </p:cNvPr>
          <p:cNvSpPr/>
          <p:nvPr/>
        </p:nvSpPr>
        <p:spPr bwMode="auto">
          <a:xfrm>
            <a:off x="477780" y="1056311"/>
            <a:ext cx="10626793"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spcBef>
                <a:spcPts val="0"/>
              </a:spcBef>
              <a:spcAft>
                <a:spcPts val="600"/>
              </a:spcAft>
              <a:buClrTx/>
              <a:buSzPct val="90000"/>
              <a:buFontTx/>
              <a:buNone/>
              <a:tabLst/>
              <a:defRPr/>
            </a:pPr>
            <a:r>
              <a:rPr kumimoji="0" lang="en-US" sz="2400" b="0" i="0" u="none" strike="noStrike" kern="1200" cap="none" normalizeH="0" baseline="0" noProof="0">
                <a:ln>
                  <a:noFill/>
                </a:ln>
                <a:solidFill>
                  <a:srgbClr val="505050"/>
                </a:solidFill>
                <a:effectLst/>
                <a:uLnTx/>
                <a:uFillTx/>
                <a:latin typeface="Segoe UI Light"/>
                <a:ea typeface="+mn-ea"/>
                <a:cs typeface="Segoe UI Semilight" panose="020B0402040204020203" pitchFamily="34" charset="0"/>
              </a:rPr>
              <a:t>For on-premises environments</a:t>
            </a:r>
          </a:p>
        </p:txBody>
      </p:sp>
      <p:grpSp>
        <p:nvGrpSpPr>
          <p:cNvPr id="117" name="Group 116">
            <a:extLst>
              <a:ext uri="{FF2B5EF4-FFF2-40B4-BE49-F238E27FC236}">
                <a16:creationId xmlns:a16="http://schemas.microsoft.com/office/drawing/2014/main" id="{CF4CC38E-3502-4DC8-B512-B2093C64455B}"/>
              </a:ext>
            </a:extLst>
          </p:cNvPr>
          <p:cNvGrpSpPr/>
          <p:nvPr/>
        </p:nvGrpSpPr>
        <p:grpSpPr>
          <a:xfrm>
            <a:off x="3339653" y="2720377"/>
            <a:ext cx="2661934" cy="1911160"/>
            <a:chOff x="3339653" y="2720377"/>
            <a:chExt cx="2661934" cy="1911160"/>
          </a:xfrm>
        </p:grpSpPr>
        <p:sp>
          <p:nvSpPr>
            <p:cNvPr id="118" name="Rectangle: Rounded Corners 117">
              <a:extLst>
                <a:ext uri="{FF2B5EF4-FFF2-40B4-BE49-F238E27FC236}">
                  <a16:creationId xmlns:a16="http://schemas.microsoft.com/office/drawing/2014/main" id="{4A2865A0-F83C-4F33-A0AF-9C721A556CD5}"/>
                </a:ext>
              </a:extLst>
            </p:cNvPr>
            <p:cNvSpPr/>
            <p:nvPr/>
          </p:nvSpPr>
          <p:spPr bwMode="auto">
            <a:xfrm>
              <a:off x="3731506" y="3112201"/>
              <a:ext cx="2270081" cy="1519336"/>
            </a:xfrm>
            <a:prstGeom prst="roundRect">
              <a:avLst/>
            </a:prstGeom>
            <a:noFill/>
            <a:ln w="6350" cap="flat" cmpd="sng" algn="ctr">
              <a:solidFill>
                <a:srgbClr val="0078D7"/>
              </a:solidFill>
              <a:prstDash val="solid"/>
              <a:headEnd type="none" w="med" len="med"/>
              <a:tailEnd type="none" w="med" len="med"/>
            </a:ln>
            <a:effectLst/>
          </p:spPr>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200" b="0" i="0" u="none" strike="noStrike" kern="0" cap="none" normalizeH="0" baseline="0" noProof="0">
                  <a:ln>
                    <a:noFill/>
                  </a:ln>
                  <a:effectLst/>
                  <a:uLnTx/>
                  <a:uFillTx/>
                  <a:latin typeface="Segoe UI Semilight"/>
                  <a:ea typeface="+mn-ea"/>
                  <a:cs typeface="Segoe UI" pitchFamily="34" charset="0"/>
                </a:rPr>
                <a:t>Machine Learning </a:t>
              </a:r>
            </a:p>
          </p:txBody>
        </p:sp>
        <p:grpSp>
          <p:nvGrpSpPr>
            <p:cNvPr id="119" name="Group 118">
              <a:extLst>
                <a:ext uri="{FF2B5EF4-FFF2-40B4-BE49-F238E27FC236}">
                  <a16:creationId xmlns:a16="http://schemas.microsoft.com/office/drawing/2014/main" id="{3E915A97-88D9-4F80-8153-040D1AC03C11}"/>
                </a:ext>
              </a:extLst>
            </p:cNvPr>
            <p:cNvGrpSpPr/>
            <p:nvPr/>
          </p:nvGrpSpPr>
          <p:grpSpPr>
            <a:xfrm>
              <a:off x="3339653" y="2720377"/>
              <a:ext cx="781110" cy="781108"/>
              <a:chOff x="4394181" y="2691041"/>
              <a:chExt cx="936008" cy="936006"/>
            </a:xfrm>
          </p:grpSpPr>
          <p:sp>
            <p:nvSpPr>
              <p:cNvPr id="172" name="Oval 171">
                <a:extLst>
                  <a:ext uri="{FF2B5EF4-FFF2-40B4-BE49-F238E27FC236}">
                    <a16:creationId xmlns:a16="http://schemas.microsoft.com/office/drawing/2014/main" id="{289B50CA-35E1-4E64-9B14-C24FFD803E0D}"/>
                  </a:ext>
                </a:extLst>
              </p:cNvPr>
              <p:cNvSpPr/>
              <p:nvPr/>
            </p:nvSpPr>
            <p:spPr bwMode="auto">
              <a:xfrm>
                <a:off x="4394181" y="2691041"/>
                <a:ext cx="936008" cy="936006"/>
              </a:xfrm>
              <a:prstGeom prst="ellipse">
                <a:avLst/>
              </a:prstGeom>
              <a:solidFill>
                <a:srgbClr val="FFFFFF"/>
              </a:solidFill>
              <a:ln w="635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73" name="TextBox 172">
                <a:extLst>
                  <a:ext uri="{FF2B5EF4-FFF2-40B4-BE49-F238E27FC236}">
                    <a16:creationId xmlns:a16="http://schemas.microsoft.com/office/drawing/2014/main" id="{653FAC1D-5F1E-4D84-9179-7585459992AE}"/>
                  </a:ext>
                </a:extLst>
              </p:cNvPr>
              <p:cNvSpPr txBox="1"/>
              <p:nvPr/>
            </p:nvSpPr>
            <p:spPr>
              <a:xfrm>
                <a:off x="4582277" y="3242756"/>
                <a:ext cx="559812" cy="295048"/>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800" b="0" i="0" u="none" strike="noStrike" kern="0" cap="none"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ML </a:t>
                </a:r>
                <a:br>
                  <a:rPr kumimoji="0" lang="en-US" sz="800" b="0" i="0" u="none" strike="noStrike" kern="0" cap="none"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lang="en-US" sz="800">
                    <a:solidFill>
                      <a:schemeClr val="tx2"/>
                    </a:solidFill>
                  </a:rPr>
                  <a:t>S</a:t>
                </a:r>
                <a:r>
                  <a:rPr kumimoji="0" lang="en-US" sz="800" b="0" i="0" u="none" strike="noStrike" kern="0" cap="none" normalizeH="0" baseline="0" noProof="0" err="1">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erver</a:t>
                </a:r>
                <a:r>
                  <a:rPr kumimoji="0" lang="en-US" sz="800" b="0" i="0" u="none" strike="noStrike" kern="0" cap="none"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p>
            </p:txBody>
          </p:sp>
          <p:pic>
            <p:nvPicPr>
              <p:cNvPr id="174" name="Picture 173">
                <a:extLst>
                  <a:ext uri="{FF2B5EF4-FFF2-40B4-BE49-F238E27FC236}">
                    <a16:creationId xmlns:a16="http://schemas.microsoft.com/office/drawing/2014/main" id="{B2614C23-EA94-4B51-8F3D-8F39E71FA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996" y="2824470"/>
                <a:ext cx="414381" cy="414377"/>
              </a:xfrm>
              <a:prstGeom prst="rect">
                <a:avLst/>
              </a:prstGeom>
            </p:spPr>
          </p:pic>
        </p:grpSp>
        <p:sp>
          <p:nvSpPr>
            <p:cNvPr id="120" name="Freeform: Shape 119">
              <a:extLst>
                <a:ext uri="{FF2B5EF4-FFF2-40B4-BE49-F238E27FC236}">
                  <a16:creationId xmlns:a16="http://schemas.microsoft.com/office/drawing/2014/main" id="{DA7C506B-3640-492E-995B-1B0D9494F0A4}"/>
                </a:ext>
              </a:extLst>
            </p:cNvPr>
            <p:cNvSpPr/>
            <p:nvPr/>
          </p:nvSpPr>
          <p:spPr bwMode="auto">
            <a:xfrm>
              <a:off x="4565997" y="3255001"/>
              <a:ext cx="711053" cy="219190"/>
            </a:xfrm>
            <a:custGeom>
              <a:avLst/>
              <a:gdLst>
                <a:gd name="connsiteX0" fmla="*/ 51003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84153 w 992711"/>
                <a:gd name="connsiteY5" fmla="*/ 306014 h 306014"/>
                <a:gd name="connsiteX6" fmla="*/ 84153 w 992711"/>
                <a:gd name="connsiteY6" fmla="*/ 306013 h 306014"/>
                <a:gd name="connsiteX7" fmla="*/ 32756 w 992711"/>
                <a:gd name="connsiteY7" fmla="*/ 228472 h 306014"/>
                <a:gd name="connsiteX8" fmla="*/ 0 w 992711"/>
                <a:gd name="connsiteY8" fmla="*/ 221859 h 306014"/>
                <a:gd name="connsiteX9" fmla="*/ 0 w 992711"/>
                <a:gd name="connsiteY9" fmla="*/ 51003 h 306014"/>
                <a:gd name="connsiteX10" fmla="*/ 51003 w 992711"/>
                <a:gd name="connsiteY10" fmla="*/ 0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2711" h="306014">
                  <a:moveTo>
                    <a:pt x="51003" y="0"/>
                  </a:moveTo>
                  <a:lnTo>
                    <a:pt x="941708" y="0"/>
                  </a:lnTo>
                  <a:cubicBezTo>
                    <a:pt x="969876" y="0"/>
                    <a:pt x="992711" y="22835"/>
                    <a:pt x="992711" y="51003"/>
                  </a:cubicBezTo>
                  <a:lnTo>
                    <a:pt x="992711" y="255011"/>
                  </a:lnTo>
                  <a:cubicBezTo>
                    <a:pt x="992711" y="283179"/>
                    <a:pt x="969876" y="306014"/>
                    <a:pt x="941708" y="306014"/>
                  </a:cubicBezTo>
                  <a:lnTo>
                    <a:pt x="84153" y="306014"/>
                  </a:lnTo>
                  <a:lnTo>
                    <a:pt x="84153" y="306013"/>
                  </a:lnTo>
                  <a:cubicBezTo>
                    <a:pt x="84153" y="271155"/>
                    <a:pt x="62960" y="241248"/>
                    <a:pt x="32756" y="228472"/>
                  </a:cubicBezTo>
                  <a:lnTo>
                    <a:pt x="0" y="221859"/>
                  </a:lnTo>
                  <a:lnTo>
                    <a:pt x="0" y="51003"/>
                  </a:lnTo>
                  <a:cubicBezTo>
                    <a:pt x="0" y="22835"/>
                    <a:pt x="22835" y="0"/>
                    <a:pt x="51003" y="0"/>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90D60E08-2256-4B65-846A-BC0787509275}"/>
                </a:ext>
              </a:extLst>
            </p:cNvPr>
            <p:cNvSpPr/>
            <p:nvPr/>
          </p:nvSpPr>
          <p:spPr bwMode="auto">
            <a:xfrm>
              <a:off x="4565997" y="3475865"/>
              <a:ext cx="711053" cy="219190"/>
            </a:xfrm>
            <a:custGeom>
              <a:avLst/>
              <a:gdLst>
                <a:gd name="connsiteX0" fmla="*/ 83682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51003 w 992711"/>
                <a:gd name="connsiteY5" fmla="*/ 306014 h 306014"/>
                <a:gd name="connsiteX6" fmla="*/ 0 w 992711"/>
                <a:gd name="connsiteY6" fmla="*/ 255011 h 306014"/>
                <a:gd name="connsiteX7" fmla="*/ 0 w 992711"/>
                <a:gd name="connsiteY7" fmla="*/ 81815 h 306014"/>
                <a:gd name="connsiteX8" fmla="*/ 77541 w 992711"/>
                <a:gd name="connsiteY8" fmla="*/ 30418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711" h="306014">
                  <a:moveTo>
                    <a:pt x="83682" y="0"/>
                  </a:moveTo>
                  <a:lnTo>
                    <a:pt x="941708" y="0"/>
                  </a:lnTo>
                  <a:cubicBezTo>
                    <a:pt x="969876" y="0"/>
                    <a:pt x="992711" y="22835"/>
                    <a:pt x="992711" y="51003"/>
                  </a:cubicBezTo>
                  <a:lnTo>
                    <a:pt x="992711" y="255011"/>
                  </a:lnTo>
                  <a:cubicBezTo>
                    <a:pt x="992711" y="283179"/>
                    <a:pt x="969876" y="306014"/>
                    <a:pt x="941708" y="306014"/>
                  </a:cubicBezTo>
                  <a:lnTo>
                    <a:pt x="51003" y="306014"/>
                  </a:lnTo>
                  <a:cubicBezTo>
                    <a:pt x="22835" y="306014"/>
                    <a:pt x="0" y="283179"/>
                    <a:pt x="0" y="255011"/>
                  </a:cubicBezTo>
                  <a:lnTo>
                    <a:pt x="0" y="81815"/>
                  </a:lnTo>
                  <a:cubicBezTo>
                    <a:pt x="34858" y="81815"/>
                    <a:pt x="64766" y="60622"/>
                    <a:pt x="77541" y="30418"/>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22" name="Oval 121">
              <a:extLst>
                <a:ext uri="{FF2B5EF4-FFF2-40B4-BE49-F238E27FC236}">
                  <a16:creationId xmlns:a16="http://schemas.microsoft.com/office/drawing/2014/main" id="{410751EC-1905-4D7E-A0E8-BFFBA25DE1F9}"/>
                </a:ext>
              </a:extLst>
            </p:cNvPr>
            <p:cNvSpPr/>
            <p:nvPr/>
          </p:nvSpPr>
          <p:spPr bwMode="auto">
            <a:xfrm>
              <a:off x="4505719" y="3413912"/>
              <a:ext cx="120554" cy="120554"/>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23" name="Rectangle: Rounded Corners 122">
              <a:extLst>
                <a:ext uri="{FF2B5EF4-FFF2-40B4-BE49-F238E27FC236}">
                  <a16:creationId xmlns:a16="http://schemas.microsoft.com/office/drawing/2014/main" id="{454473E3-54A2-449C-87DB-E5A2DCB962F5}"/>
                </a:ext>
              </a:extLst>
            </p:cNvPr>
            <p:cNvSpPr/>
            <p:nvPr/>
          </p:nvSpPr>
          <p:spPr bwMode="auto">
            <a:xfrm>
              <a:off x="5017715" y="3531638"/>
              <a:ext cx="200634" cy="105763"/>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24" name="Rectangle 123">
              <a:extLst>
                <a:ext uri="{FF2B5EF4-FFF2-40B4-BE49-F238E27FC236}">
                  <a16:creationId xmlns:a16="http://schemas.microsoft.com/office/drawing/2014/main" id="{6AEB17E7-B61E-4E7F-B378-8350FC183794}"/>
                </a:ext>
              </a:extLst>
            </p:cNvPr>
            <p:cNvSpPr/>
            <p:nvPr/>
          </p:nvSpPr>
          <p:spPr bwMode="auto">
            <a:xfrm>
              <a:off x="4629123"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64679176-4452-4C8D-8454-6CEC715650DF}"/>
                </a:ext>
              </a:extLst>
            </p:cNvPr>
            <p:cNvSpPr/>
            <p:nvPr/>
          </p:nvSpPr>
          <p:spPr bwMode="auto">
            <a:xfrm>
              <a:off x="4706091"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A789F218-3F2F-40B7-908F-4195043F9482}"/>
                </a:ext>
              </a:extLst>
            </p:cNvPr>
            <p:cNvSpPr/>
            <p:nvPr/>
          </p:nvSpPr>
          <p:spPr bwMode="auto">
            <a:xfrm>
              <a:off x="4783060"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8BE52C40-2FF1-48F1-AC29-719BC90CE048}"/>
                </a:ext>
              </a:extLst>
            </p:cNvPr>
            <p:cNvSpPr/>
            <p:nvPr/>
          </p:nvSpPr>
          <p:spPr bwMode="auto">
            <a:xfrm>
              <a:off x="4860029"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9DF837B6-3FFB-41B4-B080-EA2B9A98D98F}"/>
                </a:ext>
              </a:extLst>
            </p:cNvPr>
            <p:cNvSpPr/>
            <p:nvPr/>
          </p:nvSpPr>
          <p:spPr bwMode="auto">
            <a:xfrm>
              <a:off x="4936997" y="3566543"/>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29" name="Isosceles Triangle 128">
              <a:extLst>
                <a:ext uri="{FF2B5EF4-FFF2-40B4-BE49-F238E27FC236}">
                  <a16:creationId xmlns:a16="http://schemas.microsoft.com/office/drawing/2014/main" id="{B69D8C1B-9433-404B-9F0F-CD9104CD93E5}"/>
                </a:ext>
              </a:extLst>
            </p:cNvPr>
            <p:cNvSpPr/>
            <p:nvPr/>
          </p:nvSpPr>
          <p:spPr bwMode="auto">
            <a:xfrm rot="5400000">
              <a:off x="4274698" y="3926091"/>
              <a:ext cx="121616" cy="104842"/>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30" name="Isosceles Triangle 129">
              <a:extLst>
                <a:ext uri="{FF2B5EF4-FFF2-40B4-BE49-F238E27FC236}">
                  <a16:creationId xmlns:a16="http://schemas.microsoft.com/office/drawing/2014/main" id="{8EF2EB25-26A5-4024-BA36-6B8BD4963CD4}"/>
                </a:ext>
              </a:extLst>
            </p:cNvPr>
            <p:cNvSpPr/>
            <p:nvPr/>
          </p:nvSpPr>
          <p:spPr bwMode="auto">
            <a:xfrm rot="5400000">
              <a:off x="5133978" y="3925047"/>
              <a:ext cx="121616" cy="104842"/>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grpSp>
          <p:nvGrpSpPr>
            <p:cNvPr id="131" name="Group 130">
              <a:extLst>
                <a:ext uri="{FF2B5EF4-FFF2-40B4-BE49-F238E27FC236}">
                  <a16:creationId xmlns:a16="http://schemas.microsoft.com/office/drawing/2014/main" id="{D0D76CB8-FA2C-47AC-96A4-902617D7BE8A}"/>
                </a:ext>
              </a:extLst>
            </p:cNvPr>
            <p:cNvGrpSpPr/>
            <p:nvPr/>
          </p:nvGrpSpPr>
          <p:grpSpPr>
            <a:xfrm>
              <a:off x="5315115" y="3677439"/>
              <a:ext cx="384717" cy="574848"/>
              <a:chOff x="16928640" y="5794182"/>
              <a:chExt cx="333504" cy="498326"/>
            </a:xfrm>
          </p:grpSpPr>
          <p:sp>
            <p:nvSpPr>
              <p:cNvPr id="166" name="Freeform: Shape 165">
                <a:extLst>
                  <a:ext uri="{FF2B5EF4-FFF2-40B4-BE49-F238E27FC236}">
                    <a16:creationId xmlns:a16="http://schemas.microsoft.com/office/drawing/2014/main" id="{A0C45692-4FF2-45E8-ACCF-DCF0146C06EA}"/>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600" b="0" i="0" u="none" strike="noStrike" kern="0" cap="none" normalizeH="0" baseline="0" noProof="0">
                  <a:ln>
                    <a:noFill/>
                  </a:ln>
                  <a:effectLst/>
                  <a:uLnTx/>
                  <a:uFillTx/>
                  <a:latin typeface="Segoe UI Semilight"/>
                  <a:ea typeface="+mn-ea"/>
                  <a:cs typeface="+mn-cs"/>
                </a:endParaRPr>
              </a:p>
            </p:txBody>
          </p:sp>
          <p:cxnSp>
            <p:nvCxnSpPr>
              <p:cNvPr id="167" name="Straight Connector 166">
                <a:extLst>
                  <a:ext uri="{FF2B5EF4-FFF2-40B4-BE49-F238E27FC236}">
                    <a16:creationId xmlns:a16="http://schemas.microsoft.com/office/drawing/2014/main" id="{1DE7EDCE-534B-444C-98D1-D3B35DEC6C4F}"/>
                  </a:ext>
                </a:extLst>
              </p:cNvPr>
              <p:cNvCxnSpPr/>
              <p:nvPr/>
            </p:nvCxnSpPr>
            <p:spPr>
              <a:xfrm>
                <a:off x="17027338" y="6179152"/>
                <a:ext cx="142110" cy="0"/>
              </a:xfrm>
              <a:prstGeom prst="line">
                <a:avLst/>
              </a:prstGeom>
              <a:noFill/>
              <a:ln w="12700" cap="rnd" cmpd="sng" algn="ctr">
                <a:solidFill>
                  <a:srgbClr val="0078D7"/>
                </a:solidFill>
                <a:prstDash val="solid"/>
                <a:headEnd type="none" w="med" len="med"/>
                <a:tailEnd type="none" w="med" len="med"/>
              </a:ln>
              <a:effectLst/>
            </p:spPr>
          </p:cxnSp>
          <p:cxnSp>
            <p:nvCxnSpPr>
              <p:cNvPr id="168" name="Straight Connector 167">
                <a:extLst>
                  <a:ext uri="{FF2B5EF4-FFF2-40B4-BE49-F238E27FC236}">
                    <a16:creationId xmlns:a16="http://schemas.microsoft.com/office/drawing/2014/main" id="{E082E57F-061E-4D91-90A7-23908629515D}"/>
                  </a:ext>
                </a:extLst>
              </p:cNvPr>
              <p:cNvCxnSpPr/>
              <p:nvPr/>
            </p:nvCxnSpPr>
            <p:spPr>
              <a:xfrm>
                <a:off x="17027338" y="6218937"/>
                <a:ext cx="142110" cy="0"/>
              </a:xfrm>
              <a:prstGeom prst="line">
                <a:avLst/>
              </a:prstGeom>
              <a:noFill/>
              <a:ln w="12700" cap="rnd" cmpd="sng" algn="ctr">
                <a:solidFill>
                  <a:srgbClr val="0078D7"/>
                </a:solidFill>
                <a:prstDash val="solid"/>
                <a:headEnd type="none" w="med" len="med"/>
                <a:tailEnd type="none" w="med" len="med"/>
              </a:ln>
              <a:effectLst/>
            </p:spPr>
          </p:cxnSp>
          <p:cxnSp>
            <p:nvCxnSpPr>
              <p:cNvPr id="169" name="Straight Connector 168">
                <a:extLst>
                  <a:ext uri="{FF2B5EF4-FFF2-40B4-BE49-F238E27FC236}">
                    <a16:creationId xmlns:a16="http://schemas.microsoft.com/office/drawing/2014/main" id="{CB347BC7-18D0-48A1-AD43-8E6A2378DCA6}"/>
                  </a:ext>
                </a:extLst>
              </p:cNvPr>
              <p:cNvCxnSpPr/>
              <p:nvPr/>
            </p:nvCxnSpPr>
            <p:spPr>
              <a:xfrm>
                <a:off x="17027338" y="6255640"/>
                <a:ext cx="142110" cy="0"/>
              </a:xfrm>
              <a:prstGeom prst="line">
                <a:avLst/>
              </a:prstGeom>
              <a:noFill/>
              <a:ln w="12700" cap="rnd" cmpd="sng" algn="ctr">
                <a:solidFill>
                  <a:srgbClr val="0078D7"/>
                </a:solidFill>
                <a:prstDash val="solid"/>
                <a:headEnd type="none" w="med" len="med"/>
                <a:tailEnd type="none" w="med" len="med"/>
              </a:ln>
              <a:effectLst/>
            </p:spPr>
          </p:cxnSp>
          <p:cxnSp>
            <p:nvCxnSpPr>
              <p:cNvPr id="170" name="Straight Connector 169">
                <a:extLst>
                  <a:ext uri="{FF2B5EF4-FFF2-40B4-BE49-F238E27FC236}">
                    <a16:creationId xmlns:a16="http://schemas.microsoft.com/office/drawing/2014/main" id="{84ADC5F7-DDA0-41A1-A1D8-B40342D351A3}"/>
                  </a:ext>
                </a:extLst>
              </p:cNvPr>
              <p:cNvCxnSpPr/>
              <p:nvPr/>
            </p:nvCxnSpPr>
            <p:spPr>
              <a:xfrm>
                <a:off x="17070997" y="6292508"/>
                <a:ext cx="54790" cy="0"/>
              </a:xfrm>
              <a:prstGeom prst="line">
                <a:avLst/>
              </a:prstGeom>
              <a:noFill/>
              <a:ln w="12700" cap="rnd" cmpd="sng" algn="ctr">
                <a:solidFill>
                  <a:srgbClr val="0078D7"/>
                </a:solidFill>
                <a:prstDash val="solid"/>
                <a:headEnd type="none" w="med" len="med"/>
                <a:tailEnd type="none" w="med" len="med"/>
              </a:ln>
              <a:effectLst/>
            </p:spPr>
          </p:cxnSp>
          <p:sp>
            <p:nvSpPr>
              <p:cNvPr id="171" name="Freeform: Shape 170">
                <a:extLst>
                  <a:ext uri="{FF2B5EF4-FFF2-40B4-BE49-F238E27FC236}">
                    <a16:creationId xmlns:a16="http://schemas.microsoft.com/office/drawing/2014/main" id="{E26BAFAF-4473-46B9-98B4-E739DCA8C4CD}"/>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grpSp>
        <p:cxnSp>
          <p:nvCxnSpPr>
            <p:cNvPr id="132" name="Connector: Elbow 131">
              <a:extLst>
                <a:ext uri="{FF2B5EF4-FFF2-40B4-BE49-F238E27FC236}">
                  <a16:creationId xmlns:a16="http://schemas.microsoft.com/office/drawing/2014/main" id="{73CCC6E5-636A-4970-BE15-5574A2E7880A}"/>
                </a:ext>
              </a:extLst>
            </p:cNvPr>
            <p:cNvCxnSpPr>
              <a:cxnSpLocks/>
              <a:stCxn id="122" idx="2"/>
              <a:endCxn id="129" idx="3"/>
            </p:cNvCxnSpPr>
            <p:nvPr/>
          </p:nvCxnSpPr>
          <p:spPr>
            <a:xfrm rot="10800000" flipV="1">
              <a:off x="4283087" y="3474190"/>
              <a:ext cx="222634" cy="504324"/>
            </a:xfrm>
            <a:prstGeom prst="bentConnector3">
              <a:avLst>
                <a:gd name="adj1" fmla="val 175174"/>
              </a:avLst>
            </a:prstGeom>
            <a:noFill/>
            <a:ln w="12700" cap="flat">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cxnSp>
        <p:sp>
          <p:nvSpPr>
            <p:cNvPr id="133" name="Rectangle: Rounded Corners 132">
              <a:extLst>
                <a:ext uri="{FF2B5EF4-FFF2-40B4-BE49-F238E27FC236}">
                  <a16:creationId xmlns:a16="http://schemas.microsoft.com/office/drawing/2014/main" id="{5C330650-75E1-4E6E-919B-B0E1A5442E6C}"/>
                </a:ext>
              </a:extLst>
            </p:cNvPr>
            <p:cNvSpPr/>
            <p:nvPr/>
          </p:nvSpPr>
          <p:spPr bwMode="auto">
            <a:xfrm>
              <a:off x="5017715" y="3306828"/>
              <a:ext cx="200634" cy="105763"/>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sp>
          <p:nvSpPr>
            <p:cNvPr id="134" name="Rectangle 133">
              <a:extLst>
                <a:ext uri="{FF2B5EF4-FFF2-40B4-BE49-F238E27FC236}">
                  <a16:creationId xmlns:a16="http://schemas.microsoft.com/office/drawing/2014/main" id="{7828B3E0-10A1-4B04-B244-C0D84A226777}"/>
                </a:ext>
              </a:extLst>
            </p:cNvPr>
            <p:cNvSpPr/>
            <p:nvPr/>
          </p:nvSpPr>
          <p:spPr bwMode="auto">
            <a:xfrm>
              <a:off x="4629123"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01C5AD98-046A-4288-8079-663B676D26D9}"/>
                </a:ext>
              </a:extLst>
            </p:cNvPr>
            <p:cNvSpPr/>
            <p:nvPr/>
          </p:nvSpPr>
          <p:spPr bwMode="auto">
            <a:xfrm>
              <a:off x="4706091"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C9F92C7B-4FE0-4AB9-B36F-13AEC2E66D08}"/>
                </a:ext>
              </a:extLst>
            </p:cNvPr>
            <p:cNvSpPr/>
            <p:nvPr/>
          </p:nvSpPr>
          <p:spPr bwMode="auto">
            <a:xfrm>
              <a:off x="4783060"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95873FCB-BD8A-4392-A6B2-C0A2D1D7DB03}"/>
                </a:ext>
              </a:extLst>
            </p:cNvPr>
            <p:cNvSpPr/>
            <p:nvPr/>
          </p:nvSpPr>
          <p:spPr bwMode="auto">
            <a:xfrm>
              <a:off x="4860029"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349074A-B2C5-46A5-B056-2A5D39B045AB}"/>
                </a:ext>
              </a:extLst>
            </p:cNvPr>
            <p:cNvSpPr/>
            <p:nvPr/>
          </p:nvSpPr>
          <p:spPr bwMode="auto">
            <a:xfrm>
              <a:off x="4936997" y="3339896"/>
              <a:ext cx="39624" cy="39624"/>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effectLst/>
                <a:uLnTx/>
                <a:uFillTx/>
                <a:latin typeface="Segoe UI Semilight"/>
                <a:ea typeface="Segoe UI" pitchFamily="34" charset="0"/>
                <a:cs typeface="Segoe UI" pitchFamily="34" charset="0"/>
              </a:endParaRPr>
            </a:p>
          </p:txBody>
        </p:sp>
        <p:sp>
          <p:nvSpPr>
            <p:cNvPr id="139" name="Isosceles Triangle 138">
              <a:extLst>
                <a:ext uri="{FF2B5EF4-FFF2-40B4-BE49-F238E27FC236}">
                  <a16:creationId xmlns:a16="http://schemas.microsoft.com/office/drawing/2014/main" id="{5D38930D-0E74-4ADE-A010-D08C5591DEC3}"/>
                </a:ext>
              </a:extLst>
            </p:cNvPr>
            <p:cNvSpPr/>
            <p:nvPr/>
          </p:nvSpPr>
          <p:spPr bwMode="auto">
            <a:xfrm rot="16200000">
              <a:off x="5309587" y="3422159"/>
              <a:ext cx="121616" cy="104842"/>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800" b="0" i="0" u="none" strike="noStrike" kern="0" cap="none" normalizeH="0" baseline="0" noProof="0">
                <a:ln>
                  <a:noFill/>
                </a:ln>
                <a:effectLst/>
                <a:uLnTx/>
                <a:uFillTx/>
                <a:latin typeface="Segoe UI Semilight"/>
                <a:ea typeface="+mn-ea"/>
                <a:cs typeface="+mn-cs"/>
              </a:endParaRPr>
            </a:p>
          </p:txBody>
        </p:sp>
        <p:cxnSp>
          <p:nvCxnSpPr>
            <p:cNvPr id="140" name="Connector: Elbow 139">
              <a:extLst>
                <a:ext uri="{FF2B5EF4-FFF2-40B4-BE49-F238E27FC236}">
                  <a16:creationId xmlns:a16="http://schemas.microsoft.com/office/drawing/2014/main" id="{9D774270-62A6-46D6-9381-7683A77EF745}"/>
                </a:ext>
              </a:extLst>
            </p:cNvPr>
            <p:cNvCxnSpPr>
              <a:cxnSpLocks/>
              <a:stCxn id="139" idx="3"/>
            </p:cNvCxnSpPr>
            <p:nvPr/>
          </p:nvCxnSpPr>
          <p:spPr>
            <a:xfrm>
              <a:off x="5422815" y="3474580"/>
              <a:ext cx="84658" cy="145293"/>
            </a:xfrm>
            <a:prstGeom prst="bentConnector2">
              <a:avLst/>
            </a:prstGeom>
            <a:noFill/>
            <a:ln w="12700" cap="flat" cmpd="sng" algn="ctr">
              <a:solidFill>
                <a:schemeClr val="accent1"/>
              </a:solidFill>
              <a:prstDash val="solid"/>
              <a:headEnd type="none"/>
              <a:tailEnd type="none"/>
            </a:ln>
            <a:effectLst/>
          </p:spPr>
        </p:cxnSp>
        <p:grpSp>
          <p:nvGrpSpPr>
            <p:cNvPr id="141" name="Group 140">
              <a:extLst>
                <a:ext uri="{FF2B5EF4-FFF2-40B4-BE49-F238E27FC236}">
                  <a16:creationId xmlns:a16="http://schemas.microsoft.com/office/drawing/2014/main" id="{9CCFDBA4-6077-43C9-8A66-FE479721125F}"/>
                </a:ext>
              </a:extLst>
            </p:cNvPr>
            <p:cNvGrpSpPr/>
            <p:nvPr/>
          </p:nvGrpSpPr>
          <p:grpSpPr>
            <a:xfrm>
              <a:off x="4438692" y="3778768"/>
              <a:ext cx="625940" cy="519014"/>
              <a:chOff x="71282" y="1903804"/>
              <a:chExt cx="837437" cy="694381"/>
            </a:xfrm>
          </p:grpSpPr>
          <p:sp>
            <p:nvSpPr>
              <p:cNvPr id="142" name="Rectangle 141">
                <a:extLst>
                  <a:ext uri="{FF2B5EF4-FFF2-40B4-BE49-F238E27FC236}">
                    <a16:creationId xmlns:a16="http://schemas.microsoft.com/office/drawing/2014/main" id="{29972936-E4D2-49F8-B86F-4202E1AF9837}"/>
                  </a:ext>
                </a:extLst>
              </p:cNvPr>
              <p:cNvSpPr/>
              <p:nvPr/>
            </p:nvSpPr>
            <p:spPr bwMode="auto">
              <a:xfrm>
                <a:off x="71282" y="1903804"/>
                <a:ext cx="837437" cy="694381"/>
              </a:xfrm>
              <a:prstGeom prst="rect">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8A993189-8248-44AA-B604-3DDC390D749F}"/>
                  </a:ext>
                </a:extLst>
              </p:cNvPr>
              <p:cNvCxnSpPr/>
              <p:nvPr/>
            </p:nvCxnSpPr>
            <p:spPr>
              <a:xfrm>
                <a:off x="71282" y="2032601"/>
                <a:ext cx="837437" cy="0"/>
              </a:xfrm>
              <a:prstGeom prst="line">
                <a:avLst/>
              </a:prstGeom>
              <a:noFill/>
              <a:ln w="12700" cap="flat" cmpd="sng" algn="ctr">
                <a:solidFill>
                  <a:srgbClr val="0078D7"/>
                </a:solidFill>
                <a:prstDash val="solid"/>
                <a:headEnd type="none"/>
                <a:tailEnd type="none"/>
              </a:ln>
              <a:effectLst/>
            </p:spPr>
          </p:cxnSp>
          <p:sp>
            <p:nvSpPr>
              <p:cNvPr id="144" name="Oval 143">
                <a:extLst>
                  <a:ext uri="{FF2B5EF4-FFF2-40B4-BE49-F238E27FC236}">
                    <a16:creationId xmlns:a16="http://schemas.microsoft.com/office/drawing/2014/main" id="{036A7EE8-2482-4CF5-89C6-8B7451B8E16E}"/>
                  </a:ext>
                </a:extLst>
              </p:cNvPr>
              <p:cNvSpPr/>
              <p:nvPr/>
            </p:nvSpPr>
            <p:spPr bwMode="auto">
              <a:xfrm>
                <a:off x="109383" y="1934672"/>
                <a:ext cx="68179" cy="68179"/>
              </a:xfrm>
              <a:prstGeom prst="ellipse">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99A17FB3-948A-4BB3-B203-D82C022F82A4}"/>
                  </a:ext>
                </a:extLst>
              </p:cNvPr>
              <p:cNvSpPr/>
              <p:nvPr/>
            </p:nvSpPr>
            <p:spPr bwMode="auto">
              <a:xfrm>
                <a:off x="214662" y="1934672"/>
                <a:ext cx="68179" cy="68179"/>
              </a:xfrm>
              <a:prstGeom prst="ellipse">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146" name="Oval 145">
                <a:extLst>
                  <a:ext uri="{FF2B5EF4-FFF2-40B4-BE49-F238E27FC236}">
                    <a16:creationId xmlns:a16="http://schemas.microsoft.com/office/drawing/2014/main" id="{DA80AAB4-A399-431D-9AFE-463893379E18}"/>
                  </a:ext>
                </a:extLst>
              </p:cNvPr>
              <p:cNvSpPr/>
              <p:nvPr/>
            </p:nvSpPr>
            <p:spPr bwMode="auto">
              <a:xfrm>
                <a:off x="319937" y="1934672"/>
                <a:ext cx="68179" cy="68179"/>
              </a:xfrm>
              <a:prstGeom prst="ellipse">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23520853-69B3-4147-966B-E97EA458C2E8}"/>
                  </a:ext>
                </a:extLst>
              </p:cNvPr>
              <p:cNvSpPr/>
              <p:nvPr/>
            </p:nvSpPr>
            <p:spPr bwMode="auto">
              <a:xfrm>
                <a:off x="472178" y="1948407"/>
                <a:ext cx="382625" cy="40711"/>
              </a:xfrm>
              <a:prstGeom prst="roundRect">
                <a:avLst>
                  <a:gd name="adj" fmla="val 50000"/>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8CBBA0D9-96D8-4BEF-B5B2-7904B51024BC}"/>
                  </a:ext>
                </a:extLst>
              </p:cNvPr>
              <p:cNvSpPr/>
              <p:nvPr/>
            </p:nvSpPr>
            <p:spPr bwMode="auto">
              <a:xfrm>
                <a:off x="103968" y="2056010"/>
                <a:ext cx="216129" cy="398391"/>
              </a:xfrm>
              <a:prstGeom prst="rect">
                <a:avLst/>
              </a:prstGeom>
              <a:noFill/>
              <a:ln w="12700" cap="flat" cmpd="sng" algn="ctr">
                <a:solidFill>
                  <a:srgbClr val="0078D7"/>
                </a:solidFill>
                <a:prstDash val="solid"/>
                <a:headEnd type="none"/>
                <a:tailEnd type="non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000" b="0" i="0" u="none" strike="noStrike" kern="0" cap="none" normalizeH="0" baseline="0" noProof="0" err="1">
                  <a:ln>
                    <a:noFill/>
                  </a:ln>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C4E9D203-365C-4CD2-94CF-B744044FEF73}"/>
                  </a:ext>
                </a:extLst>
              </p:cNvPr>
              <p:cNvCxnSpPr/>
              <p:nvPr/>
            </p:nvCxnSpPr>
            <p:spPr>
              <a:xfrm>
                <a:off x="354524" y="2032601"/>
                <a:ext cx="0" cy="565584"/>
              </a:xfrm>
              <a:prstGeom prst="line">
                <a:avLst/>
              </a:prstGeom>
              <a:noFill/>
              <a:ln w="12700" cap="flat" cmpd="sng" algn="ctr">
                <a:solidFill>
                  <a:srgbClr val="0078D7"/>
                </a:solidFill>
                <a:prstDash val="solid"/>
                <a:headEnd type="none"/>
                <a:tailEnd type="none"/>
              </a:ln>
              <a:effectLst/>
            </p:spPr>
          </p:cxnSp>
          <p:cxnSp>
            <p:nvCxnSpPr>
              <p:cNvPr id="150" name="Straight Connector 149">
                <a:extLst>
                  <a:ext uri="{FF2B5EF4-FFF2-40B4-BE49-F238E27FC236}">
                    <a16:creationId xmlns:a16="http://schemas.microsoft.com/office/drawing/2014/main" id="{D59462D6-B493-4489-86AC-E0FF471A2482}"/>
                  </a:ext>
                </a:extLst>
              </p:cNvPr>
              <p:cNvCxnSpPr/>
              <p:nvPr/>
            </p:nvCxnSpPr>
            <p:spPr>
              <a:xfrm>
                <a:off x="96348" y="2487968"/>
                <a:ext cx="216129" cy="0"/>
              </a:xfrm>
              <a:prstGeom prst="line">
                <a:avLst/>
              </a:prstGeom>
              <a:noFill/>
              <a:ln w="12700" cap="flat" cmpd="sng" algn="ctr">
                <a:solidFill>
                  <a:srgbClr val="0078D7"/>
                </a:solidFill>
                <a:prstDash val="solid"/>
                <a:headEnd type="none"/>
                <a:tailEnd type="none"/>
              </a:ln>
              <a:effectLst/>
            </p:spPr>
          </p:cxnSp>
          <p:cxnSp>
            <p:nvCxnSpPr>
              <p:cNvPr id="151" name="Straight Connector 150">
                <a:extLst>
                  <a:ext uri="{FF2B5EF4-FFF2-40B4-BE49-F238E27FC236}">
                    <a16:creationId xmlns:a16="http://schemas.microsoft.com/office/drawing/2014/main" id="{2A36B0FF-E0B4-4078-85E7-59101F934DA8}"/>
                  </a:ext>
                </a:extLst>
              </p:cNvPr>
              <p:cNvCxnSpPr/>
              <p:nvPr/>
            </p:nvCxnSpPr>
            <p:spPr>
              <a:xfrm>
                <a:off x="96348" y="2527071"/>
                <a:ext cx="216129" cy="0"/>
              </a:xfrm>
              <a:prstGeom prst="line">
                <a:avLst/>
              </a:prstGeom>
              <a:noFill/>
              <a:ln w="12700" cap="flat" cmpd="sng" algn="ctr">
                <a:solidFill>
                  <a:srgbClr val="0078D7"/>
                </a:solidFill>
                <a:prstDash val="solid"/>
                <a:headEnd type="none"/>
                <a:tailEnd type="none"/>
              </a:ln>
              <a:effectLst/>
            </p:spPr>
          </p:cxnSp>
          <p:cxnSp>
            <p:nvCxnSpPr>
              <p:cNvPr id="152" name="Straight Connector 151">
                <a:extLst>
                  <a:ext uri="{FF2B5EF4-FFF2-40B4-BE49-F238E27FC236}">
                    <a16:creationId xmlns:a16="http://schemas.microsoft.com/office/drawing/2014/main" id="{0C3B5F19-71BE-4364-A6FD-2C1EAC5D548E}"/>
                  </a:ext>
                </a:extLst>
              </p:cNvPr>
              <p:cNvCxnSpPr/>
              <p:nvPr/>
            </p:nvCxnSpPr>
            <p:spPr>
              <a:xfrm>
                <a:off x="96348" y="2566174"/>
                <a:ext cx="216129" cy="0"/>
              </a:xfrm>
              <a:prstGeom prst="line">
                <a:avLst/>
              </a:prstGeom>
              <a:noFill/>
              <a:ln w="12700" cap="flat" cmpd="sng" algn="ctr">
                <a:solidFill>
                  <a:srgbClr val="0078D7"/>
                </a:solidFill>
                <a:prstDash val="solid"/>
                <a:headEnd type="none"/>
                <a:tailEnd type="none"/>
              </a:ln>
              <a:effectLst/>
            </p:spPr>
          </p:cxnSp>
          <p:cxnSp>
            <p:nvCxnSpPr>
              <p:cNvPr id="153" name="Straight Connector 152">
                <a:extLst>
                  <a:ext uri="{FF2B5EF4-FFF2-40B4-BE49-F238E27FC236}">
                    <a16:creationId xmlns:a16="http://schemas.microsoft.com/office/drawing/2014/main" id="{33032D30-A8C9-4713-8E12-66A97FA4A9DA}"/>
                  </a:ext>
                </a:extLst>
              </p:cNvPr>
              <p:cNvCxnSpPr>
                <a:cxnSpLocks/>
              </p:cNvCxnSpPr>
              <p:nvPr/>
            </p:nvCxnSpPr>
            <p:spPr>
              <a:xfrm>
                <a:off x="385906" y="2084310"/>
                <a:ext cx="104956" cy="0"/>
              </a:xfrm>
              <a:prstGeom prst="line">
                <a:avLst/>
              </a:prstGeom>
              <a:noFill/>
              <a:ln w="12700" cap="flat" cmpd="sng" algn="ctr">
                <a:solidFill>
                  <a:srgbClr val="0078D7"/>
                </a:solidFill>
                <a:prstDash val="solid"/>
                <a:headEnd type="none"/>
                <a:tailEnd type="none"/>
              </a:ln>
              <a:effectLst/>
            </p:spPr>
          </p:cxnSp>
          <p:cxnSp>
            <p:nvCxnSpPr>
              <p:cNvPr id="154" name="Straight Connector 153">
                <a:extLst>
                  <a:ext uri="{FF2B5EF4-FFF2-40B4-BE49-F238E27FC236}">
                    <a16:creationId xmlns:a16="http://schemas.microsoft.com/office/drawing/2014/main" id="{BD249BA8-1FC7-4405-80AB-510566E8BB2B}"/>
                  </a:ext>
                </a:extLst>
              </p:cNvPr>
              <p:cNvCxnSpPr>
                <a:cxnSpLocks/>
              </p:cNvCxnSpPr>
              <p:nvPr/>
            </p:nvCxnSpPr>
            <p:spPr>
              <a:xfrm>
                <a:off x="385906" y="2169543"/>
                <a:ext cx="205441" cy="0"/>
              </a:xfrm>
              <a:prstGeom prst="line">
                <a:avLst/>
              </a:prstGeom>
              <a:noFill/>
              <a:ln w="12700" cap="flat" cmpd="sng" algn="ctr">
                <a:solidFill>
                  <a:srgbClr val="0078D7"/>
                </a:solidFill>
                <a:prstDash val="solid"/>
                <a:headEnd type="none"/>
                <a:tailEnd type="none"/>
              </a:ln>
              <a:effectLst/>
            </p:spPr>
          </p:cxnSp>
          <p:cxnSp>
            <p:nvCxnSpPr>
              <p:cNvPr id="155" name="Straight Connector 154">
                <a:extLst>
                  <a:ext uri="{FF2B5EF4-FFF2-40B4-BE49-F238E27FC236}">
                    <a16:creationId xmlns:a16="http://schemas.microsoft.com/office/drawing/2014/main" id="{4D416552-B3E2-41E5-8940-7A4E2419B946}"/>
                  </a:ext>
                </a:extLst>
              </p:cNvPr>
              <p:cNvCxnSpPr>
                <a:cxnSpLocks/>
              </p:cNvCxnSpPr>
              <p:nvPr/>
            </p:nvCxnSpPr>
            <p:spPr>
              <a:xfrm>
                <a:off x="606064" y="2169543"/>
                <a:ext cx="122945" cy="0"/>
              </a:xfrm>
              <a:prstGeom prst="line">
                <a:avLst/>
              </a:prstGeom>
              <a:noFill/>
              <a:ln w="12700" cap="flat" cmpd="sng" algn="ctr">
                <a:solidFill>
                  <a:srgbClr val="0078D7"/>
                </a:solidFill>
                <a:prstDash val="solid"/>
                <a:headEnd type="none"/>
                <a:tailEnd type="none"/>
              </a:ln>
              <a:effectLst/>
            </p:spPr>
          </p:cxnSp>
          <p:cxnSp>
            <p:nvCxnSpPr>
              <p:cNvPr id="156" name="Straight Connector 155">
                <a:extLst>
                  <a:ext uri="{FF2B5EF4-FFF2-40B4-BE49-F238E27FC236}">
                    <a16:creationId xmlns:a16="http://schemas.microsoft.com/office/drawing/2014/main" id="{708538B9-7E5C-473F-9BCA-F1FAF3EABD8C}"/>
                  </a:ext>
                </a:extLst>
              </p:cNvPr>
              <p:cNvCxnSpPr>
                <a:cxnSpLocks/>
              </p:cNvCxnSpPr>
              <p:nvPr/>
            </p:nvCxnSpPr>
            <p:spPr>
              <a:xfrm>
                <a:off x="385906" y="2232857"/>
                <a:ext cx="301645" cy="0"/>
              </a:xfrm>
              <a:prstGeom prst="line">
                <a:avLst/>
              </a:prstGeom>
              <a:noFill/>
              <a:ln w="12700" cap="flat" cmpd="sng" algn="ctr">
                <a:solidFill>
                  <a:srgbClr val="0078D7"/>
                </a:solidFill>
                <a:prstDash val="solid"/>
                <a:headEnd type="none"/>
                <a:tailEnd type="none"/>
              </a:ln>
              <a:effectLst/>
            </p:spPr>
          </p:cxnSp>
          <p:cxnSp>
            <p:nvCxnSpPr>
              <p:cNvPr id="157" name="Straight Connector 156">
                <a:extLst>
                  <a:ext uri="{FF2B5EF4-FFF2-40B4-BE49-F238E27FC236}">
                    <a16:creationId xmlns:a16="http://schemas.microsoft.com/office/drawing/2014/main" id="{3F9F969A-FC6F-4790-9C6E-00A8B38AD9D0}"/>
                  </a:ext>
                </a:extLst>
              </p:cNvPr>
              <p:cNvCxnSpPr>
                <a:cxnSpLocks/>
              </p:cNvCxnSpPr>
              <p:nvPr/>
            </p:nvCxnSpPr>
            <p:spPr>
              <a:xfrm>
                <a:off x="754872" y="2232857"/>
                <a:ext cx="122945" cy="0"/>
              </a:xfrm>
              <a:prstGeom prst="line">
                <a:avLst/>
              </a:prstGeom>
              <a:noFill/>
              <a:ln w="12700" cap="flat" cmpd="sng" algn="ctr">
                <a:solidFill>
                  <a:srgbClr val="0078D7"/>
                </a:solidFill>
                <a:prstDash val="solid"/>
                <a:headEnd type="none"/>
                <a:tailEnd type="none"/>
              </a:ln>
              <a:effectLst/>
            </p:spPr>
          </p:cxnSp>
          <p:cxnSp>
            <p:nvCxnSpPr>
              <p:cNvPr id="158" name="Straight Connector 157">
                <a:extLst>
                  <a:ext uri="{FF2B5EF4-FFF2-40B4-BE49-F238E27FC236}">
                    <a16:creationId xmlns:a16="http://schemas.microsoft.com/office/drawing/2014/main" id="{F7054B34-508E-4974-9D3A-6FB8B7F85428}"/>
                  </a:ext>
                </a:extLst>
              </p:cNvPr>
              <p:cNvCxnSpPr>
                <a:cxnSpLocks/>
              </p:cNvCxnSpPr>
              <p:nvPr/>
            </p:nvCxnSpPr>
            <p:spPr>
              <a:xfrm>
                <a:off x="385906" y="2318090"/>
                <a:ext cx="124375" cy="0"/>
              </a:xfrm>
              <a:prstGeom prst="line">
                <a:avLst/>
              </a:prstGeom>
              <a:noFill/>
              <a:ln w="12700" cap="flat" cmpd="sng" algn="ctr">
                <a:solidFill>
                  <a:srgbClr val="0078D7"/>
                </a:solidFill>
                <a:prstDash val="solid"/>
                <a:headEnd type="none"/>
                <a:tailEnd type="none"/>
              </a:ln>
              <a:effectLst/>
            </p:spPr>
          </p:cxnSp>
          <p:cxnSp>
            <p:nvCxnSpPr>
              <p:cNvPr id="159" name="Straight Connector 158">
                <a:extLst>
                  <a:ext uri="{FF2B5EF4-FFF2-40B4-BE49-F238E27FC236}">
                    <a16:creationId xmlns:a16="http://schemas.microsoft.com/office/drawing/2014/main" id="{38505FA8-F8AC-42FB-BBC4-A85E18B492D0}"/>
                  </a:ext>
                </a:extLst>
              </p:cNvPr>
              <p:cNvCxnSpPr>
                <a:cxnSpLocks/>
              </p:cNvCxnSpPr>
              <p:nvPr/>
            </p:nvCxnSpPr>
            <p:spPr>
              <a:xfrm>
                <a:off x="524577" y="2318090"/>
                <a:ext cx="294691" cy="0"/>
              </a:xfrm>
              <a:prstGeom prst="line">
                <a:avLst/>
              </a:prstGeom>
              <a:noFill/>
              <a:ln w="12700" cap="flat" cmpd="sng" algn="ctr">
                <a:solidFill>
                  <a:srgbClr val="0078D7"/>
                </a:solidFill>
                <a:prstDash val="solid"/>
                <a:headEnd type="none"/>
                <a:tailEnd type="none"/>
              </a:ln>
              <a:effectLst/>
            </p:spPr>
          </p:cxnSp>
          <p:cxnSp>
            <p:nvCxnSpPr>
              <p:cNvPr id="160" name="Straight Connector 159">
                <a:extLst>
                  <a:ext uri="{FF2B5EF4-FFF2-40B4-BE49-F238E27FC236}">
                    <a16:creationId xmlns:a16="http://schemas.microsoft.com/office/drawing/2014/main" id="{D596B30D-D717-4BD9-B45F-C9F3FF62D6B6}"/>
                  </a:ext>
                </a:extLst>
              </p:cNvPr>
              <p:cNvCxnSpPr>
                <a:cxnSpLocks/>
              </p:cNvCxnSpPr>
              <p:nvPr/>
            </p:nvCxnSpPr>
            <p:spPr>
              <a:xfrm flipV="1">
                <a:off x="385906" y="2547003"/>
                <a:ext cx="205441" cy="0"/>
              </a:xfrm>
              <a:prstGeom prst="line">
                <a:avLst/>
              </a:prstGeom>
              <a:noFill/>
              <a:ln w="12700" cap="flat" cmpd="sng" algn="ctr">
                <a:solidFill>
                  <a:srgbClr val="0078D7"/>
                </a:solidFill>
                <a:prstDash val="solid"/>
                <a:headEnd type="none"/>
                <a:tailEnd type="none"/>
              </a:ln>
              <a:effectLst/>
            </p:spPr>
          </p:cxnSp>
          <p:cxnSp>
            <p:nvCxnSpPr>
              <p:cNvPr id="161" name="Straight Connector 160">
                <a:extLst>
                  <a:ext uri="{FF2B5EF4-FFF2-40B4-BE49-F238E27FC236}">
                    <a16:creationId xmlns:a16="http://schemas.microsoft.com/office/drawing/2014/main" id="{0804B8BB-68A1-45D8-8FE7-4E209F1EB764}"/>
                  </a:ext>
                </a:extLst>
              </p:cNvPr>
              <p:cNvCxnSpPr>
                <a:cxnSpLocks/>
              </p:cNvCxnSpPr>
              <p:nvPr/>
            </p:nvCxnSpPr>
            <p:spPr>
              <a:xfrm flipV="1">
                <a:off x="606064" y="2547003"/>
                <a:ext cx="122945" cy="0"/>
              </a:xfrm>
              <a:prstGeom prst="line">
                <a:avLst/>
              </a:prstGeom>
              <a:noFill/>
              <a:ln w="12700" cap="flat" cmpd="sng" algn="ctr">
                <a:solidFill>
                  <a:srgbClr val="0078D7"/>
                </a:solidFill>
                <a:prstDash val="solid"/>
                <a:headEnd type="none"/>
                <a:tailEnd type="none"/>
              </a:ln>
              <a:effectLst/>
            </p:spPr>
          </p:cxnSp>
          <p:cxnSp>
            <p:nvCxnSpPr>
              <p:cNvPr id="162" name="Straight Connector 161">
                <a:extLst>
                  <a:ext uri="{FF2B5EF4-FFF2-40B4-BE49-F238E27FC236}">
                    <a16:creationId xmlns:a16="http://schemas.microsoft.com/office/drawing/2014/main" id="{F52FEA3D-9FE5-49E2-BA0C-2F7EE2AFB788}"/>
                  </a:ext>
                </a:extLst>
              </p:cNvPr>
              <p:cNvCxnSpPr>
                <a:cxnSpLocks/>
              </p:cNvCxnSpPr>
              <p:nvPr/>
            </p:nvCxnSpPr>
            <p:spPr>
              <a:xfrm flipV="1">
                <a:off x="385906" y="2483686"/>
                <a:ext cx="301645" cy="0"/>
              </a:xfrm>
              <a:prstGeom prst="line">
                <a:avLst/>
              </a:prstGeom>
              <a:noFill/>
              <a:ln w="12700" cap="flat" cmpd="sng" algn="ctr">
                <a:solidFill>
                  <a:srgbClr val="0078D7"/>
                </a:solidFill>
                <a:prstDash val="solid"/>
                <a:headEnd type="none"/>
                <a:tailEnd type="none"/>
              </a:ln>
              <a:effectLst/>
            </p:spPr>
          </p:cxnSp>
          <p:cxnSp>
            <p:nvCxnSpPr>
              <p:cNvPr id="163" name="Straight Connector 162">
                <a:extLst>
                  <a:ext uri="{FF2B5EF4-FFF2-40B4-BE49-F238E27FC236}">
                    <a16:creationId xmlns:a16="http://schemas.microsoft.com/office/drawing/2014/main" id="{7C155EC0-6F7F-4205-BBAD-4FF435F15815}"/>
                  </a:ext>
                </a:extLst>
              </p:cNvPr>
              <p:cNvCxnSpPr>
                <a:cxnSpLocks/>
              </p:cNvCxnSpPr>
              <p:nvPr/>
            </p:nvCxnSpPr>
            <p:spPr>
              <a:xfrm flipV="1">
                <a:off x="732433" y="2483686"/>
                <a:ext cx="122945" cy="0"/>
              </a:xfrm>
              <a:prstGeom prst="line">
                <a:avLst/>
              </a:prstGeom>
              <a:noFill/>
              <a:ln w="12700" cap="flat" cmpd="sng" algn="ctr">
                <a:solidFill>
                  <a:srgbClr val="0078D7"/>
                </a:solidFill>
                <a:prstDash val="solid"/>
                <a:headEnd type="none"/>
                <a:tailEnd type="none"/>
              </a:ln>
              <a:effectLst/>
            </p:spPr>
          </p:cxnSp>
          <p:cxnSp>
            <p:nvCxnSpPr>
              <p:cNvPr id="164" name="Straight Connector 163">
                <a:extLst>
                  <a:ext uri="{FF2B5EF4-FFF2-40B4-BE49-F238E27FC236}">
                    <a16:creationId xmlns:a16="http://schemas.microsoft.com/office/drawing/2014/main" id="{4035B05E-78E7-468F-AFF3-A7EB42AAF4B9}"/>
                  </a:ext>
                </a:extLst>
              </p:cNvPr>
              <p:cNvCxnSpPr>
                <a:cxnSpLocks/>
              </p:cNvCxnSpPr>
              <p:nvPr/>
            </p:nvCxnSpPr>
            <p:spPr>
              <a:xfrm flipV="1">
                <a:off x="385906" y="2398453"/>
                <a:ext cx="124375" cy="0"/>
              </a:xfrm>
              <a:prstGeom prst="line">
                <a:avLst/>
              </a:prstGeom>
              <a:noFill/>
              <a:ln w="12700" cap="flat" cmpd="sng" algn="ctr">
                <a:solidFill>
                  <a:srgbClr val="0078D7"/>
                </a:solidFill>
                <a:prstDash val="solid"/>
                <a:headEnd type="none"/>
                <a:tailEnd type="none"/>
              </a:ln>
              <a:effectLst/>
            </p:spPr>
          </p:cxnSp>
          <p:cxnSp>
            <p:nvCxnSpPr>
              <p:cNvPr id="165" name="Straight Connector 164">
                <a:extLst>
                  <a:ext uri="{FF2B5EF4-FFF2-40B4-BE49-F238E27FC236}">
                    <a16:creationId xmlns:a16="http://schemas.microsoft.com/office/drawing/2014/main" id="{D2738BDD-AEA7-444F-80A0-66CF62D6060B}"/>
                  </a:ext>
                </a:extLst>
              </p:cNvPr>
              <p:cNvCxnSpPr>
                <a:cxnSpLocks/>
              </p:cNvCxnSpPr>
              <p:nvPr/>
            </p:nvCxnSpPr>
            <p:spPr>
              <a:xfrm flipV="1">
                <a:off x="524577" y="2398453"/>
                <a:ext cx="294691" cy="0"/>
              </a:xfrm>
              <a:prstGeom prst="line">
                <a:avLst/>
              </a:prstGeom>
              <a:noFill/>
              <a:ln w="12700" cap="flat" cmpd="sng" algn="ctr">
                <a:solidFill>
                  <a:srgbClr val="0078D7"/>
                </a:solidFill>
                <a:prstDash val="solid"/>
                <a:headEnd type="none"/>
                <a:tailEnd type="none"/>
              </a:ln>
              <a:effectLst/>
            </p:spPr>
          </p:cxnSp>
        </p:grpSp>
      </p:grpSp>
      <p:grpSp>
        <p:nvGrpSpPr>
          <p:cNvPr id="113" name="Group 112">
            <a:extLst>
              <a:ext uri="{FF2B5EF4-FFF2-40B4-BE49-F238E27FC236}">
                <a16:creationId xmlns:a16="http://schemas.microsoft.com/office/drawing/2014/main" id="{33991209-8776-4D2A-B0C3-0D76D8FC17EC}"/>
              </a:ext>
            </a:extLst>
          </p:cNvPr>
          <p:cNvGrpSpPr/>
          <p:nvPr/>
        </p:nvGrpSpPr>
        <p:grpSpPr>
          <a:xfrm>
            <a:off x="10692383" y="165004"/>
            <a:ext cx="1281470" cy="360458"/>
            <a:chOff x="10692383" y="165004"/>
            <a:chExt cx="1281470" cy="360458"/>
          </a:xfrm>
        </p:grpSpPr>
        <p:sp>
          <p:nvSpPr>
            <p:cNvPr id="114" name="Rectangle: Rounded Corners 113">
              <a:extLst>
                <a:ext uri="{FF2B5EF4-FFF2-40B4-BE49-F238E27FC236}">
                  <a16:creationId xmlns:a16="http://schemas.microsoft.com/office/drawing/2014/main" id="{2D637DA8-2880-4CA9-BADE-3EF1B088B638}"/>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76869F1E-B2AF-4ECD-9D43-172A6DBFDED1}"/>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F415BAEE-4F00-4224-974A-B9D609EAB3A4}"/>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6" name="Rectangle: Rounded Corners 175">
              <a:extLst>
                <a:ext uri="{FF2B5EF4-FFF2-40B4-BE49-F238E27FC236}">
                  <a16:creationId xmlns:a16="http://schemas.microsoft.com/office/drawing/2014/main" id="{A66C6319-5500-4D8F-9547-B52C3162A5D6}"/>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Rectangle: Rounded Corners 176">
              <a:extLst>
                <a:ext uri="{FF2B5EF4-FFF2-40B4-BE49-F238E27FC236}">
                  <a16:creationId xmlns:a16="http://schemas.microsoft.com/office/drawing/2014/main" id="{43A00466-C93D-45D3-884E-EEC3A6CB65B0}"/>
                </a:ext>
              </a:extLst>
            </p:cNvPr>
            <p:cNvSpPr/>
            <p:nvPr/>
          </p:nvSpPr>
          <p:spPr bwMode="auto">
            <a:xfrm>
              <a:off x="11217934"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Rectangle: Rounded Corners 177">
              <a:extLst>
                <a:ext uri="{FF2B5EF4-FFF2-40B4-BE49-F238E27FC236}">
                  <a16:creationId xmlns:a16="http://schemas.microsoft.com/office/drawing/2014/main" id="{81A25D0B-D6B8-41F7-86D5-F5F0D801A874}"/>
                </a:ext>
              </a:extLst>
            </p:cNvPr>
            <p:cNvSpPr/>
            <p:nvPr/>
          </p:nvSpPr>
          <p:spPr bwMode="auto">
            <a:xfrm>
              <a:off x="11743485"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9" name="Left Brace 178">
              <a:extLst>
                <a:ext uri="{FF2B5EF4-FFF2-40B4-BE49-F238E27FC236}">
                  <a16:creationId xmlns:a16="http://schemas.microsoft.com/office/drawing/2014/main" id="{F0AE6A91-B2E2-4CE4-8108-18EAB87FA5CF}"/>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955986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a16="http://schemas.microsoft.com/office/drawing/2014/main" id="{941A5748-E6B6-483B-9386-0707027CDC5E}"/>
              </a:ext>
            </a:extLst>
          </p:cNvPr>
          <p:cNvGrpSpPr/>
          <p:nvPr/>
        </p:nvGrpSpPr>
        <p:grpSpPr>
          <a:xfrm>
            <a:off x="10149594" y="2267637"/>
            <a:ext cx="2042407" cy="3248247"/>
            <a:chOff x="10149594" y="2267637"/>
            <a:chExt cx="2042407" cy="3248247"/>
          </a:xfrm>
        </p:grpSpPr>
        <p:sp>
          <p:nvSpPr>
            <p:cNvPr id="116" name="Freeform: Shape 115">
              <a:extLst>
                <a:ext uri="{FF2B5EF4-FFF2-40B4-BE49-F238E27FC236}">
                  <a16:creationId xmlns:a16="http://schemas.microsoft.com/office/drawing/2014/main" id="{4449C357-2F64-41EE-87B6-5452660908A2}"/>
                </a:ext>
              </a:extLst>
            </p:cNvPr>
            <p:cNvSpPr/>
            <p:nvPr/>
          </p:nvSpPr>
          <p:spPr>
            <a:xfrm>
              <a:off x="10150667" y="2939194"/>
              <a:ext cx="960608" cy="54201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F41AA6D0-B753-4D96-9EA9-EDAA2B0E5DF1}"/>
                </a:ext>
              </a:extLst>
            </p:cNvPr>
            <p:cNvSpPr/>
            <p:nvPr/>
          </p:nvSpPr>
          <p:spPr>
            <a:xfrm>
              <a:off x="10149594" y="3471361"/>
              <a:ext cx="960608" cy="364917"/>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2BC413D-7495-4B32-8304-405EC6E5BC7C}"/>
                </a:ext>
              </a:extLst>
            </p:cNvPr>
            <p:cNvSpPr/>
            <p:nvPr/>
          </p:nvSpPr>
          <p:spPr>
            <a:xfrm>
              <a:off x="10153086" y="3212967"/>
              <a:ext cx="956312" cy="439511"/>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13452D9-429E-43D5-9DC8-FA08FAB14CD9}"/>
                </a:ext>
              </a:extLst>
            </p:cNvPr>
            <p:cNvSpPr/>
            <p:nvPr/>
          </p:nvSpPr>
          <p:spPr>
            <a:xfrm>
              <a:off x="10153096" y="3567152"/>
              <a:ext cx="957962" cy="441162"/>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2B164A5-FF6A-435A-A371-49706FB606D1}"/>
                </a:ext>
              </a:extLst>
            </p:cNvPr>
            <p:cNvSpPr/>
            <p:nvPr/>
          </p:nvSpPr>
          <p:spPr>
            <a:xfrm>
              <a:off x="11445088" y="4224060"/>
              <a:ext cx="746912" cy="650011"/>
            </a:xfrm>
            <a:custGeom>
              <a:avLst/>
              <a:gdLst>
                <a:gd name="connsiteX0" fmla="*/ 578562 w 746912"/>
                <a:gd name="connsiteY0" fmla="*/ 21 h 650011"/>
                <a:gd name="connsiteX1" fmla="*/ 598819 w 746912"/>
                <a:gd name="connsiteY1" fmla="*/ 6939 h 650011"/>
                <a:gd name="connsiteX2" fmla="*/ 708902 w 746912"/>
                <a:gd name="connsiteY2" fmla="*/ 67795 h 650011"/>
                <a:gd name="connsiteX3" fmla="*/ 746912 w 746912"/>
                <a:gd name="connsiteY3" fmla="*/ 89774 h 650011"/>
                <a:gd name="connsiteX4" fmla="*/ 746912 w 746912"/>
                <a:gd name="connsiteY4" fmla="*/ 559161 h 650011"/>
                <a:gd name="connsiteX5" fmla="*/ 711426 w 746912"/>
                <a:gd name="connsiteY5" fmla="*/ 578412 h 650011"/>
                <a:gd name="connsiteX6" fmla="*/ 577342 w 746912"/>
                <a:gd name="connsiteY6" fmla="*/ 650011 h 650011"/>
                <a:gd name="connsiteX7" fmla="*/ 447162 w 746912"/>
                <a:gd name="connsiteY7" fmla="*/ 579065 h 650011"/>
                <a:gd name="connsiteX8" fmla="*/ 216094 w 746912"/>
                <a:gd name="connsiteY8" fmla="*/ 446284 h 650011"/>
                <a:gd name="connsiteX9" fmla="*/ 136033 w 746912"/>
                <a:gd name="connsiteY9" fmla="*/ 400068 h 650011"/>
                <a:gd name="connsiteX10" fmla="*/ 85265 w 746912"/>
                <a:gd name="connsiteY10" fmla="*/ 372082 h 650011"/>
                <a:gd name="connsiteX11" fmla="*/ 0 w 746912"/>
                <a:gd name="connsiteY11" fmla="*/ 327172 h 650011"/>
                <a:gd name="connsiteX12" fmla="*/ 16271 w 746912"/>
                <a:gd name="connsiteY12" fmla="*/ 313503 h 650011"/>
                <a:gd name="connsiteX13" fmla="*/ 294200 w 746912"/>
                <a:gd name="connsiteY13" fmla="*/ 156639 h 650011"/>
                <a:gd name="connsiteX14" fmla="*/ 557816 w 746912"/>
                <a:gd name="connsiteY14" fmla="*/ 6286 h 650011"/>
                <a:gd name="connsiteX15" fmla="*/ 578562 w 746912"/>
                <a:gd name="connsiteY15" fmla="*/ 21 h 6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6912" h="650011">
                  <a:moveTo>
                    <a:pt x="578562" y="21"/>
                  </a:moveTo>
                  <a:cubicBezTo>
                    <a:pt x="585152" y="266"/>
                    <a:pt x="591660" y="2707"/>
                    <a:pt x="598819" y="6939"/>
                  </a:cubicBezTo>
                  <a:cubicBezTo>
                    <a:pt x="635270" y="27766"/>
                    <a:pt x="672208" y="47618"/>
                    <a:pt x="708902" y="67795"/>
                  </a:cubicBezTo>
                  <a:lnTo>
                    <a:pt x="746912" y="89774"/>
                  </a:lnTo>
                  <a:lnTo>
                    <a:pt x="746912" y="559161"/>
                  </a:lnTo>
                  <a:lnTo>
                    <a:pt x="711426" y="578412"/>
                  </a:lnTo>
                  <a:cubicBezTo>
                    <a:pt x="666511" y="602495"/>
                    <a:pt x="624203" y="630485"/>
                    <a:pt x="577342" y="650011"/>
                  </a:cubicBezTo>
                  <a:cubicBezTo>
                    <a:pt x="531779" y="629832"/>
                    <a:pt x="490119" y="603147"/>
                    <a:pt x="447162" y="579065"/>
                  </a:cubicBezTo>
                  <a:cubicBezTo>
                    <a:pt x="369704" y="535456"/>
                    <a:pt x="290296" y="495098"/>
                    <a:pt x="216094" y="446284"/>
                  </a:cubicBezTo>
                  <a:cubicBezTo>
                    <a:pt x="190061" y="429360"/>
                    <a:pt x="162723" y="414390"/>
                    <a:pt x="136033" y="400068"/>
                  </a:cubicBezTo>
                  <a:cubicBezTo>
                    <a:pt x="118461" y="391608"/>
                    <a:pt x="102189" y="381847"/>
                    <a:pt x="85265" y="372082"/>
                  </a:cubicBezTo>
                  <a:cubicBezTo>
                    <a:pt x="57278" y="355811"/>
                    <a:pt x="29940" y="339539"/>
                    <a:pt x="0" y="327172"/>
                  </a:cubicBezTo>
                  <a:cubicBezTo>
                    <a:pt x="1301" y="317407"/>
                    <a:pt x="10414" y="316758"/>
                    <a:pt x="16271" y="313503"/>
                  </a:cubicBezTo>
                  <a:cubicBezTo>
                    <a:pt x="108699" y="261434"/>
                    <a:pt x="203077" y="211963"/>
                    <a:pt x="294200" y="156639"/>
                  </a:cubicBezTo>
                  <a:cubicBezTo>
                    <a:pt x="381423" y="103918"/>
                    <a:pt x="470592" y="57054"/>
                    <a:pt x="557816" y="6286"/>
                  </a:cubicBezTo>
                  <a:cubicBezTo>
                    <a:pt x="565301" y="1730"/>
                    <a:pt x="571972" y="-223"/>
                    <a:pt x="578562" y="21"/>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7F7B033-BAD4-4B72-9600-957D6A9F16E9}"/>
                </a:ext>
              </a:extLst>
            </p:cNvPr>
            <p:cNvSpPr/>
            <p:nvPr/>
          </p:nvSpPr>
          <p:spPr>
            <a:xfrm>
              <a:off x="11443787" y="4870160"/>
              <a:ext cx="748213" cy="437394"/>
            </a:xfrm>
            <a:custGeom>
              <a:avLst/>
              <a:gdLst>
                <a:gd name="connsiteX0" fmla="*/ 194617 w 748213"/>
                <a:gd name="connsiteY0" fmla="*/ 0 h 437394"/>
                <a:gd name="connsiteX1" fmla="*/ 206332 w 748213"/>
                <a:gd name="connsiteY1" fmla="*/ 3908 h 437394"/>
                <a:gd name="connsiteX2" fmla="*/ 407456 w 748213"/>
                <a:gd name="connsiteY2" fmla="*/ 116509 h 437394"/>
                <a:gd name="connsiteX3" fmla="*/ 578644 w 748213"/>
                <a:gd name="connsiteY3" fmla="*/ 214141 h 437394"/>
                <a:gd name="connsiteX4" fmla="*/ 591660 w 748213"/>
                <a:gd name="connsiteY4" fmla="*/ 209584 h 437394"/>
                <a:gd name="connsiteX5" fmla="*/ 595564 w 748213"/>
                <a:gd name="connsiteY5" fmla="*/ 207631 h 437394"/>
                <a:gd name="connsiteX6" fmla="*/ 748213 w 748213"/>
                <a:gd name="connsiteY6" fmla="*/ 119163 h 437394"/>
                <a:gd name="connsiteX7" fmla="*/ 748213 w 748213"/>
                <a:gd name="connsiteY7" fmla="*/ 342551 h 437394"/>
                <a:gd name="connsiteX8" fmla="*/ 578644 w 748213"/>
                <a:gd name="connsiteY8" fmla="*/ 437394 h 437394"/>
                <a:gd name="connsiteX9" fmla="*/ 469291 w 748213"/>
                <a:gd name="connsiteY9" fmla="*/ 376212 h 437394"/>
                <a:gd name="connsiteX10" fmla="*/ 242783 w 748213"/>
                <a:gd name="connsiteY10" fmla="*/ 250591 h 437394"/>
                <a:gd name="connsiteX11" fmla="*/ 120415 w 748213"/>
                <a:gd name="connsiteY11" fmla="*/ 182900 h 437394"/>
                <a:gd name="connsiteX12" fmla="*/ 0 w 748213"/>
                <a:gd name="connsiteY12" fmla="*/ 111953 h 437394"/>
                <a:gd name="connsiteX13" fmla="*/ 12368 w 748213"/>
                <a:gd name="connsiteY13" fmla="*/ 102188 h 437394"/>
                <a:gd name="connsiteX14" fmla="*/ 194617 w 748213"/>
                <a:gd name="connsiteY14" fmla="*/ 0 h 43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213" h="437394">
                  <a:moveTo>
                    <a:pt x="194617" y="0"/>
                  </a:moveTo>
                  <a:cubicBezTo>
                    <a:pt x="198521" y="1302"/>
                    <a:pt x="203077" y="1954"/>
                    <a:pt x="206332" y="3908"/>
                  </a:cubicBezTo>
                  <a:cubicBezTo>
                    <a:pt x="274025" y="41007"/>
                    <a:pt x="342370" y="76156"/>
                    <a:pt x="407456" y="116509"/>
                  </a:cubicBezTo>
                  <a:cubicBezTo>
                    <a:pt x="463434" y="151006"/>
                    <a:pt x="520712" y="182900"/>
                    <a:pt x="578644" y="214141"/>
                  </a:cubicBezTo>
                  <a:cubicBezTo>
                    <a:pt x="583200" y="212187"/>
                    <a:pt x="587756" y="211538"/>
                    <a:pt x="591660" y="209584"/>
                  </a:cubicBezTo>
                  <a:cubicBezTo>
                    <a:pt x="592961" y="208936"/>
                    <a:pt x="594262" y="208283"/>
                    <a:pt x="595564" y="207631"/>
                  </a:cubicBezTo>
                  <a:lnTo>
                    <a:pt x="748213" y="119163"/>
                  </a:lnTo>
                  <a:lnTo>
                    <a:pt x="748213" y="342551"/>
                  </a:lnTo>
                  <a:lnTo>
                    <a:pt x="578644" y="437394"/>
                  </a:lnTo>
                  <a:cubicBezTo>
                    <a:pt x="542193" y="417215"/>
                    <a:pt x="505742" y="396387"/>
                    <a:pt x="469291" y="376212"/>
                  </a:cubicBezTo>
                  <a:cubicBezTo>
                    <a:pt x="393787" y="333905"/>
                    <a:pt x="318936" y="291597"/>
                    <a:pt x="242783" y="250591"/>
                  </a:cubicBezTo>
                  <a:cubicBezTo>
                    <a:pt x="201776" y="227810"/>
                    <a:pt x="160769" y="205681"/>
                    <a:pt x="120415" y="182900"/>
                  </a:cubicBezTo>
                  <a:cubicBezTo>
                    <a:pt x="80060" y="160118"/>
                    <a:pt x="39701" y="136688"/>
                    <a:pt x="0" y="111953"/>
                  </a:cubicBezTo>
                  <a:cubicBezTo>
                    <a:pt x="1949" y="105443"/>
                    <a:pt x="7811" y="104794"/>
                    <a:pt x="12368" y="102188"/>
                  </a:cubicBezTo>
                  <a:cubicBezTo>
                    <a:pt x="72897" y="67692"/>
                    <a:pt x="134084" y="33848"/>
                    <a:pt x="194617" y="0"/>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B014D87-6336-429D-9990-73526788452D}"/>
                </a:ext>
              </a:extLst>
            </p:cNvPr>
            <p:cNvSpPr/>
            <p:nvPr/>
          </p:nvSpPr>
          <p:spPr>
            <a:xfrm>
              <a:off x="11443140" y="4551883"/>
              <a:ext cx="748861" cy="532418"/>
            </a:xfrm>
            <a:custGeom>
              <a:avLst/>
              <a:gdLst>
                <a:gd name="connsiteX0" fmla="*/ 648 w 748861"/>
                <a:gd name="connsiteY0" fmla="*/ 0 h 532418"/>
                <a:gd name="connsiteX1" fmla="*/ 85917 w 748861"/>
                <a:gd name="connsiteY1" fmla="*/ 44910 h 532418"/>
                <a:gd name="connsiteX2" fmla="*/ 136686 w 748861"/>
                <a:gd name="connsiteY2" fmla="*/ 72896 h 532418"/>
                <a:gd name="connsiteX3" fmla="*/ 217394 w 748861"/>
                <a:gd name="connsiteY3" fmla="*/ 118459 h 532418"/>
                <a:gd name="connsiteX4" fmla="*/ 449114 w 748861"/>
                <a:gd name="connsiteY4" fmla="*/ 251239 h 532418"/>
                <a:gd name="connsiteX5" fmla="*/ 513469 w 748861"/>
                <a:gd name="connsiteY5" fmla="*/ 288176 h 532418"/>
                <a:gd name="connsiteX6" fmla="*/ 578966 w 748861"/>
                <a:gd name="connsiteY6" fmla="*/ 322018 h 532418"/>
                <a:gd name="connsiteX7" fmla="*/ 646657 w 748861"/>
                <a:gd name="connsiteY7" fmla="*/ 288092 h 532418"/>
                <a:gd name="connsiteX8" fmla="*/ 712724 w 748861"/>
                <a:gd name="connsiteY8" fmla="*/ 250587 h 532418"/>
                <a:gd name="connsiteX9" fmla="*/ 748861 w 748861"/>
                <a:gd name="connsiteY9" fmla="*/ 230982 h 532418"/>
                <a:gd name="connsiteX10" fmla="*/ 748861 w 748861"/>
                <a:gd name="connsiteY10" fmla="*/ 437063 h 532418"/>
                <a:gd name="connsiteX11" fmla="*/ 595564 w 748861"/>
                <a:gd name="connsiteY11" fmla="*/ 525908 h 532418"/>
                <a:gd name="connsiteX12" fmla="*/ 591657 w 748861"/>
                <a:gd name="connsiteY12" fmla="*/ 527861 h 532418"/>
                <a:gd name="connsiteX13" fmla="*/ 579289 w 748861"/>
                <a:gd name="connsiteY13" fmla="*/ 532190 h 532418"/>
                <a:gd name="connsiteX14" fmla="*/ 579289 w 748861"/>
                <a:gd name="connsiteY14" fmla="*/ 532417 h 532418"/>
                <a:gd name="connsiteX15" fmla="*/ 579043 w 748861"/>
                <a:gd name="connsiteY15" fmla="*/ 532276 h 532418"/>
                <a:gd name="connsiteX16" fmla="*/ 578641 w 748861"/>
                <a:gd name="connsiteY16" fmla="*/ 532418 h 532418"/>
                <a:gd name="connsiteX17" fmla="*/ 578641 w 748861"/>
                <a:gd name="connsiteY17" fmla="*/ 532047 h 532418"/>
                <a:gd name="connsiteX18" fmla="*/ 408107 w 748861"/>
                <a:gd name="connsiteY18" fmla="*/ 434787 h 532418"/>
                <a:gd name="connsiteX19" fmla="*/ 207633 w 748861"/>
                <a:gd name="connsiteY19" fmla="*/ 322834 h 532418"/>
                <a:gd name="connsiteX20" fmla="*/ 195918 w 748861"/>
                <a:gd name="connsiteY20" fmla="*/ 318930 h 532418"/>
                <a:gd name="connsiteX21" fmla="*/ 147100 w 748861"/>
                <a:gd name="connsiteY21" fmla="*/ 288990 h 532418"/>
                <a:gd name="connsiteX22" fmla="*/ 15618 w 748861"/>
                <a:gd name="connsiteY22" fmla="*/ 215441 h 532418"/>
                <a:gd name="connsiteX23" fmla="*/ 0 w 748861"/>
                <a:gd name="connsiteY23" fmla="*/ 190057 h 532418"/>
                <a:gd name="connsiteX24" fmla="*/ 648 w 748861"/>
                <a:gd name="connsiteY24" fmla="*/ 0 h 5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61" h="532418">
                  <a:moveTo>
                    <a:pt x="648" y="0"/>
                  </a:moveTo>
                  <a:cubicBezTo>
                    <a:pt x="30589" y="12367"/>
                    <a:pt x="57927" y="28638"/>
                    <a:pt x="85917" y="44910"/>
                  </a:cubicBezTo>
                  <a:cubicBezTo>
                    <a:pt x="102842" y="54670"/>
                    <a:pt x="119761" y="63784"/>
                    <a:pt x="136686" y="72896"/>
                  </a:cubicBezTo>
                  <a:cubicBezTo>
                    <a:pt x="164672" y="86565"/>
                    <a:pt x="191361" y="101534"/>
                    <a:pt x="217394" y="118459"/>
                  </a:cubicBezTo>
                  <a:cubicBezTo>
                    <a:pt x="292249" y="166623"/>
                    <a:pt x="371657" y="207630"/>
                    <a:pt x="449114" y="251239"/>
                  </a:cubicBezTo>
                  <a:cubicBezTo>
                    <a:pt x="470593" y="263281"/>
                    <a:pt x="491909" y="275972"/>
                    <a:pt x="513469" y="288176"/>
                  </a:cubicBezTo>
                  <a:lnTo>
                    <a:pt x="578966" y="322018"/>
                  </a:lnTo>
                  <a:lnTo>
                    <a:pt x="646657" y="288092"/>
                  </a:lnTo>
                  <a:cubicBezTo>
                    <a:pt x="668787" y="275645"/>
                    <a:pt x="690592" y="262628"/>
                    <a:pt x="712724" y="250587"/>
                  </a:cubicBezTo>
                  <a:lnTo>
                    <a:pt x="748861" y="230982"/>
                  </a:lnTo>
                  <a:lnTo>
                    <a:pt x="748861" y="437063"/>
                  </a:lnTo>
                  <a:lnTo>
                    <a:pt x="595564" y="525908"/>
                  </a:lnTo>
                  <a:cubicBezTo>
                    <a:pt x="594259" y="526560"/>
                    <a:pt x="592957" y="527209"/>
                    <a:pt x="591657" y="527861"/>
                  </a:cubicBezTo>
                  <a:lnTo>
                    <a:pt x="579289" y="532190"/>
                  </a:lnTo>
                  <a:lnTo>
                    <a:pt x="579289" y="532417"/>
                  </a:lnTo>
                  <a:lnTo>
                    <a:pt x="579043" y="532276"/>
                  </a:lnTo>
                  <a:lnTo>
                    <a:pt x="578641" y="532418"/>
                  </a:lnTo>
                  <a:lnTo>
                    <a:pt x="578641" y="532047"/>
                  </a:lnTo>
                  <a:lnTo>
                    <a:pt x="408107" y="434787"/>
                  </a:lnTo>
                  <a:cubicBezTo>
                    <a:pt x="343017" y="394432"/>
                    <a:pt x="274672" y="359283"/>
                    <a:pt x="207633" y="322834"/>
                  </a:cubicBezTo>
                  <a:cubicBezTo>
                    <a:pt x="203730" y="320883"/>
                    <a:pt x="199822" y="320231"/>
                    <a:pt x="195918" y="318930"/>
                  </a:cubicBezTo>
                  <a:cubicBezTo>
                    <a:pt x="181596" y="305260"/>
                    <a:pt x="163370" y="298102"/>
                    <a:pt x="147100" y="288990"/>
                  </a:cubicBezTo>
                  <a:cubicBezTo>
                    <a:pt x="103490" y="264254"/>
                    <a:pt x="59881" y="239524"/>
                    <a:pt x="15618" y="215441"/>
                  </a:cubicBezTo>
                  <a:cubicBezTo>
                    <a:pt x="4556" y="209584"/>
                    <a:pt x="0" y="203074"/>
                    <a:pt x="0" y="190057"/>
                  </a:cubicBezTo>
                  <a:cubicBezTo>
                    <a:pt x="648" y="126918"/>
                    <a:pt x="648" y="63135"/>
                    <a:pt x="648"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A43125B0-088F-4ED5-961C-C6CD88CC419C}"/>
                </a:ext>
              </a:extLst>
            </p:cNvPr>
            <p:cNvSpPr/>
            <p:nvPr/>
          </p:nvSpPr>
          <p:spPr>
            <a:xfrm>
              <a:off x="11443151" y="4980810"/>
              <a:ext cx="748849" cy="535074"/>
            </a:xfrm>
            <a:custGeom>
              <a:avLst/>
              <a:gdLst>
                <a:gd name="connsiteX0" fmla="*/ 1304 w 748849"/>
                <a:gd name="connsiteY0" fmla="*/ 0 h 535074"/>
                <a:gd name="connsiteX1" fmla="*/ 122011 w 748849"/>
                <a:gd name="connsiteY1" fmla="*/ 70946 h 535074"/>
                <a:gd name="connsiteX2" fmla="*/ 244677 w 748849"/>
                <a:gd name="connsiteY2" fmla="*/ 138638 h 535074"/>
                <a:gd name="connsiteX3" fmla="*/ 471085 w 748849"/>
                <a:gd name="connsiteY3" fmla="*/ 265556 h 535074"/>
                <a:gd name="connsiteX4" fmla="*/ 580050 w 748849"/>
                <a:gd name="connsiteY4" fmla="*/ 326088 h 535074"/>
                <a:gd name="connsiteX5" fmla="*/ 580050 w 748849"/>
                <a:gd name="connsiteY5" fmla="*/ 326674 h 535074"/>
                <a:gd name="connsiteX6" fmla="*/ 748849 w 748849"/>
                <a:gd name="connsiteY6" fmla="*/ 232262 h 535074"/>
                <a:gd name="connsiteX7" fmla="*/ 748849 w 748849"/>
                <a:gd name="connsiteY7" fmla="*/ 443550 h 535074"/>
                <a:gd name="connsiteX8" fmla="*/ 600103 w 748849"/>
                <a:gd name="connsiteY8" fmla="*/ 526560 h 535074"/>
                <a:gd name="connsiteX9" fmla="*/ 579929 w 748849"/>
                <a:gd name="connsiteY9" fmla="*/ 535025 h 535074"/>
                <a:gd name="connsiteX10" fmla="*/ 579929 w 748849"/>
                <a:gd name="connsiteY10" fmla="*/ 534305 h 535074"/>
                <a:gd name="connsiteX11" fmla="*/ 489355 w 748849"/>
                <a:gd name="connsiteY11" fmla="*/ 484905 h 535074"/>
                <a:gd name="connsiteX12" fmla="*/ 230321 w 748849"/>
                <a:gd name="connsiteY12" fmla="*/ 339110 h 535074"/>
                <a:gd name="connsiteX13" fmla="*/ 12397 w 748849"/>
                <a:gd name="connsiteY13" fmla="*/ 214789 h 535074"/>
                <a:gd name="connsiteX14" fmla="*/ 0 w 748849"/>
                <a:gd name="connsiteY14" fmla="*/ 195915 h 535074"/>
                <a:gd name="connsiteX15" fmla="*/ 1304 w 748849"/>
                <a:gd name="connsiteY15" fmla="*/ 0 h 5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8849" h="535074">
                  <a:moveTo>
                    <a:pt x="1304" y="0"/>
                  </a:moveTo>
                  <a:cubicBezTo>
                    <a:pt x="41107" y="24731"/>
                    <a:pt x="81558" y="48165"/>
                    <a:pt x="122011" y="70946"/>
                  </a:cubicBezTo>
                  <a:cubicBezTo>
                    <a:pt x="163118" y="93727"/>
                    <a:pt x="204225" y="115856"/>
                    <a:pt x="244677" y="138638"/>
                  </a:cubicBezTo>
                  <a:cubicBezTo>
                    <a:pt x="320365" y="180945"/>
                    <a:pt x="395399" y="223252"/>
                    <a:pt x="471085" y="265556"/>
                  </a:cubicBezTo>
                  <a:cubicBezTo>
                    <a:pt x="507626" y="286387"/>
                    <a:pt x="544161" y="306562"/>
                    <a:pt x="580050" y="326088"/>
                  </a:cubicBezTo>
                  <a:lnTo>
                    <a:pt x="580050" y="326674"/>
                  </a:lnTo>
                  <a:lnTo>
                    <a:pt x="748849" y="232262"/>
                  </a:lnTo>
                  <a:lnTo>
                    <a:pt x="748849" y="443550"/>
                  </a:lnTo>
                  <a:lnTo>
                    <a:pt x="600103" y="526560"/>
                  </a:lnTo>
                  <a:cubicBezTo>
                    <a:pt x="593598" y="529815"/>
                    <a:pt x="588388" y="535672"/>
                    <a:pt x="579929" y="535025"/>
                  </a:cubicBezTo>
                  <a:lnTo>
                    <a:pt x="579929" y="534305"/>
                  </a:lnTo>
                  <a:lnTo>
                    <a:pt x="489355" y="484905"/>
                  </a:lnTo>
                  <a:cubicBezTo>
                    <a:pt x="403229" y="436740"/>
                    <a:pt x="315143" y="390524"/>
                    <a:pt x="230321" y="339110"/>
                  </a:cubicBezTo>
                  <a:cubicBezTo>
                    <a:pt x="158550" y="295501"/>
                    <a:pt x="84822" y="257096"/>
                    <a:pt x="12397" y="214789"/>
                  </a:cubicBezTo>
                  <a:cubicBezTo>
                    <a:pt x="4566" y="210232"/>
                    <a:pt x="0" y="206329"/>
                    <a:pt x="0" y="195915"/>
                  </a:cubicBezTo>
                  <a:cubicBezTo>
                    <a:pt x="1304" y="130827"/>
                    <a:pt x="1304" y="65089"/>
                    <a:pt x="1304"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4A0756C9-B466-4207-B73D-4CD83BC2694C}"/>
                </a:ext>
              </a:extLst>
            </p:cNvPr>
            <p:cNvSpPr/>
            <p:nvPr/>
          </p:nvSpPr>
          <p:spPr>
            <a:xfrm>
              <a:off x="11336803" y="2991288"/>
              <a:ext cx="571619" cy="322529"/>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C978188-F50B-4DD6-8BD0-D6FAFC952BA4}"/>
                </a:ext>
              </a:extLst>
            </p:cNvPr>
            <p:cNvSpPr/>
            <p:nvPr/>
          </p:nvSpPr>
          <p:spPr>
            <a:xfrm>
              <a:off x="11336165" y="3307959"/>
              <a:ext cx="571619" cy="217147"/>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A71D4E44-088B-461F-9BE6-948BD64EB9D7}"/>
                </a:ext>
              </a:extLst>
            </p:cNvPr>
            <p:cNvSpPr/>
            <p:nvPr/>
          </p:nvSpPr>
          <p:spPr>
            <a:xfrm>
              <a:off x="11338243" y="3154199"/>
              <a:ext cx="569062" cy="261535"/>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9C787E19-6B2C-4774-9382-683701FC085B}"/>
                </a:ext>
              </a:extLst>
            </p:cNvPr>
            <p:cNvSpPr/>
            <p:nvPr/>
          </p:nvSpPr>
          <p:spPr>
            <a:xfrm>
              <a:off x="11338249" y="3364960"/>
              <a:ext cx="570044" cy="262518"/>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93E3238-2D21-4DA8-9D0B-E4DDE6FC67C3}"/>
                </a:ext>
              </a:extLst>
            </p:cNvPr>
            <p:cNvSpPr/>
            <p:nvPr/>
          </p:nvSpPr>
          <p:spPr>
            <a:xfrm>
              <a:off x="10818308" y="3929880"/>
              <a:ext cx="623115" cy="35158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D1655D84-35F8-4D8F-801A-4E2FA8C3EBC8}"/>
                </a:ext>
              </a:extLst>
            </p:cNvPr>
            <p:cNvSpPr/>
            <p:nvPr/>
          </p:nvSpPr>
          <p:spPr>
            <a:xfrm>
              <a:off x="10817612" y="4275079"/>
              <a:ext cx="623115" cy="23670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30991C8-52F8-4811-AB95-145A9C9000B5}"/>
                </a:ext>
              </a:extLst>
            </p:cNvPr>
            <p:cNvSpPr/>
            <p:nvPr/>
          </p:nvSpPr>
          <p:spPr>
            <a:xfrm>
              <a:off x="10819877" y="4107467"/>
              <a:ext cx="620328" cy="285096"/>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F46A7977-500C-462D-9BA1-5E210112B368}"/>
                </a:ext>
              </a:extLst>
            </p:cNvPr>
            <p:cNvSpPr/>
            <p:nvPr/>
          </p:nvSpPr>
          <p:spPr>
            <a:xfrm>
              <a:off x="10819884" y="4337215"/>
              <a:ext cx="621399" cy="286167"/>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CCDB9E3B-E204-4068-8712-42901AE57896}"/>
                </a:ext>
              </a:extLst>
            </p:cNvPr>
            <p:cNvSpPr/>
            <p:nvPr/>
          </p:nvSpPr>
          <p:spPr>
            <a:xfrm>
              <a:off x="11780846" y="2267637"/>
              <a:ext cx="411154" cy="462246"/>
            </a:xfrm>
            <a:custGeom>
              <a:avLst/>
              <a:gdLst>
                <a:gd name="connsiteX0" fmla="*/ 411154 w 411154"/>
                <a:gd name="connsiteY0" fmla="*/ 0 h 462246"/>
                <a:gd name="connsiteX1" fmla="*/ 411154 w 411154"/>
                <a:gd name="connsiteY1" fmla="*/ 462013 h 462246"/>
                <a:gd name="connsiteX2" fmla="*/ 410690 w 411154"/>
                <a:gd name="connsiteY2" fmla="*/ 462246 h 462246"/>
                <a:gd name="connsiteX3" fmla="*/ 318087 w 411154"/>
                <a:gd name="connsiteY3" fmla="*/ 411779 h 462246"/>
                <a:gd name="connsiteX4" fmla="*/ 153718 w 411154"/>
                <a:gd name="connsiteY4" fmla="*/ 317325 h 462246"/>
                <a:gd name="connsiteX5" fmla="*/ 96767 w 411154"/>
                <a:gd name="connsiteY5" fmla="*/ 284450 h 462246"/>
                <a:gd name="connsiteX6" fmla="*/ 60653 w 411154"/>
                <a:gd name="connsiteY6" fmla="*/ 264542 h 462246"/>
                <a:gd name="connsiteX7" fmla="*/ 0 w 411154"/>
                <a:gd name="connsiteY7" fmla="*/ 232596 h 462246"/>
                <a:gd name="connsiteX8" fmla="*/ 11575 w 411154"/>
                <a:gd name="connsiteY8" fmla="*/ 222872 h 462246"/>
                <a:gd name="connsiteX9" fmla="*/ 209278 w 411154"/>
                <a:gd name="connsiteY9" fmla="*/ 111288 h 462246"/>
                <a:gd name="connsiteX10" fmla="*/ 396800 w 411154"/>
                <a:gd name="connsiteY10" fmla="*/ 4335 h 4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154" h="462246">
                  <a:moveTo>
                    <a:pt x="411154" y="0"/>
                  </a:moveTo>
                  <a:lnTo>
                    <a:pt x="411154" y="462013"/>
                  </a:lnTo>
                  <a:lnTo>
                    <a:pt x="410690" y="462246"/>
                  </a:lnTo>
                  <a:cubicBezTo>
                    <a:pt x="378279" y="447892"/>
                    <a:pt x="348644" y="428910"/>
                    <a:pt x="318087" y="411779"/>
                  </a:cubicBezTo>
                  <a:cubicBezTo>
                    <a:pt x="262988" y="380758"/>
                    <a:pt x="206502" y="352049"/>
                    <a:pt x="153718" y="317325"/>
                  </a:cubicBezTo>
                  <a:cubicBezTo>
                    <a:pt x="135200" y="305287"/>
                    <a:pt x="115753" y="294638"/>
                    <a:pt x="96767" y="284450"/>
                  </a:cubicBezTo>
                  <a:cubicBezTo>
                    <a:pt x="84267" y="278432"/>
                    <a:pt x="72692" y="271489"/>
                    <a:pt x="60653" y="264542"/>
                  </a:cubicBezTo>
                  <a:cubicBezTo>
                    <a:pt x="40745" y="252968"/>
                    <a:pt x="21298" y="241393"/>
                    <a:pt x="0" y="232596"/>
                  </a:cubicBezTo>
                  <a:cubicBezTo>
                    <a:pt x="926" y="225649"/>
                    <a:pt x="7408" y="225188"/>
                    <a:pt x="11575" y="222872"/>
                  </a:cubicBezTo>
                  <a:cubicBezTo>
                    <a:pt x="77323" y="185833"/>
                    <a:pt x="144459" y="150642"/>
                    <a:pt x="209278" y="111288"/>
                  </a:cubicBezTo>
                  <a:cubicBezTo>
                    <a:pt x="271324" y="73785"/>
                    <a:pt x="334754" y="40448"/>
                    <a:pt x="396800" y="4335"/>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F8CE817-906D-44DC-B1F8-F5CA9F345467}"/>
                </a:ext>
              </a:extLst>
            </p:cNvPr>
            <p:cNvSpPr/>
            <p:nvPr/>
          </p:nvSpPr>
          <p:spPr>
            <a:xfrm>
              <a:off x="11779920" y="2727102"/>
              <a:ext cx="412080" cy="311137"/>
            </a:xfrm>
            <a:custGeom>
              <a:avLst/>
              <a:gdLst>
                <a:gd name="connsiteX0" fmla="*/ 138441 w 412080"/>
                <a:gd name="connsiteY0" fmla="*/ 0 h 311137"/>
                <a:gd name="connsiteX1" fmla="*/ 146774 w 412080"/>
                <a:gd name="connsiteY1" fmla="*/ 2779 h 311137"/>
                <a:gd name="connsiteX2" fmla="*/ 289843 w 412080"/>
                <a:gd name="connsiteY2" fmla="*/ 82878 h 311137"/>
                <a:gd name="connsiteX3" fmla="*/ 411616 w 412080"/>
                <a:gd name="connsiteY3" fmla="*/ 152327 h 311137"/>
                <a:gd name="connsiteX4" fmla="*/ 412080 w 412080"/>
                <a:gd name="connsiteY4" fmla="*/ 152165 h 311137"/>
                <a:gd name="connsiteX5" fmla="*/ 412080 w 412080"/>
                <a:gd name="connsiteY5" fmla="*/ 310878 h 311137"/>
                <a:gd name="connsiteX6" fmla="*/ 411616 w 412080"/>
                <a:gd name="connsiteY6" fmla="*/ 311137 h 311137"/>
                <a:gd name="connsiteX7" fmla="*/ 333829 w 412080"/>
                <a:gd name="connsiteY7" fmla="*/ 267616 h 311137"/>
                <a:gd name="connsiteX8" fmla="*/ 172703 w 412080"/>
                <a:gd name="connsiteY8" fmla="*/ 178256 h 311137"/>
                <a:gd name="connsiteX9" fmla="*/ 85657 w 412080"/>
                <a:gd name="connsiteY9" fmla="*/ 130104 h 311137"/>
                <a:gd name="connsiteX10" fmla="*/ 0 w 412080"/>
                <a:gd name="connsiteY10" fmla="*/ 79637 h 311137"/>
                <a:gd name="connsiteX11" fmla="*/ 8798 w 412080"/>
                <a:gd name="connsiteY11" fmla="*/ 72690 h 311137"/>
                <a:gd name="connsiteX12" fmla="*/ 138441 w 412080"/>
                <a:gd name="connsiteY12" fmla="*/ 0 h 31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080" h="311137">
                  <a:moveTo>
                    <a:pt x="138441" y="0"/>
                  </a:moveTo>
                  <a:cubicBezTo>
                    <a:pt x="141218" y="925"/>
                    <a:pt x="144459" y="1390"/>
                    <a:pt x="146774" y="2779"/>
                  </a:cubicBezTo>
                  <a:cubicBezTo>
                    <a:pt x="194927" y="29169"/>
                    <a:pt x="243544" y="54172"/>
                    <a:pt x="289843" y="82878"/>
                  </a:cubicBezTo>
                  <a:cubicBezTo>
                    <a:pt x="329662" y="107417"/>
                    <a:pt x="370407" y="130104"/>
                    <a:pt x="411616" y="152327"/>
                  </a:cubicBezTo>
                  <a:lnTo>
                    <a:pt x="412080" y="152165"/>
                  </a:lnTo>
                  <a:lnTo>
                    <a:pt x="412080" y="310878"/>
                  </a:lnTo>
                  <a:lnTo>
                    <a:pt x="411616" y="311137"/>
                  </a:lnTo>
                  <a:cubicBezTo>
                    <a:pt x="385687" y="296783"/>
                    <a:pt x="359758" y="281968"/>
                    <a:pt x="333829" y="267616"/>
                  </a:cubicBezTo>
                  <a:cubicBezTo>
                    <a:pt x="280119" y="237521"/>
                    <a:pt x="226874" y="207426"/>
                    <a:pt x="172703" y="178256"/>
                  </a:cubicBezTo>
                  <a:cubicBezTo>
                    <a:pt x="143533" y="162051"/>
                    <a:pt x="114363" y="146310"/>
                    <a:pt x="85657" y="130104"/>
                  </a:cubicBezTo>
                  <a:cubicBezTo>
                    <a:pt x="56951" y="113899"/>
                    <a:pt x="28242" y="97232"/>
                    <a:pt x="0" y="79637"/>
                  </a:cubicBezTo>
                  <a:cubicBezTo>
                    <a:pt x="1387" y="75006"/>
                    <a:pt x="5557" y="74544"/>
                    <a:pt x="8798" y="72690"/>
                  </a:cubicBezTo>
                  <a:cubicBezTo>
                    <a:pt x="51856" y="48152"/>
                    <a:pt x="95380" y="24077"/>
                    <a:pt x="138441" y="0"/>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FDF23A4B-4B3E-47E4-BCB1-028C5A738F48}"/>
                </a:ext>
              </a:extLst>
            </p:cNvPr>
            <p:cNvSpPr/>
            <p:nvPr/>
          </p:nvSpPr>
          <p:spPr>
            <a:xfrm>
              <a:off x="11779460" y="2500695"/>
              <a:ext cx="412540" cy="378733"/>
            </a:xfrm>
            <a:custGeom>
              <a:avLst/>
              <a:gdLst>
                <a:gd name="connsiteX0" fmla="*/ 461 w 412540"/>
                <a:gd name="connsiteY0" fmla="*/ 0 h 378733"/>
                <a:gd name="connsiteX1" fmla="*/ 61117 w 412540"/>
                <a:gd name="connsiteY1" fmla="*/ 31947 h 378733"/>
                <a:gd name="connsiteX2" fmla="*/ 97231 w 412540"/>
                <a:gd name="connsiteY2" fmla="*/ 51855 h 378733"/>
                <a:gd name="connsiteX3" fmla="*/ 154642 w 412540"/>
                <a:gd name="connsiteY3" fmla="*/ 84265 h 378733"/>
                <a:gd name="connsiteX4" fmla="*/ 319476 w 412540"/>
                <a:gd name="connsiteY4" fmla="*/ 178718 h 378733"/>
                <a:gd name="connsiteX5" fmla="*/ 365254 w 412540"/>
                <a:gd name="connsiteY5" fmla="*/ 204993 h 378733"/>
                <a:gd name="connsiteX6" fmla="*/ 411845 w 412540"/>
                <a:gd name="connsiteY6" fmla="*/ 229066 h 378733"/>
                <a:gd name="connsiteX7" fmla="*/ 412540 w 412540"/>
                <a:gd name="connsiteY7" fmla="*/ 228718 h 378733"/>
                <a:gd name="connsiteX8" fmla="*/ 412540 w 412540"/>
                <a:gd name="connsiteY8" fmla="*/ 378408 h 378733"/>
                <a:gd name="connsiteX9" fmla="*/ 412075 w 412540"/>
                <a:gd name="connsiteY9" fmla="*/ 378571 h 378733"/>
                <a:gd name="connsiteX10" fmla="*/ 412075 w 412540"/>
                <a:gd name="connsiteY10" fmla="*/ 378732 h 378733"/>
                <a:gd name="connsiteX11" fmla="*/ 411900 w 412540"/>
                <a:gd name="connsiteY11" fmla="*/ 378632 h 378733"/>
                <a:gd name="connsiteX12" fmla="*/ 411614 w 412540"/>
                <a:gd name="connsiteY12" fmla="*/ 378733 h 378733"/>
                <a:gd name="connsiteX13" fmla="*/ 411614 w 412540"/>
                <a:gd name="connsiteY13" fmla="*/ 378469 h 378733"/>
                <a:gd name="connsiteX14" fmla="*/ 290305 w 412540"/>
                <a:gd name="connsiteY14" fmla="*/ 309284 h 378733"/>
                <a:gd name="connsiteX15" fmla="*/ 147699 w 412540"/>
                <a:gd name="connsiteY15" fmla="*/ 229646 h 378733"/>
                <a:gd name="connsiteX16" fmla="*/ 139365 w 412540"/>
                <a:gd name="connsiteY16" fmla="*/ 226869 h 378733"/>
                <a:gd name="connsiteX17" fmla="*/ 104639 w 412540"/>
                <a:gd name="connsiteY17" fmla="*/ 205572 h 378733"/>
                <a:gd name="connsiteX18" fmla="*/ 11110 w 412540"/>
                <a:gd name="connsiteY18" fmla="*/ 153253 h 378733"/>
                <a:gd name="connsiteX19" fmla="*/ 0 w 412540"/>
                <a:gd name="connsiteY19" fmla="*/ 135196 h 378733"/>
                <a:gd name="connsiteX20" fmla="*/ 461 w 412540"/>
                <a:gd name="connsiteY20" fmla="*/ 0 h 37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2540" h="378733">
                  <a:moveTo>
                    <a:pt x="461" y="0"/>
                  </a:moveTo>
                  <a:cubicBezTo>
                    <a:pt x="21759" y="8798"/>
                    <a:pt x="41206" y="20372"/>
                    <a:pt x="61117" y="31947"/>
                  </a:cubicBezTo>
                  <a:cubicBezTo>
                    <a:pt x="73156" y="38890"/>
                    <a:pt x="85192" y="45373"/>
                    <a:pt x="97231" y="51855"/>
                  </a:cubicBezTo>
                  <a:cubicBezTo>
                    <a:pt x="117139" y="61578"/>
                    <a:pt x="136124" y="72226"/>
                    <a:pt x="154642" y="84265"/>
                  </a:cubicBezTo>
                  <a:cubicBezTo>
                    <a:pt x="207890" y="118527"/>
                    <a:pt x="264377" y="147697"/>
                    <a:pt x="319476" y="178718"/>
                  </a:cubicBezTo>
                  <a:cubicBezTo>
                    <a:pt x="334755" y="187284"/>
                    <a:pt x="349918" y="196312"/>
                    <a:pt x="365254" y="204993"/>
                  </a:cubicBezTo>
                  <a:lnTo>
                    <a:pt x="411845" y="229066"/>
                  </a:lnTo>
                  <a:lnTo>
                    <a:pt x="412540" y="228718"/>
                  </a:lnTo>
                  <a:lnTo>
                    <a:pt x="412540" y="378408"/>
                  </a:lnTo>
                  <a:lnTo>
                    <a:pt x="412075" y="378571"/>
                  </a:lnTo>
                  <a:lnTo>
                    <a:pt x="412075" y="378732"/>
                  </a:lnTo>
                  <a:lnTo>
                    <a:pt x="411900" y="378632"/>
                  </a:lnTo>
                  <a:lnTo>
                    <a:pt x="411614" y="378733"/>
                  </a:lnTo>
                  <a:lnTo>
                    <a:pt x="411614" y="378469"/>
                  </a:lnTo>
                  <a:lnTo>
                    <a:pt x="290305" y="309284"/>
                  </a:lnTo>
                  <a:cubicBezTo>
                    <a:pt x="244004" y="280577"/>
                    <a:pt x="195387" y="255574"/>
                    <a:pt x="147699" y="229646"/>
                  </a:cubicBezTo>
                  <a:cubicBezTo>
                    <a:pt x="144922" y="228259"/>
                    <a:pt x="142143" y="227795"/>
                    <a:pt x="139365" y="226869"/>
                  </a:cubicBezTo>
                  <a:cubicBezTo>
                    <a:pt x="129178" y="217146"/>
                    <a:pt x="116213" y="212054"/>
                    <a:pt x="104639" y="205572"/>
                  </a:cubicBezTo>
                  <a:cubicBezTo>
                    <a:pt x="73617" y="187976"/>
                    <a:pt x="42596" y="170384"/>
                    <a:pt x="11110" y="153253"/>
                  </a:cubicBezTo>
                  <a:cubicBezTo>
                    <a:pt x="3241" y="149087"/>
                    <a:pt x="0" y="144456"/>
                    <a:pt x="0" y="135196"/>
                  </a:cubicBezTo>
                  <a:cubicBezTo>
                    <a:pt x="461" y="90283"/>
                    <a:pt x="461" y="44911"/>
                    <a:pt x="461"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A6B50AB-6382-4AD9-B0B9-19698C21FC2C}"/>
                </a:ext>
              </a:extLst>
            </p:cNvPr>
            <p:cNvSpPr/>
            <p:nvPr/>
          </p:nvSpPr>
          <p:spPr>
            <a:xfrm>
              <a:off x="11779468" y="2805812"/>
              <a:ext cx="412532" cy="380588"/>
            </a:xfrm>
            <a:custGeom>
              <a:avLst/>
              <a:gdLst>
                <a:gd name="connsiteX0" fmla="*/ 927 w 412532"/>
                <a:gd name="connsiteY0" fmla="*/ 0 h 380588"/>
                <a:gd name="connsiteX1" fmla="*/ 86792 w 412532"/>
                <a:gd name="connsiteY1" fmla="*/ 50467 h 380588"/>
                <a:gd name="connsiteX2" fmla="*/ 174050 w 412532"/>
                <a:gd name="connsiteY2" fmla="*/ 98619 h 380588"/>
                <a:gd name="connsiteX3" fmla="*/ 335105 w 412532"/>
                <a:gd name="connsiteY3" fmla="*/ 188902 h 380588"/>
                <a:gd name="connsiteX4" fmla="*/ 412532 w 412532"/>
                <a:gd name="connsiteY4" fmla="*/ 231915 h 380588"/>
                <a:gd name="connsiteX5" fmla="*/ 412532 w 412532"/>
                <a:gd name="connsiteY5" fmla="*/ 380587 h 380588"/>
                <a:gd name="connsiteX6" fmla="*/ 412530 w 412532"/>
                <a:gd name="connsiteY6" fmla="*/ 380588 h 380588"/>
                <a:gd name="connsiteX7" fmla="*/ 412530 w 412532"/>
                <a:gd name="connsiteY7" fmla="*/ 380076 h 380588"/>
                <a:gd name="connsiteX8" fmla="*/ 348101 w 412532"/>
                <a:gd name="connsiteY8" fmla="*/ 344935 h 380588"/>
                <a:gd name="connsiteX9" fmla="*/ 163838 w 412532"/>
                <a:gd name="connsiteY9" fmla="*/ 241224 h 380588"/>
                <a:gd name="connsiteX10" fmla="*/ 8818 w 412532"/>
                <a:gd name="connsiteY10" fmla="*/ 152789 h 380588"/>
                <a:gd name="connsiteX11" fmla="*/ 0 w 412532"/>
                <a:gd name="connsiteY11" fmla="*/ 139364 h 380588"/>
                <a:gd name="connsiteX12" fmla="*/ 927 w 412532"/>
                <a:gd name="connsiteY12" fmla="*/ 0 h 38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532" h="380588">
                  <a:moveTo>
                    <a:pt x="927" y="0"/>
                  </a:moveTo>
                  <a:cubicBezTo>
                    <a:pt x="29241" y="17592"/>
                    <a:pt x="58016" y="34262"/>
                    <a:pt x="86792" y="50467"/>
                  </a:cubicBezTo>
                  <a:cubicBezTo>
                    <a:pt x="116033" y="66673"/>
                    <a:pt x="145274" y="82414"/>
                    <a:pt x="174050" y="98619"/>
                  </a:cubicBezTo>
                  <a:cubicBezTo>
                    <a:pt x="227891" y="128714"/>
                    <a:pt x="281265" y="158810"/>
                    <a:pt x="335105" y="188902"/>
                  </a:cubicBezTo>
                  <a:lnTo>
                    <a:pt x="412532" y="231915"/>
                  </a:lnTo>
                  <a:lnTo>
                    <a:pt x="412532" y="380587"/>
                  </a:lnTo>
                  <a:lnTo>
                    <a:pt x="412530" y="380588"/>
                  </a:lnTo>
                  <a:lnTo>
                    <a:pt x="412530" y="380076"/>
                  </a:lnTo>
                  <a:lnTo>
                    <a:pt x="348101" y="344935"/>
                  </a:lnTo>
                  <a:cubicBezTo>
                    <a:pt x="286835" y="310673"/>
                    <a:pt x="224176" y="277798"/>
                    <a:pt x="163838" y="241224"/>
                  </a:cubicBezTo>
                  <a:cubicBezTo>
                    <a:pt x="112784" y="210203"/>
                    <a:pt x="60338" y="182884"/>
                    <a:pt x="8818" y="152789"/>
                  </a:cubicBezTo>
                  <a:cubicBezTo>
                    <a:pt x="3248" y="149548"/>
                    <a:pt x="0" y="146771"/>
                    <a:pt x="0" y="139364"/>
                  </a:cubicBezTo>
                  <a:cubicBezTo>
                    <a:pt x="927" y="93063"/>
                    <a:pt x="927" y="46301"/>
                    <a:pt x="927"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a:t>Azure Databricks for machine learning modeling</a:t>
            </a:r>
          </a:p>
        </p:txBody>
      </p:sp>
      <p:sp>
        <p:nvSpPr>
          <p:cNvPr id="26" name="Text Placeholder 25" hidden="1">
            <a:extLst>
              <a:ext uri="{FF2B5EF4-FFF2-40B4-BE49-F238E27FC236}">
                <a16:creationId xmlns:a16="http://schemas.microsoft.com/office/drawing/2014/main" id="{82480E27-BF9C-43B9-A45B-F77CF391A8AB}"/>
              </a:ext>
            </a:extLst>
          </p:cNvPr>
          <p:cNvSpPr>
            <a:spLocks noGrp="1"/>
          </p:cNvSpPr>
          <p:nvPr>
            <p:ph type="body" sz="quarter" idx="4294967295"/>
          </p:nvPr>
        </p:nvSpPr>
        <p:spPr>
          <a:xfrm>
            <a:off x="0" y="3443288"/>
            <a:ext cx="2925763" cy="666750"/>
          </a:xfrm>
        </p:spPr>
        <p:txBody>
          <a:bodyPr/>
          <a:lstStyle/>
          <a:p>
            <a:r>
              <a:rPr lang="en-US"/>
              <a:t>Learn and adapt</a:t>
            </a:r>
            <a:br>
              <a:rPr lang="en-US"/>
            </a:br>
            <a:r>
              <a:rPr lang="en-US"/>
              <a:t>with your app!</a:t>
            </a:r>
          </a:p>
          <a:p>
            <a:endParaRPr lang="en-US"/>
          </a:p>
        </p:txBody>
      </p:sp>
      <p:sp>
        <p:nvSpPr>
          <p:cNvPr id="27" name="Text Placeholder 26" hidden="1">
            <a:extLst>
              <a:ext uri="{FF2B5EF4-FFF2-40B4-BE49-F238E27FC236}">
                <a16:creationId xmlns:a16="http://schemas.microsoft.com/office/drawing/2014/main" id="{56CC7DB6-A197-4D04-8F48-A62289517389}"/>
              </a:ext>
            </a:extLst>
          </p:cNvPr>
          <p:cNvSpPr>
            <a:spLocks noGrp="1"/>
          </p:cNvSpPr>
          <p:nvPr>
            <p:ph type="body" sz="quarter" idx="4294967295"/>
          </p:nvPr>
        </p:nvSpPr>
        <p:spPr>
          <a:xfrm>
            <a:off x="9266238" y="3443288"/>
            <a:ext cx="2925762" cy="666750"/>
          </a:xfrm>
        </p:spPr>
        <p:txBody>
          <a:bodyPr/>
          <a:lstStyle/>
          <a:p>
            <a:r>
              <a:rPr lang="en-US"/>
              <a:t>Scales on the fly</a:t>
            </a:r>
          </a:p>
          <a:p>
            <a:pPr lvl="1"/>
            <a:r>
              <a:rPr lang="en-US"/>
              <a:t>without app downtime!</a:t>
            </a:r>
          </a:p>
        </p:txBody>
      </p:sp>
      <p:sp>
        <p:nvSpPr>
          <p:cNvPr id="28" name="Text Placeholder 27" hidden="1">
            <a:extLst>
              <a:ext uri="{FF2B5EF4-FFF2-40B4-BE49-F238E27FC236}">
                <a16:creationId xmlns:a16="http://schemas.microsoft.com/office/drawing/2014/main" id="{075155FB-510A-48CF-B50D-A72DC1A1B572}"/>
              </a:ext>
            </a:extLst>
          </p:cNvPr>
          <p:cNvSpPr>
            <a:spLocks noGrp="1"/>
          </p:cNvSpPr>
          <p:nvPr>
            <p:ph type="body" sz="quarter" idx="4294967295"/>
          </p:nvPr>
        </p:nvSpPr>
        <p:spPr>
          <a:xfrm>
            <a:off x="9266238" y="3443288"/>
            <a:ext cx="2925762" cy="666750"/>
          </a:xfrm>
        </p:spPr>
        <p:txBody>
          <a:bodyPr/>
          <a:lstStyle/>
          <a:p>
            <a:r>
              <a:rPr lang="en-US"/>
              <a:t>Build multitenant apps</a:t>
            </a:r>
          </a:p>
          <a:p>
            <a:pPr lvl="1"/>
            <a:r>
              <a:rPr lang="en-US"/>
              <a:t>with customer isolation </a:t>
            </a:r>
            <a:br>
              <a:rPr lang="en-US"/>
            </a:br>
            <a:r>
              <a:rPr lang="en-US"/>
              <a:t>and efficiency!</a:t>
            </a:r>
          </a:p>
        </p:txBody>
      </p:sp>
      <p:sp>
        <p:nvSpPr>
          <p:cNvPr id="29" name="Text Placeholder 28" hidden="1">
            <a:extLst>
              <a:ext uri="{FF2B5EF4-FFF2-40B4-BE49-F238E27FC236}">
                <a16:creationId xmlns:a16="http://schemas.microsoft.com/office/drawing/2014/main" id="{498930B1-35B0-48DD-9A69-789C7B529C9E}"/>
              </a:ext>
            </a:extLst>
          </p:cNvPr>
          <p:cNvSpPr>
            <a:spLocks noGrp="1"/>
          </p:cNvSpPr>
          <p:nvPr>
            <p:ph type="body" sz="quarter" idx="4294967295"/>
          </p:nvPr>
        </p:nvSpPr>
        <p:spPr>
          <a:xfrm>
            <a:off x="0" y="3443288"/>
            <a:ext cx="2925763" cy="666750"/>
          </a:xfrm>
        </p:spPr>
        <p:txBody>
          <a:bodyPr/>
          <a:lstStyle/>
          <a:p>
            <a:r>
              <a:rPr lang="en-US"/>
              <a:t>Work within </a:t>
            </a:r>
            <a:br>
              <a:rPr lang="en-US"/>
            </a:br>
            <a:r>
              <a:rPr lang="en-US"/>
              <a:t>your environment</a:t>
            </a:r>
          </a:p>
          <a:p>
            <a:pPr lvl="1"/>
            <a:r>
              <a:rPr lang="en-US"/>
              <a:t>so you can focus on </a:t>
            </a:r>
            <a:br>
              <a:rPr lang="en-US"/>
            </a:br>
            <a:r>
              <a:rPr lang="en-US"/>
              <a:t>building great apps!</a:t>
            </a:r>
          </a:p>
        </p:txBody>
      </p:sp>
      <p:grpSp>
        <p:nvGrpSpPr>
          <p:cNvPr id="3" name="Group 2" hidden="1">
            <a:extLst>
              <a:ext uri="{FF2B5EF4-FFF2-40B4-BE49-F238E27FC236}">
                <a16:creationId xmlns:a16="http://schemas.microsoft.com/office/drawing/2014/main" id="{D7ACFE47-DA93-4BAD-BBCB-E85FEFEFB002}"/>
              </a:ext>
            </a:extLst>
          </p:cNvPr>
          <p:cNvGrpSpPr>
            <a:grpSpLocks noChangeAspect="1"/>
          </p:cNvGrpSpPr>
          <p:nvPr/>
        </p:nvGrpSpPr>
        <p:grpSpPr>
          <a:xfrm>
            <a:off x="991473" y="2895137"/>
            <a:ext cx="369539" cy="548640"/>
            <a:chOff x="1737946" y="1612174"/>
            <a:chExt cx="625486" cy="928633"/>
          </a:xfrm>
        </p:grpSpPr>
        <p:sp>
          <p:nvSpPr>
            <p:cNvPr id="39" name="brain_2">
              <a:extLst>
                <a:ext uri="{FF2B5EF4-FFF2-40B4-BE49-F238E27FC236}">
                  <a16:creationId xmlns:a16="http://schemas.microsoft.com/office/drawing/2014/main" id="{AB821126-468B-4367-BB7D-195759D26673}"/>
                </a:ext>
              </a:extLst>
            </p:cNvPr>
            <p:cNvSpPr>
              <a:spLocks noChangeAspect="1" noEditPoints="1"/>
            </p:cNvSpPr>
            <p:nvPr/>
          </p:nvSpPr>
          <p:spPr bwMode="auto">
            <a:xfrm>
              <a:off x="1804928" y="1760689"/>
              <a:ext cx="491522" cy="32958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 name="light">
              <a:extLst>
                <a:ext uri="{FF2B5EF4-FFF2-40B4-BE49-F238E27FC236}">
                  <a16:creationId xmlns:a16="http://schemas.microsoft.com/office/drawing/2014/main" id="{8BAFAF97-A0E8-4ACC-9401-325C4E53041F}"/>
                </a:ext>
              </a:extLst>
            </p:cNvPr>
            <p:cNvSpPr>
              <a:spLocks noChangeAspect="1" noEditPoints="1"/>
            </p:cNvSpPr>
            <p:nvPr/>
          </p:nvSpPr>
          <p:spPr bwMode="auto">
            <a:xfrm>
              <a:off x="1737946" y="1612174"/>
              <a:ext cx="625486" cy="92863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42" name="tool" hidden="1">
            <a:extLst>
              <a:ext uri="{FF2B5EF4-FFF2-40B4-BE49-F238E27FC236}">
                <a16:creationId xmlns:a16="http://schemas.microsoft.com/office/drawing/2014/main" id="{D5378177-5801-41CC-B6F0-FA79EAA85789}"/>
              </a:ext>
            </a:extLst>
          </p:cNvPr>
          <p:cNvSpPr>
            <a:spLocks noChangeAspect="1" noEditPoints="1"/>
          </p:cNvSpPr>
          <p:nvPr/>
        </p:nvSpPr>
        <p:spPr bwMode="auto">
          <a:xfrm>
            <a:off x="3844537" y="2895137"/>
            <a:ext cx="389493" cy="54864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arrow_8" hidden="1">
            <a:extLst>
              <a:ext uri="{FF2B5EF4-FFF2-40B4-BE49-F238E27FC236}">
                <a16:creationId xmlns:a16="http://schemas.microsoft.com/office/drawing/2014/main" id="{55742ACD-5F76-4ED6-82E5-AB34838A9B99}"/>
              </a:ext>
            </a:extLst>
          </p:cNvPr>
          <p:cNvSpPr>
            <a:spLocks noChangeAspect="1" noEditPoints="1"/>
          </p:cNvSpPr>
          <p:nvPr/>
        </p:nvSpPr>
        <p:spPr bwMode="auto">
          <a:xfrm>
            <a:off x="6812179" y="2918110"/>
            <a:ext cx="528078" cy="525667"/>
          </a:xfrm>
          <a:custGeom>
            <a:avLst/>
            <a:gdLst>
              <a:gd name="T0" fmla="*/ 143 w 219"/>
              <a:gd name="T1" fmla="*/ 0 h 218"/>
              <a:gd name="T2" fmla="*/ 219 w 219"/>
              <a:gd name="T3" fmla="*/ 0 h 218"/>
              <a:gd name="T4" fmla="*/ 219 w 219"/>
              <a:gd name="T5" fmla="*/ 76 h 218"/>
              <a:gd name="T6" fmla="*/ 0 w 219"/>
              <a:gd name="T7" fmla="*/ 142 h 218"/>
              <a:gd name="T8" fmla="*/ 0 w 219"/>
              <a:gd name="T9" fmla="*/ 218 h 218"/>
              <a:gd name="T10" fmla="*/ 77 w 219"/>
              <a:gd name="T11" fmla="*/ 218 h 218"/>
              <a:gd name="T12" fmla="*/ 0 w 219"/>
              <a:gd name="T13" fmla="*/ 218 h 218"/>
              <a:gd name="T14" fmla="*/ 219 w 219"/>
              <a:gd name="T15" fmla="*/ 0 h 218"/>
              <a:gd name="T16" fmla="*/ 143 w 219"/>
              <a:gd name="T17" fmla="*/ 218 h 218"/>
              <a:gd name="T18" fmla="*/ 219 w 219"/>
              <a:gd name="T19" fmla="*/ 218 h 218"/>
              <a:gd name="T20" fmla="*/ 219 w 219"/>
              <a:gd name="T21" fmla="*/ 142 h 218"/>
              <a:gd name="T22" fmla="*/ 77 w 219"/>
              <a:gd name="T23" fmla="*/ 0 h 218"/>
              <a:gd name="T24" fmla="*/ 0 w 219"/>
              <a:gd name="T25" fmla="*/ 0 h 218"/>
              <a:gd name="T26" fmla="*/ 0 w 219"/>
              <a:gd name="T27" fmla="*/ 76 h 218"/>
              <a:gd name="T28" fmla="*/ 219 w 219"/>
              <a:gd name="T29" fmla="*/ 218 h 218"/>
              <a:gd name="T30" fmla="*/ 0 w 219"/>
              <a:gd name="T3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218">
                <a:moveTo>
                  <a:pt x="143" y="0"/>
                </a:moveTo>
                <a:lnTo>
                  <a:pt x="219" y="0"/>
                </a:lnTo>
                <a:lnTo>
                  <a:pt x="219" y="76"/>
                </a:lnTo>
                <a:moveTo>
                  <a:pt x="0" y="142"/>
                </a:moveTo>
                <a:lnTo>
                  <a:pt x="0" y="218"/>
                </a:lnTo>
                <a:lnTo>
                  <a:pt x="77" y="218"/>
                </a:lnTo>
                <a:moveTo>
                  <a:pt x="0" y="218"/>
                </a:moveTo>
                <a:lnTo>
                  <a:pt x="219" y="0"/>
                </a:lnTo>
                <a:moveTo>
                  <a:pt x="143" y="218"/>
                </a:moveTo>
                <a:lnTo>
                  <a:pt x="219" y="218"/>
                </a:lnTo>
                <a:lnTo>
                  <a:pt x="219" y="142"/>
                </a:lnTo>
                <a:moveTo>
                  <a:pt x="77" y="0"/>
                </a:moveTo>
                <a:lnTo>
                  <a:pt x="0" y="0"/>
                </a:lnTo>
                <a:lnTo>
                  <a:pt x="0" y="76"/>
                </a:lnTo>
                <a:moveTo>
                  <a:pt x="219" y="218"/>
                </a:move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Shape 5014" hidden="1">
            <a:extLst>
              <a:ext uri="{FF2B5EF4-FFF2-40B4-BE49-F238E27FC236}">
                <a16:creationId xmlns:a16="http://schemas.microsoft.com/office/drawing/2014/main" id="{C0304E36-2679-4948-B926-4FC18D2F8B7C}"/>
              </a:ext>
            </a:extLst>
          </p:cNvPr>
          <p:cNvSpPr>
            <a:spLocks noChangeAspect="1"/>
          </p:cNvSpPr>
          <p:nvPr/>
        </p:nvSpPr>
        <p:spPr>
          <a:xfrm>
            <a:off x="9783825" y="2898007"/>
            <a:ext cx="670561" cy="548640"/>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chemeClr val="tx2"/>
          </a:solidFill>
          <a:ln w="19050">
            <a:solidFill>
              <a:srgbClr val="EAEAEA"/>
            </a:solidFill>
          </a:ln>
        </p:spPr>
        <p:txBody>
          <a:bodyPr wrap="square" lIns="19404" tIns="19404" rIns="19404" bIns="19404"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3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23" name="Rectangle 22" hidden="1">
            <a:extLst>
              <a:ext uri="{FF2B5EF4-FFF2-40B4-BE49-F238E27FC236}">
                <a16:creationId xmlns:a16="http://schemas.microsoft.com/office/drawing/2014/main" id="{78CF9B6E-30DD-4B1E-843A-ED8878DD19CE}"/>
              </a:ext>
            </a:extLst>
          </p:cNvPr>
          <p:cNvSpPr/>
          <p:nvPr/>
        </p:nvSpPr>
        <p:spPr bwMode="auto">
          <a:xfrm>
            <a:off x="3699436" y="2212868"/>
            <a:ext cx="8289364"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Segoe UI" pitchFamily="34" charset="0"/>
              <a:cs typeface="Segoe UI" pitchFamily="34" charset="0"/>
            </a:endParaRPr>
          </a:p>
        </p:txBody>
      </p:sp>
      <p:sp>
        <p:nvSpPr>
          <p:cNvPr id="24" name="Rectangle 23" hidden="1">
            <a:extLst>
              <a:ext uri="{FF2B5EF4-FFF2-40B4-BE49-F238E27FC236}">
                <a16:creationId xmlns:a16="http://schemas.microsoft.com/office/drawing/2014/main" id="{B87FD705-DC8F-4519-982A-E608F0FC7511}"/>
              </a:ext>
            </a:extLst>
          </p:cNvPr>
          <p:cNvSpPr/>
          <p:nvPr/>
        </p:nvSpPr>
        <p:spPr bwMode="auto">
          <a:xfrm>
            <a:off x="578461" y="2153103"/>
            <a:ext cx="3491516" cy="6278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505050"/>
              </a:solidFill>
              <a:effectLst/>
              <a:uLnTx/>
              <a:uFillTx/>
              <a:latin typeface="Segoe UI Semilight" panose="020B0402040204020203" pitchFamily="34" charset="0"/>
              <a:ea typeface="Segoe UI" pitchFamily="34" charset="0"/>
              <a:cs typeface="Segoe UI" pitchFamily="34" charset="0"/>
            </a:endParaRPr>
          </a:p>
        </p:txBody>
      </p:sp>
      <p:grpSp>
        <p:nvGrpSpPr>
          <p:cNvPr id="67" name="Graphic 942">
            <a:extLst>
              <a:ext uri="{FF2B5EF4-FFF2-40B4-BE49-F238E27FC236}">
                <a16:creationId xmlns:a16="http://schemas.microsoft.com/office/drawing/2014/main" id="{BE0A3CC7-231D-456A-B70C-7EB553586DD0}"/>
              </a:ext>
            </a:extLst>
          </p:cNvPr>
          <p:cNvGrpSpPr>
            <a:grpSpLocks noChangeAspect="1"/>
          </p:cNvGrpSpPr>
          <p:nvPr/>
        </p:nvGrpSpPr>
        <p:grpSpPr>
          <a:xfrm>
            <a:off x="11375922" y="6086302"/>
            <a:ext cx="597931" cy="668463"/>
            <a:chOff x="4552903" y="4209722"/>
            <a:chExt cx="276911" cy="309580"/>
          </a:xfrm>
          <a:solidFill>
            <a:srgbClr val="0078D7"/>
          </a:solidFill>
        </p:grpSpPr>
        <p:sp>
          <p:nvSpPr>
            <p:cNvPr id="68" name="Freeform: Shape 67">
              <a:extLst>
                <a:ext uri="{FF2B5EF4-FFF2-40B4-BE49-F238E27FC236}">
                  <a16:creationId xmlns:a16="http://schemas.microsoft.com/office/drawing/2014/main" id="{8683B92E-24DB-488D-B4AE-FFE88F3F9DF5}"/>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a:ea typeface="+mn-ea"/>
                <a:cs typeface="+mn-cs"/>
              </a:endParaRPr>
            </a:p>
          </p:txBody>
        </p:sp>
        <p:sp>
          <p:nvSpPr>
            <p:cNvPr id="80" name="Freeform: Shape 79">
              <a:extLst>
                <a:ext uri="{FF2B5EF4-FFF2-40B4-BE49-F238E27FC236}">
                  <a16:creationId xmlns:a16="http://schemas.microsoft.com/office/drawing/2014/main" id="{6963FE19-21C1-402F-BF76-5F320041F3EE}"/>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a:ea typeface="+mn-ea"/>
                <a:cs typeface="+mn-cs"/>
              </a:endParaRPr>
            </a:p>
          </p:txBody>
        </p:sp>
        <p:sp>
          <p:nvSpPr>
            <p:cNvPr id="98" name="Freeform: Shape 97">
              <a:extLst>
                <a:ext uri="{FF2B5EF4-FFF2-40B4-BE49-F238E27FC236}">
                  <a16:creationId xmlns:a16="http://schemas.microsoft.com/office/drawing/2014/main" id="{AAFC21C5-7118-4D55-96FF-DE2599CEB77F}"/>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a:ea typeface="+mn-ea"/>
                <a:cs typeface="+mn-cs"/>
              </a:endParaRPr>
            </a:p>
          </p:txBody>
        </p:sp>
        <p:sp>
          <p:nvSpPr>
            <p:cNvPr id="99" name="Freeform: Shape 98">
              <a:extLst>
                <a:ext uri="{FF2B5EF4-FFF2-40B4-BE49-F238E27FC236}">
                  <a16:creationId xmlns:a16="http://schemas.microsoft.com/office/drawing/2014/main" id="{492B10A4-D02E-48E9-9266-2C9670D7B81B}"/>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4D240E69-B737-42B1-8931-6D4DFE2FB61F}"/>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9750580-51CE-4963-B6AB-42E5F4A7A89F}"/>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BA532399-7913-448E-A919-AF6E4DBC8986}"/>
              </a:ext>
            </a:extLst>
          </p:cNvPr>
          <p:cNvSpPr/>
          <p:nvPr/>
        </p:nvSpPr>
        <p:spPr bwMode="auto">
          <a:xfrm>
            <a:off x="477780" y="1056311"/>
            <a:ext cx="10626793"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chemeClr val="tx1"/>
                </a:solidFill>
                <a:effectLst/>
                <a:uLnTx/>
                <a:uFillTx/>
                <a:latin typeface="Segoe UI Light"/>
                <a:ea typeface="+mn-ea"/>
                <a:cs typeface="Segoe UI Semilight" panose="020B0402040204020203" pitchFamily="34" charset="0"/>
              </a:rPr>
              <a:t>Fast, easy, and collaborative Apache Spark™-based analytics platform</a:t>
            </a:r>
          </a:p>
        </p:txBody>
      </p:sp>
      <p:grpSp>
        <p:nvGrpSpPr>
          <p:cNvPr id="103" name="Group 102">
            <a:extLst>
              <a:ext uri="{FF2B5EF4-FFF2-40B4-BE49-F238E27FC236}">
                <a16:creationId xmlns:a16="http://schemas.microsoft.com/office/drawing/2014/main" id="{74848ABB-D46C-4CD1-BC53-1DAAAF3EADA7}"/>
              </a:ext>
            </a:extLst>
          </p:cNvPr>
          <p:cNvGrpSpPr/>
          <p:nvPr/>
        </p:nvGrpSpPr>
        <p:grpSpPr>
          <a:xfrm>
            <a:off x="10692383" y="165004"/>
            <a:ext cx="1281470" cy="360458"/>
            <a:chOff x="10692383" y="165004"/>
            <a:chExt cx="1281470" cy="360458"/>
          </a:xfrm>
        </p:grpSpPr>
        <p:sp>
          <p:nvSpPr>
            <p:cNvPr id="104" name="Rectangle: Rounded Corners 103">
              <a:extLst>
                <a:ext uri="{FF2B5EF4-FFF2-40B4-BE49-F238E27FC236}">
                  <a16:creationId xmlns:a16="http://schemas.microsoft.com/office/drawing/2014/main" id="{BA8C9E08-C657-45F8-A23F-6143CED7E8A3}"/>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3140CB36-EEB7-429C-A296-F8B9AA75D0A8}"/>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3066319C-CBEB-45BF-943C-38727CFD7086}"/>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107" name="Rectangle: Rounded Corners 106">
              <a:extLst>
                <a:ext uri="{FF2B5EF4-FFF2-40B4-BE49-F238E27FC236}">
                  <a16:creationId xmlns:a16="http://schemas.microsoft.com/office/drawing/2014/main" id="{58F3F400-B7C9-4F1E-AE1D-696219DC13B5}"/>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80F3CFCE-72C9-4F8E-B171-4A005034A049}"/>
                </a:ext>
              </a:extLst>
            </p:cNvPr>
            <p:cNvSpPr/>
            <p:nvPr/>
          </p:nvSpPr>
          <p:spPr bwMode="auto">
            <a:xfrm>
              <a:off x="11217934"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5CB8E633-10A2-492E-A084-942149303CC5}"/>
                </a:ext>
              </a:extLst>
            </p:cNvPr>
            <p:cNvSpPr/>
            <p:nvPr/>
          </p:nvSpPr>
          <p:spPr bwMode="auto">
            <a:xfrm>
              <a:off x="11743485"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Left Brace 109">
              <a:extLst>
                <a:ext uri="{FF2B5EF4-FFF2-40B4-BE49-F238E27FC236}">
                  <a16:creationId xmlns:a16="http://schemas.microsoft.com/office/drawing/2014/main" id="{288A66FA-A1D4-4B9B-8A31-459F539F152F}"/>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505050"/>
                </a:solidFill>
                <a:effectLst/>
                <a:uLnTx/>
                <a:uFillTx/>
                <a:latin typeface="Segoe UI Semilight"/>
                <a:ea typeface="+mn-ea"/>
                <a:cs typeface="+mn-cs"/>
              </a:endParaRPr>
            </a:p>
          </p:txBody>
        </p:sp>
      </p:grpSp>
      <p:grpSp>
        <p:nvGrpSpPr>
          <p:cNvPr id="136" name="Group 135">
            <a:extLst>
              <a:ext uri="{FF2B5EF4-FFF2-40B4-BE49-F238E27FC236}">
                <a16:creationId xmlns:a16="http://schemas.microsoft.com/office/drawing/2014/main" id="{BDBD264F-C27D-490D-B917-35B09F3FCFA0}"/>
              </a:ext>
            </a:extLst>
          </p:cNvPr>
          <p:cNvGrpSpPr/>
          <p:nvPr/>
        </p:nvGrpSpPr>
        <p:grpSpPr>
          <a:xfrm>
            <a:off x="7406180" y="2093924"/>
            <a:ext cx="788961" cy="788961"/>
            <a:chOff x="1250867" y="2214778"/>
            <a:chExt cx="1031958" cy="1031958"/>
          </a:xfrm>
        </p:grpSpPr>
        <p:sp>
          <p:nvSpPr>
            <p:cNvPr id="137" name="Oval 136">
              <a:extLst>
                <a:ext uri="{FF2B5EF4-FFF2-40B4-BE49-F238E27FC236}">
                  <a16:creationId xmlns:a16="http://schemas.microsoft.com/office/drawing/2014/main" id="{9218343D-01E5-46A3-B01C-6BEE38A39168}"/>
                </a:ext>
              </a:extLst>
            </p:cNvPr>
            <p:cNvSpPr/>
            <p:nvPr/>
          </p:nvSpPr>
          <p:spPr bwMode="auto">
            <a:xfrm>
              <a:off x="1327867" y="2291778"/>
              <a:ext cx="877957" cy="87795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Arc 137">
              <a:extLst>
                <a:ext uri="{FF2B5EF4-FFF2-40B4-BE49-F238E27FC236}">
                  <a16:creationId xmlns:a16="http://schemas.microsoft.com/office/drawing/2014/main" id="{57C7ABA0-37EA-48CC-9F97-8EC5A4A9A2FE}"/>
                </a:ext>
              </a:extLst>
            </p:cNvPr>
            <p:cNvSpPr/>
            <p:nvPr/>
          </p:nvSpPr>
          <p:spPr bwMode="auto">
            <a:xfrm flipV="1">
              <a:off x="1250867" y="2214778"/>
              <a:ext cx="1031958" cy="10319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39" name="Straight Connector 138">
            <a:extLst>
              <a:ext uri="{FF2B5EF4-FFF2-40B4-BE49-F238E27FC236}">
                <a16:creationId xmlns:a16="http://schemas.microsoft.com/office/drawing/2014/main" id="{0C4561AF-130F-446E-AC2B-6B563FA02A48}"/>
              </a:ext>
            </a:extLst>
          </p:cNvPr>
          <p:cNvCxnSpPr>
            <a:cxnSpLocks/>
          </p:cNvCxnSpPr>
          <p:nvPr/>
        </p:nvCxnSpPr>
        <p:spPr>
          <a:xfrm>
            <a:off x="8195141" y="2488405"/>
            <a:ext cx="2434526"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71BC4E1B-1186-4842-A1E4-892FB5FD775E}"/>
              </a:ext>
            </a:extLst>
          </p:cNvPr>
          <p:cNvGrpSpPr/>
          <p:nvPr/>
        </p:nvGrpSpPr>
        <p:grpSpPr>
          <a:xfrm>
            <a:off x="3941980" y="2093924"/>
            <a:ext cx="788961" cy="788961"/>
            <a:chOff x="1250867" y="2214778"/>
            <a:chExt cx="1031958" cy="1031958"/>
          </a:xfrm>
        </p:grpSpPr>
        <p:sp>
          <p:nvSpPr>
            <p:cNvPr id="141" name="Oval 140">
              <a:extLst>
                <a:ext uri="{FF2B5EF4-FFF2-40B4-BE49-F238E27FC236}">
                  <a16:creationId xmlns:a16="http://schemas.microsoft.com/office/drawing/2014/main" id="{D8C4469D-752E-4589-89D8-A22F55F60366}"/>
                </a:ext>
              </a:extLst>
            </p:cNvPr>
            <p:cNvSpPr/>
            <p:nvPr/>
          </p:nvSpPr>
          <p:spPr bwMode="auto">
            <a:xfrm>
              <a:off x="1327867" y="2291778"/>
              <a:ext cx="877957" cy="87795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Arc 141">
              <a:extLst>
                <a:ext uri="{FF2B5EF4-FFF2-40B4-BE49-F238E27FC236}">
                  <a16:creationId xmlns:a16="http://schemas.microsoft.com/office/drawing/2014/main" id="{D0B3312A-23C9-48A3-B597-7174F6F47857}"/>
                </a:ext>
              </a:extLst>
            </p:cNvPr>
            <p:cNvSpPr/>
            <p:nvPr/>
          </p:nvSpPr>
          <p:spPr bwMode="auto">
            <a:xfrm flipV="1">
              <a:off x="1250867" y="2214778"/>
              <a:ext cx="1031958" cy="10319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43" name="Straight Connector 142">
            <a:extLst>
              <a:ext uri="{FF2B5EF4-FFF2-40B4-BE49-F238E27FC236}">
                <a16:creationId xmlns:a16="http://schemas.microsoft.com/office/drawing/2014/main" id="{779BABBF-86AB-4D8A-8D7E-1AD80531CB88}"/>
              </a:ext>
            </a:extLst>
          </p:cNvPr>
          <p:cNvCxnSpPr>
            <a:cxnSpLocks/>
          </p:cNvCxnSpPr>
          <p:nvPr/>
        </p:nvCxnSpPr>
        <p:spPr>
          <a:xfrm>
            <a:off x="4730941" y="2488405"/>
            <a:ext cx="2434526"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8A11BEEA-E1E8-4DC5-99C2-1F18F29A7C31}"/>
              </a:ext>
            </a:extLst>
          </p:cNvPr>
          <p:cNvSpPr/>
          <p:nvPr/>
        </p:nvSpPr>
        <p:spPr bwMode="auto">
          <a:xfrm>
            <a:off x="536649" y="2152793"/>
            <a:ext cx="671223" cy="671223"/>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Arc 144">
            <a:extLst>
              <a:ext uri="{FF2B5EF4-FFF2-40B4-BE49-F238E27FC236}">
                <a16:creationId xmlns:a16="http://schemas.microsoft.com/office/drawing/2014/main" id="{0DF15A14-0C22-4668-95D9-67F432E5A009}"/>
              </a:ext>
            </a:extLst>
          </p:cNvPr>
          <p:cNvSpPr/>
          <p:nvPr/>
        </p:nvSpPr>
        <p:spPr bwMode="auto">
          <a:xfrm flipV="1">
            <a:off x="477780" y="2093924"/>
            <a:ext cx="788961" cy="788961"/>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8F691704-8D10-443C-B6F8-0F52EEF110C0}"/>
              </a:ext>
            </a:extLst>
          </p:cNvPr>
          <p:cNvCxnSpPr>
            <a:cxnSpLocks/>
            <a:stCxn id="145" idx="2"/>
          </p:cNvCxnSpPr>
          <p:nvPr/>
        </p:nvCxnSpPr>
        <p:spPr>
          <a:xfrm>
            <a:off x="1266741" y="2488405"/>
            <a:ext cx="2434526"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C71787AC-EF15-4649-B090-553470FD2F31}"/>
              </a:ext>
            </a:extLst>
          </p:cNvPr>
          <p:cNvSpPr/>
          <p:nvPr/>
        </p:nvSpPr>
        <p:spPr bwMode="auto">
          <a:xfrm>
            <a:off x="1313683" y="2243604"/>
            <a:ext cx="233488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148" name="Rectangle 147">
            <a:extLst>
              <a:ext uri="{FF2B5EF4-FFF2-40B4-BE49-F238E27FC236}">
                <a16:creationId xmlns:a16="http://schemas.microsoft.com/office/drawing/2014/main" id="{BEFA28EA-C19B-4436-A409-B8A9BAA855CD}"/>
              </a:ext>
            </a:extLst>
          </p:cNvPr>
          <p:cNvSpPr/>
          <p:nvPr/>
        </p:nvSpPr>
        <p:spPr bwMode="auto">
          <a:xfrm>
            <a:off x="8244960" y="2243604"/>
            <a:ext cx="233488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Infrastructure</a:t>
            </a:r>
          </a:p>
        </p:txBody>
      </p:sp>
      <p:sp>
        <p:nvSpPr>
          <p:cNvPr id="149" name="Rectangle 148">
            <a:extLst>
              <a:ext uri="{FF2B5EF4-FFF2-40B4-BE49-F238E27FC236}">
                <a16:creationId xmlns:a16="http://schemas.microsoft.com/office/drawing/2014/main" id="{AFAA5F7F-1C68-4D0F-BC35-26103A1C9B24}"/>
              </a:ext>
            </a:extLst>
          </p:cNvPr>
          <p:cNvSpPr/>
          <p:nvPr/>
        </p:nvSpPr>
        <p:spPr bwMode="auto">
          <a:xfrm>
            <a:off x="4790872" y="2236913"/>
            <a:ext cx="233488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Frameworks</a:t>
            </a:r>
          </a:p>
        </p:txBody>
      </p:sp>
      <p:sp>
        <p:nvSpPr>
          <p:cNvPr id="150" name="Data &amp; AI" title="Icon of several circles connected to eachother by lines">
            <a:extLst>
              <a:ext uri="{FF2B5EF4-FFF2-40B4-BE49-F238E27FC236}">
                <a16:creationId xmlns:a16="http://schemas.microsoft.com/office/drawing/2014/main" id="{CB81B237-E528-4DC0-BF0A-4BAFEA0A2E03}"/>
              </a:ext>
            </a:extLst>
          </p:cNvPr>
          <p:cNvSpPr>
            <a:spLocks noChangeAspect="1" noEditPoints="1"/>
          </p:cNvSpPr>
          <p:nvPr/>
        </p:nvSpPr>
        <p:spPr bwMode="auto">
          <a:xfrm>
            <a:off x="4109331" y="2319421"/>
            <a:ext cx="422667" cy="33796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1" name="org" title="Icon of a bracket chart">
            <a:extLst>
              <a:ext uri="{FF2B5EF4-FFF2-40B4-BE49-F238E27FC236}">
                <a16:creationId xmlns:a16="http://schemas.microsoft.com/office/drawing/2014/main" id="{07E1CD18-6450-41FC-8159-995DD24C0B34}"/>
              </a:ext>
            </a:extLst>
          </p:cNvPr>
          <p:cNvSpPr>
            <a:spLocks noChangeAspect="1" noEditPoints="1"/>
          </p:cNvSpPr>
          <p:nvPr/>
        </p:nvSpPr>
        <p:spPr bwMode="auto">
          <a:xfrm>
            <a:off x="7588109" y="2364139"/>
            <a:ext cx="425101" cy="248531"/>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52" name="Rectangle 151">
            <a:extLst>
              <a:ext uri="{FF2B5EF4-FFF2-40B4-BE49-F238E27FC236}">
                <a16:creationId xmlns:a16="http://schemas.microsoft.com/office/drawing/2014/main" id="{05B78721-3126-425E-8C8C-08D74CCAF765}"/>
              </a:ext>
            </a:extLst>
          </p:cNvPr>
          <p:cNvSpPr/>
          <p:nvPr/>
        </p:nvSpPr>
        <p:spPr bwMode="auto">
          <a:xfrm>
            <a:off x="8100060" y="3113852"/>
            <a:ext cx="2829186"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Provision autoscaling clusters on-demand</a:t>
            </a:r>
          </a:p>
        </p:txBody>
      </p:sp>
      <p:sp>
        <p:nvSpPr>
          <p:cNvPr id="153" name="Rectangle 152">
            <a:extLst>
              <a:ext uri="{FF2B5EF4-FFF2-40B4-BE49-F238E27FC236}">
                <a16:creationId xmlns:a16="http://schemas.microsoft.com/office/drawing/2014/main" id="{F547C99F-6A80-490C-81D6-CD367A5C4DFA}"/>
              </a:ext>
            </a:extLst>
          </p:cNvPr>
          <p:cNvSpPr/>
          <p:nvPr/>
        </p:nvSpPr>
        <p:spPr bwMode="auto">
          <a:xfrm>
            <a:off x="1160274" y="3113852"/>
            <a:ext cx="269952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Use best-in-class notebooks to quickly access model performance and revert when needed</a:t>
            </a:r>
          </a:p>
        </p:txBody>
      </p:sp>
      <p:sp>
        <p:nvSpPr>
          <p:cNvPr id="154" name="Rectangle 153">
            <a:extLst>
              <a:ext uri="{FF2B5EF4-FFF2-40B4-BE49-F238E27FC236}">
                <a16:creationId xmlns:a16="http://schemas.microsoft.com/office/drawing/2014/main" id="{72BE7199-8B2D-44CD-B443-03F4015A118E}"/>
              </a:ext>
            </a:extLst>
          </p:cNvPr>
          <p:cNvSpPr/>
          <p:nvPr/>
        </p:nvSpPr>
        <p:spPr bwMode="auto">
          <a:xfrm>
            <a:off x="4581053" y="3113852"/>
            <a:ext cx="288399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TensorFlow, </a:t>
            </a:r>
            <a:r>
              <a:rPr lang="en-US" sz="1200" err="1">
                <a:solidFill>
                  <a:schemeClr val="tx1"/>
                </a:solidFill>
                <a:ea typeface="Segoe UI" pitchFamily="34" charset="0"/>
                <a:cs typeface="Segoe UI" pitchFamily="34" charset="0"/>
              </a:rPr>
              <a:t>Keras</a:t>
            </a:r>
            <a:r>
              <a:rPr lang="en-US" sz="1200">
                <a:solidFill>
                  <a:schemeClr val="tx1"/>
                </a:solidFill>
                <a:ea typeface="Segoe UI" pitchFamily="34" charset="0"/>
                <a:cs typeface="Segoe UI" pitchFamily="34" charset="0"/>
              </a:rPr>
              <a:t>, and </a:t>
            </a:r>
            <a:r>
              <a:rPr lang="en-US" sz="1200" err="1">
                <a:solidFill>
                  <a:schemeClr val="tx1"/>
                </a:solidFill>
                <a:ea typeface="Segoe UI" pitchFamily="34" charset="0"/>
                <a:cs typeface="Segoe UI" pitchFamily="34" charset="0"/>
              </a:rPr>
              <a:t>XGBoost</a:t>
            </a:r>
            <a:r>
              <a:rPr lang="en-US" sz="1200">
                <a:solidFill>
                  <a:schemeClr val="tx1"/>
                </a:solidFill>
                <a:ea typeface="Segoe UI" pitchFamily="34" charset="0"/>
                <a:cs typeface="Segoe UI" pitchFamily="34" charset="0"/>
              </a:rPr>
              <a:t>, all installed and configured for Spark clusters </a:t>
            </a:r>
          </a:p>
        </p:txBody>
      </p:sp>
      <p:sp>
        <p:nvSpPr>
          <p:cNvPr id="155" name="Rectangle 154">
            <a:extLst>
              <a:ext uri="{FF2B5EF4-FFF2-40B4-BE49-F238E27FC236}">
                <a16:creationId xmlns:a16="http://schemas.microsoft.com/office/drawing/2014/main" id="{6D71CFD6-E68F-4F69-A416-638CD6E8D757}"/>
              </a:ext>
            </a:extLst>
          </p:cNvPr>
          <p:cNvSpPr/>
          <p:nvPr/>
        </p:nvSpPr>
        <p:spPr bwMode="auto">
          <a:xfrm>
            <a:off x="8100060" y="4025820"/>
            <a:ext cx="262468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Enable distributed, multi-GPU training with </a:t>
            </a:r>
            <a:r>
              <a:rPr lang="en-US" sz="1200" err="1">
                <a:solidFill>
                  <a:schemeClr val="tx1"/>
                </a:solidFill>
                <a:ea typeface="Segoe UI" pitchFamily="34" charset="0"/>
                <a:cs typeface="Segoe UI" pitchFamily="34" charset="0"/>
              </a:rPr>
              <a:t>Horovod</a:t>
            </a:r>
            <a:r>
              <a:rPr lang="en-US" sz="1200">
                <a:solidFill>
                  <a:schemeClr val="tx1"/>
                </a:solidFill>
                <a:ea typeface="Segoe UI" pitchFamily="34" charset="0"/>
                <a:cs typeface="Segoe UI" pitchFamily="34" charset="0"/>
              </a:rPr>
              <a:t> via a native runtime </a:t>
            </a:r>
          </a:p>
        </p:txBody>
      </p:sp>
      <p:sp>
        <p:nvSpPr>
          <p:cNvPr id="156" name="Rectangle 155">
            <a:extLst>
              <a:ext uri="{FF2B5EF4-FFF2-40B4-BE49-F238E27FC236}">
                <a16:creationId xmlns:a16="http://schemas.microsoft.com/office/drawing/2014/main" id="{EA779E92-07FF-460B-BD79-FDD43A7A9ECA}"/>
              </a:ext>
            </a:extLst>
          </p:cNvPr>
          <p:cNvSpPr/>
          <p:nvPr/>
        </p:nvSpPr>
        <p:spPr bwMode="auto">
          <a:xfrm>
            <a:off x="4581053" y="4945561"/>
            <a:ext cx="275488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Get seamless updates of the Spark stack to ensure uninterrupted operations </a:t>
            </a:r>
          </a:p>
        </p:txBody>
      </p:sp>
      <p:cxnSp>
        <p:nvCxnSpPr>
          <p:cNvPr id="157" name="Straight Connector 156">
            <a:extLst>
              <a:ext uri="{FF2B5EF4-FFF2-40B4-BE49-F238E27FC236}">
                <a16:creationId xmlns:a16="http://schemas.microsoft.com/office/drawing/2014/main" id="{AB2F0DCB-3CC9-4FE1-9CCD-B09FE5BE2A45}"/>
              </a:ext>
            </a:extLst>
          </p:cNvPr>
          <p:cNvCxnSpPr>
            <a:cxnSpLocks/>
            <a:stCxn id="145" idx="0"/>
          </p:cNvCxnSpPr>
          <p:nvPr/>
        </p:nvCxnSpPr>
        <p:spPr>
          <a:xfrm>
            <a:off x="872261" y="2882885"/>
            <a:ext cx="0" cy="312739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7DD8A7E2-AC58-4546-A13B-770E4FD41AA0}"/>
              </a:ext>
            </a:extLst>
          </p:cNvPr>
          <p:cNvSpPr/>
          <p:nvPr/>
        </p:nvSpPr>
        <p:spPr bwMode="auto">
          <a:xfrm>
            <a:off x="1160275" y="4945561"/>
            <a:ext cx="262468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Capture model telemetry at every stage to enable reproduceable results </a:t>
            </a:r>
          </a:p>
        </p:txBody>
      </p:sp>
      <p:sp>
        <p:nvSpPr>
          <p:cNvPr id="159" name="Rectangle 158">
            <a:extLst>
              <a:ext uri="{FF2B5EF4-FFF2-40B4-BE49-F238E27FC236}">
                <a16:creationId xmlns:a16="http://schemas.microsoft.com/office/drawing/2014/main" id="{11D2510B-117A-4819-88FC-D2D5932A7572}"/>
              </a:ext>
            </a:extLst>
          </p:cNvPr>
          <p:cNvSpPr/>
          <p:nvPr/>
        </p:nvSpPr>
        <p:spPr bwMode="auto">
          <a:xfrm>
            <a:off x="1160275" y="4025820"/>
            <a:ext cx="262468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Schedule notebook activities as jobs in and let Azure Data Factory orchestrate the rest</a:t>
            </a:r>
          </a:p>
        </p:txBody>
      </p:sp>
      <p:sp>
        <p:nvSpPr>
          <p:cNvPr id="160" name="Rectangle 159">
            <a:extLst>
              <a:ext uri="{FF2B5EF4-FFF2-40B4-BE49-F238E27FC236}">
                <a16:creationId xmlns:a16="http://schemas.microsoft.com/office/drawing/2014/main" id="{5F18B188-8639-4C37-B382-A8D2F0B66208}"/>
              </a:ext>
            </a:extLst>
          </p:cNvPr>
          <p:cNvSpPr/>
          <p:nvPr/>
        </p:nvSpPr>
        <p:spPr bwMode="auto">
          <a:xfrm>
            <a:off x="8100059" y="4945561"/>
            <a:ext cx="2813741"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Take advantage of Azure ML Services to for simple Kubernetes Cluster deployments</a:t>
            </a:r>
          </a:p>
        </p:txBody>
      </p:sp>
      <p:sp>
        <p:nvSpPr>
          <p:cNvPr id="161" name="Rectangle 160">
            <a:extLst>
              <a:ext uri="{FF2B5EF4-FFF2-40B4-BE49-F238E27FC236}">
                <a16:creationId xmlns:a16="http://schemas.microsoft.com/office/drawing/2014/main" id="{E7979A2D-F14A-49A1-B031-4CA2398F52B0}"/>
              </a:ext>
            </a:extLst>
          </p:cNvPr>
          <p:cNvSpPr/>
          <p:nvPr/>
        </p:nvSpPr>
        <p:spPr bwMode="auto">
          <a:xfrm>
            <a:off x="4581053" y="4025820"/>
            <a:ext cx="288399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Leverage parallelized ML algorithms from battle-tested libraries </a:t>
            </a:r>
          </a:p>
        </p:txBody>
      </p:sp>
      <p:cxnSp>
        <p:nvCxnSpPr>
          <p:cNvPr id="162" name="Straight Connector 161">
            <a:extLst>
              <a:ext uri="{FF2B5EF4-FFF2-40B4-BE49-F238E27FC236}">
                <a16:creationId xmlns:a16="http://schemas.microsoft.com/office/drawing/2014/main" id="{E2B87321-03CE-4BF3-A934-C9B1B09B6B90}"/>
              </a:ext>
            </a:extLst>
          </p:cNvPr>
          <p:cNvCxnSpPr>
            <a:cxnSpLocks/>
          </p:cNvCxnSpPr>
          <p:nvPr/>
        </p:nvCxnSpPr>
        <p:spPr>
          <a:xfrm>
            <a:off x="7800660" y="2882885"/>
            <a:ext cx="0" cy="312739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2C2D5B7C-CD0D-4E8E-BE49-45A226FC1800}"/>
              </a:ext>
            </a:extLst>
          </p:cNvPr>
          <p:cNvCxnSpPr>
            <a:cxnSpLocks/>
          </p:cNvCxnSpPr>
          <p:nvPr/>
        </p:nvCxnSpPr>
        <p:spPr>
          <a:xfrm>
            <a:off x="4336461" y="2882885"/>
            <a:ext cx="0" cy="312739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7FBF69AB-E486-4BC3-965A-C9C06ED81CB2}"/>
              </a:ext>
            </a:extLst>
          </p:cNvPr>
          <p:cNvSpPr/>
          <p:nvPr/>
        </p:nvSpPr>
        <p:spPr bwMode="auto">
          <a:xfrm>
            <a:off x="7757237" y="3148142"/>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5BB221BE-FF41-4E7A-8F2A-FBB9FCE51AB3}"/>
              </a:ext>
            </a:extLst>
          </p:cNvPr>
          <p:cNvSpPr/>
          <p:nvPr/>
        </p:nvSpPr>
        <p:spPr bwMode="auto">
          <a:xfrm>
            <a:off x="7757237" y="4060110"/>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6" name="Oval 165">
            <a:extLst>
              <a:ext uri="{FF2B5EF4-FFF2-40B4-BE49-F238E27FC236}">
                <a16:creationId xmlns:a16="http://schemas.microsoft.com/office/drawing/2014/main" id="{64C214AE-1BE8-431B-BA35-A918BE3B01FA}"/>
              </a:ext>
            </a:extLst>
          </p:cNvPr>
          <p:cNvSpPr/>
          <p:nvPr/>
        </p:nvSpPr>
        <p:spPr bwMode="auto">
          <a:xfrm>
            <a:off x="7757237" y="4979851"/>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7" name="Oval 166">
            <a:extLst>
              <a:ext uri="{FF2B5EF4-FFF2-40B4-BE49-F238E27FC236}">
                <a16:creationId xmlns:a16="http://schemas.microsoft.com/office/drawing/2014/main" id="{7298EC2F-2411-48A9-B17B-D65528E786E9}"/>
              </a:ext>
            </a:extLst>
          </p:cNvPr>
          <p:cNvSpPr/>
          <p:nvPr/>
        </p:nvSpPr>
        <p:spPr bwMode="auto">
          <a:xfrm>
            <a:off x="4293038" y="3148142"/>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8" name="Oval 167">
            <a:extLst>
              <a:ext uri="{FF2B5EF4-FFF2-40B4-BE49-F238E27FC236}">
                <a16:creationId xmlns:a16="http://schemas.microsoft.com/office/drawing/2014/main" id="{8A134566-BAD3-4519-B97B-D5C497010ADF}"/>
              </a:ext>
            </a:extLst>
          </p:cNvPr>
          <p:cNvSpPr/>
          <p:nvPr/>
        </p:nvSpPr>
        <p:spPr bwMode="auto">
          <a:xfrm>
            <a:off x="4293038" y="4060110"/>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9" name="Oval 168">
            <a:extLst>
              <a:ext uri="{FF2B5EF4-FFF2-40B4-BE49-F238E27FC236}">
                <a16:creationId xmlns:a16="http://schemas.microsoft.com/office/drawing/2014/main" id="{778E46EA-9685-4293-B09B-2DF1FC27DA81}"/>
              </a:ext>
            </a:extLst>
          </p:cNvPr>
          <p:cNvSpPr/>
          <p:nvPr/>
        </p:nvSpPr>
        <p:spPr bwMode="auto">
          <a:xfrm>
            <a:off x="4293038" y="4979851"/>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70" name="Oval 169">
            <a:extLst>
              <a:ext uri="{FF2B5EF4-FFF2-40B4-BE49-F238E27FC236}">
                <a16:creationId xmlns:a16="http://schemas.microsoft.com/office/drawing/2014/main" id="{54A73474-11F2-46D2-9FE9-B2B62C30F0FD}"/>
              </a:ext>
            </a:extLst>
          </p:cNvPr>
          <p:cNvSpPr/>
          <p:nvPr/>
        </p:nvSpPr>
        <p:spPr bwMode="auto">
          <a:xfrm>
            <a:off x="828838" y="3148142"/>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71" name="Oval 170">
            <a:extLst>
              <a:ext uri="{FF2B5EF4-FFF2-40B4-BE49-F238E27FC236}">
                <a16:creationId xmlns:a16="http://schemas.microsoft.com/office/drawing/2014/main" id="{C75EAA44-B026-40B0-BACF-D58627E71406}"/>
              </a:ext>
            </a:extLst>
          </p:cNvPr>
          <p:cNvSpPr/>
          <p:nvPr/>
        </p:nvSpPr>
        <p:spPr bwMode="auto">
          <a:xfrm>
            <a:off x="828838" y="4060110"/>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34C0D083-281C-44CE-994A-ED77FEE453BC}"/>
              </a:ext>
            </a:extLst>
          </p:cNvPr>
          <p:cNvSpPr/>
          <p:nvPr/>
        </p:nvSpPr>
        <p:spPr bwMode="auto">
          <a:xfrm>
            <a:off x="828838" y="4979851"/>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74" name="Dictionary_E82D" title="Icon of a book">
            <a:extLst>
              <a:ext uri="{FF2B5EF4-FFF2-40B4-BE49-F238E27FC236}">
                <a16:creationId xmlns:a16="http://schemas.microsoft.com/office/drawing/2014/main" id="{CC4AF295-E6A3-49A8-8088-DDD49FB4CEA6}"/>
              </a:ext>
            </a:extLst>
          </p:cNvPr>
          <p:cNvSpPr>
            <a:spLocks noChangeAspect="1" noEditPoints="1"/>
          </p:cNvSpPr>
          <p:nvPr/>
        </p:nvSpPr>
        <p:spPr bwMode="auto">
          <a:xfrm>
            <a:off x="729551" y="2303130"/>
            <a:ext cx="296440" cy="37055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Tree>
    <p:extLst>
      <p:ext uri="{BB962C8B-B14F-4D97-AF65-F5344CB8AC3E}">
        <p14:creationId xmlns:p14="http://schemas.microsoft.com/office/powerpoint/2010/main" val="2839057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7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700" fill="hold"/>
                                        <p:tgtEl>
                                          <p:spTgt spid="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7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2" dur="700" fill="hold"/>
                                        <p:tgtEl>
                                          <p:spTgt spid="2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7">
                                            <p:txEl>
                                              <p:pRg st="1" end="1"/>
                                            </p:txEl>
                                          </p:spTgt>
                                        </p:tgtEl>
                                        <p:attrNameLst>
                                          <p:attrName>style.visibility</p:attrName>
                                        </p:attrNameLst>
                                      </p:cBhvr>
                                      <p:to>
                                        <p:strVal val="visible"/>
                                      </p:to>
                                    </p:set>
                                    <p:anim calcmode="lin" valueType="num">
                                      <p:cBhvr additive="base">
                                        <p:cTn id="15" dur="7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6" dur="700" fill="hold"/>
                                        <p:tgtEl>
                                          <p:spTgt spid="2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28">
                                            <p:txEl>
                                              <p:pRg st="0" end="0"/>
                                            </p:txEl>
                                          </p:spTgt>
                                        </p:tgtEl>
                                        <p:attrNameLst>
                                          <p:attrName>style.visibility</p:attrName>
                                        </p:attrNameLst>
                                      </p:cBhvr>
                                      <p:to>
                                        <p:strVal val="visible"/>
                                      </p:to>
                                    </p:set>
                                    <p:anim calcmode="lin" valueType="num">
                                      <p:cBhvr additive="base">
                                        <p:cTn id="19" dur="7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0" dur="700" fill="hold"/>
                                        <p:tgtEl>
                                          <p:spTgt spid="28">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28">
                                            <p:txEl>
                                              <p:pRg st="1" end="1"/>
                                            </p:txEl>
                                          </p:spTgt>
                                        </p:tgtEl>
                                        <p:attrNameLst>
                                          <p:attrName>style.visibility</p:attrName>
                                        </p:attrNameLst>
                                      </p:cBhvr>
                                      <p:to>
                                        <p:strVal val="visible"/>
                                      </p:to>
                                    </p:set>
                                    <p:anim calcmode="lin" valueType="num">
                                      <p:cBhvr additive="base">
                                        <p:cTn id="23" dur="7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24" dur="700" fill="hold"/>
                                        <p:tgtEl>
                                          <p:spTgt spid="28">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29">
                                            <p:txEl>
                                              <p:pRg st="0" end="0"/>
                                            </p:txEl>
                                          </p:spTgt>
                                        </p:tgtEl>
                                        <p:attrNameLst>
                                          <p:attrName>style.visibility</p:attrName>
                                        </p:attrNameLst>
                                      </p:cBhvr>
                                      <p:to>
                                        <p:strVal val="visible"/>
                                      </p:to>
                                    </p:set>
                                    <p:anim calcmode="lin" valueType="num">
                                      <p:cBhvr additive="base">
                                        <p:cTn id="27" dur="7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8" dur="700" fill="hold"/>
                                        <p:tgtEl>
                                          <p:spTgt spid="2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29">
                                            <p:txEl>
                                              <p:pRg st="1" end="1"/>
                                            </p:txEl>
                                          </p:spTgt>
                                        </p:tgtEl>
                                        <p:attrNameLst>
                                          <p:attrName>style.visibility</p:attrName>
                                        </p:attrNameLst>
                                      </p:cBhvr>
                                      <p:to>
                                        <p:strVal val="visible"/>
                                      </p:to>
                                    </p:set>
                                    <p:anim calcmode="lin" valueType="num">
                                      <p:cBhvr additive="base">
                                        <p:cTn id="31" dur="7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32" dur="700" fill="hold"/>
                                        <p:tgtEl>
                                          <p:spTgt spid="29">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700" fill="hold"/>
                                        <p:tgtEl>
                                          <p:spTgt spid="3"/>
                                        </p:tgtEl>
                                        <p:attrNameLst>
                                          <p:attrName>ppt_x</p:attrName>
                                        </p:attrNameLst>
                                      </p:cBhvr>
                                      <p:tavLst>
                                        <p:tav tm="0">
                                          <p:val>
                                            <p:strVal val="#ppt_x"/>
                                          </p:val>
                                        </p:tav>
                                        <p:tav tm="100000">
                                          <p:val>
                                            <p:strVal val="#ppt_x"/>
                                          </p:val>
                                        </p:tav>
                                      </p:tavLst>
                                    </p:anim>
                                    <p:anim calcmode="lin" valueType="num">
                                      <p:cBhvr additive="base">
                                        <p:cTn id="36" dur="7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700" fill="hold"/>
                                        <p:tgtEl>
                                          <p:spTgt spid="42"/>
                                        </p:tgtEl>
                                        <p:attrNameLst>
                                          <p:attrName>ppt_x</p:attrName>
                                        </p:attrNameLst>
                                      </p:cBhvr>
                                      <p:tavLst>
                                        <p:tav tm="0">
                                          <p:val>
                                            <p:strVal val="#ppt_x"/>
                                          </p:val>
                                        </p:tav>
                                        <p:tav tm="100000">
                                          <p:val>
                                            <p:strVal val="#ppt_x"/>
                                          </p:val>
                                        </p:tav>
                                      </p:tavLst>
                                    </p:anim>
                                    <p:anim calcmode="lin" valueType="num">
                                      <p:cBhvr additive="base">
                                        <p:cTn id="40" dur="7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700" fill="hold"/>
                                        <p:tgtEl>
                                          <p:spTgt spid="43"/>
                                        </p:tgtEl>
                                        <p:attrNameLst>
                                          <p:attrName>ppt_x</p:attrName>
                                        </p:attrNameLst>
                                      </p:cBhvr>
                                      <p:tavLst>
                                        <p:tav tm="0">
                                          <p:val>
                                            <p:strVal val="#ppt_x"/>
                                          </p:val>
                                        </p:tav>
                                        <p:tav tm="100000">
                                          <p:val>
                                            <p:strVal val="#ppt_x"/>
                                          </p:val>
                                        </p:tav>
                                      </p:tavLst>
                                    </p:anim>
                                    <p:anim calcmode="lin" valueType="num">
                                      <p:cBhvr additive="base">
                                        <p:cTn id="44" dur="700" fill="hold"/>
                                        <p:tgtEl>
                                          <p:spTgt spid="43"/>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700" fill="hold"/>
                                        <p:tgtEl>
                                          <p:spTgt spid="52"/>
                                        </p:tgtEl>
                                        <p:attrNameLst>
                                          <p:attrName>ppt_x</p:attrName>
                                        </p:attrNameLst>
                                      </p:cBhvr>
                                      <p:tavLst>
                                        <p:tav tm="0">
                                          <p:val>
                                            <p:strVal val="#ppt_x"/>
                                          </p:val>
                                        </p:tav>
                                        <p:tav tm="100000">
                                          <p:val>
                                            <p:strVal val="#ppt_x"/>
                                          </p:val>
                                        </p:tav>
                                      </p:tavLst>
                                    </p:anim>
                                    <p:anim calcmode="lin" valueType="num">
                                      <p:cBhvr additive="base">
                                        <p:cTn id="48" dur="7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28" grpId="0" build="p"/>
      <p:bldP spid="29" grpId="0" build="p"/>
      <p:bldP spid="42" grpId="0" animBg="1"/>
      <p:bldP spid="43" grpId="0" animBg="1"/>
      <p:bldP spid="5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917D1-3B93-4A5D-A52B-92D133462996}"/>
              </a:ext>
            </a:extLst>
          </p:cNvPr>
          <p:cNvPicPr>
            <a:picLocks noChangeAspect="1"/>
          </p:cNvPicPr>
          <p:nvPr/>
        </p:nvPicPr>
        <p:blipFill>
          <a:blip r:embed="rId3">
            <a:extLst>
              <a:ext uri="{28A0092B-C50C-407E-A947-70E740481C1C}">
                <a14:useLocalDpi xmlns:a14="http://schemas.microsoft.com/office/drawing/2010/main" val="0"/>
              </a:ext>
            </a:extLst>
          </a:blip>
          <a:srcRect l="2228" t="157" r="2385"/>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9" name="Rectangle 8">
            <a:extLst>
              <a:ext uri="{FF2B5EF4-FFF2-40B4-BE49-F238E27FC236}">
                <a16:creationId xmlns:a16="http://schemas.microsoft.com/office/drawing/2014/main" id="{4AFA5170-3152-4626-BB6E-1EBEFBE98C34}"/>
              </a:ext>
            </a:extLst>
          </p:cNvPr>
          <p:cNvSpPr/>
          <p:nvPr/>
        </p:nvSpPr>
        <p:spPr bwMode="auto">
          <a:xfrm>
            <a:off x="0" y="0"/>
            <a:ext cx="12192000" cy="6858000"/>
          </a:xfrm>
          <a:prstGeom prst="rect">
            <a:avLst/>
          </a:prstGeom>
          <a:gradFill>
            <a:gsLst>
              <a:gs pos="60000">
                <a:schemeClr val="tx1">
                  <a:lumMod val="0"/>
                  <a:alpha val="60000"/>
                </a:schemeClr>
              </a:gs>
              <a:gs pos="0">
                <a:schemeClr val="tx1">
                  <a:lumMod val="0"/>
                </a:schemeClr>
              </a:gs>
              <a:gs pos="100000">
                <a:schemeClr val="accent1">
                  <a:alpha val="73000"/>
                  <a:lumMod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err="1"/>
          </a:p>
        </p:txBody>
      </p:sp>
      <p:pic>
        <p:nvPicPr>
          <p:cNvPr id="8" name="MS logo white - EMF">
            <a:extLst>
              <a:ext uri="{FF2B5EF4-FFF2-40B4-BE49-F238E27FC236}">
                <a16:creationId xmlns:a16="http://schemas.microsoft.com/office/drawing/2014/main" id="{804DA798-B29C-40EC-BE89-D64EABD82790}"/>
              </a:ext>
            </a:extLst>
          </p:cNvPr>
          <p:cNvPicPr>
            <a:picLocks noChangeAspect="1"/>
          </p:cNvPicPr>
          <p:nvPr/>
        </p:nvPicPr>
        <p:blipFill>
          <a:blip r:embed="rId4"/>
          <a:stretch>
            <a:fillRect/>
          </a:stretch>
        </p:blipFill>
        <p:spPr bwMode="black">
          <a:xfrm>
            <a:off x="451633" y="470067"/>
            <a:ext cx="1423303" cy="304828"/>
          </a:xfrm>
          <a:prstGeom prst="rect">
            <a:avLst/>
          </a:prstGeom>
        </p:spPr>
      </p:pic>
      <p:sp>
        <p:nvSpPr>
          <p:cNvPr id="6" name="Title 2">
            <a:extLst>
              <a:ext uri="{FF2B5EF4-FFF2-40B4-BE49-F238E27FC236}">
                <a16:creationId xmlns:a16="http://schemas.microsoft.com/office/drawing/2014/main" id="{7C49119C-36FF-4F6F-9AA4-643EB39FA353}"/>
              </a:ext>
            </a:extLst>
          </p:cNvPr>
          <p:cNvSpPr txBox="1">
            <a:spLocks/>
          </p:cNvSpPr>
          <p:nvPr/>
        </p:nvSpPr>
        <p:spPr bwMode="gray">
          <a:xfrm>
            <a:off x="421702" y="2236587"/>
            <a:ext cx="8964185" cy="1793090"/>
          </a:xfrm>
          <a:prstGeom prst="rect">
            <a:avLst/>
          </a:prstGeom>
          <a:noFill/>
        </p:spPr>
        <p:txBody>
          <a:bodyPr vert="horz" wrap="square" lIns="146304" tIns="91440" rIns="146304" bIns="91440" rtlCol="0" anchor="t" anchorCtr="0">
            <a:noAutofit/>
          </a:bodyPr>
          <a:lstStyle>
            <a:lvl1pPr algn="l" defTabSz="914192" rtl="0" eaLnBrk="1" latinLnBrk="0" hangingPunct="1">
              <a:lnSpc>
                <a:spcPct val="90000"/>
              </a:lnSpc>
              <a:spcBef>
                <a:spcPct val="0"/>
              </a:spcBef>
              <a:buNone/>
              <a:defRPr lang="en-US" sz="5293" b="0" kern="1200" cap="none" spc="-98" baseline="0">
                <a:ln w="3175">
                  <a:noFill/>
                </a:ln>
                <a:solidFill>
                  <a:schemeClr val="tx1"/>
                </a:solidFill>
                <a:effectLst/>
                <a:latin typeface="+mj-lt"/>
                <a:ea typeface="+mn-ea"/>
                <a:cs typeface="Segoe UI" pitchFamily="34" charset="0"/>
              </a:defRPr>
            </a:lvl1pPr>
          </a:lstStyle>
          <a:p>
            <a:r>
              <a:rPr lang="en-IN">
                <a:solidFill>
                  <a:schemeClr val="bg1"/>
                </a:solidFill>
              </a:rPr>
              <a:t>Operationalize and manage</a:t>
            </a:r>
          </a:p>
        </p:txBody>
      </p:sp>
    </p:spTree>
    <p:extLst>
      <p:ext uri="{BB962C8B-B14F-4D97-AF65-F5344CB8AC3E}">
        <p14:creationId xmlns:p14="http://schemas.microsoft.com/office/powerpoint/2010/main" val="21068662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computer screen&#10;&#10;Description generated with high confidence">
            <a:extLst>
              <a:ext uri="{FF2B5EF4-FFF2-40B4-BE49-F238E27FC236}">
                <a16:creationId xmlns:a16="http://schemas.microsoft.com/office/drawing/2014/main" id="{1F437F19-58E1-433A-ACE5-B80FDA7642A9}"/>
              </a:ext>
            </a:extLst>
          </p:cNvPr>
          <p:cNvPicPr>
            <a:picLocks noChangeAspect="1"/>
          </p:cNvPicPr>
          <p:nvPr/>
        </p:nvPicPr>
        <p:blipFill>
          <a:blip r:embed="rId3">
            <a:extLst>
              <a:ext uri="{28A0092B-C50C-407E-A947-70E740481C1C}">
                <a14:useLocalDpi xmlns:a14="http://schemas.microsoft.com/office/drawing/2010/main" val="0"/>
              </a:ext>
            </a:extLst>
          </a:blip>
          <a:srcRect l="1252" t="8791" r="1252" b="879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Rectangle 1">
            <a:extLst>
              <a:ext uri="{FF2B5EF4-FFF2-40B4-BE49-F238E27FC236}">
                <a16:creationId xmlns:a16="http://schemas.microsoft.com/office/drawing/2014/main" id="{FB45DF11-3245-4619-B500-0D6DCA7C6834}"/>
              </a:ext>
            </a:extLst>
          </p:cNvPr>
          <p:cNvSpPr/>
          <p:nvPr/>
        </p:nvSpPr>
        <p:spPr bwMode="auto">
          <a:xfrm>
            <a:off x="0" y="0"/>
            <a:ext cx="12192000" cy="6858000"/>
          </a:xfrm>
          <a:prstGeom prst="rect">
            <a:avLst/>
          </a:prstGeom>
          <a:gradFill>
            <a:gsLst>
              <a:gs pos="60000">
                <a:schemeClr val="tx1">
                  <a:lumMod val="0"/>
                  <a:alpha val="60000"/>
                </a:schemeClr>
              </a:gs>
              <a:gs pos="0">
                <a:schemeClr val="tx1">
                  <a:lumMod val="0"/>
                </a:schemeClr>
              </a:gs>
              <a:gs pos="100000">
                <a:schemeClr val="accent1">
                  <a:alpha val="73000"/>
                  <a:lumMod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FFFFFF"/>
              </a:solidFill>
              <a:effectLst/>
              <a:uLnTx/>
              <a:uFillTx/>
              <a:latin typeface="Segoe UI Semilight"/>
              <a:ea typeface="+mn-ea"/>
              <a:cs typeface="+mn-cs"/>
            </a:endParaRPr>
          </a:p>
        </p:txBody>
      </p:sp>
      <p:pic>
        <p:nvPicPr>
          <p:cNvPr id="7" name="MS logo white - EMF">
            <a:extLst>
              <a:ext uri="{FF2B5EF4-FFF2-40B4-BE49-F238E27FC236}">
                <a16:creationId xmlns:a16="http://schemas.microsoft.com/office/drawing/2014/main" id="{2CF573F2-978C-4593-BB32-251032DEADBB}"/>
              </a:ext>
            </a:extLst>
          </p:cNvPr>
          <p:cNvPicPr>
            <a:picLocks noChangeAspect="1"/>
          </p:cNvPicPr>
          <p:nvPr/>
        </p:nvPicPr>
        <p:blipFill>
          <a:blip r:embed="rId4"/>
          <a:stretch>
            <a:fillRect/>
          </a:stretch>
        </p:blipFill>
        <p:spPr bwMode="black">
          <a:xfrm>
            <a:off x="451633" y="470067"/>
            <a:ext cx="1423303" cy="304828"/>
          </a:xfrm>
          <a:prstGeom prst="rect">
            <a:avLst/>
          </a:prstGeom>
        </p:spPr>
      </p:pic>
      <p:sp>
        <p:nvSpPr>
          <p:cNvPr id="9" name="Title 3">
            <a:extLst>
              <a:ext uri="{FF2B5EF4-FFF2-40B4-BE49-F238E27FC236}">
                <a16:creationId xmlns:a16="http://schemas.microsoft.com/office/drawing/2014/main" id="{643861B8-4D36-41D3-BEFA-BCD7DED85446}"/>
              </a:ext>
            </a:extLst>
          </p:cNvPr>
          <p:cNvSpPr txBox="1">
            <a:spLocks/>
          </p:cNvSpPr>
          <p:nvPr/>
        </p:nvSpPr>
        <p:spPr>
          <a:xfrm>
            <a:off x="451633" y="2532857"/>
            <a:ext cx="8505825" cy="1792287"/>
          </a:xfrm>
          <a:prstGeom prst="rect">
            <a:avLst/>
          </a:prstGeom>
        </p:spPr>
        <p:txBody>
          <a:bodyPr vert="horz" wrap="none" lIns="146304" tIns="91440" rIns="146304" bIns="91440" rtlCol="0" anchor="ctr">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ts val="2400"/>
              </a:spcBef>
              <a:spcAft>
                <a:spcPts val="0"/>
              </a:spcAft>
              <a:buClrTx/>
              <a:buSzTx/>
              <a:buFontTx/>
              <a:buNone/>
              <a:tabLst/>
              <a:defRPr/>
            </a:pPr>
            <a:b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br>
            <a:r>
              <a:rPr kumimoji="0" lang="en-US" sz="6500" b="0" i="0" u="none" strike="noStrike" kern="1200" cap="none" spc="-100" normalizeH="0" baseline="0" noProof="0">
                <a:ln w="3175">
                  <a:noFill/>
                </a:ln>
                <a:solidFill>
                  <a:srgbClr val="FFFFFF"/>
                </a:solidFill>
                <a:effectLst/>
                <a:uLnTx/>
                <a:uFillTx/>
                <a:latin typeface="Segoe UI Light"/>
                <a:ea typeface="+mn-ea"/>
                <a:cs typeface="Segoe UI" pitchFamily="34" charset="0"/>
              </a:rPr>
              <a:t>Data Science with Big Data</a:t>
            </a:r>
          </a:p>
          <a:p>
            <a:pPr marL="0" marR="0" lvl="0" indent="0" algn="l" defTabSz="914192" rtl="0" eaLnBrk="1" fontAlgn="auto" latinLnBrk="0" hangingPunct="1">
              <a:lnSpc>
                <a:spcPct val="90000"/>
              </a:lnSpc>
              <a:spcBef>
                <a:spcPts val="2400"/>
              </a:spcBef>
              <a:spcAft>
                <a:spcPts val="0"/>
              </a:spcAft>
              <a:buClrTx/>
              <a:buSzTx/>
              <a:buFontTx/>
              <a:buNone/>
              <a:tabLst/>
              <a:defRPr/>
            </a:pPr>
            <a:r>
              <a:rPr kumimoji="0" lang="en-US" sz="3600" b="0" i="1" u="none" strike="noStrike" kern="1200" cap="none" spc="-100" normalizeH="0" baseline="0" noProof="0">
                <a:ln w="3175">
                  <a:noFill/>
                </a:ln>
                <a:solidFill>
                  <a:srgbClr val="FFFFFF"/>
                </a:solidFill>
                <a:effectLst/>
                <a:uLnTx/>
                <a:uFillTx/>
                <a:latin typeface="Segoe UI Light"/>
                <a:ea typeface="+mn-ea"/>
                <a:cs typeface="Segoe UI" pitchFamily="34" charset="0"/>
              </a:rPr>
              <a:t>Patterns and Practices</a:t>
            </a:r>
            <a:br>
              <a:rPr kumimoji="0" lang="en-US" sz="7200" b="0" i="0" u="none" strike="noStrike" kern="1200" cap="none" spc="-100" normalizeH="0" baseline="0" noProof="0">
                <a:ln w="3175">
                  <a:noFill/>
                </a:ln>
                <a:solidFill>
                  <a:srgbClr val="FFFFFF"/>
                </a:solidFill>
                <a:effectLst/>
                <a:uLnTx/>
                <a:uFillTx/>
                <a:latin typeface="Segoe UI Light"/>
                <a:ea typeface="+mn-ea"/>
                <a:cs typeface="Segoe UI" pitchFamily="34" charset="0"/>
              </a:rPr>
            </a:br>
            <a:br>
              <a:rPr kumimoji="0" lang="en-US" sz="3600" b="0" i="0" u="none" strike="noStrike" kern="1200" cap="none" spc="-100" normalizeH="0" baseline="0" noProof="0">
                <a:ln w="3175">
                  <a:noFill/>
                </a:ln>
                <a:solidFill>
                  <a:srgbClr val="FFFFFF"/>
                </a:solidFill>
                <a:effectLst/>
                <a:uLnTx/>
                <a:uFillTx/>
                <a:latin typeface="Segoe UI Light"/>
                <a:ea typeface="+mn-ea"/>
                <a:cs typeface="Segoe UI" pitchFamily="34" charset="0"/>
              </a:rPr>
            </a:br>
            <a:br>
              <a:rPr kumimoji="0" lang="en-US" sz="1100" b="0" i="0" u="none" strike="noStrike" kern="1200" cap="none" spc="-100" normalizeH="0" baseline="0" noProof="0">
                <a:ln w="3175">
                  <a:noFill/>
                </a:ln>
                <a:solidFill>
                  <a:srgbClr val="FFFFFF"/>
                </a:solidFill>
                <a:effectLst/>
                <a:uLnTx/>
                <a:uFillTx/>
                <a:latin typeface="Segoe UI Light"/>
                <a:ea typeface="+mn-ea"/>
                <a:cs typeface="Segoe UI" pitchFamily="34" charset="0"/>
              </a:rPr>
            </a:br>
            <a:endParaRPr kumimoji="0" lang="en-US" sz="3500" b="0" i="0" u="none" strike="noStrike" kern="1200" cap="none" spc="0" normalizeH="0" baseline="0" noProof="0">
              <a:ln w="3175">
                <a:noFill/>
              </a:ln>
              <a:solidFill>
                <a:srgbClr val="FFFFFF"/>
              </a:solidFill>
              <a:effectLst/>
              <a:uLnTx/>
              <a:uFillTx/>
              <a:latin typeface="Segoe UI Light"/>
              <a:ea typeface="+mn-ea"/>
              <a:cs typeface="Segoe UI" pitchFamily="34" charset="0"/>
            </a:endParaRPr>
          </a:p>
        </p:txBody>
      </p:sp>
      <p:sp>
        <p:nvSpPr>
          <p:cNvPr id="8" name="Text Placeholder 6">
            <a:extLst>
              <a:ext uri="{FF2B5EF4-FFF2-40B4-BE49-F238E27FC236}">
                <a16:creationId xmlns:a16="http://schemas.microsoft.com/office/drawing/2014/main" id="{55E878DE-F6C4-4C4B-8C0A-50876F9B4AF6}"/>
              </a:ext>
            </a:extLst>
          </p:cNvPr>
          <p:cNvSpPr txBox="1">
            <a:spLocks/>
          </p:cNvSpPr>
          <p:nvPr/>
        </p:nvSpPr>
        <p:spPr>
          <a:xfrm>
            <a:off x="562136" y="5095271"/>
            <a:ext cx="5943600" cy="1107996"/>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Nishant Thacker</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Technical Product Manager</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chemeClr val="bg1"/>
                </a:solidFill>
                <a:effectLst/>
                <a:uLnTx/>
                <a:uFillTx/>
                <a:latin typeface="Calibri" panose="020F0502020204030204" pitchFamily="34" charset="0"/>
                <a:cs typeface="Calibri" panose="020F0502020204030204" pitchFamily="34" charset="0"/>
              </a:rPr>
              <a:t>Microsoft</a:t>
            </a:r>
          </a:p>
        </p:txBody>
      </p:sp>
    </p:spTree>
    <p:extLst>
      <p:ext uri="{BB962C8B-B14F-4D97-AF65-F5344CB8AC3E}">
        <p14:creationId xmlns:p14="http://schemas.microsoft.com/office/powerpoint/2010/main" val="1797240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3819F-69D1-469A-8F14-4E1583533C12}"/>
              </a:ext>
            </a:extLst>
          </p:cNvPr>
          <p:cNvSpPr>
            <a:spLocks noGrp="1"/>
          </p:cNvSpPr>
          <p:nvPr>
            <p:ph type="title"/>
          </p:nvPr>
        </p:nvSpPr>
        <p:spPr/>
        <p:txBody>
          <a:bodyPr/>
          <a:lstStyle/>
          <a:p>
            <a:r>
              <a:rPr lang="en-US"/>
              <a:t>Operationalize and manage requirements</a:t>
            </a:r>
          </a:p>
        </p:txBody>
      </p:sp>
      <p:grpSp>
        <p:nvGrpSpPr>
          <p:cNvPr id="48" name="Group 47">
            <a:extLst>
              <a:ext uri="{FF2B5EF4-FFF2-40B4-BE49-F238E27FC236}">
                <a16:creationId xmlns:a16="http://schemas.microsoft.com/office/drawing/2014/main" id="{31742BD4-0F89-4DAC-AEED-3B8524A29338}"/>
              </a:ext>
            </a:extLst>
          </p:cNvPr>
          <p:cNvGrpSpPr/>
          <p:nvPr/>
        </p:nvGrpSpPr>
        <p:grpSpPr>
          <a:xfrm>
            <a:off x="10692383" y="165004"/>
            <a:ext cx="1281470" cy="360458"/>
            <a:chOff x="10692383" y="165004"/>
            <a:chExt cx="1281470" cy="360458"/>
          </a:xfrm>
        </p:grpSpPr>
        <p:sp>
          <p:nvSpPr>
            <p:cNvPr id="49" name="Rectangle: Rounded Corners 48">
              <a:extLst>
                <a:ext uri="{FF2B5EF4-FFF2-40B4-BE49-F238E27FC236}">
                  <a16:creationId xmlns:a16="http://schemas.microsoft.com/office/drawing/2014/main" id="{26AE9151-ADCE-4DC6-9653-4F2D44F4E0CB}"/>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BB6B9EDD-7027-4867-97FA-06870B409491}"/>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1" name="Freeform: Shape 50">
              <a:extLst>
                <a:ext uri="{FF2B5EF4-FFF2-40B4-BE49-F238E27FC236}">
                  <a16:creationId xmlns:a16="http://schemas.microsoft.com/office/drawing/2014/main" id="{94EA75E6-5C09-4187-BAE8-6997A4795963}"/>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2" name="Rectangle: Rounded Corners 51">
              <a:extLst>
                <a:ext uri="{FF2B5EF4-FFF2-40B4-BE49-F238E27FC236}">
                  <a16:creationId xmlns:a16="http://schemas.microsoft.com/office/drawing/2014/main" id="{80F48CEE-9A2E-47F3-A65B-8F6E44F8DDC4}"/>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766D1276-F223-49E3-8837-C8E79828C930}"/>
                </a:ext>
              </a:extLst>
            </p:cNvPr>
            <p:cNvSpPr/>
            <p:nvPr/>
          </p:nvSpPr>
          <p:spPr bwMode="auto">
            <a:xfrm>
              <a:off x="11217934"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DCA9A322-5841-4093-A654-2CA2929F8C4D}"/>
                </a:ext>
              </a:extLst>
            </p:cNvPr>
            <p:cNvSpPr/>
            <p:nvPr/>
          </p:nvSpPr>
          <p:spPr bwMode="auto">
            <a:xfrm>
              <a:off x="11743485"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Left Brace 54">
              <a:extLst>
                <a:ext uri="{FF2B5EF4-FFF2-40B4-BE49-F238E27FC236}">
                  <a16:creationId xmlns:a16="http://schemas.microsoft.com/office/drawing/2014/main" id="{B81EEB30-2770-4FD7-A82F-EF74A3BF3281}"/>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3EB30576-182C-4220-A88C-9868CDC80E75}"/>
              </a:ext>
            </a:extLst>
          </p:cNvPr>
          <p:cNvGrpSpPr/>
          <p:nvPr/>
        </p:nvGrpSpPr>
        <p:grpSpPr>
          <a:xfrm>
            <a:off x="5455828" y="3028270"/>
            <a:ext cx="3778044" cy="1647427"/>
            <a:chOff x="7271164" y="1879908"/>
            <a:chExt cx="3778044" cy="1647427"/>
          </a:xfrm>
        </p:grpSpPr>
        <p:sp>
          <p:nvSpPr>
            <p:cNvPr id="59" name="Arc 58">
              <a:extLst>
                <a:ext uri="{FF2B5EF4-FFF2-40B4-BE49-F238E27FC236}">
                  <a16:creationId xmlns:a16="http://schemas.microsoft.com/office/drawing/2014/main" id="{6CCBC069-F4B5-4E36-AD6A-15878CC9C865}"/>
                </a:ext>
              </a:extLst>
            </p:cNvPr>
            <p:cNvSpPr/>
            <p:nvPr/>
          </p:nvSpPr>
          <p:spPr bwMode="auto">
            <a:xfrm flipV="1">
              <a:off x="7271164" y="1879908"/>
              <a:ext cx="552011" cy="5372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5F9D9C42-34EB-4A2B-8F64-CE720F8A1A1F}"/>
                </a:ext>
              </a:extLst>
            </p:cNvPr>
            <p:cNvCxnSpPr>
              <a:cxnSpLocks/>
              <a:stCxn id="59" idx="2"/>
            </p:cNvCxnSpPr>
            <p:nvPr/>
          </p:nvCxnSpPr>
          <p:spPr>
            <a:xfrm>
              <a:off x="7823175" y="2148537"/>
              <a:ext cx="1915346" cy="749"/>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70C1ED8-C9FA-4B51-BA45-C241B1D2B9EE}"/>
                </a:ext>
              </a:extLst>
            </p:cNvPr>
            <p:cNvCxnSpPr>
              <a:cxnSpLocks/>
            </p:cNvCxnSpPr>
            <p:nvPr/>
          </p:nvCxnSpPr>
          <p:spPr>
            <a:xfrm>
              <a:off x="7546292" y="2417166"/>
              <a:ext cx="0" cy="1110169"/>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D67819E-EC99-44EE-A19B-3D4EF6C321E1}"/>
                </a:ext>
              </a:extLst>
            </p:cNvPr>
            <p:cNvSpPr/>
            <p:nvPr/>
          </p:nvSpPr>
          <p:spPr bwMode="auto">
            <a:xfrm>
              <a:off x="7848954" y="1949733"/>
              <a:ext cx="2173314"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Operationalize </a:t>
              </a:r>
            </a:p>
          </p:txBody>
        </p:sp>
        <p:sp>
          <p:nvSpPr>
            <p:cNvPr id="64" name="Rectangle 63">
              <a:extLst>
                <a:ext uri="{FF2B5EF4-FFF2-40B4-BE49-F238E27FC236}">
                  <a16:creationId xmlns:a16="http://schemas.microsoft.com/office/drawing/2014/main" id="{65D4DBB5-CAA7-4843-A482-8442D19186EC}"/>
                </a:ext>
              </a:extLst>
            </p:cNvPr>
            <p:cNvSpPr/>
            <p:nvPr/>
          </p:nvSpPr>
          <p:spPr bwMode="auto">
            <a:xfrm>
              <a:off x="7730920" y="2432395"/>
              <a:ext cx="3318288"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Scale for scoring</a:t>
              </a:r>
            </a:p>
          </p:txBody>
        </p:sp>
        <p:sp>
          <p:nvSpPr>
            <p:cNvPr id="65" name="Oval 64">
              <a:extLst>
                <a:ext uri="{FF2B5EF4-FFF2-40B4-BE49-F238E27FC236}">
                  <a16:creationId xmlns:a16="http://schemas.microsoft.com/office/drawing/2014/main" id="{FB4E9081-2F96-4CB5-9AFC-3CDBC63C6E75}"/>
                </a:ext>
              </a:extLst>
            </p:cNvPr>
            <p:cNvSpPr/>
            <p:nvPr/>
          </p:nvSpPr>
          <p:spPr bwMode="auto">
            <a:xfrm>
              <a:off x="7509784" y="2503730"/>
              <a:ext cx="74771" cy="72773"/>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60010B1B-8C24-4C0A-A8FD-B9CE5C1AC0D8}"/>
                </a:ext>
              </a:extLst>
            </p:cNvPr>
            <p:cNvSpPr/>
            <p:nvPr/>
          </p:nvSpPr>
          <p:spPr bwMode="auto">
            <a:xfrm>
              <a:off x="7713051" y="2814334"/>
              <a:ext cx="3318288"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Accessible</a:t>
              </a:r>
            </a:p>
          </p:txBody>
        </p:sp>
        <p:sp>
          <p:nvSpPr>
            <p:cNvPr id="68" name="Oval 67">
              <a:extLst>
                <a:ext uri="{FF2B5EF4-FFF2-40B4-BE49-F238E27FC236}">
                  <a16:creationId xmlns:a16="http://schemas.microsoft.com/office/drawing/2014/main" id="{C3F894D6-0ED9-4058-ACFC-A3D53B77E01E}"/>
                </a:ext>
              </a:extLst>
            </p:cNvPr>
            <p:cNvSpPr/>
            <p:nvPr/>
          </p:nvSpPr>
          <p:spPr bwMode="auto">
            <a:xfrm>
              <a:off x="7509784" y="2885669"/>
              <a:ext cx="74771" cy="72773"/>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83E30337-C8CA-4B70-B335-691D70DBF213}"/>
                </a:ext>
              </a:extLst>
            </p:cNvPr>
            <p:cNvSpPr/>
            <p:nvPr/>
          </p:nvSpPr>
          <p:spPr bwMode="auto">
            <a:xfrm>
              <a:off x="7509784" y="3267608"/>
              <a:ext cx="74771" cy="72773"/>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E6590DF5-CC02-41D3-8465-DC46E9DA573C}"/>
                </a:ext>
              </a:extLst>
            </p:cNvPr>
            <p:cNvSpPr/>
            <p:nvPr/>
          </p:nvSpPr>
          <p:spPr bwMode="auto">
            <a:xfrm>
              <a:off x="7713051" y="3196273"/>
              <a:ext cx="3318288"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Available everywhere</a:t>
              </a:r>
            </a:p>
          </p:txBody>
        </p:sp>
        <p:sp>
          <p:nvSpPr>
            <p:cNvPr id="119" name="Oval 118">
              <a:extLst>
                <a:ext uri="{FF2B5EF4-FFF2-40B4-BE49-F238E27FC236}">
                  <a16:creationId xmlns:a16="http://schemas.microsoft.com/office/drawing/2014/main" id="{B90F88DF-A90B-4162-A6F8-7DAEBA4B2189}"/>
                </a:ext>
              </a:extLst>
            </p:cNvPr>
            <p:cNvSpPr/>
            <p:nvPr/>
          </p:nvSpPr>
          <p:spPr bwMode="auto">
            <a:xfrm>
              <a:off x="7343731" y="1942362"/>
              <a:ext cx="426951" cy="41554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21" name="Processing_E9F5" title="Icon of two interlocked gears">
              <a:extLst>
                <a:ext uri="{FF2B5EF4-FFF2-40B4-BE49-F238E27FC236}">
                  <a16:creationId xmlns:a16="http://schemas.microsoft.com/office/drawing/2014/main" id="{A0C1AAB9-6C0B-4328-A684-DF4B6E6944A9}"/>
                </a:ext>
              </a:extLst>
            </p:cNvPr>
            <p:cNvSpPr>
              <a:spLocks noChangeAspect="1" noEditPoints="1"/>
            </p:cNvSpPr>
            <p:nvPr/>
          </p:nvSpPr>
          <p:spPr bwMode="auto">
            <a:xfrm>
              <a:off x="7420039" y="2033861"/>
              <a:ext cx="274336" cy="23254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600" b="0" i="0" u="none" strike="noStrike" kern="1200" cap="none" spc="0" normalizeH="0" baseline="0" noProof="0">
                <a:ln>
                  <a:noFill/>
                </a:ln>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6CF01B0E-03EC-45C5-B90A-26B4182B387B}"/>
              </a:ext>
            </a:extLst>
          </p:cNvPr>
          <p:cNvGrpSpPr/>
          <p:nvPr/>
        </p:nvGrpSpPr>
        <p:grpSpPr>
          <a:xfrm>
            <a:off x="8729253" y="3028270"/>
            <a:ext cx="3778044" cy="1626872"/>
            <a:chOff x="7271164" y="3563065"/>
            <a:chExt cx="3778044" cy="1626872"/>
          </a:xfrm>
        </p:grpSpPr>
        <p:sp>
          <p:nvSpPr>
            <p:cNvPr id="99" name="Arc 98">
              <a:extLst>
                <a:ext uri="{FF2B5EF4-FFF2-40B4-BE49-F238E27FC236}">
                  <a16:creationId xmlns:a16="http://schemas.microsoft.com/office/drawing/2014/main" id="{E7D3F68D-ED79-4C37-A797-A752B316B059}"/>
                </a:ext>
              </a:extLst>
            </p:cNvPr>
            <p:cNvSpPr/>
            <p:nvPr/>
          </p:nvSpPr>
          <p:spPr bwMode="auto">
            <a:xfrm flipV="1">
              <a:off x="7271164" y="3563065"/>
              <a:ext cx="552011" cy="5372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Segoe UI Semilight"/>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E726DD48-5AAC-4F4E-B51E-7E468501FFE7}"/>
                </a:ext>
              </a:extLst>
            </p:cNvPr>
            <p:cNvCxnSpPr>
              <a:cxnSpLocks/>
              <a:stCxn id="99" idx="2"/>
            </p:cNvCxnSpPr>
            <p:nvPr/>
          </p:nvCxnSpPr>
          <p:spPr>
            <a:xfrm>
              <a:off x="7823175" y="3831694"/>
              <a:ext cx="1915346" cy="749"/>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63E70BE-3AB8-46AD-9A3D-DD87DB7640F7}"/>
                </a:ext>
              </a:extLst>
            </p:cNvPr>
            <p:cNvCxnSpPr>
              <a:cxnSpLocks/>
            </p:cNvCxnSpPr>
            <p:nvPr/>
          </p:nvCxnSpPr>
          <p:spPr>
            <a:xfrm>
              <a:off x="7546292" y="4100323"/>
              <a:ext cx="0" cy="1089614"/>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D2C9180-350E-44A0-8372-99E53E6E0597}"/>
                </a:ext>
              </a:extLst>
            </p:cNvPr>
            <p:cNvSpPr/>
            <p:nvPr/>
          </p:nvSpPr>
          <p:spPr bwMode="auto">
            <a:xfrm>
              <a:off x="7848954" y="3632891"/>
              <a:ext cx="2173314"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Manage</a:t>
              </a:r>
            </a:p>
          </p:txBody>
        </p:sp>
        <p:grpSp>
          <p:nvGrpSpPr>
            <p:cNvPr id="118" name="Group 117">
              <a:extLst>
                <a:ext uri="{FF2B5EF4-FFF2-40B4-BE49-F238E27FC236}">
                  <a16:creationId xmlns:a16="http://schemas.microsoft.com/office/drawing/2014/main" id="{11A7D384-42B7-4F2B-8E13-35E8AB89AADF}"/>
                </a:ext>
              </a:extLst>
            </p:cNvPr>
            <p:cNvGrpSpPr/>
            <p:nvPr/>
          </p:nvGrpSpPr>
          <p:grpSpPr>
            <a:xfrm>
              <a:off x="7509806" y="4115552"/>
              <a:ext cx="3539402" cy="215444"/>
              <a:chOff x="7223316" y="3999249"/>
              <a:chExt cx="4582984" cy="286629"/>
            </a:xfrm>
          </p:grpSpPr>
          <p:sp>
            <p:nvSpPr>
              <p:cNvPr id="103" name="Rectangle 102">
                <a:extLst>
                  <a:ext uri="{FF2B5EF4-FFF2-40B4-BE49-F238E27FC236}">
                    <a16:creationId xmlns:a16="http://schemas.microsoft.com/office/drawing/2014/main" id="{8F9FA197-2347-4C68-8E01-F3E752B2E9F4}"/>
                  </a:ext>
                </a:extLst>
              </p:cNvPr>
              <p:cNvSpPr/>
              <p:nvPr/>
            </p:nvSpPr>
            <p:spPr bwMode="auto">
              <a:xfrm>
                <a:off x="7509625" y="3999249"/>
                <a:ext cx="4296675" cy="28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400">
                    <a:solidFill>
                      <a:schemeClr val="tx1"/>
                    </a:solidFill>
                    <a:latin typeface="Segoe UI Semilight"/>
                    <a:cs typeface="Segoe UI" pitchFamily="34" charset="0"/>
                  </a:rPr>
                  <a:t>Version Control</a:t>
                </a:r>
              </a:p>
            </p:txBody>
          </p:sp>
          <p:sp>
            <p:nvSpPr>
              <p:cNvPr id="104" name="Oval 103">
                <a:extLst>
                  <a:ext uri="{FF2B5EF4-FFF2-40B4-BE49-F238E27FC236}">
                    <a16:creationId xmlns:a16="http://schemas.microsoft.com/office/drawing/2014/main" id="{F0D50B8D-B803-44A2-A1DB-1705FFDE86DD}"/>
                  </a:ext>
                </a:extLst>
              </p:cNvPr>
              <p:cNvSpPr/>
              <p:nvPr/>
            </p:nvSpPr>
            <p:spPr bwMode="auto">
              <a:xfrm>
                <a:off x="7223316" y="4094144"/>
                <a:ext cx="96817"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Segoe UI Semilight"/>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30B4FB72-FAF1-43BF-BE8C-116AF77C6F67}"/>
                </a:ext>
              </a:extLst>
            </p:cNvPr>
            <p:cNvGrpSpPr/>
            <p:nvPr/>
          </p:nvGrpSpPr>
          <p:grpSpPr>
            <a:xfrm>
              <a:off x="7509806" y="4437470"/>
              <a:ext cx="3521534" cy="215444"/>
              <a:chOff x="7223316" y="4507387"/>
              <a:chExt cx="4559847" cy="286629"/>
            </a:xfrm>
          </p:grpSpPr>
          <p:sp>
            <p:nvSpPr>
              <p:cNvPr id="105" name="Rectangle 104">
                <a:extLst>
                  <a:ext uri="{FF2B5EF4-FFF2-40B4-BE49-F238E27FC236}">
                    <a16:creationId xmlns:a16="http://schemas.microsoft.com/office/drawing/2014/main" id="{6A095856-F6EA-4277-9E5C-DCA8C8AD9F34}"/>
                  </a:ext>
                </a:extLst>
              </p:cNvPr>
              <p:cNvSpPr/>
              <p:nvPr/>
            </p:nvSpPr>
            <p:spPr bwMode="auto">
              <a:xfrm>
                <a:off x="7486488" y="4507387"/>
                <a:ext cx="4296675" cy="28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400">
                    <a:solidFill>
                      <a:schemeClr val="tx1"/>
                    </a:solidFill>
                    <a:latin typeface="Segoe UI Semilight"/>
                    <a:cs typeface="Segoe UI" pitchFamily="34" charset="0"/>
                  </a:rPr>
                  <a:t>Experimentation Run History</a:t>
                </a:r>
              </a:p>
            </p:txBody>
          </p:sp>
          <p:sp>
            <p:nvSpPr>
              <p:cNvPr id="106" name="Oval 105">
                <a:extLst>
                  <a:ext uri="{FF2B5EF4-FFF2-40B4-BE49-F238E27FC236}">
                    <a16:creationId xmlns:a16="http://schemas.microsoft.com/office/drawing/2014/main" id="{6B2FF5D0-07F2-4179-8752-29ED01092259}"/>
                  </a:ext>
                </a:extLst>
              </p:cNvPr>
              <p:cNvSpPr/>
              <p:nvPr/>
            </p:nvSpPr>
            <p:spPr bwMode="auto">
              <a:xfrm>
                <a:off x="7223316" y="4602279"/>
                <a:ext cx="96817"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Segoe UI Semilight"/>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9878A566-F6FC-4A94-91AF-CCD18B754C7F}"/>
                </a:ext>
              </a:extLst>
            </p:cNvPr>
            <p:cNvGrpSpPr/>
            <p:nvPr/>
          </p:nvGrpSpPr>
          <p:grpSpPr>
            <a:xfrm>
              <a:off x="7509784" y="4759391"/>
              <a:ext cx="3521556" cy="215444"/>
              <a:chOff x="7223315" y="5015509"/>
              <a:chExt cx="4559893" cy="286628"/>
            </a:xfrm>
          </p:grpSpPr>
          <p:sp>
            <p:nvSpPr>
              <p:cNvPr id="107" name="Oval 106">
                <a:extLst>
                  <a:ext uri="{FF2B5EF4-FFF2-40B4-BE49-F238E27FC236}">
                    <a16:creationId xmlns:a16="http://schemas.microsoft.com/office/drawing/2014/main" id="{C8BDB8A8-66DB-4EB8-BDEB-DB33CADC7B60}"/>
                  </a:ext>
                </a:extLst>
              </p:cNvPr>
              <p:cNvSpPr/>
              <p:nvPr/>
            </p:nvSpPr>
            <p:spPr bwMode="auto">
              <a:xfrm>
                <a:off x="7223315" y="5110414"/>
                <a:ext cx="96817"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DC995482-25D7-4875-95F7-BC7A8FA07DF8}"/>
                  </a:ext>
                </a:extLst>
              </p:cNvPr>
              <p:cNvSpPr/>
              <p:nvPr/>
            </p:nvSpPr>
            <p:spPr bwMode="auto">
              <a:xfrm>
                <a:off x="7486517" y="5015509"/>
                <a:ext cx="4296691" cy="2866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sz="1400">
                    <a:solidFill>
                      <a:schemeClr val="tx1"/>
                    </a:solidFill>
                    <a:latin typeface="Segoe UI Semilight"/>
                    <a:cs typeface="Segoe UI" pitchFamily="34" charset="0"/>
                  </a:rPr>
                  <a:t>Deployment targets</a:t>
                </a:r>
              </a:p>
            </p:txBody>
          </p:sp>
        </p:grpSp>
        <p:sp>
          <p:nvSpPr>
            <p:cNvPr id="120" name="Oval 119">
              <a:extLst>
                <a:ext uri="{FF2B5EF4-FFF2-40B4-BE49-F238E27FC236}">
                  <a16:creationId xmlns:a16="http://schemas.microsoft.com/office/drawing/2014/main" id="{245F509A-CF21-481F-8B6A-86F6A1ACFA7B}"/>
                </a:ext>
              </a:extLst>
            </p:cNvPr>
            <p:cNvSpPr/>
            <p:nvPr/>
          </p:nvSpPr>
          <p:spPr bwMode="auto">
            <a:xfrm>
              <a:off x="7343731" y="3634425"/>
              <a:ext cx="426951" cy="41554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Segoe UI Semilight"/>
                <a:ea typeface="Segoe UI" pitchFamily="34" charset="0"/>
                <a:cs typeface="Segoe UI" pitchFamily="34" charset="0"/>
              </a:endParaRPr>
            </a:p>
          </p:txBody>
        </p:sp>
        <p:grpSp>
          <p:nvGrpSpPr>
            <p:cNvPr id="124" name="Graphic 242">
              <a:extLst>
                <a:ext uri="{FF2B5EF4-FFF2-40B4-BE49-F238E27FC236}">
                  <a16:creationId xmlns:a16="http://schemas.microsoft.com/office/drawing/2014/main" id="{BBE993DD-293A-4E2D-96DA-59F6CF2F47CA}"/>
                </a:ext>
              </a:extLst>
            </p:cNvPr>
            <p:cNvGrpSpPr/>
            <p:nvPr/>
          </p:nvGrpSpPr>
          <p:grpSpPr>
            <a:xfrm>
              <a:off x="7436564" y="3695743"/>
              <a:ext cx="241660" cy="290657"/>
              <a:chOff x="5864912" y="3140761"/>
              <a:chExt cx="462921" cy="572068"/>
            </a:xfrm>
          </p:grpSpPr>
          <p:sp>
            <p:nvSpPr>
              <p:cNvPr id="125" name="Freeform: Shape 124">
                <a:extLst>
                  <a:ext uri="{FF2B5EF4-FFF2-40B4-BE49-F238E27FC236}">
                    <a16:creationId xmlns:a16="http://schemas.microsoft.com/office/drawing/2014/main" id="{9C5A4FD3-E822-4909-BF4F-482985FC6027}"/>
                  </a:ext>
                </a:extLst>
              </p:cNvPr>
              <p:cNvSpPr/>
              <p:nvPr/>
            </p:nvSpPr>
            <p:spPr>
              <a:xfrm>
                <a:off x="6038278" y="3423812"/>
                <a:ext cx="247651" cy="247651"/>
              </a:xfrm>
              <a:custGeom>
                <a:avLst/>
                <a:gdLst>
                  <a:gd name="connsiteX0" fmla="*/ 234763 w 247650"/>
                  <a:gd name="connsiteY0" fmla="*/ 116231 h 247650"/>
                  <a:gd name="connsiteX1" fmla="*/ 135951 w 247650"/>
                  <a:gd name="connsiteY1" fmla="*/ 234220 h 247650"/>
                  <a:gd name="connsiteX2" fmla="*/ 17704 w 247650"/>
                  <a:gd name="connsiteY2" fmla="*/ 135718 h 247650"/>
                  <a:gd name="connsiteX3" fmla="*/ 116516 w 247650"/>
                  <a:gd name="connsiteY3" fmla="*/ 17730 h 247650"/>
                  <a:gd name="connsiteX4" fmla="*/ 234763 w 247650"/>
                  <a:gd name="connsiteY4" fmla="*/ 116231 h 247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 h="247650">
                    <a:moveTo>
                      <a:pt x="234763" y="116231"/>
                    </a:moveTo>
                    <a:cubicBezTo>
                      <a:pt x="240130" y="176013"/>
                      <a:pt x="195891" y="228838"/>
                      <a:pt x="135951" y="234220"/>
                    </a:cubicBezTo>
                    <a:cubicBezTo>
                      <a:pt x="76012" y="239601"/>
                      <a:pt x="23071" y="195500"/>
                      <a:pt x="17704" y="135718"/>
                    </a:cubicBezTo>
                    <a:cubicBezTo>
                      <a:pt x="12337" y="75936"/>
                      <a:pt x="56577" y="23111"/>
                      <a:pt x="116516" y="17730"/>
                    </a:cubicBezTo>
                    <a:cubicBezTo>
                      <a:pt x="176455" y="12349"/>
                      <a:pt x="229396" y="56449"/>
                      <a:pt x="234763" y="116231"/>
                    </a:cubicBezTo>
                    <a:close/>
                  </a:path>
                </a:pathLst>
              </a:custGeom>
              <a:noFill/>
              <a:ln w="9525"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3C708A37-F97C-476D-8C75-D54BD488F358}"/>
                  </a:ext>
                </a:extLst>
              </p:cNvPr>
              <p:cNvSpPr/>
              <p:nvPr/>
            </p:nvSpPr>
            <p:spPr>
              <a:xfrm>
                <a:off x="6079130" y="3394122"/>
                <a:ext cx="38101" cy="66674"/>
              </a:xfrm>
              <a:custGeom>
                <a:avLst/>
                <a:gdLst>
                  <a:gd name="connsiteX0" fmla="*/ 7358 w 38100"/>
                  <a:gd name="connsiteY0" fmla="*/ 7358 h 66675"/>
                  <a:gd name="connsiteX1" fmla="*/ 34600 w 38100"/>
                  <a:gd name="connsiteY1" fmla="*/ 59460 h 66675"/>
                </a:gdLst>
                <a:ahLst/>
                <a:cxnLst>
                  <a:cxn ang="0">
                    <a:pos x="connsiteX0" y="connsiteY0"/>
                  </a:cxn>
                  <a:cxn ang="0">
                    <a:pos x="connsiteX1" y="connsiteY1"/>
                  </a:cxn>
                </a:cxnLst>
                <a:rect l="l" t="t" r="r" b="b"/>
                <a:pathLst>
                  <a:path w="38100" h="66675">
                    <a:moveTo>
                      <a:pt x="7358" y="7358"/>
                    </a:moveTo>
                    <a:lnTo>
                      <a:pt x="34600" y="59460"/>
                    </a:lnTo>
                  </a:path>
                </a:pathLst>
              </a:custGeom>
              <a:noFill/>
              <a:ln w="9525"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27" name="Freeform: Shape 126">
                <a:extLst>
                  <a:ext uri="{FF2B5EF4-FFF2-40B4-BE49-F238E27FC236}">
                    <a16:creationId xmlns:a16="http://schemas.microsoft.com/office/drawing/2014/main" id="{E63D2992-22E3-4970-95E7-7721499CB6AB}"/>
                  </a:ext>
                </a:extLst>
              </p:cNvPr>
              <p:cNvSpPr/>
              <p:nvPr/>
            </p:nvSpPr>
            <p:spPr>
              <a:xfrm>
                <a:off x="5996835" y="3492421"/>
                <a:ext cx="66676" cy="28574"/>
              </a:xfrm>
              <a:custGeom>
                <a:avLst/>
                <a:gdLst>
                  <a:gd name="connsiteX0" fmla="*/ 63651 w 66675"/>
                  <a:gd name="connsiteY0" fmla="*/ 24979 h 28575"/>
                  <a:gd name="connsiteX1" fmla="*/ 7358 w 66675"/>
                  <a:gd name="connsiteY1" fmla="*/ 7358 h 28575"/>
                </a:gdLst>
                <a:ahLst/>
                <a:cxnLst>
                  <a:cxn ang="0">
                    <a:pos x="connsiteX0" y="connsiteY0"/>
                  </a:cxn>
                  <a:cxn ang="0">
                    <a:pos x="connsiteX1" y="connsiteY1"/>
                  </a:cxn>
                </a:cxnLst>
                <a:rect l="l" t="t" r="r" b="b"/>
                <a:pathLst>
                  <a:path w="66675" h="28575">
                    <a:moveTo>
                      <a:pt x="63651" y="24979"/>
                    </a:moveTo>
                    <a:lnTo>
                      <a:pt x="7358" y="7358"/>
                    </a:lnTo>
                  </a:path>
                </a:pathLst>
              </a:custGeom>
              <a:noFill/>
              <a:ln w="9525"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9E8C2A9E-22C0-4E0C-A768-3E79CDB9E113}"/>
                  </a:ext>
                </a:extLst>
              </p:cNvPr>
              <p:cNvSpPr/>
              <p:nvPr/>
            </p:nvSpPr>
            <p:spPr>
              <a:xfrm>
                <a:off x="6008265" y="3593100"/>
                <a:ext cx="66676" cy="38100"/>
              </a:xfrm>
              <a:custGeom>
                <a:avLst/>
                <a:gdLst>
                  <a:gd name="connsiteX0" fmla="*/ 59650 w 66675"/>
                  <a:gd name="connsiteY0" fmla="*/ 7358 h 38100"/>
                  <a:gd name="connsiteX1" fmla="*/ 7358 w 66675"/>
                  <a:gd name="connsiteY1" fmla="*/ 34504 h 38100"/>
                </a:gdLst>
                <a:ahLst/>
                <a:cxnLst>
                  <a:cxn ang="0">
                    <a:pos x="connsiteX0" y="connsiteY0"/>
                  </a:cxn>
                  <a:cxn ang="0">
                    <a:pos x="connsiteX1" y="connsiteY1"/>
                  </a:cxn>
                </a:cxnLst>
                <a:rect l="l" t="t" r="r" b="b"/>
                <a:pathLst>
                  <a:path w="66675" h="38100">
                    <a:moveTo>
                      <a:pt x="59650" y="7358"/>
                    </a:moveTo>
                    <a:lnTo>
                      <a:pt x="7358" y="34504"/>
                    </a:lnTo>
                  </a:path>
                </a:pathLst>
              </a:custGeom>
              <a:noFill/>
              <a:ln w="9525"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48E5A9E9-49C4-42C0-9070-C813D96B756D}"/>
                  </a:ext>
                </a:extLst>
              </p:cNvPr>
              <p:cNvSpPr/>
              <p:nvPr/>
            </p:nvSpPr>
            <p:spPr>
              <a:xfrm>
                <a:off x="6107038" y="3646155"/>
                <a:ext cx="28575" cy="66674"/>
              </a:xfrm>
              <a:custGeom>
                <a:avLst/>
                <a:gdLst>
                  <a:gd name="connsiteX0" fmla="*/ 24884 w 28575"/>
                  <a:gd name="connsiteY0" fmla="*/ 7358 h 66675"/>
                  <a:gd name="connsiteX1" fmla="*/ 7358 w 28575"/>
                  <a:gd name="connsiteY1" fmla="*/ 63460 h 66675"/>
                </a:gdLst>
                <a:ahLst/>
                <a:cxnLst>
                  <a:cxn ang="0">
                    <a:pos x="connsiteX0" y="connsiteY0"/>
                  </a:cxn>
                  <a:cxn ang="0">
                    <a:pos x="connsiteX1" y="connsiteY1"/>
                  </a:cxn>
                </a:cxnLst>
                <a:rect l="l" t="t" r="r" b="b"/>
                <a:pathLst>
                  <a:path w="28575" h="66675">
                    <a:moveTo>
                      <a:pt x="24884" y="7358"/>
                    </a:moveTo>
                    <a:lnTo>
                      <a:pt x="7358" y="63460"/>
                    </a:lnTo>
                  </a:path>
                </a:pathLst>
              </a:custGeom>
              <a:noFill/>
              <a:ln w="9525"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798B4132-C0CD-4422-9003-4D5BDE5B427D}"/>
                  </a:ext>
                </a:extLst>
              </p:cNvPr>
              <p:cNvSpPr/>
              <p:nvPr/>
            </p:nvSpPr>
            <p:spPr>
              <a:xfrm>
                <a:off x="6207718" y="3638729"/>
                <a:ext cx="38101" cy="66674"/>
              </a:xfrm>
              <a:custGeom>
                <a:avLst/>
                <a:gdLst>
                  <a:gd name="connsiteX0" fmla="*/ 7358 w 38100"/>
                  <a:gd name="connsiteY0" fmla="*/ 7358 h 66675"/>
                  <a:gd name="connsiteX1" fmla="*/ 34600 w 38100"/>
                  <a:gd name="connsiteY1" fmla="*/ 59460 h 66675"/>
                </a:gdLst>
                <a:ahLst/>
                <a:cxnLst>
                  <a:cxn ang="0">
                    <a:pos x="connsiteX0" y="connsiteY0"/>
                  </a:cxn>
                  <a:cxn ang="0">
                    <a:pos x="connsiteX1" y="connsiteY1"/>
                  </a:cxn>
                </a:cxnLst>
                <a:rect l="l" t="t" r="r" b="b"/>
                <a:pathLst>
                  <a:path w="38100" h="66675">
                    <a:moveTo>
                      <a:pt x="7358" y="7358"/>
                    </a:moveTo>
                    <a:lnTo>
                      <a:pt x="34600" y="59460"/>
                    </a:lnTo>
                  </a:path>
                </a:pathLst>
              </a:custGeom>
              <a:noFill/>
              <a:ln w="9525"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95B3B4BD-DB9D-41D5-BFC7-A7A5356D40DA}"/>
                  </a:ext>
                </a:extLst>
              </p:cNvPr>
              <p:cNvSpPr/>
              <p:nvPr/>
            </p:nvSpPr>
            <p:spPr>
              <a:xfrm>
                <a:off x="6261157" y="3574911"/>
                <a:ext cx="66676" cy="28574"/>
              </a:xfrm>
              <a:custGeom>
                <a:avLst/>
                <a:gdLst>
                  <a:gd name="connsiteX0" fmla="*/ 7358 w 66675"/>
                  <a:gd name="connsiteY0" fmla="*/ 7358 h 28575"/>
                  <a:gd name="connsiteX1" fmla="*/ 63460 w 66675"/>
                  <a:gd name="connsiteY1" fmla="*/ 24789 h 28575"/>
                </a:gdLst>
                <a:ahLst/>
                <a:cxnLst>
                  <a:cxn ang="0">
                    <a:pos x="connsiteX0" y="connsiteY0"/>
                  </a:cxn>
                  <a:cxn ang="0">
                    <a:pos x="connsiteX1" y="connsiteY1"/>
                  </a:cxn>
                </a:cxnLst>
                <a:rect l="l" t="t" r="r" b="b"/>
                <a:pathLst>
                  <a:path w="66675" h="28575">
                    <a:moveTo>
                      <a:pt x="7358" y="7358"/>
                    </a:moveTo>
                    <a:lnTo>
                      <a:pt x="63460" y="24789"/>
                    </a:lnTo>
                  </a:path>
                </a:pathLst>
              </a:custGeom>
              <a:noFill/>
              <a:ln w="9525"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C4990405-683A-4EB0-83C4-ACAA9A09D550}"/>
                  </a:ext>
                </a:extLst>
              </p:cNvPr>
              <p:cNvSpPr/>
              <p:nvPr/>
            </p:nvSpPr>
            <p:spPr>
              <a:xfrm>
                <a:off x="6253717" y="3464706"/>
                <a:ext cx="66676" cy="38100"/>
              </a:xfrm>
              <a:custGeom>
                <a:avLst/>
                <a:gdLst>
                  <a:gd name="connsiteX0" fmla="*/ 7358 w 66675"/>
                  <a:gd name="connsiteY0" fmla="*/ 34695 h 38100"/>
                  <a:gd name="connsiteX1" fmla="*/ 59650 w 66675"/>
                  <a:gd name="connsiteY1" fmla="*/ 7358 h 38100"/>
                </a:gdLst>
                <a:ahLst/>
                <a:cxnLst>
                  <a:cxn ang="0">
                    <a:pos x="connsiteX0" y="connsiteY0"/>
                  </a:cxn>
                  <a:cxn ang="0">
                    <a:pos x="connsiteX1" y="connsiteY1"/>
                  </a:cxn>
                </a:cxnLst>
                <a:rect l="l" t="t" r="r" b="b"/>
                <a:pathLst>
                  <a:path w="66675" h="38100">
                    <a:moveTo>
                      <a:pt x="7358" y="34695"/>
                    </a:moveTo>
                    <a:lnTo>
                      <a:pt x="59650" y="7358"/>
                    </a:lnTo>
                  </a:path>
                </a:pathLst>
              </a:custGeom>
              <a:noFill/>
              <a:ln w="9525"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1F2732D6-1104-4851-B77A-3C6116058C21}"/>
                  </a:ext>
                </a:extLst>
              </p:cNvPr>
              <p:cNvSpPr/>
              <p:nvPr/>
            </p:nvSpPr>
            <p:spPr>
              <a:xfrm>
                <a:off x="6189709" y="3382601"/>
                <a:ext cx="28575" cy="66674"/>
              </a:xfrm>
              <a:custGeom>
                <a:avLst/>
                <a:gdLst>
                  <a:gd name="connsiteX0" fmla="*/ 7358 w 28575"/>
                  <a:gd name="connsiteY0" fmla="*/ 63556 h 66675"/>
                  <a:gd name="connsiteX1" fmla="*/ 24979 w 28575"/>
                  <a:gd name="connsiteY1" fmla="*/ 7358 h 66675"/>
                </a:gdLst>
                <a:ahLst/>
                <a:cxnLst>
                  <a:cxn ang="0">
                    <a:pos x="connsiteX0" y="connsiteY0"/>
                  </a:cxn>
                  <a:cxn ang="0">
                    <a:pos x="connsiteX1" y="connsiteY1"/>
                  </a:cxn>
                </a:cxnLst>
                <a:rect l="l" t="t" r="r" b="b"/>
                <a:pathLst>
                  <a:path w="28575" h="66675">
                    <a:moveTo>
                      <a:pt x="7358" y="63556"/>
                    </a:moveTo>
                    <a:lnTo>
                      <a:pt x="24979" y="7358"/>
                    </a:lnTo>
                  </a:path>
                </a:pathLst>
              </a:custGeom>
              <a:noFill/>
              <a:ln w="9525"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05428BF3-03FA-40ED-B4CD-92FE0CBBA6FF}"/>
                  </a:ext>
                </a:extLst>
              </p:cNvPr>
              <p:cNvSpPr/>
              <p:nvPr/>
            </p:nvSpPr>
            <p:spPr>
              <a:xfrm>
                <a:off x="5864912" y="3140761"/>
                <a:ext cx="304801" cy="371477"/>
              </a:xfrm>
              <a:custGeom>
                <a:avLst/>
                <a:gdLst>
                  <a:gd name="connsiteX0" fmla="*/ 68318 w 304800"/>
                  <a:gd name="connsiteY0" fmla="*/ 107275 h 371475"/>
                  <a:gd name="connsiteX1" fmla="*/ 164425 w 304800"/>
                  <a:gd name="connsiteY1" fmla="*/ 7358 h 371475"/>
                  <a:gd name="connsiteX2" fmla="*/ 262533 w 304800"/>
                  <a:gd name="connsiteY2" fmla="*/ 107275 h 371475"/>
                  <a:gd name="connsiteX3" fmla="*/ 164425 w 304800"/>
                  <a:gd name="connsiteY3" fmla="*/ 207097 h 371475"/>
                  <a:gd name="connsiteX4" fmla="*/ 68318 w 304800"/>
                  <a:gd name="connsiteY4" fmla="*/ 107275 h 371475"/>
                  <a:gd name="connsiteX5" fmla="*/ 303586 w 304800"/>
                  <a:gd name="connsiteY5" fmla="*/ 297204 h 371475"/>
                  <a:gd name="connsiteX6" fmla="*/ 163473 w 304800"/>
                  <a:gd name="connsiteY6" fmla="*/ 207097 h 371475"/>
                  <a:gd name="connsiteX7" fmla="*/ 7358 w 304800"/>
                  <a:gd name="connsiteY7" fmla="*/ 36902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800" h="371475">
                    <a:moveTo>
                      <a:pt x="68318" y="107275"/>
                    </a:moveTo>
                    <a:cubicBezTo>
                      <a:pt x="67361" y="53182"/>
                      <a:pt x="110336" y="8504"/>
                      <a:pt x="164425" y="7358"/>
                    </a:cubicBezTo>
                    <a:cubicBezTo>
                      <a:pt x="219054" y="7986"/>
                      <a:pt x="262903" y="52644"/>
                      <a:pt x="262533" y="107275"/>
                    </a:cubicBezTo>
                    <a:cubicBezTo>
                      <a:pt x="262851" y="161869"/>
                      <a:pt x="219016" y="206470"/>
                      <a:pt x="164425" y="207097"/>
                    </a:cubicBezTo>
                    <a:cubicBezTo>
                      <a:pt x="110351" y="206003"/>
                      <a:pt x="67362" y="161353"/>
                      <a:pt x="68318" y="107275"/>
                    </a:cubicBezTo>
                    <a:close/>
                    <a:moveTo>
                      <a:pt x="303586" y="297204"/>
                    </a:moveTo>
                    <a:cubicBezTo>
                      <a:pt x="278239" y="242598"/>
                      <a:pt x="223674" y="207507"/>
                      <a:pt x="163473" y="207097"/>
                    </a:cubicBezTo>
                    <a:cubicBezTo>
                      <a:pt x="77176" y="207097"/>
                      <a:pt x="7358" y="279392"/>
                      <a:pt x="7358" y="369022"/>
                    </a:cubicBezTo>
                  </a:path>
                </a:pathLst>
              </a:custGeom>
              <a:noFill/>
              <a:ln w="9525" cap="sq">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83166C32-84D0-4AEE-B8FA-6C89B9DE29E5}"/>
                  </a:ext>
                </a:extLst>
              </p:cNvPr>
              <p:cNvSpPr/>
              <p:nvPr/>
            </p:nvSpPr>
            <p:spPr>
              <a:xfrm>
                <a:off x="6091405" y="3476696"/>
                <a:ext cx="142876" cy="142875"/>
              </a:xfrm>
              <a:custGeom>
                <a:avLst/>
                <a:gdLst>
                  <a:gd name="connsiteX0" fmla="*/ 138803 w 142875"/>
                  <a:gd name="connsiteY0" fmla="*/ 73081 h 142875"/>
                  <a:gd name="connsiteX1" fmla="*/ 73081 w 142875"/>
                  <a:gd name="connsiteY1" fmla="*/ 138803 h 142875"/>
                  <a:gd name="connsiteX2" fmla="*/ 7358 w 142875"/>
                  <a:gd name="connsiteY2" fmla="*/ 73081 h 142875"/>
                  <a:gd name="connsiteX3" fmla="*/ 73081 w 142875"/>
                  <a:gd name="connsiteY3" fmla="*/ 7358 h 142875"/>
                  <a:gd name="connsiteX4" fmla="*/ 138803 w 142875"/>
                  <a:gd name="connsiteY4" fmla="*/ 73081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38803" y="73081"/>
                    </a:moveTo>
                    <a:cubicBezTo>
                      <a:pt x="138803" y="109378"/>
                      <a:pt x="109378" y="138803"/>
                      <a:pt x="73081" y="138803"/>
                    </a:cubicBezTo>
                    <a:cubicBezTo>
                      <a:pt x="36783" y="138803"/>
                      <a:pt x="7358" y="109378"/>
                      <a:pt x="7358" y="73081"/>
                    </a:cubicBezTo>
                    <a:cubicBezTo>
                      <a:pt x="7358" y="36783"/>
                      <a:pt x="36783" y="7358"/>
                      <a:pt x="73081" y="7358"/>
                    </a:cubicBezTo>
                    <a:cubicBezTo>
                      <a:pt x="109378" y="7358"/>
                      <a:pt x="138803" y="36783"/>
                      <a:pt x="138803" y="73081"/>
                    </a:cubicBezTo>
                    <a:close/>
                  </a:path>
                </a:pathLst>
              </a:custGeom>
              <a:noFill/>
              <a:ln w="9525" cap="sq">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600" b="0" i="0" u="none" strike="noStrike" kern="1200" cap="none" spc="0" normalizeH="0" baseline="0" noProof="0">
                  <a:ln>
                    <a:noFill/>
                  </a:ln>
                  <a:solidFill>
                    <a:srgbClr val="FF0000"/>
                  </a:solidFill>
                  <a:effectLst/>
                  <a:uLnTx/>
                  <a:uFillTx/>
                  <a:latin typeface="Segoe UI Semilight"/>
                  <a:ea typeface="+mn-ea"/>
                  <a:cs typeface="+mn-cs"/>
                </a:endParaRPr>
              </a:p>
            </p:txBody>
          </p:sp>
        </p:grpSp>
      </p:grpSp>
      <p:grpSp>
        <p:nvGrpSpPr>
          <p:cNvPr id="3" name="Group 2">
            <a:extLst>
              <a:ext uri="{FF2B5EF4-FFF2-40B4-BE49-F238E27FC236}">
                <a16:creationId xmlns:a16="http://schemas.microsoft.com/office/drawing/2014/main" id="{5DA77071-BC15-4900-880C-62C3555AFBBD}"/>
              </a:ext>
            </a:extLst>
          </p:cNvPr>
          <p:cNvGrpSpPr/>
          <p:nvPr/>
        </p:nvGrpSpPr>
        <p:grpSpPr>
          <a:xfrm>
            <a:off x="1105560" y="2345725"/>
            <a:ext cx="3578081" cy="2955471"/>
            <a:chOff x="818482" y="1537252"/>
            <a:chExt cx="5653613" cy="4669846"/>
          </a:xfrm>
        </p:grpSpPr>
        <p:grpSp>
          <p:nvGrpSpPr>
            <p:cNvPr id="47" name="Group 46">
              <a:extLst>
                <a:ext uri="{FF2B5EF4-FFF2-40B4-BE49-F238E27FC236}">
                  <a16:creationId xmlns:a16="http://schemas.microsoft.com/office/drawing/2014/main" id="{EB4A812D-E98A-443A-87D4-18A5DFD5E3B1}"/>
                </a:ext>
              </a:extLst>
            </p:cNvPr>
            <p:cNvGrpSpPr/>
            <p:nvPr/>
          </p:nvGrpSpPr>
          <p:grpSpPr>
            <a:xfrm>
              <a:off x="1647119" y="2064449"/>
              <a:ext cx="4092343" cy="3371152"/>
              <a:chOff x="1024551" y="2007970"/>
              <a:chExt cx="4569451" cy="3764180"/>
            </a:xfrm>
          </p:grpSpPr>
          <p:sp>
            <p:nvSpPr>
              <p:cNvPr id="10" name="Rectangle 9">
                <a:extLst>
                  <a:ext uri="{FF2B5EF4-FFF2-40B4-BE49-F238E27FC236}">
                    <a16:creationId xmlns:a16="http://schemas.microsoft.com/office/drawing/2014/main" id="{091F35C4-CC8E-491F-8332-2B0D8B8C497F}"/>
                  </a:ext>
                </a:extLst>
              </p:cNvPr>
              <p:cNvSpPr/>
              <p:nvPr/>
            </p:nvSpPr>
            <p:spPr bwMode="auto">
              <a:xfrm>
                <a:off x="1024551" y="3040849"/>
                <a:ext cx="1753340" cy="1680922"/>
              </a:xfrm>
              <a:prstGeom prst="rect">
                <a:avLst/>
              </a:prstGeom>
              <a:noFill/>
              <a:ln w="12700" cap="sq">
                <a:solidFill>
                  <a:schemeClr val="tx2"/>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none" spc="0" normalizeH="0" baseline="0" noProof="0" err="1">
                  <a:ln>
                    <a:noFill/>
                  </a:ln>
                  <a:solidFill>
                    <a:schemeClr val="tx2"/>
                  </a:solidFill>
                  <a:effectLst/>
                  <a:uLnTx/>
                  <a:uFillTx/>
                  <a:latin typeface="Segoe UI Semilight"/>
                  <a:ea typeface="+mn-ea"/>
                  <a:cs typeface="+mn-cs"/>
                </a:endParaRPr>
              </a:p>
            </p:txBody>
          </p:sp>
          <p:sp>
            <p:nvSpPr>
              <p:cNvPr id="11" name="Rectangle 10">
                <a:extLst>
                  <a:ext uri="{FF2B5EF4-FFF2-40B4-BE49-F238E27FC236}">
                    <a16:creationId xmlns:a16="http://schemas.microsoft.com/office/drawing/2014/main" id="{14D9A1F8-4458-4041-8AB1-578FE8135891}"/>
                  </a:ext>
                </a:extLst>
              </p:cNvPr>
              <p:cNvSpPr/>
              <p:nvPr/>
            </p:nvSpPr>
            <p:spPr bwMode="auto">
              <a:xfrm>
                <a:off x="1442128" y="2149059"/>
                <a:ext cx="757960" cy="746059"/>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none" spc="0" normalizeH="0" baseline="0" noProof="0" err="1">
                  <a:ln>
                    <a:noFill/>
                  </a:ln>
                  <a:solidFill>
                    <a:schemeClr val="tx2"/>
                  </a:solidFill>
                  <a:effectLst/>
                  <a:uLnTx/>
                  <a:uFillTx/>
                  <a:latin typeface="Segoe UI Semilight"/>
                  <a:ea typeface="+mn-ea"/>
                  <a:cs typeface="+mn-cs"/>
                </a:endParaRPr>
              </a:p>
            </p:txBody>
          </p:sp>
          <p:sp>
            <p:nvSpPr>
              <p:cNvPr id="12" name="Rectangle 11">
                <a:extLst>
                  <a:ext uri="{FF2B5EF4-FFF2-40B4-BE49-F238E27FC236}">
                    <a16:creationId xmlns:a16="http://schemas.microsoft.com/office/drawing/2014/main" id="{8DD3310B-6733-474B-A165-A36299C005BB}"/>
                  </a:ext>
                </a:extLst>
              </p:cNvPr>
              <p:cNvSpPr/>
              <p:nvPr/>
            </p:nvSpPr>
            <p:spPr bwMode="auto">
              <a:xfrm>
                <a:off x="1212372" y="3372893"/>
                <a:ext cx="1217469" cy="1198347"/>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none" spc="0" normalizeH="0" baseline="0" noProof="0" err="1">
                  <a:ln>
                    <a:noFill/>
                  </a:ln>
                  <a:solidFill>
                    <a:schemeClr val="tx2"/>
                  </a:soli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A77297D0-F7F4-43ED-B958-5EF100069322}"/>
                  </a:ext>
                </a:extLst>
              </p:cNvPr>
              <p:cNvSpPr/>
              <p:nvPr/>
            </p:nvSpPr>
            <p:spPr bwMode="auto">
              <a:xfrm>
                <a:off x="1442128" y="5026091"/>
                <a:ext cx="757960" cy="746059"/>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none" spc="0" normalizeH="0" baseline="0" noProof="0" err="1">
                  <a:ln>
                    <a:noFill/>
                  </a:ln>
                  <a:solidFill>
                    <a:schemeClr val="tx2"/>
                  </a:solidFill>
                  <a:effectLst/>
                  <a:uLnTx/>
                  <a:uFillTx/>
                  <a:latin typeface="Segoe UI Semilight"/>
                  <a:ea typeface="+mn-ea"/>
                  <a:cs typeface="+mn-cs"/>
                </a:endParaRPr>
              </a:p>
            </p:txBody>
          </p:sp>
          <p:grpSp>
            <p:nvGrpSpPr>
              <p:cNvPr id="14" name="Group 13">
                <a:extLst>
                  <a:ext uri="{FF2B5EF4-FFF2-40B4-BE49-F238E27FC236}">
                    <a16:creationId xmlns:a16="http://schemas.microsoft.com/office/drawing/2014/main" id="{F3F91377-ED33-48FA-9F42-915DBFA3033E}"/>
                  </a:ext>
                </a:extLst>
              </p:cNvPr>
              <p:cNvGrpSpPr/>
              <p:nvPr/>
            </p:nvGrpSpPr>
            <p:grpSpPr>
              <a:xfrm>
                <a:off x="1982142" y="2007970"/>
                <a:ext cx="506871" cy="509132"/>
                <a:chOff x="8249239" y="3289079"/>
                <a:chExt cx="224644" cy="225646"/>
              </a:xfrm>
            </p:grpSpPr>
            <p:sp>
              <p:nvSpPr>
                <p:cNvPr id="43" name="Oval 42">
                  <a:extLst>
                    <a:ext uri="{FF2B5EF4-FFF2-40B4-BE49-F238E27FC236}">
                      <a16:creationId xmlns:a16="http://schemas.microsoft.com/office/drawing/2014/main" id="{CE3CC79D-7F1D-41E8-8AF6-F412CCB03D2A}"/>
                    </a:ext>
                  </a:extLst>
                </p:cNvPr>
                <p:cNvSpPr/>
                <p:nvPr/>
              </p:nvSpPr>
              <p:spPr bwMode="auto">
                <a:xfrm>
                  <a:off x="8249239" y="3289079"/>
                  <a:ext cx="224644" cy="225646"/>
                </a:xfrm>
                <a:prstGeom prst="ellipse">
                  <a:avLst/>
                </a:prstGeom>
                <a:solidFill>
                  <a:schemeClr val="bg1"/>
                </a:solidFill>
                <a:ln w="1270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a:ln>
                      <a:noFill/>
                    </a:ln>
                    <a:solidFill>
                      <a:schemeClr val="tx2"/>
                    </a:solidFill>
                    <a:effectLst/>
                    <a:uLnTx/>
                    <a:uFillTx/>
                    <a:latin typeface="Segoe UI Semilight"/>
                    <a:ea typeface="+mn-ea"/>
                    <a:cs typeface="+mn-cs"/>
                  </a:endParaRPr>
                </a:p>
              </p:txBody>
            </p:sp>
            <p:grpSp>
              <p:nvGrpSpPr>
                <p:cNvPr id="44" name="Group 43">
                  <a:extLst>
                    <a:ext uri="{FF2B5EF4-FFF2-40B4-BE49-F238E27FC236}">
                      <a16:creationId xmlns:a16="http://schemas.microsoft.com/office/drawing/2014/main" id="{EB00687E-C5CF-43B1-9053-EEB9C7D7855E}"/>
                    </a:ext>
                  </a:extLst>
                </p:cNvPr>
                <p:cNvGrpSpPr/>
                <p:nvPr/>
              </p:nvGrpSpPr>
              <p:grpSpPr>
                <a:xfrm>
                  <a:off x="8296220" y="3353896"/>
                  <a:ext cx="130691" cy="96012"/>
                  <a:chOff x="7899400" y="5481285"/>
                  <a:chExt cx="1943100" cy="1427515"/>
                </a:xfrm>
              </p:grpSpPr>
              <p:sp>
                <p:nvSpPr>
                  <p:cNvPr id="45" name="Freeform: Shape 44">
                    <a:extLst>
                      <a:ext uri="{FF2B5EF4-FFF2-40B4-BE49-F238E27FC236}">
                        <a16:creationId xmlns:a16="http://schemas.microsoft.com/office/drawing/2014/main" id="{07B94F15-5950-4350-97BA-13611042DD5B}"/>
                      </a:ext>
                    </a:extLst>
                  </p:cNvPr>
                  <p:cNvSpPr/>
                  <p:nvPr/>
                </p:nvSpPr>
                <p:spPr bwMode="auto">
                  <a:xfrm>
                    <a:off x="7899400" y="5488940"/>
                    <a:ext cx="858520" cy="1419860"/>
                  </a:xfrm>
                  <a:custGeom>
                    <a:avLst/>
                    <a:gdLst>
                      <a:gd name="connsiteX0" fmla="*/ 0 w 889000"/>
                      <a:gd name="connsiteY0" fmla="*/ 0 h 1417320"/>
                      <a:gd name="connsiteX1" fmla="*/ 889000 w 889000"/>
                      <a:gd name="connsiteY1" fmla="*/ 0 h 1417320"/>
                      <a:gd name="connsiteX2" fmla="*/ 284480 w 889000"/>
                      <a:gd name="connsiteY2" fmla="*/ 1417320 h 1417320"/>
                      <a:gd name="connsiteX0" fmla="*/ 0 w 889000"/>
                      <a:gd name="connsiteY0" fmla="*/ 0 h 1417320"/>
                      <a:gd name="connsiteX1" fmla="*/ 889000 w 889000"/>
                      <a:gd name="connsiteY1" fmla="*/ 0 h 1417320"/>
                      <a:gd name="connsiteX2" fmla="*/ 284480 w 889000"/>
                      <a:gd name="connsiteY2" fmla="*/ 1417320 h 1417320"/>
                      <a:gd name="connsiteX0" fmla="*/ 0 w 858520"/>
                      <a:gd name="connsiteY0" fmla="*/ 2540 h 1419860"/>
                      <a:gd name="connsiteX1" fmla="*/ 858520 w 858520"/>
                      <a:gd name="connsiteY1" fmla="*/ 0 h 1419860"/>
                      <a:gd name="connsiteX2" fmla="*/ 284480 w 858520"/>
                      <a:gd name="connsiteY2" fmla="*/ 1419860 h 1419860"/>
                      <a:gd name="connsiteX0" fmla="*/ 0 w 858520"/>
                      <a:gd name="connsiteY0" fmla="*/ 2540 h 1419860"/>
                      <a:gd name="connsiteX1" fmla="*/ 858520 w 858520"/>
                      <a:gd name="connsiteY1" fmla="*/ 0 h 1419860"/>
                      <a:gd name="connsiteX2" fmla="*/ 284480 w 858520"/>
                      <a:gd name="connsiteY2" fmla="*/ 1419860 h 1419860"/>
                    </a:gdLst>
                    <a:ahLst/>
                    <a:cxnLst>
                      <a:cxn ang="0">
                        <a:pos x="connsiteX0" y="connsiteY0"/>
                      </a:cxn>
                      <a:cxn ang="0">
                        <a:pos x="connsiteX1" y="connsiteY1"/>
                      </a:cxn>
                      <a:cxn ang="0">
                        <a:pos x="connsiteX2" y="connsiteY2"/>
                      </a:cxn>
                    </a:cxnLst>
                    <a:rect l="l" t="t" r="r" b="b"/>
                    <a:pathLst>
                      <a:path w="858520" h="1419860">
                        <a:moveTo>
                          <a:pt x="0" y="2540"/>
                        </a:moveTo>
                        <a:lnTo>
                          <a:pt x="858520" y="0"/>
                        </a:lnTo>
                        <a:cubicBezTo>
                          <a:pt x="641773" y="373380"/>
                          <a:pt x="440267" y="723900"/>
                          <a:pt x="284480" y="1419860"/>
                        </a:cubicBez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none" spc="0" normalizeH="0" baseline="0" noProof="0">
                      <a:ln>
                        <a:noFill/>
                      </a:ln>
                      <a:solidFill>
                        <a:schemeClr val="tx2"/>
                      </a:solidFill>
                      <a:effectLst/>
                      <a:uLnTx/>
                      <a:uFillTx/>
                      <a:latin typeface="Segoe UI Semilight"/>
                      <a:ea typeface="+mn-ea"/>
                      <a:cs typeface="+mn-cs"/>
                    </a:endParaRPr>
                  </a:p>
                </p:txBody>
              </p:sp>
              <p:sp>
                <p:nvSpPr>
                  <p:cNvPr id="46" name="Oval 300">
                    <a:extLst>
                      <a:ext uri="{FF2B5EF4-FFF2-40B4-BE49-F238E27FC236}">
                        <a16:creationId xmlns:a16="http://schemas.microsoft.com/office/drawing/2014/main" id="{D2A3EC53-7FC5-477E-9C35-6BBED907F038}"/>
                      </a:ext>
                    </a:extLst>
                  </p:cNvPr>
                  <p:cNvSpPr/>
                  <p:nvPr/>
                </p:nvSpPr>
                <p:spPr bwMode="auto">
                  <a:xfrm>
                    <a:off x="9037320" y="5481285"/>
                    <a:ext cx="805180" cy="1419934"/>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ctr"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grpSp>
          </p:grpSp>
          <p:grpSp>
            <p:nvGrpSpPr>
              <p:cNvPr id="15" name="Group 14">
                <a:extLst>
                  <a:ext uri="{FF2B5EF4-FFF2-40B4-BE49-F238E27FC236}">
                    <a16:creationId xmlns:a16="http://schemas.microsoft.com/office/drawing/2014/main" id="{AEBB8796-0A09-481D-BB83-DD57E6CAD6B3}"/>
                  </a:ext>
                </a:extLst>
              </p:cNvPr>
              <p:cNvGrpSpPr/>
              <p:nvPr/>
            </p:nvGrpSpPr>
            <p:grpSpPr>
              <a:xfrm>
                <a:off x="2151808" y="3143009"/>
                <a:ext cx="518851" cy="521168"/>
                <a:chOff x="8889458" y="4017170"/>
                <a:chExt cx="229954" cy="230980"/>
              </a:xfrm>
            </p:grpSpPr>
            <p:sp>
              <p:nvSpPr>
                <p:cNvPr id="38" name="Oval 37">
                  <a:extLst>
                    <a:ext uri="{FF2B5EF4-FFF2-40B4-BE49-F238E27FC236}">
                      <a16:creationId xmlns:a16="http://schemas.microsoft.com/office/drawing/2014/main" id="{CAAA1B56-791B-428A-ADB1-0D70B56686BB}"/>
                    </a:ext>
                  </a:extLst>
                </p:cNvPr>
                <p:cNvSpPr/>
                <p:nvPr/>
              </p:nvSpPr>
              <p:spPr bwMode="auto">
                <a:xfrm>
                  <a:off x="8889458" y="4017170"/>
                  <a:ext cx="229954" cy="230980"/>
                </a:xfrm>
                <a:prstGeom prst="ellipse">
                  <a:avLst/>
                </a:prstGeom>
                <a:solidFill>
                  <a:schemeClr val="bg1"/>
                </a:solidFill>
                <a:ln w="1270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a:ln>
                      <a:noFill/>
                    </a:ln>
                    <a:solidFill>
                      <a:schemeClr val="tx2"/>
                    </a:soli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469A5989-A2D7-4125-98BA-3E3241576EA5}"/>
                    </a:ext>
                  </a:extLst>
                </p:cNvPr>
                <p:cNvGrpSpPr/>
                <p:nvPr/>
              </p:nvGrpSpPr>
              <p:grpSpPr>
                <a:xfrm>
                  <a:off x="8921654" y="4084320"/>
                  <a:ext cx="167084" cy="86359"/>
                  <a:chOff x="8917347" y="4011404"/>
                  <a:chExt cx="308158" cy="159275"/>
                </a:xfrm>
              </p:grpSpPr>
              <p:sp>
                <p:nvSpPr>
                  <p:cNvPr id="40" name="Freeform: Shape 39">
                    <a:extLst>
                      <a:ext uri="{FF2B5EF4-FFF2-40B4-BE49-F238E27FC236}">
                        <a16:creationId xmlns:a16="http://schemas.microsoft.com/office/drawing/2014/main" id="{A9935EE4-2B30-45BB-B9C9-F1588EE1C433}"/>
                      </a:ext>
                    </a:extLst>
                  </p:cNvPr>
                  <p:cNvSpPr/>
                  <p:nvPr/>
                </p:nvSpPr>
                <p:spPr bwMode="auto">
                  <a:xfrm>
                    <a:off x="8917347" y="4013639"/>
                    <a:ext cx="45719" cy="152222"/>
                  </a:xfrm>
                  <a:custGeom>
                    <a:avLst/>
                    <a:gdLst>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 name="connsiteX0" fmla="*/ 0 w 223520"/>
                      <a:gd name="connsiteY0" fmla="*/ 129540 h 744220"/>
                      <a:gd name="connsiteX1" fmla="*/ 223520 w 223520"/>
                      <a:gd name="connsiteY1" fmla="*/ 0 h 744220"/>
                      <a:gd name="connsiteX2" fmla="*/ 223520 w 223520"/>
                      <a:gd name="connsiteY2" fmla="*/ 744220 h 744220"/>
                    </a:gdLst>
                    <a:ahLst/>
                    <a:cxnLst>
                      <a:cxn ang="0">
                        <a:pos x="connsiteX0" y="connsiteY0"/>
                      </a:cxn>
                      <a:cxn ang="0">
                        <a:pos x="connsiteX1" y="connsiteY1"/>
                      </a:cxn>
                      <a:cxn ang="0">
                        <a:pos x="connsiteX2" y="connsiteY2"/>
                      </a:cxn>
                    </a:cxnLst>
                    <a:rect l="l" t="t" r="r" b="b"/>
                    <a:pathLst>
                      <a:path w="223520" h="744220">
                        <a:moveTo>
                          <a:pt x="0" y="129540"/>
                        </a:moveTo>
                        <a:cubicBezTo>
                          <a:pt x="104987" y="91440"/>
                          <a:pt x="159173" y="58420"/>
                          <a:pt x="223520" y="0"/>
                        </a:cubicBezTo>
                        <a:lnTo>
                          <a:pt x="223520" y="744220"/>
                        </a:lnTo>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3600" b="0" i="0" u="none" strike="noStrike" kern="1200" cap="none" spc="0" normalizeH="0" baseline="0" noProof="0">
                      <a:ln>
                        <a:noFill/>
                      </a:ln>
                      <a:solidFill>
                        <a:schemeClr val="tx2"/>
                      </a:solidFill>
                      <a:effectLst/>
                      <a:uLnTx/>
                      <a:uFillTx/>
                      <a:latin typeface="Segoe UI Semilight"/>
                      <a:ea typeface="+mn-ea"/>
                      <a:cs typeface="+mn-cs"/>
                    </a:endParaRPr>
                  </a:p>
                </p:txBody>
              </p:sp>
              <p:sp>
                <p:nvSpPr>
                  <p:cNvPr id="41" name="Oval 300">
                    <a:extLst>
                      <a:ext uri="{FF2B5EF4-FFF2-40B4-BE49-F238E27FC236}">
                        <a16:creationId xmlns:a16="http://schemas.microsoft.com/office/drawing/2014/main" id="{ED593F60-F4F0-43B5-AAA2-CC8F258F90BE}"/>
                      </a:ext>
                    </a:extLst>
                  </p:cNvPr>
                  <p:cNvSpPr/>
                  <p:nvPr/>
                </p:nvSpPr>
                <p:spPr bwMode="auto">
                  <a:xfrm>
                    <a:off x="9003968" y="4011404"/>
                    <a:ext cx="90317"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ctr"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sp>
                <p:nvSpPr>
                  <p:cNvPr id="42" name="Oval 300">
                    <a:extLst>
                      <a:ext uri="{FF2B5EF4-FFF2-40B4-BE49-F238E27FC236}">
                        <a16:creationId xmlns:a16="http://schemas.microsoft.com/office/drawing/2014/main" id="{C865EDD8-7FD6-42AD-8B0B-DCFDB94748EC}"/>
                      </a:ext>
                    </a:extLst>
                  </p:cNvPr>
                  <p:cNvSpPr/>
                  <p:nvPr/>
                </p:nvSpPr>
                <p:spPr bwMode="auto">
                  <a:xfrm>
                    <a:off x="9135187" y="4011404"/>
                    <a:ext cx="90318" cy="159275"/>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ctr"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grpSp>
          </p:grpSp>
          <p:sp>
            <p:nvSpPr>
              <p:cNvPr id="16" name="Oval 15">
                <a:extLst>
                  <a:ext uri="{FF2B5EF4-FFF2-40B4-BE49-F238E27FC236}">
                    <a16:creationId xmlns:a16="http://schemas.microsoft.com/office/drawing/2014/main" id="{D8252C5F-9849-4EF5-B6AF-755922A0BA76}"/>
                  </a:ext>
                </a:extLst>
              </p:cNvPr>
              <p:cNvSpPr/>
              <p:nvPr/>
            </p:nvSpPr>
            <p:spPr bwMode="auto">
              <a:xfrm>
                <a:off x="1982142" y="4820311"/>
                <a:ext cx="506871" cy="509132"/>
              </a:xfrm>
              <a:prstGeom prst="ellipse">
                <a:avLst/>
              </a:prstGeom>
              <a:solidFill>
                <a:schemeClr val="bg1"/>
              </a:solidFill>
              <a:ln w="1270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a:ln>
                    <a:noFill/>
                  </a:ln>
                  <a:solidFill>
                    <a:schemeClr val="tx2"/>
                  </a:solidFill>
                  <a:effectLst/>
                  <a:uLnTx/>
                  <a:uFillTx/>
                  <a:latin typeface="Segoe UI Semilight"/>
                  <a:ea typeface="+mn-ea"/>
                  <a:cs typeface="+mn-cs"/>
                </a:endParaRPr>
              </a:p>
            </p:txBody>
          </p:sp>
          <p:sp>
            <p:nvSpPr>
              <p:cNvPr id="17" name="Oval 300">
                <a:extLst>
                  <a:ext uri="{FF2B5EF4-FFF2-40B4-BE49-F238E27FC236}">
                    <a16:creationId xmlns:a16="http://schemas.microsoft.com/office/drawing/2014/main" id="{7A16B736-9FAF-4074-A76C-900AF5C6090C}"/>
                  </a:ext>
                </a:extLst>
              </p:cNvPr>
              <p:cNvSpPr/>
              <p:nvPr/>
            </p:nvSpPr>
            <p:spPr bwMode="auto">
              <a:xfrm>
                <a:off x="2260826" y="4966558"/>
                <a:ext cx="122190" cy="215483"/>
              </a:xfrm>
              <a:custGeom>
                <a:avLst/>
                <a:gdLst>
                  <a:gd name="connsiteX0" fmla="*/ 0 w 805180"/>
                  <a:gd name="connsiteY0" fmla="*/ 709930 h 1419860"/>
                  <a:gd name="connsiteX1" fmla="*/ 402590 w 805180"/>
                  <a:gd name="connsiteY1" fmla="*/ 0 h 1419860"/>
                  <a:gd name="connsiteX2" fmla="*/ 805180 w 805180"/>
                  <a:gd name="connsiteY2" fmla="*/ 709930 h 1419860"/>
                  <a:gd name="connsiteX3" fmla="*/ 402590 w 805180"/>
                  <a:gd name="connsiteY3" fmla="*/ 1419860 h 1419860"/>
                  <a:gd name="connsiteX4" fmla="*/ 0 w 805180"/>
                  <a:gd name="connsiteY4" fmla="*/ 709930 h 1419860"/>
                  <a:gd name="connsiteX0" fmla="*/ 0 w 805180"/>
                  <a:gd name="connsiteY0" fmla="*/ 710061 h 1419991"/>
                  <a:gd name="connsiteX1" fmla="*/ 402590 w 805180"/>
                  <a:gd name="connsiteY1" fmla="*/ 131 h 1419991"/>
                  <a:gd name="connsiteX2" fmla="*/ 805180 w 805180"/>
                  <a:gd name="connsiteY2" fmla="*/ 710061 h 1419991"/>
                  <a:gd name="connsiteX3" fmla="*/ 402590 w 805180"/>
                  <a:gd name="connsiteY3" fmla="*/ 1419991 h 1419991"/>
                  <a:gd name="connsiteX4" fmla="*/ 0 w 805180"/>
                  <a:gd name="connsiteY4" fmla="*/ 710061 h 1419991"/>
                  <a:gd name="connsiteX0" fmla="*/ 0 w 805180"/>
                  <a:gd name="connsiteY0" fmla="*/ 709945 h 1419875"/>
                  <a:gd name="connsiteX1" fmla="*/ 402590 w 805180"/>
                  <a:gd name="connsiteY1" fmla="*/ 15 h 1419875"/>
                  <a:gd name="connsiteX2" fmla="*/ 805180 w 805180"/>
                  <a:gd name="connsiteY2" fmla="*/ 709945 h 1419875"/>
                  <a:gd name="connsiteX3" fmla="*/ 402590 w 805180"/>
                  <a:gd name="connsiteY3" fmla="*/ 1419875 h 1419875"/>
                  <a:gd name="connsiteX4" fmla="*/ 0 w 805180"/>
                  <a:gd name="connsiteY4" fmla="*/ 709945 h 1419875"/>
                  <a:gd name="connsiteX0" fmla="*/ 0 w 805180"/>
                  <a:gd name="connsiteY0" fmla="*/ 709945 h 1419934"/>
                  <a:gd name="connsiteX1" fmla="*/ 402590 w 805180"/>
                  <a:gd name="connsiteY1" fmla="*/ 15 h 1419934"/>
                  <a:gd name="connsiteX2" fmla="*/ 805180 w 805180"/>
                  <a:gd name="connsiteY2" fmla="*/ 709945 h 1419934"/>
                  <a:gd name="connsiteX3" fmla="*/ 402590 w 805180"/>
                  <a:gd name="connsiteY3" fmla="*/ 1419875 h 1419934"/>
                  <a:gd name="connsiteX4" fmla="*/ 0 w 805180"/>
                  <a:gd name="connsiteY4" fmla="*/ 709945 h 1419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180" h="1419934">
                    <a:moveTo>
                      <a:pt x="0" y="709945"/>
                    </a:moveTo>
                    <a:cubicBezTo>
                      <a:pt x="0" y="317861"/>
                      <a:pt x="111666" y="2555"/>
                      <a:pt x="402590" y="15"/>
                    </a:cubicBezTo>
                    <a:cubicBezTo>
                      <a:pt x="693514" y="-2525"/>
                      <a:pt x="805180" y="317861"/>
                      <a:pt x="805180" y="709945"/>
                    </a:cubicBezTo>
                    <a:cubicBezTo>
                      <a:pt x="805180" y="1102029"/>
                      <a:pt x="680814" y="1424955"/>
                      <a:pt x="402590" y="1419875"/>
                    </a:cubicBezTo>
                    <a:cubicBezTo>
                      <a:pt x="124366" y="1414795"/>
                      <a:pt x="0" y="1102029"/>
                      <a:pt x="0" y="709945"/>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ctr"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grpSp>
            <p:nvGrpSpPr>
              <p:cNvPr id="18" name="Group 17">
                <a:extLst>
                  <a:ext uri="{FF2B5EF4-FFF2-40B4-BE49-F238E27FC236}">
                    <a16:creationId xmlns:a16="http://schemas.microsoft.com/office/drawing/2014/main" id="{C8B53163-F5D5-4C33-8531-43BE0E9A658B}"/>
                  </a:ext>
                </a:extLst>
              </p:cNvPr>
              <p:cNvGrpSpPr/>
              <p:nvPr/>
            </p:nvGrpSpPr>
            <p:grpSpPr>
              <a:xfrm>
                <a:off x="4836042" y="2507261"/>
                <a:ext cx="757960" cy="2929609"/>
                <a:chOff x="9823847" y="3441395"/>
                <a:chExt cx="335926" cy="1298395"/>
              </a:xfrm>
            </p:grpSpPr>
            <p:sp>
              <p:nvSpPr>
                <p:cNvPr id="35" name="Rectangle 34">
                  <a:extLst>
                    <a:ext uri="{FF2B5EF4-FFF2-40B4-BE49-F238E27FC236}">
                      <a16:creationId xmlns:a16="http://schemas.microsoft.com/office/drawing/2014/main" id="{BD02428E-B585-4C3C-BB65-C2946ACF245C}"/>
                    </a:ext>
                  </a:extLst>
                </p:cNvPr>
                <p:cNvSpPr/>
                <p:nvPr/>
              </p:nvSpPr>
              <p:spPr bwMode="auto">
                <a:xfrm>
                  <a:off x="9823847" y="3441395"/>
                  <a:ext cx="335926" cy="330650"/>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A</a:t>
                  </a:r>
                </a:p>
              </p:txBody>
            </p:sp>
            <p:sp>
              <p:nvSpPr>
                <p:cNvPr id="36" name="Rectangle 35">
                  <a:extLst>
                    <a:ext uri="{FF2B5EF4-FFF2-40B4-BE49-F238E27FC236}">
                      <a16:creationId xmlns:a16="http://schemas.microsoft.com/office/drawing/2014/main" id="{2C9AEF86-8406-4CBE-986D-340CDCE99F51}"/>
                    </a:ext>
                  </a:extLst>
                </p:cNvPr>
                <p:cNvSpPr/>
                <p:nvPr/>
              </p:nvSpPr>
              <p:spPr bwMode="auto">
                <a:xfrm>
                  <a:off x="9823847" y="3925264"/>
                  <a:ext cx="335926" cy="330650"/>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B</a:t>
                  </a:r>
                </a:p>
              </p:txBody>
            </p:sp>
            <p:sp>
              <p:nvSpPr>
                <p:cNvPr id="37" name="Rectangle 36">
                  <a:extLst>
                    <a:ext uri="{FF2B5EF4-FFF2-40B4-BE49-F238E27FC236}">
                      <a16:creationId xmlns:a16="http://schemas.microsoft.com/office/drawing/2014/main" id="{B3EE2E3D-5B23-45A1-AEF9-B06AA0A465AA}"/>
                    </a:ext>
                  </a:extLst>
                </p:cNvPr>
                <p:cNvSpPr/>
                <p:nvPr/>
              </p:nvSpPr>
              <p:spPr bwMode="auto">
                <a:xfrm>
                  <a:off x="9823847" y="4409140"/>
                  <a:ext cx="335926" cy="330650"/>
                </a:xfrm>
                <a:prstGeom prst="rect">
                  <a:avLst/>
                </a:prstGeom>
                <a:noFill/>
                <a:ln w="1270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C</a:t>
                  </a:r>
                </a:p>
              </p:txBody>
            </p:sp>
          </p:grpSp>
          <p:sp>
            <p:nvSpPr>
              <p:cNvPr id="19" name="Freeform: Shape 18">
                <a:extLst>
                  <a:ext uri="{FF2B5EF4-FFF2-40B4-BE49-F238E27FC236}">
                    <a16:creationId xmlns:a16="http://schemas.microsoft.com/office/drawing/2014/main" id="{2271A060-7104-414B-A35A-592B4276B6E6}"/>
                  </a:ext>
                </a:extLst>
              </p:cNvPr>
              <p:cNvSpPr/>
              <p:nvPr/>
            </p:nvSpPr>
            <p:spPr bwMode="auto">
              <a:xfrm>
                <a:off x="2079083" y="4966042"/>
                <a:ext cx="125238" cy="221984"/>
              </a:xfrm>
              <a:custGeom>
                <a:avLst/>
                <a:gdLst>
                  <a:gd name="connsiteX0" fmla="*/ 329946 w 659892"/>
                  <a:gd name="connsiteY0" fmla="*/ 544830 h 1169670"/>
                  <a:gd name="connsiteX1" fmla="*/ 659892 w 659892"/>
                  <a:gd name="connsiteY1" fmla="*/ 857250 h 1169670"/>
                  <a:gd name="connsiteX2" fmla="*/ 329946 w 659892"/>
                  <a:gd name="connsiteY2" fmla="*/ 1169670 h 1169670"/>
                  <a:gd name="connsiteX3" fmla="*/ 0 w 659892"/>
                  <a:gd name="connsiteY3" fmla="*/ 857250 h 1169670"/>
                  <a:gd name="connsiteX4" fmla="*/ 329946 w 659892"/>
                  <a:gd name="connsiteY4" fmla="*/ 544830 h 1169670"/>
                  <a:gd name="connsiteX5" fmla="*/ 329946 w 659892"/>
                  <a:gd name="connsiteY5" fmla="*/ 0 h 1169670"/>
                  <a:gd name="connsiteX6" fmla="*/ 610362 w 659892"/>
                  <a:gd name="connsiteY6" fmla="*/ 270510 h 1169670"/>
                  <a:gd name="connsiteX7" fmla="*/ 329946 w 659892"/>
                  <a:gd name="connsiteY7" fmla="*/ 541020 h 1169670"/>
                  <a:gd name="connsiteX8" fmla="*/ 49530 w 659892"/>
                  <a:gd name="connsiteY8" fmla="*/ 270510 h 1169670"/>
                  <a:gd name="connsiteX9" fmla="*/ 329946 w 659892"/>
                  <a:gd name="connsiteY9" fmla="*/ 0 h 116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9892" h="1169670">
                    <a:moveTo>
                      <a:pt x="329946" y="544830"/>
                    </a:moveTo>
                    <a:cubicBezTo>
                      <a:pt x="512170" y="544830"/>
                      <a:pt x="659892" y="684705"/>
                      <a:pt x="659892" y="857250"/>
                    </a:cubicBezTo>
                    <a:cubicBezTo>
                      <a:pt x="659892" y="1029795"/>
                      <a:pt x="512170" y="1169670"/>
                      <a:pt x="329946" y="1169670"/>
                    </a:cubicBezTo>
                    <a:cubicBezTo>
                      <a:pt x="147722" y="1169670"/>
                      <a:pt x="0" y="1029795"/>
                      <a:pt x="0" y="857250"/>
                    </a:cubicBezTo>
                    <a:cubicBezTo>
                      <a:pt x="0" y="684705"/>
                      <a:pt x="147722" y="544830"/>
                      <a:pt x="329946" y="544830"/>
                    </a:cubicBezTo>
                    <a:close/>
                    <a:moveTo>
                      <a:pt x="329946" y="0"/>
                    </a:moveTo>
                    <a:cubicBezTo>
                      <a:pt x="484815" y="0"/>
                      <a:pt x="610362" y="121111"/>
                      <a:pt x="610362" y="270510"/>
                    </a:cubicBezTo>
                    <a:cubicBezTo>
                      <a:pt x="610362" y="419909"/>
                      <a:pt x="484815" y="541020"/>
                      <a:pt x="329946" y="541020"/>
                    </a:cubicBezTo>
                    <a:cubicBezTo>
                      <a:pt x="175077" y="541020"/>
                      <a:pt x="49530" y="419909"/>
                      <a:pt x="49530" y="270510"/>
                    </a:cubicBezTo>
                    <a:cubicBezTo>
                      <a:pt x="49530" y="121111"/>
                      <a:pt x="175077" y="0"/>
                      <a:pt x="329946" y="0"/>
                    </a:cubicBezTo>
                    <a:close/>
                  </a:path>
                </a:pathLst>
              </a:cu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ctr"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E7AE4A17-11C5-46FF-9C61-2A80EEAA3801}"/>
                  </a:ext>
                </a:extLst>
              </p:cNvPr>
              <p:cNvSpPr/>
              <p:nvPr/>
            </p:nvSpPr>
            <p:spPr bwMode="auto">
              <a:xfrm>
                <a:off x="1491170" y="3693277"/>
                <a:ext cx="197583" cy="19758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ctr"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1E6E57E0-FB94-446A-933A-52FA2250E5F7}"/>
                  </a:ext>
                </a:extLst>
              </p:cNvPr>
              <p:cNvSpPr/>
              <p:nvPr/>
            </p:nvSpPr>
            <p:spPr bwMode="auto">
              <a:xfrm>
                <a:off x="1968948" y="3693277"/>
                <a:ext cx="197583" cy="19758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ctr"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07B4DBA-B244-479B-87D2-CFA91FF0190A}"/>
                  </a:ext>
                </a:extLst>
              </p:cNvPr>
              <p:cNvSpPr/>
              <p:nvPr/>
            </p:nvSpPr>
            <p:spPr bwMode="auto">
              <a:xfrm>
                <a:off x="1967546" y="4105815"/>
                <a:ext cx="197583" cy="19758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ctr"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B73F5B9A-874E-4A1C-B90F-9B32DA0474CC}"/>
                  </a:ext>
                </a:extLst>
              </p:cNvPr>
              <p:cNvSpPr/>
              <p:nvPr/>
            </p:nvSpPr>
            <p:spPr bwMode="auto">
              <a:xfrm>
                <a:off x="1491167" y="4105815"/>
                <a:ext cx="197583" cy="197583"/>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285750" marR="0" lvl="0" indent="-285750" algn="ctr"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2800" b="0" i="0" u="none" strike="noStrike" kern="1200" cap="none" spc="0" normalizeH="0" baseline="0" noProof="0" err="1">
                  <a:ln>
                    <a:noFill/>
                  </a:ln>
                  <a:solidFill>
                    <a:schemeClr val="tx2"/>
                  </a:solidFill>
                  <a:effectLst/>
                  <a:uLnTx/>
                  <a:uFillTx/>
                  <a:latin typeface="Segoe UI Semilight"/>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1248887F-ACBC-4CF3-A676-331FE8DE320C}"/>
                  </a:ext>
                </a:extLst>
              </p:cNvPr>
              <p:cNvCxnSpPr>
                <a:cxnSpLocks/>
                <a:stCxn id="20" idx="2"/>
                <a:endCxn id="23" idx="0"/>
              </p:cNvCxnSpPr>
              <p:nvPr/>
            </p:nvCxnSpPr>
            <p:spPr>
              <a:xfrm flipH="1">
                <a:off x="1589960" y="3890860"/>
                <a:ext cx="2" cy="214955"/>
              </a:xfrm>
              <a:prstGeom prst="line">
                <a:avLst/>
              </a:prstGeom>
              <a:noFill/>
              <a:ln w="12700" cap="flat" cmpd="sng" algn="ctr">
                <a:solidFill>
                  <a:schemeClr val="accent1"/>
                </a:solidFill>
                <a:prstDash val="solid"/>
                <a:headEnd type="none"/>
                <a:tailEnd type="none"/>
              </a:ln>
              <a:effectLst/>
            </p:spPr>
          </p:cxnSp>
          <p:cxnSp>
            <p:nvCxnSpPr>
              <p:cNvPr id="25" name="Straight Connector 24">
                <a:extLst>
                  <a:ext uri="{FF2B5EF4-FFF2-40B4-BE49-F238E27FC236}">
                    <a16:creationId xmlns:a16="http://schemas.microsoft.com/office/drawing/2014/main" id="{E53DE749-81EA-48FA-899B-5599F708BB1F}"/>
                  </a:ext>
                </a:extLst>
              </p:cNvPr>
              <p:cNvCxnSpPr>
                <a:cxnSpLocks/>
                <a:stCxn id="23" idx="3"/>
                <a:endCxn id="22" idx="1"/>
              </p:cNvCxnSpPr>
              <p:nvPr/>
            </p:nvCxnSpPr>
            <p:spPr>
              <a:xfrm>
                <a:off x="1688750" y="4204607"/>
                <a:ext cx="278796" cy="0"/>
              </a:xfrm>
              <a:prstGeom prst="line">
                <a:avLst/>
              </a:prstGeom>
              <a:noFill/>
              <a:ln w="12700" cap="flat" cmpd="sng" algn="ctr">
                <a:solidFill>
                  <a:schemeClr val="accent1"/>
                </a:solidFill>
                <a:prstDash val="solid"/>
                <a:headEnd type="none"/>
                <a:tailEnd type="none"/>
              </a:ln>
              <a:effectLst/>
            </p:spPr>
          </p:cxnSp>
          <p:cxnSp>
            <p:nvCxnSpPr>
              <p:cNvPr id="26" name="Straight Connector 25">
                <a:extLst>
                  <a:ext uri="{FF2B5EF4-FFF2-40B4-BE49-F238E27FC236}">
                    <a16:creationId xmlns:a16="http://schemas.microsoft.com/office/drawing/2014/main" id="{C1967FC9-FCE1-49AC-8363-1AF1FC06F074}"/>
                  </a:ext>
                </a:extLst>
              </p:cNvPr>
              <p:cNvCxnSpPr>
                <a:cxnSpLocks/>
                <a:stCxn id="22" idx="0"/>
                <a:endCxn id="21" idx="2"/>
              </p:cNvCxnSpPr>
              <p:nvPr/>
            </p:nvCxnSpPr>
            <p:spPr>
              <a:xfrm flipV="1">
                <a:off x="2066338" y="3890860"/>
                <a:ext cx="1402" cy="214955"/>
              </a:xfrm>
              <a:prstGeom prst="line">
                <a:avLst/>
              </a:prstGeom>
              <a:noFill/>
              <a:ln w="12700" cap="flat" cmpd="sng" algn="ctr">
                <a:solidFill>
                  <a:schemeClr val="accent1"/>
                </a:solidFill>
                <a:prstDash val="solid"/>
                <a:headEnd type="none"/>
                <a:tailEnd type="none"/>
              </a:ln>
              <a:effectLst/>
            </p:spPr>
          </p:cxnSp>
          <p:cxnSp>
            <p:nvCxnSpPr>
              <p:cNvPr id="27" name="Straight Connector 26">
                <a:extLst>
                  <a:ext uri="{FF2B5EF4-FFF2-40B4-BE49-F238E27FC236}">
                    <a16:creationId xmlns:a16="http://schemas.microsoft.com/office/drawing/2014/main" id="{4038A6FD-5FB4-4320-99CE-690CC690E2D5}"/>
                  </a:ext>
                </a:extLst>
              </p:cNvPr>
              <p:cNvCxnSpPr>
                <a:cxnSpLocks/>
                <a:stCxn id="21" idx="1"/>
                <a:endCxn id="20" idx="3"/>
              </p:cNvCxnSpPr>
              <p:nvPr/>
            </p:nvCxnSpPr>
            <p:spPr>
              <a:xfrm flipH="1">
                <a:off x="1688752" y="3792070"/>
                <a:ext cx="280196" cy="0"/>
              </a:xfrm>
              <a:prstGeom prst="line">
                <a:avLst/>
              </a:prstGeom>
              <a:noFill/>
              <a:ln w="12700" cap="flat" cmpd="sng" algn="ctr">
                <a:solidFill>
                  <a:schemeClr val="accent1"/>
                </a:solidFill>
                <a:prstDash val="solid"/>
                <a:headEnd type="none"/>
                <a:tailEnd type="none"/>
              </a:ln>
              <a:effectLst/>
            </p:spPr>
          </p:cxnSp>
          <p:cxnSp>
            <p:nvCxnSpPr>
              <p:cNvPr id="28" name="Straight Connector 27">
                <a:extLst>
                  <a:ext uri="{FF2B5EF4-FFF2-40B4-BE49-F238E27FC236}">
                    <a16:creationId xmlns:a16="http://schemas.microsoft.com/office/drawing/2014/main" id="{9078FEA8-D74A-4DE8-9D97-1D98E90D3D39}"/>
                  </a:ext>
                </a:extLst>
              </p:cNvPr>
              <p:cNvCxnSpPr/>
              <p:nvPr/>
            </p:nvCxnSpPr>
            <p:spPr>
              <a:xfrm flipH="1">
                <a:off x="1669457" y="3832714"/>
                <a:ext cx="327165" cy="327165"/>
              </a:xfrm>
              <a:prstGeom prst="line">
                <a:avLst/>
              </a:prstGeom>
              <a:noFill/>
              <a:ln w="12700" cap="flat" cmpd="sng" algn="ctr">
                <a:solidFill>
                  <a:schemeClr val="accent1"/>
                </a:solidFill>
                <a:prstDash val="solid"/>
                <a:headEnd type="none"/>
                <a:tailEnd type="none"/>
              </a:ln>
              <a:effectLst/>
            </p:spPr>
          </p:cxnSp>
          <p:grpSp>
            <p:nvGrpSpPr>
              <p:cNvPr id="29" name="Group 28">
                <a:extLst>
                  <a:ext uri="{FF2B5EF4-FFF2-40B4-BE49-F238E27FC236}">
                    <a16:creationId xmlns:a16="http://schemas.microsoft.com/office/drawing/2014/main" id="{35684CA7-8E11-4FCD-BC85-D2AE73298682}"/>
                  </a:ext>
                </a:extLst>
              </p:cNvPr>
              <p:cNvGrpSpPr/>
              <p:nvPr/>
            </p:nvGrpSpPr>
            <p:grpSpPr>
              <a:xfrm>
                <a:off x="2987998" y="2925461"/>
                <a:ext cx="1586921" cy="2167003"/>
                <a:chOff x="9155430" y="3738656"/>
                <a:chExt cx="785922" cy="911702"/>
              </a:xfrm>
            </p:grpSpPr>
            <p:cxnSp>
              <p:nvCxnSpPr>
                <p:cNvPr id="32" name="Straight Arrow Connector 31">
                  <a:extLst>
                    <a:ext uri="{FF2B5EF4-FFF2-40B4-BE49-F238E27FC236}">
                      <a16:creationId xmlns:a16="http://schemas.microsoft.com/office/drawing/2014/main" id="{2EBB2F29-FF33-4921-A240-5FF18E310D00}"/>
                    </a:ext>
                  </a:extLst>
                </p:cNvPr>
                <p:cNvCxnSpPr>
                  <a:cxnSpLocks/>
                </p:cNvCxnSpPr>
                <p:nvPr/>
              </p:nvCxnSpPr>
              <p:spPr>
                <a:xfrm>
                  <a:off x="9155430" y="4187645"/>
                  <a:ext cx="785922" cy="0"/>
                </a:xfrm>
                <a:prstGeom prst="straightConnector1">
                  <a:avLst/>
                </a:prstGeom>
                <a:noFill/>
                <a:ln w="12700" cap="flat" cmpd="sng" algn="ctr">
                  <a:solidFill>
                    <a:schemeClr val="accent1"/>
                  </a:solidFill>
                  <a:prstDash val="solid"/>
                  <a:headEnd type="none"/>
                  <a:tailEnd type="arrow"/>
                </a:ln>
                <a:effectLst/>
              </p:spPr>
            </p:cxnSp>
            <p:cxnSp>
              <p:nvCxnSpPr>
                <p:cNvPr id="33" name="Connector: Elbow 32">
                  <a:extLst>
                    <a:ext uri="{FF2B5EF4-FFF2-40B4-BE49-F238E27FC236}">
                      <a16:creationId xmlns:a16="http://schemas.microsoft.com/office/drawing/2014/main" id="{C634289D-D530-46DE-96BF-896AFDBCDFB7}"/>
                    </a:ext>
                  </a:extLst>
                </p:cNvPr>
                <p:cNvCxnSpPr/>
                <p:nvPr/>
              </p:nvCxnSpPr>
              <p:spPr>
                <a:xfrm>
                  <a:off x="9476173" y="4189178"/>
                  <a:ext cx="461447" cy="461180"/>
                </a:xfrm>
                <a:prstGeom prst="bentConnector3">
                  <a:avLst>
                    <a:gd name="adj1" fmla="val 1471"/>
                  </a:avLst>
                </a:prstGeom>
                <a:noFill/>
                <a:ln w="12700" cap="flat" cmpd="sng" algn="ctr">
                  <a:solidFill>
                    <a:schemeClr val="accent1"/>
                  </a:solidFill>
                  <a:prstDash val="solid"/>
                  <a:headEnd type="none"/>
                  <a:tailEnd type="arrow"/>
                </a:ln>
                <a:effectLst/>
              </p:spPr>
            </p:cxnSp>
            <p:cxnSp>
              <p:nvCxnSpPr>
                <p:cNvPr id="34" name="Connector: Elbow 33">
                  <a:extLst>
                    <a:ext uri="{FF2B5EF4-FFF2-40B4-BE49-F238E27FC236}">
                      <a16:creationId xmlns:a16="http://schemas.microsoft.com/office/drawing/2014/main" id="{E5B6D8D2-5FD4-4D1E-915D-946B9756605F}"/>
                    </a:ext>
                  </a:extLst>
                </p:cNvPr>
                <p:cNvCxnSpPr>
                  <a:cxnSpLocks/>
                </p:cNvCxnSpPr>
                <p:nvPr/>
              </p:nvCxnSpPr>
              <p:spPr>
                <a:xfrm flipV="1">
                  <a:off x="9476173" y="3738656"/>
                  <a:ext cx="461447" cy="448989"/>
                </a:xfrm>
                <a:prstGeom prst="bentConnector3">
                  <a:avLst>
                    <a:gd name="adj1" fmla="val 1471"/>
                  </a:avLst>
                </a:prstGeom>
                <a:noFill/>
                <a:ln w="12700" cap="flat" cmpd="sng" algn="ctr">
                  <a:solidFill>
                    <a:schemeClr val="accent1"/>
                  </a:solidFill>
                  <a:prstDash val="solid"/>
                  <a:headEnd type="none"/>
                  <a:tailEnd type="arrow"/>
                </a:ln>
                <a:effectLst/>
              </p:spPr>
            </p:cxnSp>
          </p:grpSp>
        </p:grpSp>
        <p:sp>
          <p:nvSpPr>
            <p:cNvPr id="96" name="Left Bracket 95">
              <a:extLst>
                <a:ext uri="{FF2B5EF4-FFF2-40B4-BE49-F238E27FC236}">
                  <a16:creationId xmlns:a16="http://schemas.microsoft.com/office/drawing/2014/main" id="{A7FAD5A8-49D0-4EA8-A602-38E4681493A4}"/>
                </a:ext>
              </a:extLst>
            </p:cNvPr>
            <p:cNvSpPr/>
            <p:nvPr/>
          </p:nvSpPr>
          <p:spPr>
            <a:xfrm>
              <a:off x="818482" y="1537252"/>
              <a:ext cx="371273" cy="4470525"/>
            </a:xfrm>
            <a:prstGeom prst="leftBracket">
              <a:avLst>
                <a:gd name="adj" fmla="val 0"/>
              </a:avLst>
            </a:prstGeom>
            <a:noFill/>
            <a:ln w="6350" cap="flat" cmpd="sng" algn="ctr">
              <a:solidFill>
                <a:srgbClr val="FFFFFF">
                  <a:lumMod val="75000"/>
                </a:srgbClr>
              </a:solidFill>
              <a:prstDash val="solid"/>
              <a:headEnd type="none"/>
              <a:tailEnd type="none"/>
            </a:ln>
            <a:effectLst/>
          </p:spPr>
          <p:txBody>
            <a:bodyPr rtlCol="0" anchor="ctr"/>
            <a:lstStyle/>
            <a:p>
              <a:pPr algn="ctr"/>
              <a:endParaRPr lang="en-US">
                <a:solidFill>
                  <a:schemeClr val="tx2"/>
                </a:solidFill>
              </a:endParaRPr>
            </a:p>
          </p:txBody>
        </p:sp>
        <p:sp>
          <p:nvSpPr>
            <p:cNvPr id="97" name="Left Bracket 96">
              <a:extLst>
                <a:ext uri="{FF2B5EF4-FFF2-40B4-BE49-F238E27FC236}">
                  <a16:creationId xmlns:a16="http://schemas.microsoft.com/office/drawing/2014/main" id="{652A7966-23FB-42C8-9343-C10488A3E615}"/>
                </a:ext>
              </a:extLst>
            </p:cNvPr>
            <p:cNvSpPr/>
            <p:nvPr/>
          </p:nvSpPr>
          <p:spPr>
            <a:xfrm flipH="1">
              <a:off x="6100822" y="1736573"/>
              <a:ext cx="371273" cy="4470525"/>
            </a:xfrm>
            <a:prstGeom prst="leftBracket">
              <a:avLst>
                <a:gd name="adj" fmla="val 0"/>
              </a:avLst>
            </a:prstGeom>
            <a:noFill/>
            <a:ln w="6350" cap="flat" cmpd="sng" algn="ctr">
              <a:solidFill>
                <a:srgbClr val="FFFFFF">
                  <a:lumMod val="75000"/>
                </a:srgbClr>
              </a:solidFill>
              <a:prstDash val="solid"/>
              <a:headEnd type="none"/>
              <a:tailEnd type="none"/>
            </a:ln>
            <a:effectLst/>
          </p:spPr>
          <p:txBody>
            <a:bodyPr rtlCol="0" anchor="ctr"/>
            <a:lstStyle/>
            <a:p>
              <a:pPr algn="ctr"/>
              <a:endParaRPr lang="en-US">
                <a:solidFill>
                  <a:schemeClr val="tx2"/>
                </a:solidFill>
              </a:endParaRPr>
            </a:p>
          </p:txBody>
        </p:sp>
      </p:grpSp>
    </p:spTree>
    <p:extLst>
      <p:ext uri="{BB962C8B-B14F-4D97-AF65-F5344CB8AC3E}">
        <p14:creationId xmlns:p14="http://schemas.microsoft.com/office/powerpoint/2010/main" val="2158833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044A-C832-4730-9AF9-00FAEAB770A3}"/>
              </a:ext>
            </a:extLst>
          </p:cNvPr>
          <p:cNvSpPr>
            <a:spLocks noGrp="1"/>
          </p:cNvSpPr>
          <p:nvPr>
            <p:ph type="title"/>
          </p:nvPr>
        </p:nvSpPr>
        <p:spPr/>
        <p:txBody>
          <a:bodyPr/>
          <a:lstStyle/>
          <a:p>
            <a:r>
              <a:rPr lang="en-US"/>
              <a:t>Operationalization and management architecture</a:t>
            </a:r>
          </a:p>
        </p:txBody>
      </p:sp>
      <p:grpSp>
        <p:nvGrpSpPr>
          <p:cNvPr id="321" name="Group 320">
            <a:extLst>
              <a:ext uri="{FF2B5EF4-FFF2-40B4-BE49-F238E27FC236}">
                <a16:creationId xmlns:a16="http://schemas.microsoft.com/office/drawing/2014/main" id="{C8BA151C-A7AA-4E36-8AC2-14D2A6F35F39}"/>
              </a:ext>
            </a:extLst>
          </p:cNvPr>
          <p:cNvGrpSpPr/>
          <p:nvPr/>
        </p:nvGrpSpPr>
        <p:grpSpPr>
          <a:xfrm>
            <a:off x="10692383" y="165004"/>
            <a:ext cx="1281470" cy="360458"/>
            <a:chOff x="10692383" y="165004"/>
            <a:chExt cx="1281470" cy="360458"/>
          </a:xfrm>
        </p:grpSpPr>
        <p:sp>
          <p:nvSpPr>
            <p:cNvPr id="322" name="Rectangle: Rounded Corners 321">
              <a:extLst>
                <a:ext uri="{FF2B5EF4-FFF2-40B4-BE49-F238E27FC236}">
                  <a16:creationId xmlns:a16="http://schemas.microsoft.com/office/drawing/2014/main" id="{8432E8C9-3629-40FA-8ED8-155630F5475E}"/>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6" name="Freeform: Shape 335">
              <a:extLst>
                <a:ext uri="{FF2B5EF4-FFF2-40B4-BE49-F238E27FC236}">
                  <a16:creationId xmlns:a16="http://schemas.microsoft.com/office/drawing/2014/main" id="{BC10DD0E-3AD8-4EFF-BB61-2185D9DC6E92}"/>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7" name="Freeform: Shape 336">
              <a:extLst>
                <a:ext uri="{FF2B5EF4-FFF2-40B4-BE49-F238E27FC236}">
                  <a16:creationId xmlns:a16="http://schemas.microsoft.com/office/drawing/2014/main" id="{0569AC34-43C0-48CF-9A28-EBEFE6B4BBE2}"/>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8" name="Rectangle: Rounded Corners 337">
              <a:extLst>
                <a:ext uri="{FF2B5EF4-FFF2-40B4-BE49-F238E27FC236}">
                  <a16:creationId xmlns:a16="http://schemas.microsoft.com/office/drawing/2014/main" id="{735A58E6-FB79-4501-B220-B56FC7D9A6EE}"/>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9" name="Rectangle: Rounded Corners 338">
              <a:extLst>
                <a:ext uri="{FF2B5EF4-FFF2-40B4-BE49-F238E27FC236}">
                  <a16:creationId xmlns:a16="http://schemas.microsoft.com/office/drawing/2014/main" id="{8FD52C67-B2FF-4FAE-92A1-A350BC5ACC72}"/>
                </a:ext>
              </a:extLst>
            </p:cNvPr>
            <p:cNvSpPr/>
            <p:nvPr/>
          </p:nvSpPr>
          <p:spPr bwMode="auto">
            <a:xfrm>
              <a:off x="11217934"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9" name="Rectangle: Rounded Corners 358">
              <a:extLst>
                <a:ext uri="{FF2B5EF4-FFF2-40B4-BE49-F238E27FC236}">
                  <a16:creationId xmlns:a16="http://schemas.microsoft.com/office/drawing/2014/main" id="{C3532249-BE35-4AD0-977C-49806D3EC055}"/>
                </a:ext>
              </a:extLst>
            </p:cNvPr>
            <p:cNvSpPr/>
            <p:nvPr/>
          </p:nvSpPr>
          <p:spPr bwMode="auto">
            <a:xfrm>
              <a:off x="11743485"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0" name="Left Brace 359">
              <a:extLst>
                <a:ext uri="{FF2B5EF4-FFF2-40B4-BE49-F238E27FC236}">
                  <a16:creationId xmlns:a16="http://schemas.microsoft.com/office/drawing/2014/main" id="{62A37263-8113-457A-AF2F-F48C9E60AC2E}"/>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46" name="Rectangle: Rounded Corners 145">
            <a:extLst>
              <a:ext uri="{FF2B5EF4-FFF2-40B4-BE49-F238E27FC236}">
                <a16:creationId xmlns:a16="http://schemas.microsoft.com/office/drawing/2014/main" id="{AED00A7B-3DB4-4AAB-BB61-490231E499D8}"/>
              </a:ext>
            </a:extLst>
          </p:cNvPr>
          <p:cNvSpPr/>
          <p:nvPr/>
        </p:nvSpPr>
        <p:spPr bwMode="auto">
          <a:xfrm>
            <a:off x="1135550" y="2089744"/>
            <a:ext cx="1526408" cy="2387767"/>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050" b="0" i="0" u="none" strike="noStrike" kern="1200" cap="none" spc="0" normalizeH="0" baseline="0" noProof="0">
                <a:ln>
                  <a:noFill/>
                </a:ln>
                <a:solidFill>
                  <a:schemeClr val="tx1"/>
                </a:solidFill>
                <a:effectLst/>
                <a:uLnTx/>
                <a:uFillTx/>
                <a:latin typeface="Segoe UI Semilight"/>
                <a:ea typeface="+mn-ea"/>
                <a:cs typeface="Segoe UI" pitchFamily="34" charset="0"/>
              </a:rPr>
              <a:t>Scale out clusters</a:t>
            </a:r>
          </a:p>
        </p:txBody>
      </p:sp>
      <p:sp>
        <p:nvSpPr>
          <p:cNvPr id="121" name="Rectangle: Rounded Corners 120">
            <a:extLst>
              <a:ext uri="{FF2B5EF4-FFF2-40B4-BE49-F238E27FC236}">
                <a16:creationId xmlns:a16="http://schemas.microsoft.com/office/drawing/2014/main" id="{7F4925FB-1FE6-4F31-B8BB-DE2B5A5230AD}"/>
              </a:ext>
            </a:extLst>
          </p:cNvPr>
          <p:cNvSpPr/>
          <p:nvPr/>
        </p:nvSpPr>
        <p:spPr bwMode="auto">
          <a:xfrm>
            <a:off x="2557955" y="2765319"/>
            <a:ext cx="1497864" cy="956582"/>
          </a:xfrm>
          <a:prstGeom prst="roundRect">
            <a:avLst/>
          </a:prstGeom>
          <a:solidFill>
            <a:schemeClr val="bg1"/>
          </a:solid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050" b="0" i="0" u="none" strike="noStrike" kern="1200" cap="none" spc="0" normalizeH="0" baseline="0" noProof="0">
                <a:ln>
                  <a:noFill/>
                </a:ln>
                <a:solidFill>
                  <a:schemeClr val="tx1"/>
                </a:solidFill>
                <a:effectLst/>
                <a:uLnTx/>
                <a:uFillTx/>
                <a:latin typeface="Segoe UI Semilight"/>
                <a:ea typeface="+mn-ea"/>
                <a:cs typeface="Segoe UI" pitchFamily="34" charset="0"/>
              </a:rPr>
              <a:t>Notebooks</a:t>
            </a:r>
          </a:p>
        </p:txBody>
      </p:sp>
      <p:sp>
        <p:nvSpPr>
          <p:cNvPr id="122" name="Oval 121">
            <a:extLst>
              <a:ext uri="{FF2B5EF4-FFF2-40B4-BE49-F238E27FC236}">
                <a16:creationId xmlns:a16="http://schemas.microsoft.com/office/drawing/2014/main" id="{DC3554C6-3E4D-45E7-8E79-9D05BF526A10}"/>
              </a:ext>
            </a:extLst>
          </p:cNvPr>
          <p:cNvSpPr/>
          <p:nvPr/>
        </p:nvSpPr>
        <p:spPr bwMode="auto">
          <a:xfrm>
            <a:off x="2138816" y="2346179"/>
            <a:ext cx="838279" cy="838279"/>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05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23" name="TextBox 122">
            <a:extLst>
              <a:ext uri="{FF2B5EF4-FFF2-40B4-BE49-F238E27FC236}">
                <a16:creationId xmlns:a16="http://schemas.microsoft.com/office/drawing/2014/main" id="{927A481C-5C7B-4B67-8FEF-A9E024159CB1}"/>
              </a:ext>
            </a:extLst>
          </p:cNvPr>
          <p:cNvSpPr txBox="1"/>
          <p:nvPr/>
        </p:nvSpPr>
        <p:spPr>
          <a:xfrm>
            <a:off x="2232387" y="2816568"/>
            <a:ext cx="681137" cy="307777"/>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7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spcBef>
                <a:spcPts val="0"/>
              </a:spcBef>
              <a:spcAft>
                <a:spcPts val="0"/>
              </a:spcAft>
              <a:buClrTx/>
              <a:buSzTx/>
              <a:buFontTx/>
              <a:buNone/>
              <a:tabLst/>
              <a:defRPr/>
            </a:pPr>
            <a:r>
              <a:rPr kumimoji="0" lang="en-US" sz="7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sp>
        <p:nvSpPr>
          <p:cNvPr id="251" name="Rectangle: Rounded Corners 250">
            <a:extLst>
              <a:ext uri="{FF2B5EF4-FFF2-40B4-BE49-F238E27FC236}">
                <a16:creationId xmlns:a16="http://schemas.microsoft.com/office/drawing/2014/main" id="{6EF45AC0-7D3C-4D8D-98A8-89DB926F98B7}"/>
              </a:ext>
            </a:extLst>
          </p:cNvPr>
          <p:cNvSpPr/>
          <p:nvPr/>
        </p:nvSpPr>
        <p:spPr bwMode="auto">
          <a:xfrm>
            <a:off x="8569804" y="2109526"/>
            <a:ext cx="2163131" cy="70807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050" b="0" i="0" u="none" strike="noStrike" kern="1200" cap="none" spc="0" normalizeH="0" baseline="0" noProof="0">
                <a:ln>
                  <a:noFill/>
                </a:ln>
                <a:solidFill>
                  <a:schemeClr val="tx1"/>
                </a:solidFill>
                <a:effectLst/>
                <a:uLnTx/>
                <a:uFillTx/>
                <a:latin typeface="Segoe UI Semilight"/>
                <a:ea typeface="+mn-ea"/>
                <a:cs typeface="Segoe UI" pitchFamily="34" charset="0"/>
              </a:rPr>
              <a:t>Containers</a:t>
            </a:r>
          </a:p>
        </p:txBody>
      </p:sp>
      <p:sp>
        <p:nvSpPr>
          <p:cNvPr id="252" name="Oval 251">
            <a:extLst>
              <a:ext uri="{FF2B5EF4-FFF2-40B4-BE49-F238E27FC236}">
                <a16:creationId xmlns:a16="http://schemas.microsoft.com/office/drawing/2014/main" id="{D60F4004-36B4-4A4F-95A7-1923AE8B15A4}"/>
              </a:ext>
            </a:extLst>
          </p:cNvPr>
          <p:cNvSpPr/>
          <p:nvPr/>
        </p:nvSpPr>
        <p:spPr bwMode="auto">
          <a:xfrm>
            <a:off x="8249030" y="1791244"/>
            <a:ext cx="641541" cy="643483"/>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05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253" name="TextBox 252">
            <a:extLst>
              <a:ext uri="{FF2B5EF4-FFF2-40B4-BE49-F238E27FC236}">
                <a16:creationId xmlns:a16="http://schemas.microsoft.com/office/drawing/2014/main" id="{AB5B96F5-9564-4ED1-A398-993AEC555964}"/>
              </a:ext>
            </a:extLst>
          </p:cNvPr>
          <p:cNvSpPr txBox="1"/>
          <p:nvPr/>
        </p:nvSpPr>
        <p:spPr>
          <a:xfrm>
            <a:off x="8500070" y="2259410"/>
            <a:ext cx="139461" cy="92333"/>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600" b="0" i="0" u="none" strike="noStrike" kern="0" cap="none" spc="0" normalizeH="0" baseline="0" noProof="0" err="1">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AKS</a:t>
            </a:r>
            <a:endParaRPr kumimoji="0" lang="en-US" sz="6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nvGrpSpPr>
          <p:cNvPr id="362" name="Graphic 1">
            <a:extLst>
              <a:ext uri="{FF2B5EF4-FFF2-40B4-BE49-F238E27FC236}">
                <a16:creationId xmlns:a16="http://schemas.microsoft.com/office/drawing/2014/main" id="{0B60A956-8C18-4C0B-8128-F06C828BD0AA}"/>
              </a:ext>
            </a:extLst>
          </p:cNvPr>
          <p:cNvGrpSpPr/>
          <p:nvPr/>
        </p:nvGrpSpPr>
        <p:grpSpPr>
          <a:xfrm>
            <a:off x="8337784" y="1865937"/>
            <a:ext cx="464032" cy="341939"/>
            <a:chOff x="2757487" y="976312"/>
            <a:chExt cx="6677025" cy="4905375"/>
          </a:xfrm>
        </p:grpSpPr>
        <p:sp>
          <p:nvSpPr>
            <p:cNvPr id="363" name="Freeform: Shape 362">
              <a:extLst>
                <a:ext uri="{FF2B5EF4-FFF2-40B4-BE49-F238E27FC236}">
                  <a16:creationId xmlns:a16="http://schemas.microsoft.com/office/drawing/2014/main" id="{C855C8C4-55BA-46FF-8FB2-07D2435B6CA8}"/>
                </a:ext>
              </a:extLst>
            </p:cNvPr>
            <p:cNvSpPr/>
            <p:nvPr/>
          </p:nvSpPr>
          <p:spPr>
            <a:xfrm>
              <a:off x="4797197" y="975767"/>
              <a:ext cx="1047750" cy="1657350"/>
            </a:xfrm>
            <a:custGeom>
              <a:avLst/>
              <a:gdLst>
                <a:gd name="connsiteX0" fmla="*/ 11022 w 1047750"/>
                <a:gd name="connsiteY0" fmla="*/ 11022 h 1657350"/>
                <a:gd name="connsiteX1" fmla="*/ 11022 w 1047750"/>
                <a:gd name="connsiteY1" fmla="*/ 1653132 h 1657350"/>
                <a:gd name="connsiteX2" fmla="*/ 1040675 w 1047750"/>
                <a:gd name="connsiteY2" fmla="*/ 1250225 h 1657350"/>
                <a:gd name="connsiteX3" fmla="*/ 1040675 w 1047750"/>
                <a:gd name="connsiteY3" fmla="*/ 373925 h 1657350"/>
              </a:gdLst>
              <a:ahLst/>
              <a:cxnLst>
                <a:cxn ang="0">
                  <a:pos x="connsiteX0" y="connsiteY0"/>
                </a:cxn>
                <a:cxn ang="0">
                  <a:pos x="connsiteX1" y="connsiteY1"/>
                </a:cxn>
                <a:cxn ang="0">
                  <a:pos x="connsiteX2" y="connsiteY2"/>
                </a:cxn>
                <a:cxn ang="0">
                  <a:pos x="connsiteX3" y="connsiteY3"/>
                </a:cxn>
              </a:cxnLst>
              <a:rect l="l" t="t" r="r" b="b"/>
              <a:pathLst>
                <a:path w="1047750" h="1657350">
                  <a:moveTo>
                    <a:pt x="11022" y="11022"/>
                  </a:moveTo>
                  <a:lnTo>
                    <a:pt x="11022" y="1653132"/>
                  </a:lnTo>
                  <a:lnTo>
                    <a:pt x="1040675" y="1250225"/>
                  </a:lnTo>
                  <a:lnTo>
                    <a:pt x="1040675" y="373925"/>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64" name="Freeform: Shape 363">
              <a:extLst>
                <a:ext uri="{FF2B5EF4-FFF2-40B4-BE49-F238E27FC236}">
                  <a16:creationId xmlns:a16="http://schemas.microsoft.com/office/drawing/2014/main" id="{303EF135-87B8-444F-8FF4-374A95AB8EE4}"/>
                </a:ext>
              </a:extLst>
            </p:cNvPr>
            <p:cNvSpPr/>
            <p:nvPr/>
          </p:nvSpPr>
          <p:spPr>
            <a:xfrm>
              <a:off x="3863747" y="975767"/>
              <a:ext cx="800100" cy="1657350"/>
            </a:xfrm>
            <a:custGeom>
              <a:avLst/>
              <a:gdLst>
                <a:gd name="connsiteX0" fmla="*/ 11022 w 800100"/>
                <a:gd name="connsiteY0" fmla="*/ 277722 h 1657350"/>
                <a:gd name="connsiteX1" fmla="*/ 11022 w 800100"/>
                <a:gd name="connsiteY1" fmla="*/ 1356905 h 1657350"/>
                <a:gd name="connsiteX2" fmla="*/ 791120 w 800100"/>
                <a:gd name="connsiteY2" fmla="*/ 1653132 h 1657350"/>
                <a:gd name="connsiteX3" fmla="*/ 791120 w 800100"/>
                <a:gd name="connsiteY3" fmla="*/ 11022 h 1657350"/>
                <a:gd name="connsiteX4" fmla="*/ 11022 w 800100"/>
                <a:gd name="connsiteY4" fmla="*/ 277722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57350">
                  <a:moveTo>
                    <a:pt x="11022" y="277722"/>
                  </a:moveTo>
                  <a:lnTo>
                    <a:pt x="11022" y="1356905"/>
                  </a:lnTo>
                  <a:lnTo>
                    <a:pt x="791120" y="1653132"/>
                  </a:lnTo>
                  <a:lnTo>
                    <a:pt x="791120" y="11022"/>
                  </a:lnTo>
                  <a:lnTo>
                    <a:pt x="11022" y="277722"/>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65" name="Freeform: Shape 364">
              <a:extLst>
                <a:ext uri="{FF2B5EF4-FFF2-40B4-BE49-F238E27FC236}">
                  <a16:creationId xmlns:a16="http://schemas.microsoft.com/office/drawing/2014/main" id="{43FD87EE-9E44-49A9-8DC6-3F50CF24A856}"/>
                </a:ext>
              </a:extLst>
            </p:cNvPr>
            <p:cNvSpPr/>
            <p:nvPr/>
          </p:nvSpPr>
          <p:spPr>
            <a:xfrm>
              <a:off x="4048532" y="1312000"/>
              <a:ext cx="19050" cy="981075"/>
            </a:xfrm>
            <a:custGeom>
              <a:avLst/>
              <a:gdLst>
                <a:gd name="connsiteX0" fmla="*/ 11022 w 19050"/>
                <a:gd name="connsiteY0" fmla="*/ 11022 h 981075"/>
                <a:gd name="connsiteX1" fmla="*/ 11022 w 19050"/>
                <a:gd name="connsiteY1" fmla="*/ 973047 h 981075"/>
              </a:gdLst>
              <a:ahLst/>
              <a:cxnLst>
                <a:cxn ang="0">
                  <a:pos x="connsiteX0" y="connsiteY0"/>
                </a:cxn>
                <a:cxn ang="0">
                  <a:pos x="connsiteX1" y="connsiteY1"/>
                </a:cxn>
              </a:cxnLst>
              <a:rect l="l" t="t" r="r" b="b"/>
              <a:pathLst>
                <a:path w="19050" h="981075">
                  <a:moveTo>
                    <a:pt x="11022" y="11022"/>
                  </a:moveTo>
                  <a:lnTo>
                    <a:pt x="11022" y="973047"/>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66" name="Freeform: Shape 365">
              <a:extLst>
                <a:ext uri="{FF2B5EF4-FFF2-40B4-BE49-F238E27FC236}">
                  <a16:creationId xmlns:a16="http://schemas.microsoft.com/office/drawing/2014/main" id="{A21E7A89-FAEC-4E98-A40C-CC89B7D80723}"/>
                </a:ext>
              </a:extLst>
            </p:cNvPr>
            <p:cNvSpPr/>
            <p:nvPr/>
          </p:nvSpPr>
          <p:spPr>
            <a:xfrm>
              <a:off x="4249510" y="1247230"/>
              <a:ext cx="19050" cy="1114425"/>
            </a:xfrm>
            <a:custGeom>
              <a:avLst/>
              <a:gdLst>
                <a:gd name="connsiteX0" fmla="*/ 11022 w 19050"/>
                <a:gd name="connsiteY0" fmla="*/ 11022 h 1114425"/>
                <a:gd name="connsiteX1" fmla="*/ 11022 w 19050"/>
                <a:gd name="connsiteY1" fmla="*/ 1105445 h 1114425"/>
              </a:gdLst>
              <a:ahLst/>
              <a:cxnLst>
                <a:cxn ang="0">
                  <a:pos x="connsiteX0" y="connsiteY0"/>
                </a:cxn>
                <a:cxn ang="0">
                  <a:pos x="connsiteX1" y="connsiteY1"/>
                </a:cxn>
              </a:cxnLst>
              <a:rect l="l" t="t" r="r" b="b"/>
              <a:pathLst>
                <a:path w="19050" h="1114425">
                  <a:moveTo>
                    <a:pt x="11022" y="11022"/>
                  </a:moveTo>
                  <a:lnTo>
                    <a:pt x="11022" y="1105445"/>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67" name="Freeform: Shape 366">
              <a:extLst>
                <a:ext uri="{FF2B5EF4-FFF2-40B4-BE49-F238E27FC236}">
                  <a16:creationId xmlns:a16="http://schemas.microsoft.com/office/drawing/2014/main" id="{8533FD6C-F078-47B1-B6C3-249A56322A52}"/>
                </a:ext>
              </a:extLst>
            </p:cNvPr>
            <p:cNvSpPr/>
            <p:nvPr/>
          </p:nvSpPr>
          <p:spPr>
            <a:xfrm>
              <a:off x="4450487" y="1158647"/>
              <a:ext cx="19050" cy="1285875"/>
            </a:xfrm>
            <a:custGeom>
              <a:avLst/>
              <a:gdLst>
                <a:gd name="connsiteX0" fmla="*/ 11022 w 19050"/>
                <a:gd name="connsiteY0" fmla="*/ 11022 h 1285875"/>
                <a:gd name="connsiteX1" fmla="*/ 11022 w 19050"/>
                <a:gd name="connsiteY1" fmla="*/ 1278800 h 1285875"/>
              </a:gdLst>
              <a:ahLst/>
              <a:cxnLst>
                <a:cxn ang="0">
                  <a:pos x="connsiteX0" y="connsiteY0"/>
                </a:cxn>
                <a:cxn ang="0">
                  <a:pos x="connsiteX1" y="connsiteY1"/>
                </a:cxn>
              </a:cxnLst>
              <a:rect l="l" t="t" r="r" b="b"/>
              <a:pathLst>
                <a:path w="19050" h="1285875">
                  <a:moveTo>
                    <a:pt x="11022" y="11022"/>
                  </a:moveTo>
                  <a:lnTo>
                    <a:pt x="11022" y="1278800"/>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68" name="Freeform: Shape 367">
              <a:extLst>
                <a:ext uri="{FF2B5EF4-FFF2-40B4-BE49-F238E27FC236}">
                  <a16:creationId xmlns:a16="http://schemas.microsoft.com/office/drawing/2014/main" id="{CA71CA10-A69B-442B-BFC8-5EF223F9422B}"/>
                </a:ext>
              </a:extLst>
            </p:cNvPr>
            <p:cNvSpPr/>
            <p:nvPr/>
          </p:nvSpPr>
          <p:spPr>
            <a:xfrm>
              <a:off x="7198450" y="975767"/>
              <a:ext cx="1047750" cy="1657350"/>
            </a:xfrm>
            <a:custGeom>
              <a:avLst/>
              <a:gdLst>
                <a:gd name="connsiteX0" fmla="*/ 11022 w 1047750"/>
                <a:gd name="connsiteY0" fmla="*/ 11022 h 1657350"/>
                <a:gd name="connsiteX1" fmla="*/ 11022 w 1047750"/>
                <a:gd name="connsiteY1" fmla="*/ 1653132 h 1657350"/>
                <a:gd name="connsiteX2" fmla="*/ 1040675 w 1047750"/>
                <a:gd name="connsiteY2" fmla="*/ 1250225 h 1657350"/>
                <a:gd name="connsiteX3" fmla="*/ 1040675 w 1047750"/>
                <a:gd name="connsiteY3" fmla="*/ 373925 h 1657350"/>
              </a:gdLst>
              <a:ahLst/>
              <a:cxnLst>
                <a:cxn ang="0">
                  <a:pos x="connsiteX0" y="connsiteY0"/>
                </a:cxn>
                <a:cxn ang="0">
                  <a:pos x="connsiteX1" y="connsiteY1"/>
                </a:cxn>
                <a:cxn ang="0">
                  <a:pos x="connsiteX2" y="connsiteY2"/>
                </a:cxn>
                <a:cxn ang="0">
                  <a:pos x="connsiteX3" y="connsiteY3"/>
                </a:cxn>
              </a:cxnLst>
              <a:rect l="l" t="t" r="r" b="b"/>
              <a:pathLst>
                <a:path w="1047750" h="1657350">
                  <a:moveTo>
                    <a:pt x="11022" y="11022"/>
                  </a:moveTo>
                  <a:lnTo>
                    <a:pt x="11022" y="1653132"/>
                  </a:lnTo>
                  <a:lnTo>
                    <a:pt x="1040675" y="1250225"/>
                  </a:lnTo>
                  <a:lnTo>
                    <a:pt x="1040675" y="373925"/>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69" name="Freeform: Shape 368">
              <a:extLst>
                <a:ext uri="{FF2B5EF4-FFF2-40B4-BE49-F238E27FC236}">
                  <a16:creationId xmlns:a16="http://schemas.microsoft.com/office/drawing/2014/main" id="{2748C599-0B98-4A83-95BC-C7230DE56ABC}"/>
                </a:ext>
              </a:extLst>
            </p:cNvPr>
            <p:cNvSpPr/>
            <p:nvPr/>
          </p:nvSpPr>
          <p:spPr>
            <a:xfrm>
              <a:off x="6265000" y="975767"/>
              <a:ext cx="800100" cy="1657350"/>
            </a:xfrm>
            <a:custGeom>
              <a:avLst/>
              <a:gdLst>
                <a:gd name="connsiteX0" fmla="*/ 11022 w 800100"/>
                <a:gd name="connsiteY0" fmla="*/ 277722 h 1657350"/>
                <a:gd name="connsiteX1" fmla="*/ 11022 w 800100"/>
                <a:gd name="connsiteY1" fmla="*/ 1356905 h 1657350"/>
                <a:gd name="connsiteX2" fmla="*/ 791120 w 800100"/>
                <a:gd name="connsiteY2" fmla="*/ 1653132 h 1657350"/>
                <a:gd name="connsiteX3" fmla="*/ 791120 w 800100"/>
                <a:gd name="connsiteY3" fmla="*/ 11022 h 1657350"/>
                <a:gd name="connsiteX4" fmla="*/ 11022 w 800100"/>
                <a:gd name="connsiteY4" fmla="*/ 277722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57350">
                  <a:moveTo>
                    <a:pt x="11022" y="277722"/>
                  </a:moveTo>
                  <a:lnTo>
                    <a:pt x="11022" y="1356905"/>
                  </a:lnTo>
                  <a:lnTo>
                    <a:pt x="791120" y="1653132"/>
                  </a:lnTo>
                  <a:lnTo>
                    <a:pt x="791120" y="11022"/>
                  </a:lnTo>
                  <a:lnTo>
                    <a:pt x="11022" y="277722"/>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0" name="Freeform: Shape 369">
              <a:extLst>
                <a:ext uri="{FF2B5EF4-FFF2-40B4-BE49-F238E27FC236}">
                  <a16:creationId xmlns:a16="http://schemas.microsoft.com/office/drawing/2014/main" id="{BBA76466-6CE5-437A-8D4D-E0427F528BE2}"/>
                </a:ext>
              </a:extLst>
            </p:cNvPr>
            <p:cNvSpPr/>
            <p:nvPr/>
          </p:nvSpPr>
          <p:spPr>
            <a:xfrm>
              <a:off x="6449785" y="1312000"/>
              <a:ext cx="19050" cy="981075"/>
            </a:xfrm>
            <a:custGeom>
              <a:avLst/>
              <a:gdLst>
                <a:gd name="connsiteX0" fmla="*/ 11022 w 19050"/>
                <a:gd name="connsiteY0" fmla="*/ 11022 h 981075"/>
                <a:gd name="connsiteX1" fmla="*/ 11022 w 19050"/>
                <a:gd name="connsiteY1" fmla="*/ 973047 h 981075"/>
              </a:gdLst>
              <a:ahLst/>
              <a:cxnLst>
                <a:cxn ang="0">
                  <a:pos x="connsiteX0" y="connsiteY0"/>
                </a:cxn>
                <a:cxn ang="0">
                  <a:pos x="connsiteX1" y="connsiteY1"/>
                </a:cxn>
              </a:cxnLst>
              <a:rect l="l" t="t" r="r" b="b"/>
              <a:pathLst>
                <a:path w="19050" h="981075">
                  <a:moveTo>
                    <a:pt x="11022" y="11022"/>
                  </a:moveTo>
                  <a:lnTo>
                    <a:pt x="11022" y="973047"/>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1" name="Freeform: Shape 370">
              <a:extLst>
                <a:ext uri="{FF2B5EF4-FFF2-40B4-BE49-F238E27FC236}">
                  <a16:creationId xmlns:a16="http://schemas.microsoft.com/office/drawing/2014/main" id="{DD3C5440-8198-4F80-8F25-93A4E20DEDED}"/>
                </a:ext>
              </a:extLst>
            </p:cNvPr>
            <p:cNvSpPr/>
            <p:nvPr/>
          </p:nvSpPr>
          <p:spPr>
            <a:xfrm>
              <a:off x="6650762" y="1247230"/>
              <a:ext cx="19050" cy="1114425"/>
            </a:xfrm>
            <a:custGeom>
              <a:avLst/>
              <a:gdLst>
                <a:gd name="connsiteX0" fmla="*/ 11022 w 19050"/>
                <a:gd name="connsiteY0" fmla="*/ 11022 h 1114425"/>
                <a:gd name="connsiteX1" fmla="*/ 11022 w 19050"/>
                <a:gd name="connsiteY1" fmla="*/ 1105445 h 1114425"/>
              </a:gdLst>
              <a:ahLst/>
              <a:cxnLst>
                <a:cxn ang="0">
                  <a:pos x="connsiteX0" y="connsiteY0"/>
                </a:cxn>
                <a:cxn ang="0">
                  <a:pos x="connsiteX1" y="connsiteY1"/>
                </a:cxn>
              </a:cxnLst>
              <a:rect l="l" t="t" r="r" b="b"/>
              <a:pathLst>
                <a:path w="19050" h="1114425">
                  <a:moveTo>
                    <a:pt x="11022" y="11022"/>
                  </a:moveTo>
                  <a:lnTo>
                    <a:pt x="11022" y="1105445"/>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2" name="Freeform: Shape 371">
              <a:extLst>
                <a:ext uri="{FF2B5EF4-FFF2-40B4-BE49-F238E27FC236}">
                  <a16:creationId xmlns:a16="http://schemas.microsoft.com/office/drawing/2014/main" id="{24494B7F-B07C-484A-924D-4D8B8673FA85}"/>
                </a:ext>
              </a:extLst>
            </p:cNvPr>
            <p:cNvSpPr/>
            <p:nvPr/>
          </p:nvSpPr>
          <p:spPr>
            <a:xfrm>
              <a:off x="6851740" y="1158647"/>
              <a:ext cx="19050" cy="1285875"/>
            </a:xfrm>
            <a:custGeom>
              <a:avLst/>
              <a:gdLst>
                <a:gd name="connsiteX0" fmla="*/ 11022 w 19050"/>
                <a:gd name="connsiteY0" fmla="*/ 11022 h 1285875"/>
                <a:gd name="connsiteX1" fmla="*/ 11022 w 19050"/>
                <a:gd name="connsiteY1" fmla="*/ 1278800 h 1285875"/>
              </a:gdLst>
              <a:ahLst/>
              <a:cxnLst>
                <a:cxn ang="0">
                  <a:pos x="connsiteX0" y="connsiteY0"/>
                </a:cxn>
                <a:cxn ang="0">
                  <a:pos x="connsiteX1" y="connsiteY1"/>
                </a:cxn>
              </a:cxnLst>
              <a:rect l="l" t="t" r="r" b="b"/>
              <a:pathLst>
                <a:path w="19050" h="1285875">
                  <a:moveTo>
                    <a:pt x="11022" y="11022"/>
                  </a:moveTo>
                  <a:lnTo>
                    <a:pt x="11022" y="1278800"/>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72A3E040-8661-40DC-9D03-5EABF26E0E13}"/>
                </a:ext>
              </a:extLst>
            </p:cNvPr>
            <p:cNvSpPr/>
            <p:nvPr/>
          </p:nvSpPr>
          <p:spPr>
            <a:xfrm>
              <a:off x="4797197" y="4215220"/>
              <a:ext cx="1047750" cy="1657350"/>
            </a:xfrm>
            <a:custGeom>
              <a:avLst/>
              <a:gdLst>
                <a:gd name="connsiteX0" fmla="*/ 11022 w 1047750"/>
                <a:gd name="connsiteY0" fmla="*/ 11022 h 1657350"/>
                <a:gd name="connsiteX1" fmla="*/ 11022 w 1047750"/>
                <a:gd name="connsiteY1" fmla="*/ 1653132 h 1657350"/>
                <a:gd name="connsiteX2" fmla="*/ 1040675 w 1047750"/>
                <a:gd name="connsiteY2" fmla="*/ 1251177 h 1657350"/>
                <a:gd name="connsiteX3" fmla="*/ 1040675 w 1047750"/>
                <a:gd name="connsiteY3" fmla="*/ 373924 h 1657350"/>
              </a:gdLst>
              <a:ahLst/>
              <a:cxnLst>
                <a:cxn ang="0">
                  <a:pos x="connsiteX0" y="connsiteY0"/>
                </a:cxn>
                <a:cxn ang="0">
                  <a:pos x="connsiteX1" y="connsiteY1"/>
                </a:cxn>
                <a:cxn ang="0">
                  <a:pos x="connsiteX2" y="connsiteY2"/>
                </a:cxn>
                <a:cxn ang="0">
                  <a:pos x="connsiteX3" y="connsiteY3"/>
                </a:cxn>
              </a:cxnLst>
              <a:rect l="l" t="t" r="r" b="b"/>
              <a:pathLst>
                <a:path w="1047750" h="1657350">
                  <a:moveTo>
                    <a:pt x="11022" y="11022"/>
                  </a:moveTo>
                  <a:lnTo>
                    <a:pt x="11022" y="1653132"/>
                  </a:lnTo>
                  <a:lnTo>
                    <a:pt x="1040675" y="1251177"/>
                  </a:lnTo>
                  <a:lnTo>
                    <a:pt x="1040675" y="373924"/>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BE0293B3-0F3F-4399-BA33-69E837A00A79}"/>
                </a:ext>
              </a:extLst>
            </p:cNvPr>
            <p:cNvSpPr/>
            <p:nvPr/>
          </p:nvSpPr>
          <p:spPr>
            <a:xfrm>
              <a:off x="3863747" y="4215220"/>
              <a:ext cx="800100" cy="1657350"/>
            </a:xfrm>
            <a:custGeom>
              <a:avLst/>
              <a:gdLst>
                <a:gd name="connsiteX0" fmla="*/ 11022 w 800100"/>
                <a:gd name="connsiteY0" fmla="*/ 278674 h 1657350"/>
                <a:gd name="connsiteX1" fmla="*/ 11022 w 800100"/>
                <a:gd name="connsiteY1" fmla="*/ 1357857 h 1657350"/>
                <a:gd name="connsiteX2" fmla="*/ 791120 w 800100"/>
                <a:gd name="connsiteY2" fmla="*/ 1654085 h 1657350"/>
                <a:gd name="connsiteX3" fmla="*/ 791120 w 800100"/>
                <a:gd name="connsiteY3" fmla="*/ 11022 h 1657350"/>
                <a:gd name="connsiteX4" fmla="*/ 11022 w 800100"/>
                <a:gd name="connsiteY4" fmla="*/ 278674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57350">
                  <a:moveTo>
                    <a:pt x="11022" y="278674"/>
                  </a:moveTo>
                  <a:lnTo>
                    <a:pt x="11022" y="1357857"/>
                  </a:lnTo>
                  <a:lnTo>
                    <a:pt x="791120" y="1654085"/>
                  </a:lnTo>
                  <a:lnTo>
                    <a:pt x="791120" y="11022"/>
                  </a:lnTo>
                  <a:lnTo>
                    <a:pt x="11022" y="278674"/>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5" name="Freeform: Shape 374">
              <a:extLst>
                <a:ext uri="{FF2B5EF4-FFF2-40B4-BE49-F238E27FC236}">
                  <a16:creationId xmlns:a16="http://schemas.microsoft.com/office/drawing/2014/main" id="{C6EE04F8-BA54-4D1B-9310-5F2601BFC1E5}"/>
                </a:ext>
              </a:extLst>
            </p:cNvPr>
            <p:cNvSpPr/>
            <p:nvPr/>
          </p:nvSpPr>
          <p:spPr>
            <a:xfrm>
              <a:off x="4048532" y="4552405"/>
              <a:ext cx="19050" cy="981075"/>
            </a:xfrm>
            <a:custGeom>
              <a:avLst/>
              <a:gdLst>
                <a:gd name="connsiteX0" fmla="*/ 11022 w 19050"/>
                <a:gd name="connsiteY0" fmla="*/ 11022 h 981075"/>
                <a:gd name="connsiteX1" fmla="*/ 11022 w 19050"/>
                <a:gd name="connsiteY1" fmla="*/ 973047 h 981075"/>
              </a:gdLst>
              <a:ahLst/>
              <a:cxnLst>
                <a:cxn ang="0">
                  <a:pos x="connsiteX0" y="connsiteY0"/>
                </a:cxn>
                <a:cxn ang="0">
                  <a:pos x="connsiteX1" y="connsiteY1"/>
                </a:cxn>
              </a:cxnLst>
              <a:rect l="l" t="t" r="r" b="b"/>
              <a:pathLst>
                <a:path w="19050" h="981075">
                  <a:moveTo>
                    <a:pt x="11022" y="11022"/>
                  </a:moveTo>
                  <a:lnTo>
                    <a:pt x="11022" y="973047"/>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6" name="Freeform: Shape 375">
              <a:extLst>
                <a:ext uri="{FF2B5EF4-FFF2-40B4-BE49-F238E27FC236}">
                  <a16:creationId xmlns:a16="http://schemas.microsoft.com/office/drawing/2014/main" id="{BA6E4373-8F6E-46D3-8D15-1619A3BAB552}"/>
                </a:ext>
              </a:extLst>
            </p:cNvPr>
            <p:cNvSpPr/>
            <p:nvPr/>
          </p:nvSpPr>
          <p:spPr>
            <a:xfrm>
              <a:off x="4249510" y="4487635"/>
              <a:ext cx="19050" cy="1114425"/>
            </a:xfrm>
            <a:custGeom>
              <a:avLst/>
              <a:gdLst>
                <a:gd name="connsiteX0" fmla="*/ 11022 w 19050"/>
                <a:gd name="connsiteY0" fmla="*/ 11022 h 1114425"/>
                <a:gd name="connsiteX1" fmla="*/ 11022 w 19050"/>
                <a:gd name="connsiteY1" fmla="*/ 1104492 h 1114425"/>
              </a:gdLst>
              <a:ahLst/>
              <a:cxnLst>
                <a:cxn ang="0">
                  <a:pos x="connsiteX0" y="connsiteY0"/>
                </a:cxn>
                <a:cxn ang="0">
                  <a:pos x="connsiteX1" y="connsiteY1"/>
                </a:cxn>
              </a:cxnLst>
              <a:rect l="l" t="t" r="r" b="b"/>
              <a:pathLst>
                <a:path w="19050" h="1114425">
                  <a:moveTo>
                    <a:pt x="11022" y="11022"/>
                  </a:moveTo>
                  <a:lnTo>
                    <a:pt x="11022" y="1104492"/>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7" name="Freeform: Shape 376">
              <a:extLst>
                <a:ext uri="{FF2B5EF4-FFF2-40B4-BE49-F238E27FC236}">
                  <a16:creationId xmlns:a16="http://schemas.microsoft.com/office/drawing/2014/main" id="{20674086-10D0-4459-8568-408E41BE4ED0}"/>
                </a:ext>
              </a:extLst>
            </p:cNvPr>
            <p:cNvSpPr/>
            <p:nvPr/>
          </p:nvSpPr>
          <p:spPr>
            <a:xfrm>
              <a:off x="4450487" y="4398100"/>
              <a:ext cx="19050" cy="1285875"/>
            </a:xfrm>
            <a:custGeom>
              <a:avLst/>
              <a:gdLst>
                <a:gd name="connsiteX0" fmla="*/ 11022 w 19050"/>
                <a:gd name="connsiteY0" fmla="*/ 11022 h 1285875"/>
                <a:gd name="connsiteX1" fmla="*/ 11022 w 19050"/>
                <a:gd name="connsiteY1" fmla="*/ 1278800 h 1285875"/>
              </a:gdLst>
              <a:ahLst/>
              <a:cxnLst>
                <a:cxn ang="0">
                  <a:pos x="connsiteX0" y="connsiteY0"/>
                </a:cxn>
                <a:cxn ang="0">
                  <a:pos x="connsiteX1" y="connsiteY1"/>
                </a:cxn>
              </a:cxnLst>
              <a:rect l="l" t="t" r="r" b="b"/>
              <a:pathLst>
                <a:path w="19050" h="1285875">
                  <a:moveTo>
                    <a:pt x="11022" y="11022"/>
                  </a:moveTo>
                  <a:lnTo>
                    <a:pt x="11022" y="1278800"/>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8" name="Freeform: Shape 377">
              <a:extLst>
                <a:ext uri="{FF2B5EF4-FFF2-40B4-BE49-F238E27FC236}">
                  <a16:creationId xmlns:a16="http://schemas.microsoft.com/office/drawing/2014/main" id="{B7B0C0E2-20D1-4D61-A3FC-EB23C6AB7D32}"/>
                </a:ext>
              </a:extLst>
            </p:cNvPr>
            <p:cNvSpPr/>
            <p:nvPr/>
          </p:nvSpPr>
          <p:spPr>
            <a:xfrm>
              <a:off x="7198450" y="4215220"/>
              <a:ext cx="1047750" cy="1657350"/>
            </a:xfrm>
            <a:custGeom>
              <a:avLst/>
              <a:gdLst>
                <a:gd name="connsiteX0" fmla="*/ 11022 w 1047750"/>
                <a:gd name="connsiteY0" fmla="*/ 11022 h 1657350"/>
                <a:gd name="connsiteX1" fmla="*/ 11022 w 1047750"/>
                <a:gd name="connsiteY1" fmla="*/ 1653132 h 1657350"/>
                <a:gd name="connsiteX2" fmla="*/ 1040675 w 1047750"/>
                <a:gd name="connsiteY2" fmla="*/ 1251177 h 1657350"/>
                <a:gd name="connsiteX3" fmla="*/ 1040675 w 1047750"/>
                <a:gd name="connsiteY3" fmla="*/ 373924 h 1657350"/>
              </a:gdLst>
              <a:ahLst/>
              <a:cxnLst>
                <a:cxn ang="0">
                  <a:pos x="connsiteX0" y="connsiteY0"/>
                </a:cxn>
                <a:cxn ang="0">
                  <a:pos x="connsiteX1" y="connsiteY1"/>
                </a:cxn>
                <a:cxn ang="0">
                  <a:pos x="connsiteX2" y="connsiteY2"/>
                </a:cxn>
                <a:cxn ang="0">
                  <a:pos x="connsiteX3" y="connsiteY3"/>
                </a:cxn>
              </a:cxnLst>
              <a:rect l="l" t="t" r="r" b="b"/>
              <a:pathLst>
                <a:path w="1047750" h="1657350">
                  <a:moveTo>
                    <a:pt x="11022" y="11022"/>
                  </a:moveTo>
                  <a:lnTo>
                    <a:pt x="11022" y="1653132"/>
                  </a:lnTo>
                  <a:lnTo>
                    <a:pt x="1040675" y="1251177"/>
                  </a:lnTo>
                  <a:lnTo>
                    <a:pt x="1040675" y="373924"/>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79" name="Freeform: Shape 378">
              <a:extLst>
                <a:ext uri="{FF2B5EF4-FFF2-40B4-BE49-F238E27FC236}">
                  <a16:creationId xmlns:a16="http://schemas.microsoft.com/office/drawing/2014/main" id="{EB0C85C5-3D46-4F5B-B094-54C200A5A45D}"/>
                </a:ext>
              </a:extLst>
            </p:cNvPr>
            <p:cNvSpPr/>
            <p:nvPr/>
          </p:nvSpPr>
          <p:spPr>
            <a:xfrm>
              <a:off x="6265000" y="4215220"/>
              <a:ext cx="800100" cy="1657350"/>
            </a:xfrm>
            <a:custGeom>
              <a:avLst/>
              <a:gdLst>
                <a:gd name="connsiteX0" fmla="*/ 11022 w 800100"/>
                <a:gd name="connsiteY0" fmla="*/ 278674 h 1657350"/>
                <a:gd name="connsiteX1" fmla="*/ 11022 w 800100"/>
                <a:gd name="connsiteY1" fmla="*/ 1357857 h 1657350"/>
                <a:gd name="connsiteX2" fmla="*/ 791120 w 800100"/>
                <a:gd name="connsiteY2" fmla="*/ 1654085 h 1657350"/>
                <a:gd name="connsiteX3" fmla="*/ 791120 w 800100"/>
                <a:gd name="connsiteY3" fmla="*/ 11022 h 1657350"/>
                <a:gd name="connsiteX4" fmla="*/ 11022 w 800100"/>
                <a:gd name="connsiteY4" fmla="*/ 278674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57350">
                  <a:moveTo>
                    <a:pt x="11022" y="278674"/>
                  </a:moveTo>
                  <a:lnTo>
                    <a:pt x="11022" y="1357857"/>
                  </a:lnTo>
                  <a:lnTo>
                    <a:pt x="791120" y="1654085"/>
                  </a:lnTo>
                  <a:lnTo>
                    <a:pt x="791120" y="11022"/>
                  </a:lnTo>
                  <a:lnTo>
                    <a:pt x="11022" y="278674"/>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0" name="Freeform: Shape 379">
              <a:extLst>
                <a:ext uri="{FF2B5EF4-FFF2-40B4-BE49-F238E27FC236}">
                  <a16:creationId xmlns:a16="http://schemas.microsoft.com/office/drawing/2014/main" id="{7D6E2FEC-8659-4EA3-BA8C-867017DEB754}"/>
                </a:ext>
              </a:extLst>
            </p:cNvPr>
            <p:cNvSpPr/>
            <p:nvPr/>
          </p:nvSpPr>
          <p:spPr>
            <a:xfrm>
              <a:off x="6449785" y="4552405"/>
              <a:ext cx="19050" cy="981075"/>
            </a:xfrm>
            <a:custGeom>
              <a:avLst/>
              <a:gdLst>
                <a:gd name="connsiteX0" fmla="*/ 11022 w 19050"/>
                <a:gd name="connsiteY0" fmla="*/ 11022 h 981075"/>
                <a:gd name="connsiteX1" fmla="*/ 11022 w 19050"/>
                <a:gd name="connsiteY1" fmla="*/ 973047 h 981075"/>
              </a:gdLst>
              <a:ahLst/>
              <a:cxnLst>
                <a:cxn ang="0">
                  <a:pos x="connsiteX0" y="connsiteY0"/>
                </a:cxn>
                <a:cxn ang="0">
                  <a:pos x="connsiteX1" y="connsiteY1"/>
                </a:cxn>
              </a:cxnLst>
              <a:rect l="l" t="t" r="r" b="b"/>
              <a:pathLst>
                <a:path w="19050" h="981075">
                  <a:moveTo>
                    <a:pt x="11022" y="11022"/>
                  </a:moveTo>
                  <a:lnTo>
                    <a:pt x="11022" y="973047"/>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1" name="Freeform: Shape 380">
              <a:extLst>
                <a:ext uri="{FF2B5EF4-FFF2-40B4-BE49-F238E27FC236}">
                  <a16:creationId xmlns:a16="http://schemas.microsoft.com/office/drawing/2014/main" id="{827A10FC-DC40-4DED-83FE-8C4D8BF069F3}"/>
                </a:ext>
              </a:extLst>
            </p:cNvPr>
            <p:cNvSpPr/>
            <p:nvPr/>
          </p:nvSpPr>
          <p:spPr>
            <a:xfrm>
              <a:off x="6650762" y="4487635"/>
              <a:ext cx="19050" cy="1114425"/>
            </a:xfrm>
            <a:custGeom>
              <a:avLst/>
              <a:gdLst>
                <a:gd name="connsiteX0" fmla="*/ 11022 w 19050"/>
                <a:gd name="connsiteY0" fmla="*/ 11022 h 1114425"/>
                <a:gd name="connsiteX1" fmla="*/ 11022 w 19050"/>
                <a:gd name="connsiteY1" fmla="*/ 1104492 h 1114425"/>
              </a:gdLst>
              <a:ahLst/>
              <a:cxnLst>
                <a:cxn ang="0">
                  <a:pos x="connsiteX0" y="connsiteY0"/>
                </a:cxn>
                <a:cxn ang="0">
                  <a:pos x="connsiteX1" y="connsiteY1"/>
                </a:cxn>
              </a:cxnLst>
              <a:rect l="l" t="t" r="r" b="b"/>
              <a:pathLst>
                <a:path w="19050" h="1114425">
                  <a:moveTo>
                    <a:pt x="11022" y="11022"/>
                  </a:moveTo>
                  <a:lnTo>
                    <a:pt x="11022" y="1104492"/>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2" name="Freeform: Shape 381">
              <a:extLst>
                <a:ext uri="{FF2B5EF4-FFF2-40B4-BE49-F238E27FC236}">
                  <a16:creationId xmlns:a16="http://schemas.microsoft.com/office/drawing/2014/main" id="{4F6E25A3-32C7-46AD-A375-E6DE9089D1CB}"/>
                </a:ext>
              </a:extLst>
            </p:cNvPr>
            <p:cNvSpPr/>
            <p:nvPr/>
          </p:nvSpPr>
          <p:spPr>
            <a:xfrm>
              <a:off x="6851740" y="4398100"/>
              <a:ext cx="19050" cy="1285875"/>
            </a:xfrm>
            <a:custGeom>
              <a:avLst/>
              <a:gdLst>
                <a:gd name="connsiteX0" fmla="*/ 11022 w 19050"/>
                <a:gd name="connsiteY0" fmla="*/ 11022 h 1285875"/>
                <a:gd name="connsiteX1" fmla="*/ 11022 w 19050"/>
                <a:gd name="connsiteY1" fmla="*/ 1278800 h 1285875"/>
              </a:gdLst>
              <a:ahLst/>
              <a:cxnLst>
                <a:cxn ang="0">
                  <a:pos x="connsiteX0" y="connsiteY0"/>
                </a:cxn>
                <a:cxn ang="0">
                  <a:pos x="connsiteX1" y="connsiteY1"/>
                </a:cxn>
              </a:cxnLst>
              <a:rect l="l" t="t" r="r" b="b"/>
              <a:pathLst>
                <a:path w="19050" h="1285875">
                  <a:moveTo>
                    <a:pt x="11022" y="11022"/>
                  </a:moveTo>
                  <a:lnTo>
                    <a:pt x="11022" y="1278800"/>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31580A41-94D7-4EAA-A3DE-753F97796F0A}"/>
                </a:ext>
              </a:extLst>
            </p:cNvPr>
            <p:cNvSpPr/>
            <p:nvPr/>
          </p:nvSpPr>
          <p:spPr>
            <a:xfrm>
              <a:off x="3686582" y="2584540"/>
              <a:ext cx="1047750" cy="1657350"/>
            </a:xfrm>
            <a:custGeom>
              <a:avLst/>
              <a:gdLst>
                <a:gd name="connsiteX0" fmla="*/ 11022 w 1047750"/>
                <a:gd name="connsiteY0" fmla="*/ 11022 h 1657350"/>
                <a:gd name="connsiteX1" fmla="*/ 11022 w 1047750"/>
                <a:gd name="connsiteY1" fmla="*/ 1653132 h 1657350"/>
                <a:gd name="connsiteX2" fmla="*/ 1041627 w 1047750"/>
                <a:gd name="connsiteY2" fmla="*/ 1251177 h 1657350"/>
                <a:gd name="connsiteX3" fmla="*/ 1041627 w 1047750"/>
                <a:gd name="connsiteY3" fmla="*/ 373925 h 1657350"/>
              </a:gdLst>
              <a:ahLst/>
              <a:cxnLst>
                <a:cxn ang="0">
                  <a:pos x="connsiteX0" y="connsiteY0"/>
                </a:cxn>
                <a:cxn ang="0">
                  <a:pos x="connsiteX1" y="connsiteY1"/>
                </a:cxn>
                <a:cxn ang="0">
                  <a:pos x="connsiteX2" y="connsiteY2"/>
                </a:cxn>
                <a:cxn ang="0">
                  <a:pos x="connsiteX3" y="connsiteY3"/>
                </a:cxn>
              </a:cxnLst>
              <a:rect l="l" t="t" r="r" b="b"/>
              <a:pathLst>
                <a:path w="1047750" h="1657350">
                  <a:moveTo>
                    <a:pt x="11022" y="11022"/>
                  </a:moveTo>
                  <a:lnTo>
                    <a:pt x="11022" y="1653132"/>
                  </a:lnTo>
                  <a:lnTo>
                    <a:pt x="1041627" y="1251177"/>
                  </a:lnTo>
                  <a:lnTo>
                    <a:pt x="1041627" y="373925"/>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1D67E0E9-4757-4129-89B4-D11CE3717FF3}"/>
                </a:ext>
              </a:extLst>
            </p:cNvPr>
            <p:cNvSpPr/>
            <p:nvPr/>
          </p:nvSpPr>
          <p:spPr>
            <a:xfrm>
              <a:off x="2754085" y="2584540"/>
              <a:ext cx="800100" cy="1657350"/>
            </a:xfrm>
            <a:custGeom>
              <a:avLst/>
              <a:gdLst>
                <a:gd name="connsiteX0" fmla="*/ 11022 w 800100"/>
                <a:gd name="connsiteY0" fmla="*/ 277722 h 1657350"/>
                <a:gd name="connsiteX1" fmla="*/ 11022 w 800100"/>
                <a:gd name="connsiteY1" fmla="*/ 1356905 h 1657350"/>
                <a:gd name="connsiteX2" fmla="*/ 791120 w 800100"/>
                <a:gd name="connsiteY2" fmla="*/ 1653132 h 1657350"/>
                <a:gd name="connsiteX3" fmla="*/ 791120 w 800100"/>
                <a:gd name="connsiteY3" fmla="*/ 11022 h 1657350"/>
                <a:gd name="connsiteX4" fmla="*/ 11022 w 800100"/>
                <a:gd name="connsiteY4" fmla="*/ 277722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57350">
                  <a:moveTo>
                    <a:pt x="11022" y="277722"/>
                  </a:moveTo>
                  <a:lnTo>
                    <a:pt x="11022" y="1356905"/>
                  </a:lnTo>
                  <a:lnTo>
                    <a:pt x="791120" y="1653132"/>
                  </a:lnTo>
                  <a:lnTo>
                    <a:pt x="791120" y="11022"/>
                  </a:lnTo>
                  <a:lnTo>
                    <a:pt x="11022" y="277722"/>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5CA59364-F760-49F0-8C64-F8E4F79130B5}"/>
                </a:ext>
              </a:extLst>
            </p:cNvPr>
            <p:cNvSpPr/>
            <p:nvPr/>
          </p:nvSpPr>
          <p:spPr>
            <a:xfrm>
              <a:off x="2937917" y="2921725"/>
              <a:ext cx="19050" cy="981075"/>
            </a:xfrm>
            <a:custGeom>
              <a:avLst/>
              <a:gdLst>
                <a:gd name="connsiteX0" fmla="*/ 11022 w 19050"/>
                <a:gd name="connsiteY0" fmla="*/ 11022 h 981075"/>
                <a:gd name="connsiteX1" fmla="*/ 11022 w 19050"/>
                <a:gd name="connsiteY1" fmla="*/ 973047 h 981075"/>
              </a:gdLst>
              <a:ahLst/>
              <a:cxnLst>
                <a:cxn ang="0">
                  <a:pos x="connsiteX0" y="connsiteY0"/>
                </a:cxn>
                <a:cxn ang="0">
                  <a:pos x="connsiteX1" y="connsiteY1"/>
                </a:cxn>
              </a:cxnLst>
              <a:rect l="l" t="t" r="r" b="b"/>
              <a:pathLst>
                <a:path w="19050" h="981075">
                  <a:moveTo>
                    <a:pt x="11022" y="11022"/>
                  </a:moveTo>
                  <a:lnTo>
                    <a:pt x="11022" y="973047"/>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34B49D3F-5963-4E16-8CA4-7303BD1E5B50}"/>
                </a:ext>
              </a:extLst>
            </p:cNvPr>
            <p:cNvSpPr/>
            <p:nvPr/>
          </p:nvSpPr>
          <p:spPr>
            <a:xfrm>
              <a:off x="3139847" y="2856955"/>
              <a:ext cx="19050" cy="1114425"/>
            </a:xfrm>
            <a:custGeom>
              <a:avLst/>
              <a:gdLst>
                <a:gd name="connsiteX0" fmla="*/ 11022 w 19050"/>
                <a:gd name="connsiteY0" fmla="*/ 11022 h 1114425"/>
                <a:gd name="connsiteX1" fmla="*/ 11022 w 19050"/>
                <a:gd name="connsiteY1" fmla="*/ 1104492 h 1114425"/>
              </a:gdLst>
              <a:ahLst/>
              <a:cxnLst>
                <a:cxn ang="0">
                  <a:pos x="connsiteX0" y="connsiteY0"/>
                </a:cxn>
                <a:cxn ang="0">
                  <a:pos x="connsiteX1" y="connsiteY1"/>
                </a:cxn>
              </a:cxnLst>
              <a:rect l="l" t="t" r="r" b="b"/>
              <a:pathLst>
                <a:path w="19050" h="1114425">
                  <a:moveTo>
                    <a:pt x="11022" y="11022"/>
                  </a:moveTo>
                  <a:lnTo>
                    <a:pt x="11022" y="1104492"/>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7E1AF135-41BA-4C3E-87BF-E43CF0532840}"/>
                </a:ext>
              </a:extLst>
            </p:cNvPr>
            <p:cNvSpPr/>
            <p:nvPr/>
          </p:nvSpPr>
          <p:spPr>
            <a:xfrm>
              <a:off x="3340825" y="2767420"/>
              <a:ext cx="19050" cy="1285875"/>
            </a:xfrm>
            <a:custGeom>
              <a:avLst/>
              <a:gdLst>
                <a:gd name="connsiteX0" fmla="*/ 11022 w 19050"/>
                <a:gd name="connsiteY0" fmla="*/ 11022 h 1285875"/>
                <a:gd name="connsiteX1" fmla="*/ 11022 w 19050"/>
                <a:gd name="connsiteY1" fmla="*/ 1278800 h 1285875"/>
              </a:gdLst>
              <a:ahLst/>
              <a:cxnLst>
                <a:cxn ang="0">
                  <a:pos x="connsiteX0" y="connsiteY0"/>
                </a:cxn>
                <a:cxn ang="0">
                  <a:pos x="connsiteX1" y="connsiteY1"/>
                </a:cxn>
              </a:cxnLst>
              <a:rect l="l" t="t" r="r" b="b"/>
              <a:pathLst>
                <a:path w="19050" h="1285875">
                  <a:moveTo>
                    <a:pt x="11022" y="11022"/>
                  </a:moveTo>
                  <a:lnTo>
                    <a:pt x="11022" y="1278800"/>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22B24360-8DB5-4D7E-A82C-2D67DB5395F9}"/>
                </a:ext>
              </a:extLst>
            </p:cNvPr>
            <p:cNvSpPr/>
            <p:nvPr/>
          </p:nvSpPr>
          <p:spPr>
            <a:xfrm>
              <a:off x="6087835" y="2584540"/>
              <a:ext cx="1047750" cy="1657350"/>
            </a:xfrm>
            <a:custGeom>
              <a:avLst/>
              <a:gdLst>
                <a:gd name="connsiteX0" fmla="*/ 11022 w 1047750"/>
                <a:gd name="connsiteY0" fmla="*/ 11022 h 1657350"/>
                <a:gd name="connsiteX1" fmla="*/ 11022 w 1047750"/>
                <a:gd name="connsiteY1" fmla="*/ 1653132 h 1657350"/>
                <a:gd name="connsiteX2" fmla="*/ 1041627 w 1047750"/>
                <a:gd name="connsiteY2" fmla="*/ 1251177 h 1657350"/>
                <a:gd name="connsiteX3" fmla="*/ 1041627 w 1047750"/>
                <a:gd name="connsiteY3" fmla="*/ 373925 h 1657350"/>
              </a:gdLst>
              <a:ahLst/>
              <a:cxnLst>
                <a:cxn ang="0">
                  <a:pos x="connsiteX0" y="connsiteY0"/>
                </a:cxn>
                <a:cxn ang="0">
                  <a:pos x="connsiteX1" y="connsiteY1"/>
                </a:cxn>
                <a:cxn ang="0">
                  <a:pos x="connsiteX2" y="connsiteY2"/>
                </a:cxn>
                <a:cxn ang="0">
                  <a:pos x="connsiteX3" y="connsiteY3"/>
                </a:cxn>
              </a:cxnLst>
              <a:rect l="l" t="t" r="r" b="b"/>
              <a:pathLst>
                <a:path w="1047750" h="1657350">
                  <a:moveTo>
                    <a:pt x="11022" y="11022"/>
                  </a:moveTo>
                  <a:lnTo>
                    <a:pt x="11022" y="1653132"/>
                  </a:lnTo>
                  <a:lnTo>
                    <a:pt x="1041627" y="1251177"/>
                  </a:lnTo>
                  <a:lnTo>
                    <a:pt x="1041627" y="373925"/>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08138BDA-8A7E-4488-839B-7CF098CFD81C}"/>
                </a:ext>
              </a:extLst>
            </p:cNvPr>
            <p:cNvSpPr/>
            <p:nvPr/>
          </p:nvSpPr>
          <p:spPr>
            <a:xfrm>
              <a:off x="5155337" y="2584540"/>
              <a:ext cx="800100" cy="1657350"/>
            </a:xfrm>
            <a:custGeom>
              <a:avLst/>
              <a:gdLst>
                <a:gd name="connsiteX0" fmla="*/ 11022 w 800100"/>
                <a:gd name="connsiteY0" fmla="*/ 277722 h 1657350"/>
                <a:gd name="connsiteX1" fmla="*/ 11022 w 800100"/>
                <a:gd name="connsiteY1" fmla="*/ 1356905 h 1657350"/>
                <a:gd name="connsiteX2" fmla="*/ 791120 w 800100"/>
                <a:gd name="connsiteY2" fmla="*/ 1653132 h 1657350"/>
                <a:gd name="connsiteX3" fmla="*/ 791120 w 800100"/>
                <a:gd name="connsiteY3" fmla="*/ 11022 h 1657350"/>
                <a:gd name="connsiteX4" fmla="*/ 11022 w 800100"/>
                <a:gd name="connsiteY4" fmla="*/ 277722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57350">
                  <a:moveTo>
                    <a:pt x="11022" y="277722"/>
                  </a:moveTo>
                  <a:lnTo>
                    <a:pt x="11022" y="1356905"/>
                  </a:lnTo>
                  <a:lnTo>
                    <a:pt x="791120" y="1653132"/>
                  </a:lnTo>
                  <a:lnTo>
                    <a:pt x="791120" y="11022"/>
                  </a:lnTo>
                  <a:lnTo>
                    <a:pt x="11022" y="277722"/>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8EECD17E-279B-4C38-91D2-F5BA3E09FAEB}"/>
                </a:ext>
              </a:extLst>
            </p:cNvPr>
            <p:cNvSpPr/>
            <p:nvPr/>
          </p:nvSpPr>
          <p:spPr>
            <a:xfrm>
              <a:off x="5339170" y="2921725"/>
              <a:ext cx="19050" cy="981075"/>
            </a:xfrm>
            <a:custGeom>
              <a:avLst/>
              <a:gdLst>
                <a:gd name="connsiteX0" fmla="*/ 11022 w 19050"/>
                <a:gd name="connsiteY0" fmla="*/ 11022 h 981075"/>
                <a:gd name="connsiteX1" fmla="*/ 11022 w 19050"/>
                <a:gd name="connsiteY1" fmla="*/ 973047 h 981075"/>
              </a:gdLst>
              <a:ahLst/>
              <a:cxnLst>
                <a:cxn ang="0">
                  <a:pos x="connsiteX0" y="connsiteY0"/>
                </a:cxn>
                <a:cxn ang="0">
                  <a:pos x="connsiteX1" y="connsiteY1"/>
                </a:cxn>
              </a:cxnLst>
              <a:rect l="l" t="t" r="r" b="b"/>
              <a:pathLst>
                <a:path w="19050" h="981075">
                  <a:moveTo>
                    <a:pt x="11022" y="11022"/>
                  </a:moveTo>
                  <a:lnTo>
                    <a:pt x="11022" y="973047"/>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DE08FF1B-019A-4132-BEC0-E69AC88720B2}"/>
                </a:ext>
              </a:extLst>
            </p:cNvPr>
            <p:cNvSpPr/>
            <p:nvPr/>
          </p:nvSpPr>
          <p:spPr>
            <a:xfrm>
              <a:off x="5540147" y="2856955"/>
              <a:ext cx="19050" cy="1114425"/>
            </a:xfrm>
            <a:custGeom>
              <a:avLst/>
              <a:gdLst>
                <a:gd name="connsiteX0" fmla="*/ 11022 w 19050"/>
                <a:gd name="connsiteY0" fmla="*/ 11022 h 1114425"/>
                <a:gd name="connsiteX1" fmla="*/ 11022 w 19050"/>
                <a:gd name="connsiteY1" fmla="*/ 1104492 h 1114425"/>
              </a:gdLst>
              <a:ahLst/>
              <a:cxnLst>
                <a:cxn ang="0">
                  <a:pos x="connsiteX0" y="connsiteY0"/>
                </a:cxn>
                <a:cxn ang="0">
                  <a:pos x="connsiteX1" y="connsiteY1"/>
                </a:cxn>
              </a:cxnLst>
              <a:rect l="l" t="t" r="r" b="b"/>
              <a:pathLst>
                <a:path w="19050" h="1114425">
                  <a:moveTo>
                    <a:pt x="11022" y="11022"/>
                  </a:moveTo>
                  <a:lnTo>
                    <a:pt x="11022" y="1104492"/>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C1A1A001-96ED-49D4-9505-5934E5D33050}"/>
                </a:ext>
              </a:extLst>
            </p:cNvPr>
            <p:cNvSpPr/>
            <p:nvPr/>
          </p:nvSpPr>
          <p:spPr>
            <a:xfrm>
              <a:off x="5742077" y="2767420"/>
              <a:ext cx="19050" cy="1285875"/>
            </a:xfrm>
            <a:custGeom>
              <a:avLst/>
              <a:gdLst>
                <a:gd name="connsiteX0" fmla="*/ 11022 w 19050"/>
                <a:gd name="connsiteY0" fmla="*/ 11022 h 1285875"/>
                <a:gd name="connsiteX1" fmla="*/ 11022 w 19050"/>
                <a:gd name="connsiteY1" fmla="*/ 1278800 h 1285875"/>
              </a:gdLst>
              <a:ahLst/>
              <a:cxnLst>
                <a:cxn ang="0">
                  <a:pos x="connsiteX0" y="connsiteY0"/>
                </a:cxn>
                <a:cxn ang="0">
                  <a:pos x="connsiteX1" y="connsiteY1"/>
                </a:cxn>
              </a:cxnLst>
              <a:rect l="l" t="t" r="r" b="b"/>
              <a:pathLst>
                <a:path w="19050" h="1285875">
                  <a:moveTo>
                    <a:pt x="11022" y="11022"/>
                  </a:moveTo>
                  <a:lnTo>
                    <a:pt x="11022" y="1278800"/>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1988E2CF-2F00-4870-A144-D316B3F3F888}"/>
                </a:ext>
              </a:extLst>
            </p:cNvPr>
            <p:cNvSpPr/>
            <p:nvPr/>
          </p:nvSpPr>
          <p:spPr>
            <a:xfrm>
              <a:off x="8386217" y="2584540"/>
              <a:ext cx="1047750" cy="1657350"/>
            </a:xfrm>
            <a:custGeom>
              <a:avLst/>
              <a:gdLst>
                <a:gd name="connsiteX0" fmla="*/ 11022 w 1047750"/>
                <a:gd name="connsiteY0" fmla="*/ 11022 h 1657350"/>
                <a:gd name="connsiteX1" fmla="*/ 11022 w 1047750"/>
                <a:gd name="connsiteY1" fmla="*/ 1653132 h 1657350"/>
                <a:gd name="connsiteX2" fmla="*/ 1040675 w 1047750"/>
                <a:gd name="connsiteY2" fmla="*/ 1251177 h 1657350"/>
                <a:gd name="connsiteX3" fmla="*/ 1040675 w 1047750"/>
                <a:gd name="connsiteY3" fmla="*/ 373925 h 1657350"/>
              </a:gdLst>
              <a:ahLst/>
              <a:cxnLst>
                <a:cxn ang="0">
                  <a:pos x="connsiteX0" y="connsiteY0"/>
                </a:cxn>
                <a:cxn ang="0">
                  <a:pos x="connsiteX1" y="connsiteY1"/>
                </a:cxn>
                <a:cxn ang="0">
                  <a:pos x="connsiteX2" y="connsiteY2"/>
                </a:cxn>
                <a:cxn ang="0">
                  <a:pos x="connsiteX3" y="connsiteY3"/>
                </a:cxn>
              </a:cxnLst>
              <a:rect l="l" t="t" r="r" b="b"/>
              <a:pathLst>
                <a:path w="1047750" h="1657350">
                  <a:moveTo>
                    <a:pt x="11022" y="11022"/>
                  </a:moveTo>
                  <a:lnTo>
                    <a:pt x="11022" y="1653132"/>
                  </a:lnTo>
                  <a:lnTo>
                    <a:pt x="1040675" y="1251177"/>
                  </a:lnTo>
                  <a:lnTo>
                    <a:pt x="1040675" y="373925"/>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8E26C067-1438-4E81-B569-0E815E4F6AF7}"/>
                </a:ext>
              </a:extLst>
            </p:cNvPr>
            <p:cNvSpPr/>
            <p:nvPr/>
          </p:nvSpPr>
          <p:spPr>
            <a:xfrm>
              <a:off x="7452767" y="2584540"/>
              <a:ext cx="800100" cy="1657350"/>
            </a:xfrm>
            <a:custGeom>
              <a:avLst/>
              <a:gdLst>
                <a:gd name="connsiteX0" fmla="*/ 11022 w 800100"/>
                <a:gd name="connsiteY0" fmla="*/ 277722 h 1657350"/>
                <a:gd name="connsiteX1" fmla="*/ 11022 w 800100"/>
                <a:gd name="connsiteY1" fmla="*/ 1356905 h 1657350"/>
                <a:gd name="connsiteX2" fmla="*/ 791120 w 800100"/>
                <a:gd name="connsiteY2" fmla="*/ 1653132 h 1657350"/>
                <a:gd name="connsiteX3" fmla="*/ 791120 w 800100"/>
                <a:gd name="connsiteY3" fmla="*/ 11022 h 1657350"/>
                <a:gd name="connsiteX4" fmla="*/ 11022 w 800100"/>
                <a:gd name="connsiteY4" fmla="*/ 277722 h 1657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100" h="1657350">
                  <a:moveTo>
                    <a:pt x="11022" y="277722"/>
                  </a:moveTo>
                  <a:lnTo>
                    <a:pt x="11022" y="1356905"/>
                  </a:lnTo>
                  <a:lnTo>
                    <a:pt x="791120" y="1653132"/>
                  </a:lnTo>
                  <a:lnTo>
                    <a:pt x="791120" y="11022"/>
                  </a:lnTo>
                  <a:lnTo>
                    <a:pt x="11022" y="277722"/>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99CA021C-322F-446B-A78E-29F3CF820632}"/>
                </a:ext>
              </a:extLst>
            </p:cNvPr>
            <p:cNvSpPr/>
            <p:nvPr/>
          </p:nvSpPr>
          <p:spPr>
            <a:xfrm>
              <a:off x="7637552" y="2921725"/>
              <a:ext cx="19050" cy="981075"/>
            </a:xfrm>
            <a:custGeom>
              <a:avLst/>
              <a:gdLst>
                <a:gd name="connsiteX0" fmla="*/ 11022 w 19050"/>
                <a:gd name="connsiteY0" fmla="*/ 11022 h 981075"/>
                <a:gd name="connsiteX1" fmla="*/ 11022 w 19050"/>
                <a:gd name="connsiteY1" fmla="*/ 973047 h 981075"/>
              </a:gdLst>
              <a:ahLst/>
              <a:cxnLst>
                <a:cxn ang="0">
                  <a:pos x="connsiteX0" y="connsiteY0"/>
                </a:cxn>
                <a:cxn ang="0">
                  <a:pos x="connsiteX1" y="connsiteY1"/>
                </a:cxn>
              </a:cxnLst>
              <a:rect l="l" t="t" r="r" b="b"/>
              <a:pathLst>
                <a:path w="19050" h="981075">
                  <a:moveTo>
                    <a:pt x="11022" y="11022"/>
                  </a:moveTo>
                  <a:lnTo>
                    <a:pt x="11022" y="973047"/>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21497093-C4D4-4AB2-9CB8-33F2CEAE8CBB}"/>
                </a:ext>
              </a:extLst>
            </p:cNvPr>
            <p:cNvSpPr/>
            <p:nvPr/>
          </p:nvSpPr>
          <p:spPr>
            <a:xfrm>
              <a:off x="7838530" y="2856955"/>
              <a:ext cx="19050" cy="1114425"/>
            </a:xfrm>
            <a:custGeom>
              <a:avLst/>
              <a:gdLst>
                <a:gd name="connsiteX0" fmla="*/ 11022 w 19050"/>
                <a:gd name="connsiteY0" fmla="*/ 11022 h 1114425"/>
                <a:gd name="connsiteX1" fmla="*/ 11022 w 19050"/>
                <a:gd name="connsiteY1" fmla="*/ 1104492 h 1114425"/>
              </a:gdLst>
              <a:ahLst/>
              <a:cxnLst>
                <a:cxn ang="0">
                  <a:pos x="connsiteX0" y="connsiteY0"/>
                </a:cxn>
                <a:cxn ang="0">
                  <a:pos x="connsiteX1" y="connsiteY1"/>
                </a:cxn>
              </a:cxnLst>
              <a:rect l="l" t="t" r="r" b="b"/>
              <a:pathLst>
                <a:path w="19050" h="1114425">
                  <a:moveTo>
                    <a:pt x="11022" y="11022"/>
                  </a:moveTo>
                  <a:lnTo>
                    <a:pt x="11022" y="1104492"/>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B4D44017-D0CF-416D-9E7C-CDD568AB24F1}"/>
                </a:ext>
              </a:extLst>
            </p:cNvPr>
            <p:cNvSpPr/>
            <p:nvPr/>
          </p:nvSpPr>
          <p:spPr>
            <a:xfrm>
              <a:off x="8039507" y="2767420"/>
              <a:ext cx="19050" cy="1285875"/>
            </a:xfrm>
            <a:custGeom>
              <a:avLst/>
              <a:gdLst>
                <a:gd name="connsiteX0" fmla="*/ 11022 w 19050"/>
                <a:gd name="connsiteY0" fmla="*/ 11022 h 1285875"/>
                <a:gd name="connsiteX1" fmla="*/ 11022 w 19050"/>
                <a:gd name="connsiteY1" fmla="*/ 1278800 h 1285875"/>
              </a:gdLst>
              <a:ahLst/>
              <a:cxnLst>
                <a:cxn ang="0">
                  <a:pos x="connsiteX0" y="connsiteY0"/>
                </a:cxn>
                <a:cxn ang="0">
                  <a:pos x="connsiteX1" y="connsiteY1"/>
                </a:cxn>
              </a:cxnLst>
              <a:rect l="l" t="t" r="r" b="b"/>
              <a:pathLst>
                <a:path w="19050" h="1285875">
                  <a:moveTo>
                    <a:pt x="11022" y="11022"/>
                  </a:moveTo>
                  <a:lnTo>
                    <a:pt x="11022" y="1278800"/>
                  </a:lnTo>
                </a:path>
              </a:pathLst>
            </a:custGeom>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grpSp>
      <p:sp>
        <p:nvSpPr>
          <p:cNvPr id="241" name="Oval 240">
            <a:extLst>
              <a:ext uri="{FF2B5EF4-FFF2-40B4-BE49-F238E27FC236}">
                <a16:creationId xmlns:a16="http://schemas.microsoft.com/office/drawing/2014/main" id="{78C97B26-CB71-4095-9B68-104C6B8803DD}"/>
              </a:ext>
            </a:extLst>
          </p:cNvPr>
          <p:cNvSpPr/>
          <p:nvPr/>
        </p:nvSpPr>
        <p:spPr bwMode="auto">
          <a:xfrm>
            <a:off x="10407667" y="1791244"/>
            <a:ext cx="641541" cy="643483"/>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05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242" name="TextBox 241">
            <a:extLst>
              <a:ext uri="{FF2B5EF4-FFF2-40B4-BE49-F238E27FC236}">
                <a16:creationId xmlns:a16="http://schemas.microsoft.com/office/drawing/2014/main" id="{05AD0808-D5C6-4ABF-AA15-55D7089D7ACA}"/>
              </a:ext>
            </a:extLst>
          </p:cNvPr>
          <p:cNvSpPr txBox="1"/>
          <p:nvPr/>
        </p:nvSpPr>
        <p:spPr>
          <a:xfrm>
            <a:off x="10667523" y="2233729"/>
            <a:ext cx="121828" cy="92333"/>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600" b="0" i="0" u="none" strike="noStrike" kern="0" cap="none" spc="0" normalizeH="0" baseline="0" noProof="0" err="1">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ACI</a:t>
            </a:r>
            <a:endParaRPr kumimoji="0" lang="en-US" sz="6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nvGrpSpPr>
          <p:cNvPr id="398" name="Group 397">
            <a:extLst>
              <a:ext uri="{FF2B5EF4-FFF2-40B4-BE49-F238E27FC236}">
                <a16:creationId xmlns:a16="http://schemas.microsoft.com/office/drawing/2014/main" id="{DCE848FF-8D3C-4744-912A-2685F382DF1D}"/>
              </a:ext>
            </a:extLst>
          </p:cNvPr>
          <p:cNvGrpSpPr/>
          <p:nvPr/>
        </p:nvGrpSpPr>
        <p:grpSpPr>
          <a:xfrm>
            <a:off x="10571707" y="1873138"/>
            <a:ext cx="313461" cy="317734"/>
            <a:chOff x="-9555792" y="1955759"/>
            <a:chExt cx="2162175" cy="2185035"/>
          </a:xfrm>
        </p:grpSpPr>
        <p:sp>
          <p:nvSpPr>
            <p:cNvPr id="399" name="Freeform: Shape 398">
              <a:extLst>
                <a:ext uri="{FF2B5EF4-FFF2-40B4-BE49-F238E27FC236}">
                  <a16:creationId xmlns:a16="http://schemas.microsoft.com/office/drawing/2014/main" id="{0D8D6BC4-944A-40C5-97BC-F4777387B189}"/>
                </a:ext>
              </a:extLst>
            </p:cNvPr>
            <p:cNvSpPr/>
            <p:nvPr/>
          </p:nvSpPr>
          <p:spPr>
            <a:xfrm>
              <a:off x="-8682349" y="2292944"/>
              <a:ext cx="428625" cy="628650"/>
            </a:xfrm>
            <a:custGeom>
              <a:avLst/>
              <a:gdLst>
                <a:gd name="connsiteX0" fmla="*/ 302487 w 428625"/>
                <a:gd name="connsiteY0" fmla="*/ 327252 h 628650"/>
                <a:gd name="connsiteX1" fmla="*/ 302487 w 428625"/>
                <a:gd name="connsiteY1" fmla="*/ 620622 h 628650"/>
                <a:gd name="connsiteX2" fmla="*/ 128180 w 428625"/>
                <a:gd name="connsiteY2" fmla="*/ 620622 h 628650"/>
                <a:gd name="connsiteX3" fmla="*/ 128180 w 428625"/>
                <a:gd name="connsiteY3" fmla="*/ 327252 h 628650"/>
                <a:gd name="connsiteX4" fmla="*/ 11022 w 428625"/>
                <a:gd name="connsiteY4" fmla="*/ 327252 h 628650"/>
                <a:gd name="connsiteX5" fmla="*/ 113892 w 428625"/>
                <a:gd name="connsiteY5" fmla="*/ 169137 h 628650"/>
                <a:gd name="connsiteX6" fmla="*/ 216762 w 428625"/>
                <a:gd name="connsiteY6" fmla="*/ 11022 h 628650"/>
                <a:gd name="connsiteX7" fmla="*/ 319632 w 428625"/>
                <a:gd name="connsiteY7" fmla="*/ 169137 h 628650"/>
                <a:gd name="connsiteX8" fmla="*/ 421550 w 428625"/>
                <a:gd name="connsiteY8" fmla="*/ 327252 h 628650"/>
                <a:gd name="connsiteX9" fmla="*/ 302487 w 428625"/>
                <a:gd name="connsiteY9" fmla="*/ 327252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8625" h="628650">
                  <a:moveTo>
                    <a:pt x="302487" y="327252"/>
                  </a:moveTo>
                  <a:lnTo>
                    <a:pt x="302487" y="620622"/>
                  </a:lnTo>
                  <a:lnTo>
                    <a:pt x="128180" y="620622"/>
                  </a:lnTo>
                  <a:lnTo>
                    <a:pt x="128180" y="327252"/>
                  </a:lnTo>
                  <a:lnTo>
                    <a:pt x="11022" y="327252"/>
                  </a:lnTo>
                  <a:lnTo>
                    <a:pt x="113892" y="169137"/>
                  </a:lnTo>
                  <a:lnTo>
                    <a:pt x="216762" y="11022"/>
                  </a:lnTo>
                  <a:lnTo>
                    <a:pt x="319632" y="169137"/>
                  </a:lnTo>
                  <a:lnTo>
                    <a:pt x="421550" y="327252"/>
                  </a:lnTo>
                  <a:lnTo>
                    <a:pt x="302487" y="327252"/>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400" name="Freeform: Shape 399">
              <a:extLst>
                <a:ext uri="{FF2B5EF4-FFF2-40B4-BE49-F238E27FC236}">
                  <a16:creationId xmlns:a16="http://schemas.microsoft.com/office/drawing/2014/main" id="{6C27DEC8-98CA-4AFF-A8C3-14CC2E2D1406}"/>
                </a:ext>
              </a:extLst>
            </p:cNvPr>
            <p:cNvSpPr/>
            <p:nvPr/>
          </p:nvSpPr>
          <p:spPr>
            <a:xfrm>
              <a:off x="-9030964" y="2902544"/>
              <a:ext cx="1104900" cy="1238250"/>
            </a:xfrm>
            <a:custGeom>
              <a:avLst/>
              <a:gdLst>
                <a:gd name="connsiteX0" fmla="*/ 11022 w 1104900"/>
                <a:gd name="connsiteY0" fmla="*/ 11022 h 1238250"/>
                <a:gd name="connsiteX1" fmla="*/ 1101635 w 1104900"/>
                <a:gd name="connsiteY1" fmla="*/ 11022 h 1238250"/>
                <a:gd name="connsiteX2" fmla="*/ 1101635 w 1104900"/>
                <a:gd name="connsiteY2" fmla="*/ 1229270 h 1238250"/>
                <a:gd name="connsiteX3" fmla="*/ 11022 w 1104900"/>
                <a:gd name="connsiteY3" fmla="*/ 1229270 h 1238250"/>
              </a:gdLst>
              <a:ahLst/>
              <a:cxnLst>
                <a:cxn ang="0">
                  <a:pos x="connsiteX0" y="connsiteY0"/>
                </a:cxn>
                <a:cxn ang="0">
                  <a:pos x="connsiteX1" y="connsiteY1"/>
                </a:cxn>
                <a:cxn ang="0">
                  <a:pos x="connsiteX2" y="connsiteY2"/>
                </a:cxn>
                <a:cxn ang="0">
                  <a:pos x="connsiteX3" y="connsiteY3"/>
                </a:cxn>
              </a:cxnLst>
              <a:rect l="l" t="t" r="r" b="b"/>
              <a:pathLst>
                <a:path w="1104900" h="1238250">
                  <a:moveTo>
                    <a:pt x="11022" y="11022"/>
                  </a:moveTo>
                  <a:lnTo>
                    <a:pt x="1101635" y="11022"/>
                  </a:lnTo>
                  <a:lnTo>
                    <a:pt x="1101635" y="1229270"/>
                  </a:lnTo>
                  <a:lnTo>
                    <a:pt x="11022" y="1229270"/>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401" name="Freeform: Shape 400">
              <a:extLst>
                <a:ext uri="{FF2B5EF4-FFF2-40B4-BE49-F238E27FC236}">
                  <a16:creationId xmlns:a16="http://schemas.microsoft.com/office/drawing/2014/main" id="{D994879B-BE06-4C6D-9C88-F0F819F7A784}"/>
                </a:ext>
              </a:extLst>
            </p:cNvPr>
            <p:cNvSpPr/>
            <p:nvPr/>
          </p:nvSpPr>
          <p:spPr>
            <a:xfrm>
              <a:off x="-8910949" y="3021607"/>
              <a:ext cx="876300" cy="990600"/>
            </a:xfrm>
            <a:custGeom>
              <a:avLst/>
              <a:gdLst>
                <a:gd name="connsiteX0" fmla="*/ 11022 w 876300"/>
                <a:gd name="connsiteY0" fmla="*/ 11022 h 990600"/>
                <a:gd name="connsiteX1" fmla="*/ 11022 w 876300"/>
                <a:gd name="connsiteY1" fmla="*/ 983525 h 990600"/>
                <a:gd name="connsiteX2" fmla="*/ 871130 w 876300"/>
                <a:gd name="connsiteY2" fmla="*/ 983525 h 990600"/>
                <a:gd name="connsiteX3" fmla="*/ 871130 w 876300"/>
                <a:gd name="connsiteY3" fmla="*/ 11022 h 990600"/>
                <a:gd name="connsiteX4" fmla="*/ 11022 w 876300"/>
                <a:gd name="connsiteY4" fmla="*/ 11022 h 990600"/>
                <a:gd name="connsiteX5" fmla="*/ 273912 w 876300"/>
                <a:gd name="connsiteY5" fmla="*/ 896847 h 990600"/>
                <a:gd name="connsiteX6" fmla="*/ 105320 w 876300"/>
                <a:gd name="connsiteY6" fmla="*/ 896847 h 990600"/>
                <a:gd name="connsiteX7" fmla="*/ 105320 w 876300"/>
                <a:gd name="connsiteY7" fmla="*/ 101510 h 990600"/>
                <a:gd name="connsiteX8" fmla="*/ 273912 w 876300"/>
                <a:gd name="connsiteY8" fmla="*/ 101510 h 990600"/>
                <a:gd name="connsiteX9" fmla="*/ 273912 w 876300"/>
                <a:gd name="connsiteY9" fmla="*/ 896847 h 990600"/>
                <a:gd name="connsiteX10" fmla="*/ 520610 w 876300"/>
                <a:gd name="connsiteY10" fmla="*/ 896847 h 990600"/>
                <a:gd name="connsiteX11" fmla="*/ 351065 w 876300"/>
                <a:gd name="connsiteY11" fmla="*/ 896847 h 990600"/>
                <a:gd name="connsiteX12" fmla="*/ 351065 w 876300"/>
                <a:gd name="connsiteY12" fmla="*/ 101510 h 990600"/>
                <a:gd name="connsiteX13" fmla="*/ 520610 w 876300"/>
                <a:gd name="connsiteY13" fmla="*/ 101510 h 990600"/>
                <a:gd name="connsiteX14" fmla="*/ 520610 w 876300"/>
                <a:gd name="connsiteY14" fmla="*/ 896847 h 990600"/>
                <a:gd name="connsiteX15" fmla="*/ 767307 w 876300"/>
                <a:gd name="connsiteY15" fmla="*/ 896847 h 990600"/>
                <a:gd name="connsiteX16" fmla="*/ 597762 w 876300"/>
                <a:gd name="connsiteY16" fmla="*/ 896847 h 990600"/>
                <a:gd name="connsiteX17" fmla="*/ 597762 w 876300"/>
                <a:gd name="connsiteY17" fmla="*/ 101510 h 990600"/>
                <a:gd name="connsiteX18" fmla="*/ 767307 w 876300"/>
                <a:gd name="connsiteY18" fmla="*/ 101510 h 990600"/>
                <a:gd name="connsiteX19" fmla="*/ 767307 w 876300"/>
                <a:gd name="connsiteY19" fmla="*/ 896847 h 99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300" h="990600">
                  <a:moveTo>
                    <a:pt x="11022" y="11022"/>
                  </a:moveTo>
                  <a:lnTo>
                    <a:pt x="11022" y="983525"/>
                  </a:lnTo>
                  <a:lnTo>
                    <a:pt x="871130" y="983525"/>
                  </a:lnTo>
                  <a:lnTo>
                    <a:pt x="871130" y="11022"/>
                  </a:lnTo>
                  <a:lnTo>
                    <a:pt x="11022" y="11022"/>
                  </a:lnTo>
                  <a:close/>
                  <a:moveTo>
                    <a:pt x="273912" y="896847"/>
                  </a:moveTo>
                  <a:lnTo>
                    <a:pt x="105320" y="896847"/>
                  </a:lnTo>
                  <a:lnTo>
                    <a:pt x="105320" y="101510"/>
                  </a:lnTo>
                  <a:lnTo>
                    <a:pt x="273912" y="101510"/>
                  </a:lnTo>
                  <a:lnTo>
                    <a:pt x="273912" y="896847"/>
                  </a:lnTo>
                  <a:close/>
                  <a:moveTo>
                    <a:pt x="520610" y="896847"/>
                  </a:moveTo>
                  <a:lnTo>
                    <a:pt x="351065" y="896847"/>
                  </a:lnTo>
                  <a:lnTo>
                    <a:pt x="351065" y="101510"/>
                  </a:lnTo>
                  <a:lnTo>
                    <a:pt x="520610" y="101510"/>
                  </a:lnTo>
                  <a:lnTo>
                    <a:pt x="520610" y="896847"/>
                  </a:lnTo>
                  <a:close/>
                  <a:moveTo>
                    <a:pt x="767307" y="896847"/>
                  </a:moveTo>
                  <a:lnTo>
                    <a:pt x="597762" y="896847"/>
                  </a:lnTo>
                  <a:lnTo>
                    <a:pt x="597762" y="101510"/>
                  </a:lnTo>
                  <a:lnTo>
                    <a:pt x="767307" y="101510"/>
                  </a:lnTo>
                  <a:lnTo>
                    <a:pt x="767307" y="896847"/>
                  </a:lnTo>
                  <a:close/>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402" name="Freeform: Shape 401">
              <a:extLst>
                <a:ext uri="{FF2B5EF4-FFF2-40B4-BE49-F238E27FC236}">
                  <a16:creationId xmlns:a16="http://schemas.microsoft.com/office/drawing/2014/main" id="{0E34770D-2C84-47BE-B489-44358BECCBD3}"/>
                </a:ext>
              </a:extLst>
            </p:cNvPr>
            <p:cNvSpPr/>
            <p:nvPr/>
          </p:nvSpPr>
          <p:spPr>
            <a:xfrm>
              <a:off x="-9555792" y="1955759"/>
              <a:ext cx="2162175" cy="1409700"/>
            </a:xfrm>
            <a:custGeom>
              <a:avLst/>
              <a:gdLst>
                <a:gd name="connsiteX0" fmla="*/ 1626462 w 2162175"/>
                <a:gd name="connsiteY0" fmla="*/ 1398814 h 1409700"/>
                <a:gd name="connsiteX1" fmla="*/ 1802675 w 2162175"/>
                <a:gd name="connsiteY1" fmla="*/ 1395005 h 1409700"/>
                <a:gd name="connsiteX2" fmla="*/ 2157957 w 2162175"/>
                <a:gd name="connsiteY2" fmla="*/ 984477 h 1409700"/>
                <a:gd name="connsiteX3" fmla="*/ 2157957 w 2162175"/>
                <a:gd name="connsiteY3" fmla="*/ 911135 h 1409700"/>
                <a:gd name="connsiteX4" fmla="*/ 1817915 w 2162175"/>
                <a:gd name="connsiteY4" fmla="*/ 503465 h 1409700"/>
                <a:gd name="connsiteX5" fmla="*/ 1308327 w 2162175"/>
                <a:gd name="connsiteY5" fmla="*/ 11022 h 1409700"/>
                <a:gd name="connsiteX6" fmla="*/ 1241652 w 2162175"/>
                <a:gd name="connsiteY6" fmla="*/ 11022 h 1409700"/>
                <a:gd name="connsiteX7" fmla="*/ 883512 w 2162175"/>
                <a:gd name="connsiteY7" fmla="*/ 237717 h 1409700"/>
                <a:gd name="connsiteX8" fmla="*/ 698727 w 2162175"/>
                <a:gd name="connsiteY8" fmla="*/ 144372 h 1409700"/>
                <a:gd name="connsiteX9" fmla="*/ 632052 w 2162175"/>
                <a:gd name="connsiteY9" fmla="*/ 144372 h 1409700"/>
                <a:gd name="connsiteX10" fmla="*/ 227240 w 2162175"/>
                <a:gd name="connsiteY10" fmla="*/ 549185 h 1409700"/>
                <a:gd name="connsiteX11" fmla="*/ 227240 w 2162175"/>
                <a:gd name="connsiteY11" fmla="*/ 665390 h 1409700"/>
                <a:gd name="connsiteX12" fmla="*/ 11022 w 2162175"/>
                <a:gd name="connsiteY12" fmla="*/ 999717 h 1409700"/>
                <a:gd name="connsiteX13" fmla="*/ 11022 w 2162175"/>
                <a:gd name="connsiteY13" fmla="*/ 1031150 h 1409700"/>
                <a:gd name="connsiteX14" fmla="*/ 377735 w 2162175"/>
                <a:gd name="connsiteY14" fmla="*/ 1397862 h 1409700"/>
                <a:gd name="connsiteX15" fmla="*/ 534897 w 2162175"/>
                <a:gd name="connsiteY15" fmla="*/ 1397862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2175" h="1409700">
                  <a:moveTo>
                    <a:pt x="1626462" y="1398814"/>
                  </a:moveTo>
                  <a:lnTo>
                    <a:pt x="1802675" y="1395005"/>
                  </a:lnTo>
                  <a:cubicBezTo>
                    <a:pt x="2003652" y="1366430"/>
                    <a:pt x="2157957" y="1194027"/>
                    <a:pt x="2157957" y="984477"/>
                  </a:cubicBezTo>
                  <a:lnTo>
                    <a:pt x="2157957" y="911135"/>
                  </a:lnTo>
                  <a:cubicBezTo>
                    <a:pt x="2157957" y="707300"/>
                    <a:pt x="2011272" y="538707"/>
                    <a:pt x="1817915" y="503465"/>
                  </a:cubicBezTo>
                  <a:cubicBezTo>
                    <a:pt x="1809342" y="230097"/>
                    <a:pt x="1584552" y="11022"/>
                    <a:pt x="1308327" y="11022"/>
                  </a:cubicBezTo>
                  <a:lnTo>
                    <a:pt x="1241652" y="11022"/>
                  </a:lnTo>
                  <a:cubicBezTo>
                    <a:pt x="1083537" y="11022"/>
                    <a:pt x="947330" y="103415"/>
                    <a:pt x="883512" y="237717"/>
                  </a:cubicBezTo>
                  <a:cubicBezTo>
                    <a:pt x="841602" y="180567"/>
                    <a:pt x="773975" y="144372"/>
                    <a:pt x="698727" y="144372"/>
                  </a:cubicBezTo>
                  <a:lnTo>
                    <a:pt x="632052" y="144372"/>
                  </a:lnTo>
                  <a:cubicBezTo>
                    <a:pt x="408215" y="144372"/>
                    <a:pt x="227240" y="325347"/>
                    <a:pt x="227240" y="549185"/>
                  </a:cubicBezTo>
                  <a:lnTo>
                    <a:pt x="227240" y="665390"/>
                  </a:lnTo>
                  <a:cubicBezTo>
                    <a:pt x="99605" y="722540"/>
                    <a:pt x="11022" y="851127"/>
                    <a:pt x="11022" y="999717"/>
                  </a:cubicBezTo>
                  <a:lnTo>
                    <a:pt x="11022" y="1031150"/>
                  </a:lnTo>
                  <a:cubicBezTo>
                    <a:pt x="11022" y="1234032"/>
                    <a:pt x="174852" y="1397862"/>
                    <a:pt x="377735" y="1397862"/>
                  </a:cubicBezTo>
                  <a:lnTo>
                    <a:pt x="534897" y="1397862"/>
                  </a:lnTo>
                </a:path>
              </a:pathLst>
            </a:custGeom>
            <a:noFill/>
            <a:ln w="9525" cap="flat">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grpSp>
      <p:sp>
        <p:nvSpPr>
          <p:cNvPr id="18" name="Trapezoid 17">
            <a:extLst>
              <a:ext uri="{FF2B5EF4-FFF2-40B4-BE49-F238E27FC236}">
                <a16:creationId xmlns:a16="http://schemas.microsoft.com/office/drawing/2014/main" id="{300226B3-7A72-49C2-8206-3065B518F724}"/>
              </a:ext>
            </a:extLst>
          </p:cNvPr>
          <p:cNvSpPr/>
          <p:nvPr/>
        </p:nvSpPr>
        <p:spPr bwMode="auto">
          <a:xfrm rot="16200000">
            <a:off x="9313766" y="2276215"/>
            <a:ext cx="397393" cy="198487"/>
          </a:xfrm>
          <a:prstGeom prst="trapezoid">
            <a:avLst>
              <a:gd name="adj" fmla="val 4256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b="0" i="0" u="none" strike="noStrike" kern="1200" cap="none" spc="0" normalizeH="0" baseline="0" noProof="0" err="1">
              <a:ln>
                <a:noFill/>
              </a:ln>
              <a:solidFill>
                <a:schemeClr val="tx1"/>
              </a:solidFill>
              <a:effectLst/>
              <a:uLnTx/>
              <a:uFillTx/>
              <a:latin typeface="Segoe UI Semilight"/>
              <a:ea typeface="Segoe UI" pitchFamily="34" charset="0"/>
              <a:cs typeface="Segoe UI" pitchFamily="34" charset="0"/>
            </a:endParaRPr>
          </a:p>
        </p:txBody>
      </p:sp>
      <p:sp>
        <p:nvSpPr>
          <p:cNvPr id="404" name="Trapezoid 403">
            <a:extLst>
              <a:ext uri="{FF2B5EF4-FFF2-40B4-BE49-F238E27FC236}">
                <a16:creationId xmlns:a16="http://schemas.microsoft.com/office/drawing/2014/main" id="{B5CE2D7B-B9D6-41E8-B061-B0523A73E49E}"/>
              </a:ext>
            </a:extLst>
          </p:cNvPr>
          <p:cNvSpPr/>
          <p:nvPr/>
        </p:nvSpPr>
        <p:spPr bwMode="auto">
          <a:xfrm rot="5400000" flipH="1">
            <a:off x="9551916" y="2236551"/>
            <a:ext cx="397393" cy="277815"/>
          </a:xfrm>
          <a:prstGeom prst="trapezoid">
            <a:avLst>
              <a:gd name="adj" fmla="val 37544"/>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b="0" i="0" u="none" strike="noStrike" kern="1200" cap="none" spc="0" normalizeH="0" baseline="0" noProof="0" err="1">
              <a:ln>
                <a:noFill/>
              </a:ln>
              <a:solidFill>
                <a:schemeClr val="tx1"/>
              </a:solidFill>
              <a:effectLst/>
              <a:uLnTx/>
              <a:uFillTx/>
              <a:latin typeface="Segoe UI Semilight"/>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7007EDC5-A069-43F7-BF9E-0F05D2B195EE}"/>
              </a:ext>
            </a:extLst>
          </p:cNvPr>
          <p:cNvCxnSpPr>
            <a:cxnSpLocks/>
            <a:stCxn id="18" idx="3"/>
            <a:endCxn id="18" idx="1"/>
          </p:cNvCxnSpPr>
          <p:nvPr/>
        </p:nvCxnSpPr>
        <p:spPr>
          <a:xfrm>
            <a:off x="9512463" y="2219004"/>
            <a:ext cx="0" cy="312910"/>
          </a:xfrm>
          <a:prstGeom prst="lin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61" name="Rectangle 260">
            <a:extLst>
              <a:ext uri="{FF2B5EF4-FFF2-40B4-BE49-F238E27FC236}">
                <a16:creationId xmlns:a16="http://schemas.microsoft.com/office/drawing/2014/main" id="{7771633B-D4F7-4EB3-887A-5BA46CB7B9CD}"/>
              </a:ext>
            </a:extLst>
          </p:cNvPr>
          <p:cNvSpPr/>
          <p:nvPr/>
        </p:nvSpPr>
        <p:spPr bwMode="auto">
          <a:xfrm>
            <a:off x="9385673" y="3595859"/>
            <a:ext cx="531393" cy="161583"/>
          </a:xfrm>
          <a:prstGeom prst="rect">
            <a:avLst/>
          </a:prstGeom>
          <a:noFill/>
          <a:ln w="63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spcBef>
                <a:spcPct val="0"/>
              </a:spcBef>
              <a:spcAft>
                <a:spcPct val="0"/>
              </a:spcAft>
              <a:buClrTx/>
              <a:buSzTx/>
              <a:buFontTx/>
              <a:buNone/>
              <a:tabLst/>
              <a:defRPr/>
            </a:pPr>
            <a:r>
              <a:rPr kumimoji="0" lang="en-IN" sz="1050" b="0" i="0" u="none" strike="noStrike" kern="1200" cap="none" spc="0" normalizeH="0" baseline="0" noProof="0">
                <a:ln>
                  <a:noFill/>
                </a:ln>
                <a:solidFill>
                  <a:schemeClr val="tx1"/>
                </a:solidFill>
                <a:effectLst/>
                <a:uLnTx/>
                <a:uFillTx/>
                <a:latin typeface="Segoe UI Semilight"/>
                <a:ea typeface="+mn-ea"/>
                <a:cs typeface="Segoe UI" pitchFamily="34" charset="0"/>
              </a:rPr>
              <a:t>IoT edge</a:t>
            </a:r>
          </a:p>
        </p:txBody>
      </p:sp>
      <p:grpSp>
        <p:nvGrpSpPr>
          <p:cNvPr id="104" name="Group 103">
            <a:extLst>
              <a:ext uri="{FF2B5EF4-FFF2-40B4-BE49-F238E27FC236}">
                <a16:creationId xmlns:a16="http://schemas.microsoft.com/office/drawing/2014/main" id="{34BB542B-DFF7-49DD-BD65-773FA56D1675}"/>
              </a:ext>
            </a:extLst>
          </p:cNvPr>
          <p:cNvGrpSpPr/>
          <p:nvPr/>
        </p:nvGrpSpPr>
        <p:grpSpPr>
          <a:xfrm>
            <a:off x="9441955" y="3073123"/>
            <a:ext cx="418831" cy="467777"/>
            <a:chOff x="-4151172" y="-1757493"/>
            <a:chExt cx="2559241" cy="2858335"/>
          </a:xfrm>
        </p:grpSpPr>
        <p:sp>
          <p:nvSpPr>
            <p:cNvPr id="30" name="Rectangle: Rounded Corners 29">
              <a:extLst>
                <a:ext uri="{FF2B5EF4-FFF2-40B4-BE49-F238E27FC236}">
                  <a16:creationId xmlns:a16="http://schemas.microsoft.com/office/drawing/2014/main" id="{FEA4C410-A6B4-4501-B8C6-BEE7E3320A87}"/>
                </a:ext>
              </a:extLst>
            </p:cNvPr>
            <p:cNvSpPr/>
            <p:nvPr/>
          </p:nvSpPr>
          <p:spPr bwMode="auto">
            <a:xfrm rot="20626360">
              <a:off x="-3046592" y="-1757493"/>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410" name="Rectangle: Rounded Corners 409">
              <a:extLst>
                <a:ext uri="{FF2B5EF4-FFF2-40B4-BE49-F238E27FC236}">
                  <a16:creationId xmlns:a16="http://schemas.microsoft.com/office/drawing/2014/main" id="{B8700BD7-4D17-456B-B32C-B4529F9C2A4F}"/>
                </a:ext>
              </a:extLst>
            </p:cNvPr>
            <p:cNvSpPr/>
            <p:nvPr/>
          </p:nvSpPr>
          <p:spPr bwMode="auto">
            <a:xfrm>
              <a:off x="-2749798" y="-590550"/>
              <a:ext cx="584705" cy="58470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411" name="Rectangle: Rounded Corners 410">
              <a:extLst>
                <a:ext uri="{FF2B5EF4-FFF2-40B4-BE49-F238E27FC236}">
                  <a16:creationId xmlns:a16="http://schemas.microsoft.com/office/drawing/2014/main" id="{24636E1D-27EB-4C2E-A8A8-D2FC57BA5EB4}"/>
                </a:ext>
              </a:extLst>
            </p:cNvPr>
            <p:cNvSpPr/>
            <p:nvPr/>
          </p:nvSpPr>
          <p:spPr bwMode="auto">
            <a:xfrm rot="19972402">
              <a:off x="-2063614" y="629159"/>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412" name="Rectangle: Rounded Corners 411">
              <a:extLst>
                <a:ext uri="{FF2B5EF4-FFF2-40B4-BE49-F238E27FC236}">
                  <a16:creationId xmlns:a16="http://schemas.microsoft.com/office/drawing/2014/main" id="{3E957394-D0A9-450F-A356-2616D4458CA2}"/>
                </a:ext>
              </a:extLst>
            </p:cNvPr>
            <p:cNvSpPr/>
            <p:nvPr/>
          </p:nvSpPr>
          <p:spPr bwMode="auto">
            <a:xfrm rot="1973582">
              <a:off x="-3147736" y="527757"/>
              <a:ext cx="300586" cy="300584"/>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415" name="Rectangle: Rounded Corners 414">
              <a:extLst>
                <a:ext uri="{FF2B5EF4-FFF2-40B4-BE49-F238E27FC236}">
                  <a16:creationId xmlns:a16="http://schemas.microsoft.com/office/drawing/2014/main" id="{067E2383-F0F1-410F-9388-92594D19226B}"/>
                </a:ext>
              </a:extLst>
            </p:cNvPr>
            <p:cNvSpPr/>
            <p:nvPr/>
          </p:nvSpPr>
          <p:spPr bwMode="auto">
            <a:xfrm rot="17158960">
              <a:off x="-4151173" y="-799639"/>
              <a:ext cx="412211" cy="412209"/>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cxnSp>
          <p:nvCxnSpPr>
            <p:cNvPr id="96" name="Straight Connector 95">
              <a:extLst>
                <a:ext uri="{FF2B5EF4-FFF2-40B4-BE49-F238E27FC236}">
                  <a16:creationId xmlns:a16="http://schemas.microsoft.com/office/drawing/2014/main" id="{4D6EEA15-9C2D-4112-9BF1-F07671A1AE9C}"/>
                </a:ext>
              </a:extLst>
            </p:cNvPr>
            <p:cNvCxnSpPr>
              <a:stCxn id="30" idx="2"/>
              <a:endCxn id="410" idx="0"/>
            </p:cNvCxnSpPr>
            <p:nvPr/>
          </p:nvCxnSpPr>
          <p:spPr>
            <a:xfrm>
              <a:off x="-2744844" y="-1295206"/>
              <a:ext cx="287399" cy="704656"/>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A4DC0301-A07B-49DB-A0A1-D5147CE90731}"/>
                </a:ext>
              </a:extLst>
            </p:cNvPr>
            <p:cNvCxnSpPr>
              <a:cxnSpLocks/>
              <a:stCxn id="410" idx="2"/>
              <a:endCxn id="412" idx="0"/>
            </p:cNvCxnSpPr>
            <p:nvPr/>
          </p:nvCxnSpPr>
          <p:spPr>
            <a:xfrm flipH="1">
              <a:off x="-2915824" y="-5847"/>
              <a:ext cx="458379" cy="5576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a:extLst>
                <a:ext uri="{FF2B5EF4-FFF2-40B4-BE49-F238E27FC236}">
                  <a16:creationId xmlns:a16="http://schemas.microsoft.com/office/drawing/2014/main" id="{D0A03F77-91FC-4D39-A94A-2CAB61A382D6}"/>
                </a:ext>
              </a:extLst>
            </p:cNvPr>
            <p:cNvCxnSpPr>
              <a:cxnSpLocks/>
            </p:cNvCxnSpPr>
            <p:nvPr/>
          </p:nvCxnSpPr>
          <p:spPr>
            <a:xfrm flipH="1">
              <a:off x="-2265679" y="9884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6362B601-3B95-48BB-BFB1-97B48A0AD40D}"/>
                </a:ext>
              </a:extLst>
            </p:cNvPr>
            <p:cNvCxnSpPr>
              <a:cxnSpLocks/>
            </p:cNvCxnSpPr>
            <p:nvPr/>
          </p:nvCxnSpPr>
          <p:spPr>
            <a:xfrm flipH="1">
              <a:off x="-2168007" y="30310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B42E241C-D198-4480-8483-0B7601CAFCA9}"/>
                </a:ext>
              </a:extLst>
            </p:cNvPr>
            <p:cNvCxnSpPr>
              <a:cxnSpLocks/>
            </p:cNvCxnSpPr>
            <p:nvPr/>
          </p:nvCxnSpPr>
          <p:spPr>
            <a:xfrm flipH="1">
              <a:off x="-2051802" y="51912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F19E06A1-03C6-4E7E-99DC-F091B5825C50}"/>
                </a:ext>
              </a:extLst>
            </p:cNvPr>
            <p:cNvCxnSpPr>
              <a:cxnSpLocks/>
            </p:cNvCxnSpPr>
            <p:nvPr/>
          </p:nvCxnSpPr>
          <p:spPr>
            <a:xfrm flipH="1">
              <a:off x="-2906065" y="-401232"/>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80DEADC7-4070-41D1-A7E4-FA8C2FDDBD61}"/>
                </a:ext>
              </a:extLst>
            </p:cNvPr>
            <p:cNvCxnSpPr>
              <a:cxnSpLocks/>
            </p:cNvCxnSpPr>
            <p:nvPr/>
          </p:nvCxnSpPr>
          <p:spPr>
            <a:xfrm flipH="1">
              <a:off x="-3144190" y="-452749"/>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52934ABE-AD5B-4C54-9529-D8D4F4B7E7D1}"/>
                </a:ext>
              </a:extLst>
            </p:cNvPr>
            <p:cNvCxnSpPr>
              <a:cxnSpLocks/>
            </p:cNvCxnSpPr>
            <p:nvPr/>
          </p:nvCxnSpPr>
          <p:spPr>
            <a:xfrm flipH="1">
              <a:off x="-3370106" y="-507354"/>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CCDD2433-19CE-40DB-A447-F682372BC1BF}"/>
                </a:ext>
              </a:extLst>
            </p:cNvPr>
            <p:cNvCxnSpPr>
              <a:cxnSpLocks/>
            </p:cNvCxnSpPr>
            <p:nvPr/>
          </p:nvCxnSpPr>
          <p:spPr>
            <a:xfrm flipH="1">
              <a:off x="-3601639" y="-558871"/>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1" name="Freeform: Shape 110">
            <a:extLst>
              <a:ext uri="{FF2B5EF4-FFF2-40B4-BE49-F238E27FC236}">
                <a16:creationId xmlns:a16="http://schemas.microsoft.com/office/drawing/2014/main" id="{F07F672D-1F41-4A92-941B-48CA8D5E4A52}"/>
              </a:ext>
            </a:extLst>
          </p:cNvPr>
          <p:cNvSpPr/>
          <p:nvPr/>
        </p:nvSpPr>
        <p:spPr bwMode="auto">
          <a:xfrm>
            <a:off x="4050614" y="3268076"/>
            <a:ext cx="1163221" cy="2022422"/>
          </a:xfrm>
          <a:custGeom>
            <a:avLst/>
            <a:gdLst>
              <a:gd name="connsiteX0" fmla="*/ 0 w 1645920"/>
              <a:gd name="connsiteY0" fmla="*/ 0 h 2156460"/>
              <a:gd name="connsiteX1" fmla="*/ 403860 w 1645920"/>
              <a:gd name="connsiteY1" fmla="*/ 0 h 2156460"/>
              <a:gd name="connsiteX2" fmla="*/ 403860 w 1645920"/>
              <a:gd name="connsiteY2" fmla="*/ 2156460 h 2156460"/>
              <a:gd name="connsiteX3" fmla="*/ 1645920 w 1645920"/>
              <a:gd name="connsiteY3" fmla="*/ 2156460 h 2156460"/>
            </a:gdLst>
            <a:ahLst/>
            <a:cxnLst>
              <a:cxn ang="0">
                <a:pos x="connsiteX0" y="connsiteY0"/>
              </a:cxn>
              <a:cxn ang="0">
                <a:pos x="connsiteX1" y="connsiteY1"/>
              </a:cxn>
              <a:cxn ang="0">
                <a:pos x="connsiteX2" y="connsiteY2"/>
              </a:cxn>
              <a:cxn ang="0">
                <a:pos x="connsiteX3" y="connsiteY3"/>
              </a:cxn>
            </a:cxnLst>
            <a:rect l="l" t="t" r="r" b="b"/>
            <a:pathLst>
              <a:path w="1645920" h="2156460">
                <a:moveTo>
                  <a:pt x="0" y="0"/>
                </a:moveTo>
                <a:lnTo>
                  <a:pt x="403860" y="0"/>
                </a:lnTo>
                <a:lnTo>
                  <a:pt x="403860" y="2156460"/>
                </a:lnTo>
                <a:lnTo>
                  <a:pt x="1645920" y="2156460"/>
                </a:lnTo>
              </a:path>
            </a:pathLst>
          </a:custGeom>
          <a:noFill/>
          <a:ln w="9525">
            <a:solidFill>
              <a:schemeClr val="bg1">
                <a:lumMod val="75000"/>
              </a:schemeClr>
            </a:solidFill>
            <a:prstDash val="solid"/>
            <a:headEnd type="none" w="lg"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solidFill>
                <a:schemeClr val="tx1"/>
              </a:solidFill>
              <a:effectLst/>
              <a:uLnTx/>
              <a:uFillTx/>
              <a:latin typeface="Segoe UI Semilight"/>
              <a:ea typeface="+mn-ea"/>
              <a:cs typeface="+mn-cs"/>
            </a:endParaRPr>
          </a:p>
        </p:txBody>
      </p:sp>
      <p:cxnSp>
        <p:nvCxnSpPr>
          <p:cNvPr id="114" name="Straight Connector 113">
            <a:extLst>
              <a:ext uri="{FF2B5EF4-FFF2-40B4-BE49-F238E27FC236}">
                <a16:creationId xmlns:a16="http://schemas.microsoft.com/office/drawing/2014/main" id="{AF234258-78BC-4F1A-9D0A-1A7345D86290}"/>
              </a:ext>
            </a:extLst>
          </p:cNvPr>
          <p:cNvCxnSpPr>
            <a:cxnSpLocks/>
          </p:cNvCxnSpPr>
          <p:nvPr/>
        </p:nvCxnSpPr>
        <p:spPr>
          <a:xfrm flipH="1">
            <a:off x="4340990" y="4411627"/>
            <a:ext cx="869571" cy="0"/>
          </a:xfrm>
          <a:prstGeom prst="line">
            <a:avLst/>
          </a:prstGeom>
          <a:noFill/>
          <a:ln w="9525">
            <a:solidFill>
              <a:schemeClr val="bg1">
                <a:lumMod val="75000"/>
              </a:schemeClr>
            </a:solidFill>
            <a:prstDash val="solid"/>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7" name="Straight Connector 116">
            <a:extLst>
              <a:ext uri="{FF2B5EF4-FFF2-40B4-BE49-F238E27FC236}">
                <a16:creationId xmlns:a16="http://schemas.microsoft.com/office/drawing/2014/main" id="{6ACCC286-2BFD-4E16-8611-C1BF210CFA06}"/>
              </a:ext>
            </a:extLst>
          </p:cNvPr>
          <p:cNvCxnSpPr>
            <a:cxnSpLocks/>
          </p:cNvCxnSpPr>
          <p:nvPr/>
        </p:nvCxnSpPr>
        <p:spPr>
          <a:xfrm>
            <a:off x="7289454" y="3062897"/>
            <a:ext cx="793470" cy="0"/>
          </a:xfrm>
          <a:prstGeom prst="line">
            <a:avLst/>
          </a:prstGeom>
          <a:noFill/>
          <a:ln w="9525">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Rectangle 131">
            <a:extLst>
              <a:ext uri="{FF2B5EF4-FFF2-40B4-BE49-F238E27FC236}">
                <a16:creationId xmlns:a16="http://schemas.microsoft.com/office/drawing/2014/main" id="{5853AF07-4F6D-4745-864B-DC513E6A748D}"/>
              </a:ext>
            </a:extLst>
          </p:cNvPr>
          <p:cNvSpPr/>
          <p:nvPr/>
        </p:nvSpPr>
        <p:spPr>
          <a:xfrm>
            <a:off x="9085350" y="4543364"/>
            <a:ext cx="1132041" cy="261610"/>
          </a:xfrm>
          <a:prstGeom prst="rect">
            <a:avLst/>
          </a:prstGeom>
        </p:spPr>
        <p:txBody>
          <a:bodyPr wrap="none">
            <a:spAutoFit/>
          </a:bodyPr>
          <a:lstStyle/>
          <a:p>
            <a:pPr marL="0" marR="0" lvl="0" indent="0" algn="ctr" defTabSz="932472" rtl="0" eaLnBrk="1" fontAlgn="base" latinLnBrk="0" hangingPunct="1">
              <a:spcBef>
                <a:spcPct val="0"/>
              </a:spcBef>
              <a:spcAft>
                <a:spcPct val="0"/>
              </a:spcAft>
              <a:buClrTx/>
              <a:buSzTx/>
              <a:buFontTx/>
              <a:buNone/>
              <a:tabLst/>
              <a:defRPr/>
            </a:pPr>
            <a:r>
              <a:rPr kumimoji="0" lang="en-IN" sz="1050" b="0" i="0" u="none" strike="noStrike" kern="1200" cap="none" spc="0" normalizeH="0" baseline="0" noProof="0">
                <a:ln>
                  <a:noFill/>
                </a:ln>
                <a:effectLst/>
                <a:uLnTx/>
                <a:uFillTx/>
                <a:latin typeface="Segoe UI Semilight"/>
                <a:ea typeface="Segoe UI" pitchFamily="34" charset="0"/>
                <a:cs typeface="Segoe UI" pitchFamily="34" charset="0"/>
              </a:rPr>
              <a:t>Intelligent Apps</a:t>
            </a:r>
          </a:p>
        </p:txBody>
      </p:sp>
      <p:grpSp>
        <p:nvGrpSpPr>
          <p:cNvPr id="431" name="Group 430">
            <a:extLst>
              <a:ext uri="{FF2B5EF4-FFF2-40B4-BE49-F238E27FC236}">
                <a16:creationId xmlns:a16="http://schemas.microsoft.com/office/drawing/2014/main" id="{E80F1C35-E19A-4597-B952-A4DB28EAB6DB}"/>
              </a:ext>
            </a:extLst>
          </p:cNvPr>
          <p:cNvGrpSpPr/>
          <p:nvPr/>
        </p:nvGrpSpPr>
        <p:grpSpPr>
          <a:xfrm>
            <a:off x="9435406" y="4056190"/>
            <a:ext cx="431928" cy="435889"/>
            <a:chOff x="6981702" y="1590036"/>
            <a:chExt cx="410336" cy="414100"/>
          </a:xfrm>
          <a:solidFill>
            <a:schemeClr val="tx2"/>
          </a:solidFill>
        </p:grpSpPr>
        <p:grpSp>
          <p:nvGrpSpPr>
            <p:cNvPr id="432" name="Group 431">
              <a:extLst>
                <a:ext uri="{FF2B5EF4-FFF2-40B4-BE49-F238E27FC236}">
                  <a16:creationId xmlns:a16="http://schemas.microsoft.com/office/drawing/2014/main" id="{BCD1955B-F250-4821-B275-FB43DCDBBBAD}"/>
                </a:ext>
              </a:extLst>
            </p:cNvPr>
            <p:cNvGrpSpPr/>
            <p:nvPr/>
          </p:nvGrpSpPr>
          <p:grpSpPr>
            <a:xfrm>
              <a:off x="7260237" y="1738027"/>
              <a:ext cx="129064" cy="91211"/>
              <a:chOff x="7199698" y="1738027"/>
              <a:chExt cx="129064" cy="91211"/>
            </a:xfrm>
            <a:grpFill/>
          </p:grpSpPr>
          <p:sp>
            <p:nvSpPr>
              <p:cNvPr id="444" name="Freeform: Shape 443">
                <a:extLst>
                  <a:ext uri="{FF2B5EF4-FFF2-40B4-BE49-F238E27FC236}">
                    <a16:creationId xmlns:a16="http://schemas.microsoft.com/office/drawing/2014/main" id="{D3195074-8AF4-4889-B5E1-D3724D1417A8}"/>
                  </a:ext>
                </a:extLst>
              </p:cNvPr>
              <p:cNvSpPr/>
              <p:nvPr/>
            </p:nvSpPr>
            <p:spPr>
              <a:xfrm>
                <a:off x="7199698" y="1738027"/>
                <a:ext cx="50166" cy="91211"/>
              </a:xfrm>
              <a:custGeom>
                <a:avLst/>
                <a:gdLst>
                  <a:gd name="connsiteX0" fmla="*/ 204311 w 209550"/>
                  <a:gd name="connsiteY0" fmla="*/ 28099 h 381000"/>
                  <a:gd name="connsiteX1" fmla="*/ 184309 w 209550"/>
                  <a:gd name="connsiteY1" fmla="*/ 7144 h 381000"/>
                  <a:gd name="connsiteX2" fmla="*/ 17621 w 209550"/>
                  <a:gd name="connsiteY2" fmla="*/ 168116 h 381000"/>
                  <a:gd name="connsiteX3" fmla="*/ 7144 w 209550"/>
                  <a:gd name="connsiteY3" fmla="*/ 193834 h 381000"/>
                  <a:gd name="connsiteX4" fmla="*/ 17621 w 209550"/>
                  <a:gd name="connsiteY4" fmla="*/ 219551 h 381000"/>
                  <a:gd name="connsiteX5" fmla="*/ 184309 w 209550"/>
                  <a:gd name="connsiteY5" fmla="*/ 379571 h 381000"/>
                  <a:gd name="connsiteX6" fmla="*/ 204311 w 209550"/>
                  <a:gd name="connsiteY6" fmla="*/ 358616 h 381000"/>
                  <a:gd name="connsiteX7" fmla="*/ 37624 w 209550"/>
                  <a:gd name="connsiteY7" fmla="*/ 197644 h 381000"/>
                  <a:gd name="connsiteX8" fmla="*/ 35719 w 209550"/>
                  <a:gd name="connsiteY8" fmla="*/ 192881 h 381000"/>
                  <a:gd name="connsiteX9" fmla="*/ 37624 w 209550"/>
                  <a:gd name="connsiteY9" fmla="*/ 188119 h 381000"/>
                  <a:gd name="connsiteX10" fmla="*/ 204311 w 209550"/>
                  <a:gd name="connsiteY10" fmla="*/ 2809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550" h="381000">
                    <a:moveTo>
                      <a:pt x="204311" y="28099"/>
                    </a:moveTo>
                    <a:lnTo>
                      <a:pt x="184309" y="7144"/>
                    </a:lnTo>
                    <a:lnTo>
                      <a:pt x="17621" y="168116"/>
                    </a:lnTo>
                    <a:cubicBezTo>
                      <a:pt x="10954" y="174784"/>
                      <a:pt x="7144" y="184309"/>
                      <a:pt x="7144" y="193834"/>
                    </a:cubicBezTo>
                    <a:cubicBezTo>
                      <a:pt x="7144" y="203359"/>
                      <a:pt x="10954" y="212884"/>
                      <a:pt x="17621" y="219551"/>
                    </a:cubicBezTo>
                    <a:lnTo>
                      <a:pt x="184309" y="379571"/>
                    </a:lnTo>
                    <a:lnTo>
                      <a:pt x="204311" y="358616"/>
                    </a:lnTo>
                    <a:lnTo>
                      <a:pt x="37624" y="197644"/>
                    </a:lnTo>
                    <a:cubicBezTo>
                      <a:pt x="35719" y="195739"/>
                      <a:pt x="35719" y="193834"/>
                      <a:pt x="35719" y="192881"/>
                    </a:cubicBezTo>
                    <a:cubicBezTo>
                      <a:pt x="35719" y="191929"/>
                      <a:pt x="35719" y="190024"/>
                      <a:pt x="37624" y="188119"/>
                    </a:cubicBezTo>
                    <a:lnTo>
                      <a:pt x="204311" y="28099"/>
                    </a:ln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sp>
            <p:nvSpPr>
              <p:cNvPr id="445" name="Freeform: Shape 444">
                <a:extLst>
                  <a:ext uri="{FF2B5EF4-FFF2-40B4-BE49-F238E27FC236}">
                    <a16:creationId xmlns:a16="http://schemas.microsoft.com/office/drawing/2014/main" id="{4D2AEE8B-0C24-47F8-A985-1F562B03D4E6}"/>
                  </a:ext>
                </a:extLst>
              </p:cNvPr>
              <p:cNvSpPr/>
              <p:nvPr/>
            </p:nvSpPr>
            <p:spPr>
              <a:xfrm>
                <a:off x="7278596" y="1738027"/>
                <a:ext cx="50166" cy="91211"/>
              </a:xfrm>
              <a:custGeom>
                <a:avLst/>
                <a:gdLst>
                  <a:gd name="connsiteX0" fmla="*/ 175736 w 209550"/>
                  <a:gd name="connsiteY0" fmla="*/ 192881 h 381000"/>
                  <a:gd name="connsiteX1" fmla="*/ 173831 w 209550"/>
                  <a:gd name="connsiteY1" fmla="*/ 197644 h 381000"/>
                  <a:gd name="connsiteX2" fmla="*/ 7144 w 209550"/>
                  <a:gd name="connsiteY2" fmla="*/ 357664 h 381000"/>
                  <a:gd name="connsiteX3" fmla="*/ 27146 w 209550"/>
                  <a:gd name="connsiteY3" fmla="*/ 378619 h 381000"/>
                  <a:gd name="connsiteX4" fmla="*/ 193834 w 209550"/>
                  <a:gd name="connsiteY4" fmla="*/ 218599 h 381000"/>
                  <a:gd name="connsiteX5" fmla="*/ 204311 w 209550"/>
                  <a:gd name="connsiteY5" fmla="*/ 192881 h 381000"/>
                  <a:gd name="connsiteX6" fmla="*/ 193834 w 209550"/>
                  <a:gd name="connsiteY6" fmla="*/ 167164 h 381000"/>
                  <a:gd name="connsiteX7" fmla="*/ 27146 w 209550"/>
                  <a:gd name="connsiteY7" fmla="*/ 7144 h 381000"/>
                  <a:gd name="connsiteX8" fmla="*/ 7144 w 209550"/>
                  <a:gd name="connsiteY8" fmla="*/ 28099 h 381000"/>
                  <a:gd name="connsiteX9" fmla="*/ 173831 w 209550"/>
                  <a:gd name="connsiteY9" fmla="*/ 188119 h 381000"/>
                  <a:gd name="connsiteX10" fmla="*/ 175736 w 209550"/>
                  <a:gd name="connsiteY10" fmla="*/ 1928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550" h="381000">
                    <a:moveTo>
                      <a:pt x="175736" y="192881"/>
                    </a:moveTo>
                    <a:cubicBezTo>
                      <a:pt x="175736" y="193834"/>
                      <a:pt x="175736" y="195739"/>
                      <a:pt x="173831" y="197644"/>
                    </a:cubicBezTo>
                    <a:lnTo>
                      <a:pt x="7144" y="357664"/>
                    </a:lnTo>
                    <a:lnTo>
                      <a:pt x="27146" y="378619"/>
                    </a:lnTo>
                    <a:lnTo>
                      <a:pt x="193834" y="218599"/>
                    </a:lnTo>
                    <a:cubicBezTo>
                      <a:pt x="200501" y="211931"/>
                      <a:pt x="204311" y="202406"/>
                      <a:pt x="204311" y="192881"/>
                    </a:cubicBezTo>
                    <a:cubicBezTo>
                      <a:pt x="204311" y="183356"/>
                      <a:pt x="200501" y="173831"/>
                      <a:pt x="193834" y="167164"/>
                    </a:cubicBezTo>
                    <a:lnTo>
                      <a:pt x="27146" y="7144"/>
                    </a:lnTo>
                    <a:lnTo>
                      <a:pt x="7144" y="28099"/>
                    </a:lnTo>
                    <a:lnTo>
                      <a:pt x="173831" y="188119"/>
                    </a:lnTo>
                    <a:cubicBezTo>
                      <a:pt x="174784" y="190024"/>
                      <a:pt x="175736" y="191929"/>
                      <a:pt x="175736" y="192881"/>
                    </a:cubicBez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sp>
            <p:nvSpPr>
              <p:cNvPr id="446" name="Freeform: Shape 445">
                <a:extLst>
                  <a:ext uri="{FF2B5EF4-FFF2-40B4-BE49-F238E27FC236}">
                    <a16:creationId xmlns:a16="http://schemas.microsoft.com/office/drawing/2014/main" id="{ECEB79E0-8AB8-41AD-95D7-8543A57B1770}"/>
                  </a:ext>
                </a:extLst>
              </p:cNvPr>
              <p:cNvSpPr/>
              <p:nvPr/>
            </p:nvSpPr>
            <p:spPr>
              <a:xfrm>
                <a:off x="7235954" y="1773827"/>
                <a:ext cx="25083" cy="25083"/>
              </a:xfrm>
              <a:custGeom>
                <a:avLst/>
                <a:gdLst>
                  <a:gd name="connsiteX0" fmla="*/ 7144 w 104775"/>
                  <a:gd name="connsiteY0" fmla="*/ 54769 h 104775"/>
                  <a:gd name="connsiteX1" fmla="*/ 53816 w 104775"/>
                  <a:gd name="connsiteY1" fmla="*/ 102394 h 104775"/>
                  <a:gd name="connsiteX2" fmla="*/ 100489 w 104775"/>
                  <a:gd name="connsiteY2" fmla="*/ 54769 h 104775"/>
                  <a:gd name="connsiteX3" fmla="*/ 53816 w 104775"/>
                  <a:gd name="connsiteY3" fmla="*/ 7144 h 104775"/>
                  <a:gd name="connsiteX4" fmla="*/ 7144 w 104775"/>
                  <a:gd name="connsiteY4" fmla="*/ 54769 h 104775"/>
                  <a:gd name="connsiteX5" fmla="*/ 71914 w 104775"/>
                  <a:gd name="connsiteY5" fmla="*/ 54769 h 104775"/>
                  <a:gd name="connsiteX6" fmla="*/ 53816 w 104775"/>
                  <a:gd name="connsiteY6" fmla="*/ 73819 h 104775"/>
                  <a:gd name="connsiteX7" fmla="*/ 35719 w 104775"/>
                  <a:gd name="connsiteY7" fmla="*/ 54769 h 104775"/>
                  <a:gd name="connsiteX8" fmla="*/ 53816 w 104775"/>
                  <a:gd name="connsiteY8" fmla="*/ 35719 h 104775"/>
                  <a:gd name="connsiteX9" fmla="*/ 71914 w 104775"/>
                  <a:gd name="connsiteY9" fmla="*/ 5476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7144" y="54769"/>
                    </a:moveTo>
                    <a:cubicBezTo>
                      <a:pt x="7144" y="80486"/>
                      <a:pt x="28099" y="102394"/>
                      <a:pt x="53816" y="102394"/>
                    </a:cubicBezTo>
                    <a:cubicBezTo>
                      <a:pt x="79534" y="102394"/>
                      <a:pt x="100489" y="81439"/>
                      <a:pt x="100489" y="54769"/>
                    </a:cubicBezTo>
                    <a:cubicBezTo>
                      <a:pt x="100489" y="28099"/>
                      <a:pt x="79534" y="7144"/>
                      <a:pt x="53816" y="7144"/>
                    </a:cubicBezTo>
                    <a:cubicBezTo>
                      <a:pt x="28099" y="7144"/>
                      <a:pt x="7144" y="29051"/>
                      <a:pt x="7144" y="54769"/>
                    </a:cubicBezTo>
                    <a:close/>
                    <a:moveTo>
                      <a:pt x="71914" y="54769"/>
                    </a:moveTo>
                    <a:cubicBezTo>
                      <a:pt x="71914" y="65246"/>
                      <a:pt x="63341" y="73819"/>
                      <a:pt x="53816" y="73819"/>
                    </a:cubicBezTo>
                    <a:cubicBezTo>
                      <a:pt x="44291" y="73819"/>
                      <a:pt x="35719" y="65246"/>
                      <a:pt x="35719" y="54769"/>
                    </a:cubicBezTo>
                    <a:cubicBezTo>
                      <a:pt x="35719" y="44291"/>
                      <a:pt x="44291" y="35719"/>
                      <a:pt x="53816" y="35719"/>
                    </a:cubicBezTo>
                    <a:cubicBezTo>
                      <a:pt x="63341" y="35719"/>
                      <a:pt x="71914" y="44291"/>
                      <a:pt x="71914" y="54769"/>
                    </a:cubicBez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sp>
            <p:nvSpPr>
              <p:cNvPr id="447" name="Freeform: Shape 446">
                <a:extLst>
                  <a:ext uri="{FF2B5EF4-FFF2-40B4-BE49-F238E27FC236}">
                    <a16:creationId xmlns:a16="http://schemas.microsoft.com/office/drawing/2014/main" id="{DFD30B02-DE08-4275-AED2-64DAD82CBF08}"/>
                  </a:ext>
                </a:extLst>
              </p:cNvPr>
              <p:cNvSpPr/>
              <p:nvPr/>
            </p:nvSpPr>
            <p:spPr>
              <a:xfrm>
                <a:off x="7266966" y="1773599"/>
                <a:ext cx="25083" cy="25083"/>
              </a:xfrm>
              <a:custGeom>
                <a:avLst/>
                <a:gdLst>
                  <a:gd name="connsiteX0" fmla="*/ 53816 w 104775"/>
                  <a:gd name="connsiteY0" fmla="*/ 102394 h 104775"/>
                  <a:gd name="connsiteX1" fmla="*/ 100489 w 104775"/>
                  <a:gd name="connsiteY1" fmla="*/ 54769 h 104775"/>
                  <a:gd name="connsiteX2" fmla="*/ 53816 w 104775"/>
                  <a:gd name="connsiteY2" fmla="*/ 7144 h 104775"/>
                  <a:gd name="connsiteX3" fmla="*/ 7144 w 104775"/>
                  <a:gd name="connsiteY3" fmla="*/ 54769 h 104775"/>
                  <a:gd name="connsiteX4" fmla="*/ 53816 w 104775"/>
                  <a:gd name="connsiteY4" fmla="*/ 102394 h 104775"/>
                  <a:gd name="connsiteX5" fmla="*/ 53816 w 104775"/>
                  <a:gd name="connsiteY5" fmla="*/ 36671 h 104775"/>
                  <a:gd name="connsiteX6" fmla="*/ 71914 w 104775"/>
                  <a:gd name="connsiteY6" fmla="*/ 55721 h 104775"/>
                  <a:gd name="connsiteX7" fmla="*/ 53816 w 104775"/>
                  <a:gd name="connsiteY7" fmla="*/ 74771 h 104775"/>
                  <a:gd name="connsiteX8" fmla="*/ 35719 w 104775"/>
                  <a:gd name="connsiteY8" fmla="*/ 55721 h 104775"/>
                  <a:gd name="connsiteX9" fmla="*/ 53816 w 104775"/>
                  <a:gd name="connsiteY9" fmla="*/ 366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53816" y="102394"/>
                    </a:moveTo>
                    <a:cubicBezTo>
                      <a:pt x="79534" y="102394"/>
                      <a:pt x="100489" y="81439"/>
                      <a:pt x="100489" y="54769"/>
                    </a:cubicBezTo>
                    <a:cubicBezTo>
                      <a:pt x="100489" y="28099"/>
                      <a:pt x="79534" y="7144"/>
                      <a:pt x="53816" y="7144"/>
                    </a:cubicBezTo>
                    <a:cubicBezTo>
                      <a:pt x="28099" y="7144"/>
                      <a:pt x="7144" y="28099"/>
                      <a:pt x="7144" y="54769"/>
                    </a:cubicBezTo>
                    <a:cubicBezTo>
                      <a:pt x="7144" y="81439"/>
                      <a:pt x="28099" y="102394"/>
                      <a:pt x="53816" y="102394"/>
                    </a:cubicBezTo>
                    <a:close/>
                    <a:moveTo>
                      <a:pt x="53816" y="36671"/>
                    </a:moveTo>
                    <a:cubicBezTo>
                      <a:pt x="64294" y="36671"/>
                      <a:pt x="71914" y="45244"/>
                      <a:pt x="71914" y="55721"/>
                    </a:cubicBezTo>
                    <a:cubicBezTo>
                      <a:pt x="71914" y="66199"/>
                      <a:pt x="63341" y="74771"/>
                      <a:pt x="53816" y="74771"/>
                    </a:cubicBezTo>
                    <a:cubicBezTo>
                      <a:pt x="44291" y="74771"/>
                      <a:pt x="35719" y="66199"/>
                      <a:pt x="35719" y="55721"/>
                    </a:cubicBezTo>
                    <a:cubicBezTo>
                      <a:pt x="35719" y="45244"/>
                      <a:pt x="44291" y="36671"/>
                      <a:pt x="53816" y="36671"/>
                    </a:cubicBez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grpSp>
        <p:grpSp>
          <p:nvGrpSpPr>
            <p:cNvPr id="433" name="Group 432">
              <a:extLst>
                <a:ext uri="{FF2B5EF4-FFF2-40B4-BE49-F238E27FC236}">
                  <a16:creationId xmlns:a16="http://schemas.microsoft.com/office/drawing/2014/main" id="{B7AD3FD6-7C5D-44AA-9EB7-E69A8A81A560}"/>
                </a:ext>
              </a:extLst>
            </p:cNvPr>
            <p:cNvGrpSpPr/>
            <p:nvPr/>
          </p:nvGrpSpPr>
          <p:grpSpPr>
            <a:xfrm>
              <a:off x="7275970" y="1611015"/>
              <a:ext cx="91212" cy="82090"/>
              <a:chOff x="7163213" y="1611015"/>
              <a:chExt cx="91212" cy="82090"/>
            </a:xfrm>
            <a:grpFill/>
          </p:grpSpPr>
          <p:sp>
            <p:nvSpPr>
              <p:cNvPr id="442" name="Freeform: Shape 441">
                <a:extLst>
                  <a:ext uri="{FF2B5EF4-FFF2-40B4-BE49-F238E27FC236}">
                    <a16:creationId xmlns:a16="http://schemas.microsoft.com/office/drawing/2014/main" id="{50D77F3A-9BD4-4B45-9FF3-9B0F985DEE39}"/>
                  </a:ext>
                </a:extLst>
              </p:cNvPr>
              <p:cNvSpPr/>
              <p:nvPr/>
            </p:nvSpPr>
            <p:spPr>
              <a:xfrm>
                <a:off x="7163213" y="1611015"/>
                <a:ext cx="91212" cy="82090"/>
              </a:xfrm>
              <a:custGeom>
                <a:avLst/>
                <a:gdLst>
                  <a:gd name="connsiteX0" fmla="*/ 382429 w 381000"/>
                  <a:gd name="connsiteY0" fmla="*/ 7144 h 342900"/>
                  <a:gd name="connsiteX1" fmla="*/ 7144 w 381000"/>
                  <a:gd name="connsiteY1" fmla="*/ 7144 h 342900"/>
                  <a:gd name="connsiteX2" fmla="*/ 7144 w 381000"/>
                  <a:gd name="connsiteY2" fmla="*/ 343376 h 342900"/>
                  <a:gd name="connsiteX3" fmla="*/ 382429 w 381000"/>
                  <a:gd name="connsiteY3" fmla="*/ 343376 h 342900"/>
                  <a:gd name="connsiteX4" fmla="*/ 382429 w 381000"/>
                  <a:gd name="connsiteY4" fmla="*/ 7144 h 342900"/>
                  <a:gd name="connsiteX5" fmla="*/ 35719 w 381000"/>
                  <a:gd name="connsiteY5" fmla="*/ 314801 h 342900"/>
                  <a:gd name="connsiteX6" fmla="*/ 35719 w 381000"/>
                  <a:gd name="connsiteY6" fmla="*/ 276701 h 342900"/>
                  <a:gd name="connsiteX7" fmla="*/ 136684 w 381000"/>
                  <a:gd name="connsiteY7" fmla="*/ 173831 h 342900"/>
                  <a:gd name="connsiteX8" fmla="*/ 223361 w 381000"/>
                  <a:gd name="connsiteY8" fmla="*/ 261461 h 342900"/>
                  <a:gd name="connsiteX9" fmla="*/ 252889 w 381000"/>
                  <a:gd name="connsiteY9" fmla="*/ 231934 h 342900"/>
                  <a:gd name="connsiteX10" fmla="*/ 333851 w 381000"/>
                  <a:gd name="connsiteY10" fmla="*/ 314801 h 342900"/>
                  <a:gd name="connsiteX11" fmla="*/ 35719 w 381000"/>
                  <a:gd name="connsiteY11" fmla="*/ 314801 h 342900"/>
                  <a:gd name="connsiteX12" fmla="*/ 353854 w 381000"/>
                  <a:gd name="connsiteY12" fmla="*/ 293846 h 342900"/>
                  <a:gd name="connsiteX13" fmla="*/ 252889 w 381000"/>
                  <a:gd name="connsiteY13" fmla="*/ 191929 h 342900"/>
                  <a:gd name="connsiteX14" fmla="*/ 223361 w 381000"/>
                  <a:gd name="connsiteY14" fmla="*/ 221456 h 342900"/>
                  <a:gd name="connsiteX15" fmla="*/ 136684 w 381000"/>
                  <a:gd name="connsiteY15" fmla="*/ 133826 h 342900"/>
                  <a:gd name="connsiteX16" fmla="*/ 35719 w 381000"/>
                  <a:gd name="connsiteY16" fmla="*/ 235744 h 342900"/>
                  <a:gd name="connsiteX17" fmla="*/ 35719 w 381000"/>
                  <a:gd name="connsiteY17" fmla="*/ 35719 h 342900"/>
                  <a:gd name="connsiteX18" fmla="*/ 353854 w 381000"/>
                  <a:gd name="connsiteY18" fmla="*/ 35719 h 342900"/>
                  <a:gd name="connsiteX19" fmla="*/ 353854 w 381000"/>
                  <a:gd name="connsiteY19" fmla="*/ 29384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342900">
                    <a:moveTo>
                      <a:pt x="382429" y="7144"/>
                    </a:moveTo>
                    <a:lnTo>
                      <a:pt x="7144" y="7144"/>
                    </a:lnTo>
                    <a:lnTo>
                      <a:pt x="7144" y="343376"/>
                    </a:lnTo>
                    <a:lnTo>
                      <a:pt x="382429" y="343376"/>
                    </a:lnTo>
                    <a:lnTo>
                      <a:pt x="382429" y="7144"/>
                    </a:lnTo>
                    <a:close/>
                    <a:moveTo>
                      <a:pt x="35719" y="314801"/>
                    </a:moveTo>
                    <a:lnTo>
                      <a:pt x="35719" y="276701"/>
                    </a:lnTo>
                    <a:lnTo>
                      <a:pt x="136684" y="173831"/>
                    </a:lnTo>
                    <a:lnTo>
                      <a:pt x="223361" y="261461"/>
                    </a:lnTo>
                    <a:lnTo>
                      <a:pt x="252889" y="231934"/>
                    </a:lnTo>
                    <a:lnTo>
                      <a:pt x="333851" y="314801"/>
                    </a:lnTo>
                    <a:lnTo>
                      <a:pt x="35719" y="314801"/>
                    </a:lnTo>
                    <a:close/>
                    <a:moveTo>
                      <a:pt x="353854" y="293846"/>
                    </a:moveTo>
                    <a:lnTo>
                      <a:pt x="252889" y="191929"/>
                    </a:lnTo>
                    <a:lnTo>
                      <a:pt x="223361" y="221456"/>
                    </a:lnTo>
                    <a:lnTo>
                      <a:pt x="136684" y="133826"/>
                    </a:lnTo>
                    <a:lnTo>
                      <a:pt x="35719" y="235744"/>
                    </a:lnTo>
                    <a:lnTo>
                      <a:pt x="35719" y="35719"/>
                    </a:lnTo>
                    <a:lnTo>
                      <a:pt x="353854" y="35719"/>
                    </a:lnTo>
                    <a:lnTo>
                      <a:pt x="353854" y="293846"/>
                    </a:ln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sp>
            <p:nvSpPr>
              <p:cNvPr id="443" name="Freeform: Shape 442">
                <a:extLst>
                  <a:ext uri="{FF2B5EF4-FFF2-40B4-BE49-F238E27FC236}">
                    <a16:creationId xmlns:a16="http://schemas.microsoft.com/office/drawing/2014/main" id="{6B3C7A86-F684-446E-BEAD-1091F90AAB9D}"/>
                  </a:ext>
                </a:extLst>
              </p:cNvPr>
              <p:cNvSpPr/>
              <p:nvPr/>
            </p:nvSpPr>
            <p:spPr>
              <a:xfrm>
                <a:off x="7220448" y="1626749"/>
                <a:ext cx="25083" cy="25083"/>
              </a:xfrm>
              <a:custGeom>
                <a:avLst/>
                <a:gdLst>
                  <a:gd name="connsiteX0" fmla="*/ 53816 w 104775"/>
                  <a:gd name="connsiteY0" fmla="*/ 98584 h 104775"/>
                  <a:gd name="connsiteX1" fmla="*/ 100489 w 104775"/>
                  <a:gd name="connsiteY1" fmla="*/ 52864 h 104775"/>
                  <a:gd name="connsiteX2" fmla="*/ 53816 w 104775"/>
                  <a:gd name="connsiteY2" fmla="*/ 7144 h 104775"/>
                  <a:gd name="connsiteX3" fmla="*/ 7144 w 104775"/>
                  <a:gd name="connsiteY3" fmla="*/ 52864 h 104775"/>
                  <a:gd name="connsiteX4" fmla="*/ 53816 w 104775"/>
                  <a:gd name="connsiteY4" fmla="*/ 98584 h 104775"/>
                  <a:gd name="connsiteX5" fmla="*/ 53816 w 104775"/>
                  <a:gd name="connsiteY5" fmla="*/ 35719 h 104775"/>
                  <a:gd name="connsiteX6" fmla="*/ 71914 w 104775"/>
                  <a:gd name="connsiteY6" fmla="*/ 52864 h 104775"/>
                  <a:gd name="connsiteX7" fmla="*/ 53816 w 104775"/>
                  <a:gd name="connsiteY7" fmla="*/ 70009 h 104775"/>
                  <a:gd name="connsiteX8" fmla="*/ 35719 w 104775"/>
                  <a:gd name="connsiteY8" fmla="*/ 52864 h 104775"/>
                  <a:gd name="connsiteX9" fmla="*/ 53816 w 104775"/>
                  <a:gd name="connsiteY9" fmla="*/ 3571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53816" y="98584"/>
                    </a:moveTo>
                    <a:cubicBezTo>
                      <a:pt x="79534" y="98584"/>
                      <a:pt x="100489" y="78581"/>
                      <a:pt x="100489" y="52864"/>
                    </a:cubicBezTo>
                    <a:cubicBezTo>
                      <a:pt x="100489" y="27146"/>
                      <a:pt x="79534" y="7144"/>
                      <a:pt x="53816" y="7144"/>
                    </a:cubicBezTo>
                    <a:cubicBezTo>
                      <a:pt x="28099" y="7144"/>
                      <a:pt x="7144" y="27146"/>
                      <a:pt x="7144" y="52864"/>
                    </a:cubicBezTo>
                    <a:cubicBezTo>
                      <a:pt x="7144" y="78581"/>
                      <a:pt x="28099" y="98584"/>
                      <a:pt x="53816" y="98584"/>
                    </a:cubicBezTo>
                    <a:close/>
                    <a:moveTo>
                      <a:pt x="53816" y="35719"/>
                    </a:moveTo>
                    <a:cubicBezTo>
                      <a:pt x="64294" y="35719"/>
                      <a:pt x="71914" y="43339"/>
                      <a:pt x="71914" y="52864"/>
                    </a:cubicBezTo>
                    <a:cubicBezTo>
                      <a:pt x="71914" y="62389"/>
                      <a:pt x="63341" y="70009"/>
                      <a:pt x="53816" y="70009"/>
                    </a:cubicBezTo>
                    <a:cubicBezTo>
                      <a:pt x="44291" y="70009"/>
                      <a:pt x="35719" y="62389"/>
                      <a:pt x="35719" y="52864"/>
                    </a:cubicBezTo>
                    <a:cubicBezTo>
                      <a:pt x="35719" y="43339"/>
                      <a:pt x="43339" y="35719"/>
                      <a:pt x="53816" y="35719"/>
                    </a:cubicBez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grpSp>
        <p:grpSp>
          <p:nvGrpSpPr>
            <p:cNvPr id="434" name="Group 433">
              <a:extLst>
                <a:ext uri="{FF2B5EF4-FFF2-40B4-BE49-F238E27FC236}">
                  <a16:creationId xmlns:a16="http://schemas.microsoft.com/office/drawing/2014/main" id="{B6C85DBB-01CC-4977-B3CD-C0AE258CDDBF}"/>
                </a:ext>
              </a:extLst>
            </p:cNvPr>
            <p:cNvGrpSpPr/>
            <p:nvPr/>
          </p:nvGrpSpPr>
          <p:grpSpPr>
            <a:xfrm>
              <a:off x="7005645" y="1894682"/>
              <a:ext cx="143658" cy="109454"/>
              <a:chOff x="6981702" y="1894682"/>
              <a:chExt cx="143658" cy="109454"/>
            </a:xfrm>
            <a:grpFill/>
          </p:grpSpPr>
          <p:sp>
            <p:nvSpPr>
              <p:cNvPr id="440" name="Freeform: Shape 439">
                <a:extLst>
                  <a:ext uri="{FF2B5EF4-FFF2-40B4-BE49-F238E27FC236}">
                    <a16:creationId xmlns:a16="http://schemas.microsoft.com/office/drawing/2014/main" id="{95025515-4A87-48B7-B1AB-6B8EC48E2AB2}"/>
                  </a:ext>
                </a:extLst>
              </p:cNvPr>
              <p:cNvSpPr/>
              <p:nvPr/>
            </p:nvSpPr>
            <p:spPr>
              <a:xfrm>
                <a:off x="6981702" y="1894682"/>
                <a:ext cx="143658" cy="109454"/>
              </a:xfrm>
              <a:custGeom>
                <a:avLst/>
                <a:gdLst>
                  <a:gd name="connsiteX0" fmla="*/ 556736 w 600075"/>
                  <a:gd name="connsiteY0" fmla="*/ 7144 h 457200"/>
                  <a:gd name="connsiteX1" fmla="*/ 50006 w 600075"/>
                  <a:gd name="connsiteY1" fmla="*/ 7144 h 457200"/>
                  <a:gd name="connsiteX2" fmla="*/ 7144 w 600075"/>
                  <a:gd name="connsiteY2" fmla="*/ 50006 h 457200"/>
                  <a:gd name="connsiteX3" fmla="*/ 7144 w 600075"/>
                  <a:gd name="connsiteY3" fmla="*/ 410051 h 457200"/>
                  <a:gd name="connsiteX4" fmla="*/ 50006 w 600075"/>
                  <a:gd name="connsiteY4" fmla="*/ 452914 h 457200"/>
                  <a:gd name="connsiteX5" fmla="*/ 556736 w 600075"/>
                  <a:gd name="connsiteY5" fmla="*/ 452914 h 457200"/>
                  <a:gd name="connsiteX6" fmla="*/ 599599 w 600075"/>
                  <a:gd name="connsiteY6" fmla="*/ 410051 h 457200"/>
                  <a:gd name="connsiteX7" fmla="*/ 599599 w 600075"/>
                  <a:gd name="connsiteY7" fmla="*/ 50006 h 457200"/>
                  <a:gd name="connsiteX8" fmla="*/ 556736 w 600075"/>
                  <a:gd name="connsiteY8" fmla="*/ 7144 h 457200"/>
                  <a:gd name="connsiteX9" fmla="*/ 570071 w 600075"/>
                  <a:gd name="connsiteY9" fmla="*/ 410051 h 457200"/>
                  <a:gd name="connsiteX10" fmla="*/ 555784 w 600075"/>
                  <a:gd name="connsiteY10" fmla="*/ 424339 h 457200"/>
                  <a:gd name="connsiteX11" fmla="*/ 50006 w 600075"/>
                  <a:gd name="connsiteY11" fmla="*/ 424339 h 457200"/>
                  <a:gd name="connsiteX12" fmla="*/ 35719 w 600075"/>
                  <a:gd name="connsiteY12" fmla="*/ 410051 h 457200"/>
                  <a:gd name="connsiteX13" fmla="*/ 35719 w 600075"/>
                  <a:gd name="connsiteY13" fmla="*/ 50006 h 457200"/>
                  <a:gd name="connsiteX14" fmla="*/ 50006 w 600075"/>
                  <a:gd name="connsiteY14" fmla="*/ 35719 h 457200"/>
                  <a:gd name="connsiteX15" fmla="*/ 556736 w 600075"/>
                  <a:gd name="connsiteY15" fmla="*/ 35719 h 457200"/>
                  <a:gd name="connsiteX16" fmla="*/ 571024 w 600075"/>
                  <a:gd name="connsiteY16" fmla="*/ 50006 h 457200"/>
                  <a:gd name="connsiteX17" fmla="*/ 571024 w 600075"/>
                  <a:gd name="connsiteY17" fmla="*/ 410051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0075" h="457200">
                    <a:moveTo>
                      <a:pt x="556736" y="7144"/>
                    </a:moveTo>
                    <a:lnTo>
                      <a:pt x="50006" y="7144"/>
                    </a:lnTo>
                    <a:cubicBezTo>
                      <a:pt x="26194" y="7144"/>
                      <a:pt x="7144" y="26194"/>
                      <a:pt x="7144" y="50006"/>
                    </a:cubicBezTo>
                    <a:lnTo>
                      <a:pt x="7144" y="410051"/>
                    </a:lnTo>
                    <a:cubicBezTo>
                      <a:pt x="7144" y="433864"/>
                      <a:pt x="26194" y="452914"/>
                      <a:pt x="50006" y="452914"/>
                    </a:cubicBezTo>
                    <a:lnTo>
                      <a:pt x="556736" y="452914"/>
                    </a:lnTo>
                    <a:cubicBezTo>
                      <a:pt x="580549" y="452914"/>
                      <a:pt x="599599" y="433864"/>
                      <a:pt x="599599" y="410051"/>
                    </a:cubicBezTo>
                    <a:lnTo>
                      <a:pt x="599599" y="50006"/>
                    </a:lnTo>
                    <a:cubicBezTo>
                      <a:pt x="598646" y="26194"/>
                      <a:pt x="580549" y="7144"/>
                      <a:pt x="556736" y="7144"/>
                    </a:cubicBezTo>
                    <a:close/>
                    <a:moveTo>
                      <a:pt x="570071" y="410051"/>
                    </a:moveTo>
                    <a:cubicBezTo>
                      <a:pt x="570071" y="417671"/>
                      <a:pt x="563404" y="424339"/>
                      <a:pt x="555784" y="424339"/>
                    </a:cubicBezTo>
                    <a:lnTo>
                      <a:pt x="50006" y="424339"/>
                    </a:lnTo>
                    <a:cubicBezTo>
                      <a:pt x="42386" y="424339"/>
                      <a:pt x="35719" y="417671"/>
                      <a:pt x="35719" y="410051"/>
                    </a:cubicBezTo>
                    <a:lnTo>
                      <a:pt x="35719" y="50006"/>
                    </a:lnTo>
                    <a:cubicBezTo>
                      <a:pt x="35719" y="42386"/>
                      <a:pt x="42386" y="35719"/>
                      <a:pt x="50006" y="35719"/>
                    </a:cubicBezTo>
                    <a:lnTo>
                      <a:pt x="556736" y="35719"/>
                    </a:lnTo>
                    <a:cubicBezTo>
                      <a:pt x="564356" y="35719"/>
                      <a:pt x="571024" y="42386"/>
                      <a:pt x="571024" y="50006"/>
                    </a:cubicBezTo>
                    <a:lnTo>
                      <a:pt x="571024" y="410051"/>
                    </a:ln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sp>
            <p:nvSpPr>
              <p:cNvPr id="441" name="Freeform: Shape 440">
                <a:extLst>
                  <a:ext uri="{FF2B5EF4-FFF2-40B4-BE49-F238E27FC236}">
                    <a16:creationId xmlns:a16="http://schemas.microsoft.com/office/drawing/2014/main" id="{904033BC-30CF-410D-9992-C9865B6CAE49}"/>
                  </a:ext>
                </a:extLst>
              </p:cNvPr>
              <p:cNvSpPr/>
              <p:nvPr/>
            </p:nvSpPr>
            <p:spPr>
              <a:xfrm>
                <a:off x="7043498" y="1976317"/>
                <a:ext cx="20523" cy="9121"/>
              </a:xfrm>
              <a:custGeom>
                <a:avLst/>
                <a:gdLst>
                  <a:gd name="connsiteX0" fmla="*/ 7144 w 85725"/>
                  <a:gd name="connsiteY0" fmla="*/ 7144 h 38100"/>
                  <a:gd name="connsiteX1" fmla="*/ 82391 w 85725"/>
                  <a:gd name="connsiteY1" fmla="*/ 7144 h 38100"/>
                  <a:gd name="connsiteX2" fmla="*/ 82391 w 85725"/>
                  <a:gd name="connsiteY2" fmla="*/ 35719 h 38100"/>
                  <a:gd name="connsiteX3" fmla="*/ 7144 w 85725"/>
                  <a:gd name="connsiteY3" fmla="*/ 35719 h 38100"/>
                </a:gdLst>
                <a:ahLst/>
                <a:cxnLst>
                  <a:cxn ang="0">
                    <a:pos x="connsiteX0" y="connsiteY0"/>
                  </a:cxn>
                  <a:cxn ang="0">
                    <a:pos x="connsiteX1" y="connsiteY1"/>
                  </a:cxn>
                  <a:cxn ang="0">
                    <a:pos x="connsiteX2" y="connsiteY2"/>
                  </a:cxn>
                  <a:cxn ang="0">
                    <a:pos x="connsiteX3" y="connsiteY3"/>
                  </a:cxn>
                </a:cxnLst>
                <a:rect l="l" t="t" r="r" b="b"/>
                <a:pathLst>
                  <a:path w="85725" h="38100">
                    <a:moveTo>
                      <a:pt x="7144" y="7144"/>
                    </a:moveTo>
                    <a:lnTo>
                      <a:pt x="82391" y="7144"/>
                    </a:lnTo>
                    <a:lnTo>
                      <a:pt x="82391" y="35719"/>
                    </a:lnTo>
                    <a:lnTo>
                      <a:pt x="7144" y="35719"/>
                    </a:ln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grpSp>
        <p:sp>
          <p:nvSpPr>
            <p:cNvPr id="435" name="Freeform: Shape 434">
              <a:extLst>
                <a:ext uri="{FF2B5EF4-FFF2-40B4-BE49-F238E27FC236}">
                  <a16:creationId xmlns:a16="http://schemas.microsoft.com/office/drawing/2014/main" id="{B79954B3-40DC-45C3-A375-3D32BD0AAF43}"/>
                </a:ext>
              </a:extLst>
            </p:cNvPr>
            <p:cNvSpPr/>
            <p:nvPr/>
          </p:nvSpPr>
          <p:spPr>
            <a:xfrm>
              <a:off x="6981702" y="1731870"/>
              <a:ext cx="191544" cy="125416"/>
            </a:xfrm>
            <a:custGeom>
              <a:avLst/>
              <a:gdLst>
                <a:gd name="connsiteX0" fmla="*/ 793909 w 800100"/>
                <a:gd name="connsiteY0" fmla="*/ 479584 h 523875"/>
                <a:gd name="connsiteX1" fmla="*/ 777716 w 800100"/>
                <a:gd name="connsiteY1" fmla="*/ 433864 h 523875"/>
                <a:gd name="connsiteX2" fmla="*/ 691991 w 800100"/>
                <a:gd name="connsiteY2" fmla="*/ 352901 h 523875"/>
                <a:gd name="connsiteX3" fmla="*/ 691991 w 800100"/>
                <a:gd name="connsiteY3" fmla="*/ 7144 h 523875"/>
                <a:gd name="connsiteX4" fmla="*/ 108109 w 800100"/>
                <a:gd name="connsiteY4" fmla="*/ 7144 h 523875"/>
                <a:gd name="connsiteX5" fmla="*/ 108109 w 800100"/>
                <a:gd name="connsiteY5" fmla="*/ 352901 h 523875"/>
                <a:gd name="connsiteX6" fmla="*/ 24289 w 800100"/>
                <a:gd name="connsiteY6" fmla="*/ 433864 h 523875"/>
                <a:gd name="connsiteX7" fmla="*/ 23336 w 800100"/>
                <a:gd name="connsiteY7" fmla="*/ 434816 h 523875"/>
                <a:gd name="connsiteX8" fmla="*/ 7144 w 800100"/>
                <a:gd name="connsiteY8" fmla="*/ 480536 h 523875"/>
                <a:gd name="connsiteX9" fmla="*/ 47149 w 800100"/>
                <a:gd name="connsiteY9" fmla="*/ 518636 h 523875"/>
                <a:gd name="connsiteX10" fmla="*/ 754856 w 800100"/>
                <a:gd name="connsiteY10" fmla="*/ 518636 h 523875"/>
                <a:gd name="connsiteX11" fmla="*/ 793909 w 800100"/>
                <a:gd name="connsiteY11" fmla="*/ 479584 h 523875"/>
                <a:gd name="connsiteX12" fmla="*/ 136684 w 800100"/>
                <a:gd name="connsiteY12" fmla="*/ 35719 h 523875"/>
                <a:gd name="connsiteX13" fmla="*/ 664369 w 800100"/>
                <a:gd name="connsiteY13" fmla="*/ 35719 h 523875"/>
                <a:gd name="connsiteX14" fmla="*/ 664369 w 800100"/>
                <a:gd name="connsiteY14" fmla="*/ 345281 h 523875"/>
                <a:gd name="connsiteX15" fmla="*/ 136684 w 800100"/>
                <a:gd name="connsiteY15" fmla="*/ 345281 h 523875"/>
                <a:gd name="connsiteX16" fmla="*/ 136684 w 800100"/>
                <a:gd name="connsiteY16" fmla="*/ 35719 h 523875"/>
                <a:gd name="connsiteX17" fmla="*/ 754856 w 800100"/>
                <a:gd name="connsiteY17" fmla="*/ 490061 h 523875"/>
                <a:gd name="connsiteX18" fmla="*/ 47149 w 800100"/>
                <a:gd name="connsiteY18" fmla="*/ 490061 h 523875"/>
                <a:gd name="connsiteX19" fmla="*/ 35719 w 800100"/>
                <a:gd name="connsiteY19" fmla="*/ 480536 h 523875"/>
                <a:gd name="connsiteX20" fmla="*/ 44291 w 800100"/>
                <a:gd name="connsiteY20" fmla="*/ 453866 h 523875"/>
                <a:gd name="connsiteX21" fmla="*/ 128111 w 800100"/>
                <a:gd name="connsiteY21" fmla="*/ 373856 h 523875"/>
                <a:gd name="connsiteX22" fmla="*/ 672941 w 800100"/>
                <a:gd name="connsiteY22" fmla="*/ 373856 h 523875"/>
                <a:gd name="connsiteX23" fmla="*/ 756761 w 800100"/>
                <a:gd name="connsiteY23" fmla="*/ 453866 h 523875"/>
                <a:gd name="connsiteX24" fmla="*/ 765334 w 800100"/>
                <a:gd name="connsiteY24" fmla="*/ 480536 h 523875"/>
                <a:gd name="connsiteX25" fmla="*/ 754856 w 800100"/>
                <a:gd name="connsiteY25" fmla="*/ 49006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00100" h="523875">
                  <a:moveTo>
                    <a:pt x="793909" y="479584"/>
                  </a:moveTo>
                  <a:cubicBezTo>
                    <a:pt x="793909" y="462439"/>
                    <a:pt x="788194" y="446246"/>
                    <a:pt x="777716" y="433864"/>
                  </a:cubicBezTo>
                  <a:lnTo>
                    <a:pt x="691991" y="352901"/>
                  </a:lnTo>
                  <a:lnTo>
                    <a:pt x="691991" y="7144"/>
                  </a:lnTo>
                  <a:lnTo>
                    <a:pt x="108109" y="7144"/>
                  </a:lnTo>
                  <a:lnTo>
                    <a:pt x="108109" y="352901"/>
                  </a:lnTo>
                  <a:lnTo>
                    <a:pt x="24289" y="433864"/>
                  </a:lnTo>
                  <a:lnTo>
                    <a:pt x="23336" y="434816"/>
                  </a:lnTo>
                  <a:cubicBezTo>
                    <a:pt x="12859" y="447199"/>
                    <a:pt x="7144" y="463391"/>
                    <a:pt x="7144" y="480536"/>
                  </a:cubicBezTo>
                  <a:cubicBezTo>
                    <a:pt x="7144" y="501491"/>
                    <a:pt x="25241" y="518636"/>
                    <a:pt x="47149" y="518636"/>
                  </a:cubicBezTo>
                  <a:lnTo>
                    <a:pt x="754856" y="518636"/>
                  </a:lnTo>
                  <a:cubicBezTo>
                    <a:pt x="776764" y="518636"/>
                    <a:pt x="793909" y="501491"/>
                    <a:pt x="793909" y="479584"/>
                  </a:cubicBezTo>
                  <a:close/>
                  <a:moveTo>
                    <a:pt x="136684" y="35719"/>
                  </a:moveTo>
                  <a:lnTo>
                    <a:pt x="664369" y="35719"/>
                  </a:lnTo>
                  <a:lnTo>
                    <a:pt x="664369" y="345281"/>
                  </a:lnTo>
                  <a:lnTo>
                    <a:pt x="136684" y="345281"/>
                  </a:lnTo>
                  <a:lnTo>
                    <a:pt x="136684" y="35719"/>
                  </a:lnTo>
                  <a:close/>
                  <a:moveTo>
                    <a:pt x="754856" y="490061"/>
                  </a:moveTo>
                  <a:lnTo>
                    <a:pt x="47149" y="490061"/>
                  </a:lnTo>
                  <a:cubicBezTo>
                    <a:pt x="41434" y="490061"/>
                    <a:pt x="35719" y="485299"/>
                    <a:pt x="35719" y="480536"/>
                  </a:cubicBezTo>
                  <a:cubicBezTo>
                    <a:pt x="35719" y="471011"/>
                    <a:pt x="38576" y="460534"/>
                    <a:pt x="44291" y="453866"/>
                  </a:cubicBezTo>
                  <a:lnTo>
                    <a:pt x="128111" y="373856"/>
                  </a:lnTo>
                  <a:lnTo>
                    <a:pt x="672941" y="373856"/>
                  </a:lnTo>
                  <a:lnTo>
                    <a:pt x="756761" y="453866"/>
                  </a:lnTo>
                  <a:cubicBezTo>
                    <a:pt x="762476" y="460534"/>
                    <a:pt x="765334" y="471011"/>
                    <a:pt x="765334" y="480536"/>
                  </a:cubicBezTo>
                  <a:cubicBezTo>
                    <a:pt x="765334" y="485299"/>
                    <a:pt x="760571" y="490061"/>
                    <a:pt x="754856" y="490061"/>
                  </a:cubicBez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grpSp>
          <p:nvGrpSpPr>
            <p:cNvPr id="436" name="Group 435">
              <a:extLst>
                <a:ext uri="{FF2B5EF4-FFF2-40B4-BE49-F238E27FC236}">
                  <a16:creationId xmlns:a16="http://schemas.microsoft.com/office/drawing/2014/main" id="{6BA96A61-5DAD-4CB8-AA9A-78AD1C42782C}"/>
                </a:ext>
              </a:extLst>
            </p:cNvPr>
            <p:cNvGrpSpPr/>
            <p:nvPr/>
          </p:nvGrpSpPr>
          <p:grpSpPr>
            <a:xfrm>
              <a:off x="7043954" y="1590036"/>
              <a:ext cx="66128" cy="104893"/>
              <a:chOff x="7043954" y="1590036"/>
              <a:chExt cx="66128" cy="104893"/>
            </a:xfrm>
            <a:grpFill/>
          </p:grpSpPr>
          <p:sp>
            <p:nvSpPr>
              <p:cNvPr id="438" name="Freeform: Shape 437">
                <a:extLst>
                  <a:ext uri="{FF2B5EF4-FFF2-40B4-BE49-F238E27FC236}">
                    <a16:creationId xmlns:a16="http://schemas.microsoft.com/office/drawing/2014/main" id="{86C34E41-00D9-4AF7-B8FF-346F62882E34}"/>
                  </a:ext>
                </a:extLst>
              </p:cNvPr>
              <p:cNvSpPr/>
              <p:nvPr/>
            </p:nvSpPr>
            <p:spPr>
              <a:xfrm>
                <a:off x="7069493" y="1671898"/>
                <a:ext cx="15962" cy="9121"/>
              </a:xfrm>
              <a:custGeom>
                <a:avLst/>
                <a:gdLst>
                  <a:gd name="connsiteX0" fmla="*/ 7144 w 66675"/>
                  <a:gd name="connsiteY0" fmla="*/ 7144 h 38100"/>
                  <a:gd name="connsiteX1" fmla="*/ 60484 w 66675"/>
                  <a:gd name="connsiteY1" fmla="*/ 7144 h 38100"/>
                  <a:gd name="connsiteX2" fmla="*/ 60484 w 66675"/>
                  <a:gd name="connsiteY2" fmla="*/ 35719 h 38100"/>
                  <a:gd name="connsiteX3" fmla="*/ 7144 w 66675"/>
                  <a:gd name="connsiteY3" fmla="*/ 35719 h 38100"/>
                </a:gdLst>
                <a:ahLst/>
                <a:cxnLst>
                  <a:cxn ang="0">
                    <a:pos x="connsiteX0" y="connsiteY0"/>
                  </a:cxn>
                  <a:cxn ang="0">
                    <a:pos x="connsiteX1" y="connsiteY1"/>
                  </a:cxn>
                  <a:cxn ang="0">
                    <a:pos x="connsiteX2" y="connsiteY2"/>
                  </a:cxn>
                  <a:cxn ang="0">
                    <a:pos x="connsiteX3" y="connsiteY3"/>
                  </a:cxn>
                </a:cxnLst>
                <a:rect l="l" t="t" r="r" b="b"/>
                <a:pathLst>
                  <a:path w="66675" h="38100">
                    <a:moveTo>
                      <a:pt x="7144" y="7144"/>
                    </a:moveTo>
                    <a:lnTo>
                      <a:pt x="60484" y="7144"/>
                    </a:lnTo>
                    <a:lnTo>
                      <a:pt x="60484" y="35719"/>
                    </a:lnTo>
                    <a:lnTo>
                      <a:pt x="7144" y="35719"/>
                    </a:ln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sp>
            <p:nvSpPr>
              <p:cNvPr id="439" name="Freeform: Shape 438">
                <a:extLst>
                  <a:ext uri="{FF2B5EF4-FFF2-40B4-BE49-F238E27FC236}">
                    <a16:creationId xmlns:a16="http://schemas.microsoft.com/office/drawing/2014/main" id="{2AA4D3BA-5F1E-4076-8563-F4BE084FDE8B}"/>
                  </a:ext>
                </a:extLst>
              </p:cNvPr>
              <p:cNvSpPr/>
              <p:nvPr/>
            </p:nvSpPr>
            <p:spPr>
              <a:xfrm>
                <a:off x="7043954" y="1590036"/>
                <a:ext cx="66128" cy="104893"/>
              </a:xfrm>
              <a:custGeom>
                <a:avLst/>
                <a:gdLst>
                  <a:gd name="connsiteX0" fmla="*/ 34766 w 276225"/>
                  <a:gd name="connsiteY0" fmla="*/ 431006 h 438150"/>
                  <a:gd name="connsiteX1" fmla="*/ 246221 w 276225"/>
                  <a:gd name="connsiteY1" fmla="*/ 431006 h 438150"/>
                  <a:gd name="connsiteX2" fmla="*/ 273844 w 276225"/>
                  <a:gd name="connsiteY2" fmla="*/ 403384 h 438150"/>
                  <a:gd name="connsiteX3" fmla="*/ 273844 w 276225"/>
                  <a:gd name="connsiteY3" fmla="*/ 34766 h 438150"/>
                  <a:gd name="connsiteX4" fmla="*/ 246221 w 276225"/>
                  <a:gd name="connsiteY4" fmla="*/ 7144 h 438150"/>
                  <a:gd name="connsiteX5" fmla="*/ 34766 w 276225"/>
                  <a:gd name="connsiteY5" fmla="*/ 7144 h 438150"/>
                  <a:gd name="connsiteX6" fmla="*/ 7144 w 276225"/>
                  <a:gd name="connsiteY6" fmla="*/ 34766 h 438150"/>
                  <a:gd name="connsiteX7" fmla="*/ 7144 w 276225"/>
                  <a:gd name="connsiteY7" fmla="*/ 403384 h 438150"/>
                  <a:gd name="connsiteX8" fmla="*/ 34766 w 276225"/>
                  <a:gd name="connsiteY8" fmla="*/ 431006 h 438150"/>
                  <a:gd name="connsiteX9" fmla="*/ 35719 w 276225"/>
                  <a:gd name="connsiteY9" fmla="*/ 35719 h 438150"/>
                  <a:gd name="connsiteX10" fmla="*/ 245269 w 276225"/>
                  <a:gd name="connsiteY10" fmla="*/ 35719 h 438150"/>
                  <a:gd name="connsiteX11" fmla="*/ 245269 w 276225"/>
                  <a:gd name="connsiteY11" fmla="*/ 402431 h 438150"/>
                  <a:gd name="connsiteX12" fmla="*/ 35719 w 276225"/>
                  <a:gd name="connsiteY12" fmla="*/ 402431 h 438150"/>
                  <a:gd name="connsiteX13" fmla="*/ 35719 w 276225"/>
                  <a:gd name="connsiteY13" fmla="*/ 35719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225" h="438150">
                    <a:moveTo>
                      <a:pt x="34766" y="431006"/>
                    </a:moveTo>
                    <a:lnTo>
                      <a:pt x="246221" y="431006"/>
                    </a:lnTo>
                    <a:cubicBezTo>
                      <a:pt x="261461" y="431006"/>
                      <a:pt x="273844" y="418624"/>
                      <a:pt x="273844" y="403384"/>
                    </a:cubicBezTo>
                    <a:lnTo>
                      <a:pt x="273844" y="34766"/>
                    </a:lnTo>
                    <a:cubicBezTo>
                      <a:pt x="273844" y="19526"/>
                      <a:pt x="261461" y="7144"/>
                      <a:pt x="246221" y="7144"/>
                    </a:cubicBezTo>
                    <a:lnTo>
                      <a:pt x="34766" y="7144"/>
                    </a:lnTo>
                    <a:cubicBezTo>
                      <a:pt x="19526" y="7144"/>
                      <a:pt x="7144" y="19526"/>
                      <a:pt x="7144" y="34766"/>
                    </a:cubicBezTo>
                    <a:lnTo>
                      <a:pt x="7144" y="403384"/>
                    </a:lnTo>
                    <a:cubicBezTo>
                      <a:pt x="7144" y="418624"/>
                      <a:pt x="19526" y="431006"/>
                      <a:pt x="34766" y="431006"/>
                    </a:cubicBezTo>
                    <a:close/>
                    <a:moveTo>
                      <a:pt x="35719" y="35719"/>
                    </a:moveTo>
                    <a:lnTo>
                      <a:pt x="245269" y="35719"/>
                    </a:lnTo>
                    <a:lnTo>
                      <a:pt x="245269" y="402431"/>
                    </a:lnTo>
                    <a:lnTo>
                      <a:pt x="35719" y="402431"/>
                    </a:lnTo>
                    <a:lnTo>
                      <a:pt x="35719" y="35719"/>
                    </a:ln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grpSp>
        <p:sp>
          <p:nvSpPr>
            <p:cNvPr id="437" name="Freeform: Shape 436">
              <a:extLst>
                <a:ext uri="{FF2B5EF4-FFF2-40B4-BE49-F238E27FC236}">
                  <a16:creationId xmlns:a16="http://schemas.microsoft.com/office/drawing/2014/main" id="{5582E2E8-19A6-4382-9E0E-33FFA24FEBEA}"/>
                </a:ext>
              </a:extLst>
            </p:cNvPr>
            <p:cNvSpPr/>
            <p:nvPr/>
          </p:nvSpPr>
          <p:spPr>
            <a:xfrm>
              <a:off x="7257501" y="1894682"/>
              <a:ext cx="134537" cy="109454"/>
            </a:xfrm>
            <a:custGeom>
              <a:avLst/>
              <a:gdLst>
                <a:gd name="connsiteX0" fmla="*/ 541496 w 561975"/>
                <a:gd name="connsiteY0" fmla="*/ 7144 h 457200"/>
                <a:gd name="connsiteX1" fmla="*/ 21431 w 561975"/>
                <a:gd name="connsiteY1" fmla="*/ 7144 h 457200"/>
                <a:gd name="connsiteX2" fmla="*/ 7144 w 561975"/>
                <a:gd name="connsiteY2" fmla="*/ 21431 h 457200"/>
                <a:gd name="connsiteX3" fmla="*/ 7144 w 561975"/>
                <a:gd name="connsiteY3" fmla="*/ 328136 h 457200"/>
                <a:gd name="connsiteX4" fmla="*/ 21431 w 561975"/>
                <a:gd name="connsiteY4" fmla="*/ 342424 h 457200"/>
                <a:gd name="connsiteX5" fmla="*/ 371951 w 561975"/>
                <a:gd name="connsiteY5" fmla="*/ 342424 h 457200"/>
                <a:gd name="connsiteX6" fmla="*/ 483394 w 561975"/>
                <a:gd name="connsiteY6" fmla="*/ 448151 h 457200"/>
                <a:gd name="connsiteX7" fmla="*/ 492919 w 561975"/>
                <a:gd name="connsiteY7" fmla="*/ 451961 h 457200"/>
                <a:gd name="connsiteX8" fmla="*/ 498634 w 561975"/>
                <a:gd name="connsiteY8" fmla="*/ 451009 h 457200"/>
                <a:gd name="connsiteX9" fmla="*/ 507206 w 561975"/>
                <a:gd name="connsiteY9" fmla="*/ 437674 h 457200"/>
                <a:gd name="connsiteX10" fmla="*/ 507206 w 561975"/>
                <a:gd name="connsiteY10" fmla="*/ 342424 h 457200"/>
                <a:gd name="connsiteX11" fmla="*/ 541496 w 561975"/>
                <a:gd name="connsiteY11" fmla="*/ 342424 h 457200"/>
                <a:gd name="connsiteX12" fmla="*/ 555784 w 561975"/>
                <a:gd name="connsiteY12" fmla="*/ 328136 h 457200"/>
                <a:gd name="connsiteX13" fmla="*/ 555784 w 561975"/>
                <a:gd name="connsiteY13" fmla="*/ 21431 h 457200"/>
                <a:gd name="connsiteX14" fmla="*/ 541496 w 561975"/>
                <a:gd name="connsiteY14" fmla="*/ 7144 h 457200"/>
                <a:gd name="connsiteX15" fmla="*/ 527209 w 561975"/>
                <a:gd name="connsiteY15" fmla="*/ 314801 h 457200"/>
                <a:gd name="connsiteX16" fmla="*/ 492919 w 561975"/>
                <a:gd name="connsiteY16" fmla="*/ 314801 h 457200"/>
                <a:gd name="connsiteX17" fmla="*/ 478631 w 561975"/>
                <a:gd name="connsiteY17" fmla="*/ 329089 h 457200"/>
                <a:gd name="connsiteX18" fmla="*/ 478631 w 561975"/>
                <a:gd name="connsiteY18" fmla="*/ 405289 h 457200"/>
                <a:gd name="connsiteX19" fmla="*/ 387191 w 561975"/>
                <a:gd name="connsiteY19" fmla="*/ 318611 h 457200"/>
                <a:gd name="connsiteX20" fmla="*/ 377666 w 561975"/>
                <a:gd name="connsiteY20" fmla="*/ 314801 h 457200"/>
                <a:gd name="connsiteX21" fmla="*/ 35719 w 561975"/>
                <a:gd name="connsiteY21" fmla="*/ 314801 h 457200"/>
                <a:gd name="connsiteX22" fmla="*/ 35719 w 561975"/>
                <a:gd name="connsiteY22" fmla="*/ 36671 h 457200"/>
                <a:gd name="connsiteX23" fmla="*/ 527209 w 561975"/>
                <a:gd name="connsiteY23" fmla="*/ 36671 h 457200"/>
                <a:gd name="connsiteX24" fmla="*/ 527209 w 561975"/>
                <a:gd name="connsiteY24" fmla="*/ 314801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61975" h="457200">
                  <a:moveTo>
                    <a:pt x="541496" y="7144"/>
                  </a:moveTo>
                  <a:lnTo>
                    <a:pt x="21431" y="7144"/>
                  </a:lnTo>
                  <a:cubicBezTo>
                    <a:pt x="13811" y="7144"/>
                    <a:pt x="7144" y="13811"/>
                    <a:pt x="7144" y="21431"/>
                  </a:cubicBezTo>
                  <a:lnTo>
                    <a:pt x="7144" y="328136"/>
                  </a:lnTo>
                  <a:cubicBezTo>
                    <a:pt x="7144" y="335756"/>
                    <a:pt x="13811" y="342424"/>
                    <a:pt x="21431" y="342424"/>
                  </a:cubicBezTo>
                  <a:lnTo>
                    <a:pt x="371951" y="342424"/>
                  </a:lnTo>
                  <a:lnTo>
                    <a:pt x="483394" y="448151"/>
                  </a:lnTo>
                  <a:cubicBezTo>
                    <a:pt x="486251" y="451009"/>
                    <a:pt x="490061" y="451961"/>
                    <a:pt x="492919" y="451961"/>
                  </a:cubicBezTo>
                  <a:cubicBezTo>
                    <a:pt x="494824" y="451961"/>
                    <a:pt x="496729" y="451961"/>
                    <a:pt x="498634" y="451009"/>
                  </a:cubicBezTo>
                  <a:cubicBezTo>
                    <a:pt x="504349" y="449104"/>
                    <a:pt x="507206" y="443389"/>
                    <a:pt x="507206" y="437674"/>
                  </a:cubicBezTo>
                  <a:lnTo>
                    <a:pt x="507206" y="342424"/>
                  </a:lnTo>
                  <a:lnTo>
                    <a:pt x="541496" y="342424"/>
                  </a:lnTo>
                  <a:cubicBezTo>
                    <a:pt x="549116" y="342424"/>
                    <a:pt x="555784" y="335756"/>
                    <a:pt x="555784" y="328136"/>
                  </a:cubicBezTo>
                  <a:lnTo>
                    <a:pt x="555784" y="21431"/>
                  </a:lnTo>
                  <a:cubicBezTo>
                    <a:pt x="555784" y="13811"/>
                    <a:pt x="550069" y="7144"/>
                    <a:pt x="541496" y="7144"/>
                  </a:cubicBezTo>
                  <a:close/>
                  <a:moveTo>
                    <a:pt x="527209" y="314801"/>
                  </a:moveTo>
                  <a:lnTo>
                    <a:pt x="492919" y="314801"/>
                  </a:lnTo>
                  <a:cubicBezTo>
                    <a:pt x="485299" y="314801"/>
                    <a:pt x="478631" y="321469"/>
                    <a:pt x="478631" y="329089"/>
                  </a:cubicBezTo>
                  <a:lnTo>
                    <a:pt x="478631" y="405289"/>
                  </a:lnTo>
                  <a:lnTo>
                    <a:pt x="387191" y="318611"/>
                  </a:lnTo>
                  <a:cubicBezTo>
                    <a:pt x="384334" y="315754"/>
                    <a:pt x="381476" y="314801"/>
                    <a:pt x="377666" y="314801"/>
                  </a:cubicBezTo>
                  <a:lnTo>
                    <a:pt x="35719" y="314801"/>
                  </a:lnTo>
                  <a:lnTo>
                    <a:pt x="35719" y="36671"/>
                  </a:lnTo>
                  <a:lnTo>
                    <a:pt x="527209" y="36671"/>
                  </a:lnTo>
                  <a:lnTo>
                    <a:pt x="527209" y="314801"/>
                  </a:lnTo>
                  <a:close/>
                </a:path>
              </a:pathLst>
            </a:custGeom>
            <a:grp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100" b="0" i="0" u="none" strike="noStrike" kern="0" cap="none" spc="0" normalizeH="0" baseline="0" noProof="0">
                <a:ln>
                  <a:noFill/>
                </a:ln>
                <a:effectLst/>
                <a:uLnTx/>
                <a:uFillTx/>
                <a:latin typeface="Segoe UI Semilight"/>
                <a:ea typeface="+mn-ea"/>
                <a:cs typeface="+mn-cs"/>
              </a:endParaRPr>
            </a:p>
          </p:txBody>
        </p:sp>
      </p:grpSp>
      <p:sp>
        <p:nvSpPr>
          <p:cNvPr id="430" name="Rectangle 429">
            <a:extLst>
              <a:ext uri="{FF2B5EF4-FFF2-40B4-BE49-F238E27FC236}">
                <a16:creationId xmlns:a16="http://schemas.microsoft.com/office/drawing/2014/main" id="{6FF0F54D-E6AC-49A7-B6D3-6F9C55423B3D}"/>
              </a:ext>
            </a:extLst>
          </p:cNvPr>
          <p:cNvSpPr/>
          <p:nvPr/>
        </p:nvSpPr>
        <p:spPr>
          <a:xfrm>
            <a:off x="9293741" y="5330402"/>
            <a:ext cx="715260" cy="261610"/>
          </a:xfrm>
          <a:prstGeom prst="rect">
            <a:avLst/>
          </a:prstGeom>
        </p:spPr>
        <p:txBody>
          <a:bodyPr wrap="none">
            <a:spAutoFit/>
          </a:bodyPr>
          <a:lstStyle/>
          <a:p>
            <a:pPr marL="0" marR="0" lvl="0" indent="0" algn="ctr" defTabSz="932472" rtl="0" eaLnBrk="1" fontAlgn="base" latinLnBrk="0" hangingPunct="1">
              <a:spcBef>
                <a:spcPct val="0"/>
              </a:spcBef>
              <a:spcAft>
                <a:spcPct val="0"/>
              </a:spcAft>
              <a:buClrTx/>
              <a:buSzTx/>
              <a:buFontTx/>
              <a:buNone/>
              <a:tabLst/>
              <a:defRPr/>
            </a:pPr>
            <a:r>
              <a:rPr kumimoji="0" lang="en-IN" sz="1050" b="0" i="0" u="none" strike="noStrike" kern="1200" cap="none" spc="0" normalizeH="0" baseline="0" noProof="0">
                <a:ln>
                  <a:noFill/>
                </a:ln>
                <a:effectLst/>
                <a:uLnTx/>
                <a:uFillTx/>
                <a:latin typeface="Segoe UI Semilight"/>
                <a:ea typeface="Segoe UI" pitchFamily="34" charset="0"/>
                <a:cs typeface="Segoe UI" pitchFamily="34" charset="0"/>
              </a:rPr>
              <a:t>Power BI</a:t>
            </a:r>
          </a:p>
        </p:txBody>
      </p:sp>
      <p:sp>
        <p:nvSpPr>
          <p:cNvPr id="448" name="Freeform: Shape 447">
            <a:extLst>
              <a:ext uri="{FF2B5EF4-FFF2-40B4-BE49-F238E27FC236}">
                <a16:creationId xmlns:a16="http://schemas.microsoft.com/office/drawing/2014/main" id="{3A68FAB7-426F-4E70-9CDA-CC9CD4D67ADC}"/>
              </a:ext>
            </a:extLst>
          </p:cNvPr>
          <p:cNvSpPr/>
          <p:nvPr/>
        </p:nvSpPr>
        <p:spPr>
          <a:xfrm>
            <a:off x="9471438" y="5041596"/>
            <a:ext cx="359862" cy="266298"/>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tx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100" b="0" i="0" u="none" strike="noStrike" kern="0" cap="none" spc="0" normalizeH="0" baseline="0" noProof="0">
              <a:ln>
                <a:noFill/>
              </a:ln>
              <a:effectLst/>
              <a:uLnTx/>
              <a:uFillTx/>
              <a:latin typeface="Segoe UI Semilight"/>
              <a:ea typeface="+mn-ea"/>
              <a:cs typeface="+mn-cs"/>
            </a:endParaRPr>
          </a:p>
        </p:txBody>
      </p:sp>
      <p:pic>
        <p:nvPicPr>
          <p:cNvPr id="176" name="Picture 8" descr="Image result for docker">
            <a:extLst>
              <a:ext uri="{FF2B5EF4-FFF2-40B4-BE49-F238E27FC236}">
                <a16:creationId xmlns:a16="http://schemas.microsoft.com/office/drawing/2014/main" id="{7593581D-300C-4A56-96A2-424987689D6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0110" y="2777264"/>
            <a:ext cx="292158" cy="218304"/>
          </a:xfrm>
          <a:prstGeom prst="rect">
            <a:avLst/>
          </a:prstGeom>
          <a:noFill/>
          <a:extLst>
            <a:ext uri="{909E8E84-426E-40DD-AFC4-6F175D3DCCD1}">
              <a14:hiddenFill xmlns:a14="http://schemas.microsoft.com/office/drawing/2010/main">
                <a:solidFill>
                  <a:srgbClr val="FFFFFF"/>
                </a:solidFill>
              </a14:hiddenFill>
            </a:ext>
          </a:extLst>
        </p:spPr>
      </p:pic>
      <p:sp>
        <p:nvSpPr>
          <p:cNvPr id="178" name="TextBox 177">
            <a:extLst>
              <a:ext uri="{FF2B5EF4-FFF2-40B4-BE49-F238E27FC236}">
                <a16:creationId xmlns:a16="http://schemas.microsoft.com/office/drawing/2014/main" id="{78FC6A9A-7143-40B6-AE06-2AD9F74EA9D9}"/>
              </a:ext>
            </a:extLst>
          </p:cNvPr>
          <p:cNvSpPr txBox="1"/>
          <p:nvPr/>
        </p:nvSpPr>
        <p:spPr>
          <a:xfrm>
            <a:off x="7491425" y="3090552"/>
            <a:ext cx="389530" cy="153888"/>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Docker</a:t>
            </a:r>
          </a:p>
        </p:txBody>
      </p:sp>
      <p:sp>
        <p:nvSpPr>
          <p:cNvPr id="200" name="Freeform: Shape 199">
            <a:extLst>
              <a:ext uri="{FF2B5EF4-FFF2-40B4-BE49-F238E27FC236}">
                <a16:creationId xmlns:a16="http://schemas.microsoft.com/office/drawing/2014/main" id="{55606D11-9B9E-4925-82B2-F3698F4B2BF2}"/>
              </a:ext>
            </a:extLst>
          </p:cNvPr>
          <p:cNvSpPr/>
          <p:nvPr/>
        </p:nvSpPr>
        <p:spPr bwMode="auto">
          <a:xfrm>
            <a:off x="8082924" y="2485223"/>
            <a:ext cx="486309" cy="897342"/>
          </a:xfrm>
          <a:custGeom>
            <a:avLst/>
            <a:gdLst>
              <a:gd name="connsiteX0" fmla="*/ 431800 w 441960"/>
              <a:gd name="connsiteY0" fmla="*/ 0 h 2032000"/>
              <a:gd name="connsiteX1" fmla="*/ 431800 w 441960"/>
              <a:gd name="connsiteY1" fmla="*/ 0 h 2032000"/>
              <a:gd name="connsiteX2" fmla="*/ 0 w 441960"/>
              <a:gd name="connsiteY2" fmla="*/ 0 h 2032000"/>
              <a:gd name="connsiteX3" fmla="*/ 0 w 441960"/>
              <a:gd name="connsiteY3" fmla="*/ 2032000 h 2032000"/>
              <a:gd name="connsiteX4" fmla="*/ 441960 w 441960"/>
              <a:gd name="connsiteY4" fmla="*/ 2032000 h 2032000"/>
              <a:gd name="connsiteX5" fmla="*/ 436880 w 441960"/>
              <a:gd name="connsiteY5" fmla="*/ 2032000 h 2032000"/>
              <a:gd name="connsiteX0" fmla="*/ 431800 w 441960"/>
              <a:gd name="connsiteY0" fmla="*/ 0 h 2032000"/>
              <a:gd name="connsiteX1" fmla="*/ 431800 w 441960"/>
              <a:gd name="connsiteY1" fmla="*/ 0 h 2032000"/>
              <a:gd name="connsiteX2" fmla="*/ 0 w 441960"/>
              <a:gd name="connsiteY2" fmla="*/ 0 h 2032000"/>
              <a:gd name="connsiteX3" fmla="*/ 0 w 441960"/>
              <a:gd name="connsiteY3" fmla="*/ 2032000 h 2032000"/>
              <a:gd name="connsiteX4" fmla="*/ 441960 w 441960"/>
              <a:gd name="connsiteY4" fmla="*/ 2032000 h 2032000"/>
              <a:gd name="connsiteX0" fmla="*/ 431800 w 431800"/>
              <a:gd name="connsiteY0" fmla="*/ 0 h 2032000"/>
              <a:gd name="connsiteX1" fmla="*/ 431800 w 431800"/>
              <a:gd name="connsiteY1" fmla="*/ 0 h 2032000"/>
              <a:gd name="connsiteX2" fmla="*/ 0 w 431800"/>
              <a:gd name="connsiteY2" fmla="*/ 0 h 2032000"/>
              <a:gd name="connsiteX3" fmla="*/ 0 w 431800"/>
              <a:gd name="connsiteY3" fmla="*/ 2032000 h 2032000"/>
            </a:gdLst>
            <a:ahLst/>
            <a:cxnLst>
              <a:cxn ang="0">
                <a:pos x="connsiteX0" y="connsiteY0"/>
              </a:cxn>
              <a:cxn ang="0">
                <a:pos x="connsiteX1" y="connsiteY1"/>
              </a:cxn>
              <a:cxn ang="0">
                <a:pos x="connsiteX2" y="connsiteY2"/>
              </a:cxn>
              <a:cxn ang="0">
                <a:pos x="connsiteX3" y="connsiteY3"/>
              </a:cxn>
            </a:cxnLst>
            <a:rect l="l" t="t" r="r" b="b"/>
            <a:pathLst>
              <a:path w="431800" h="2032000">
                <a:moveTo>
                  <a:pt x="431800" y="0"/>
                </a:moveTo>
                <a:lnTo>
                  <a:pt x="431800" y="0"/>
                </a:lnTo>
                <a:lnTo>
                  <a:pt x="0" y="0"/>
                </a:lnTo>
                <a:lnTo>
                  <a:pt x="0" y="2032000"/>
                </a:lnTo>
              </a:path>
            </a:pathLst>
          </a:custGeom>
          <a:noFill/>
          <a:ln w="9525">
            <a:solidFill>
              <a:schemeClr val="bg1">
                <a:lumMod val="75000"/>
              </a:schemeClr>
            </a:solidFill>
            <a:prstDash val="solid"/>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solidFill>
                <a:schemeClr val="tx1"/>
              </a:solidFill>
              <a:effectLst/>
              <a:uLnTx/>
              <a:uFillTx/>
              <a:latin typeface="Segoe UI Semilight"/>
              <a:ea typeface="+mn-ea"/>
              <a:cs typeface="+mn-cs"/>
            </a:endParaRPr>
          </a:p>
        </p:txBody>
      </p:sp>
      <p:sp>
        <p:nvSpPr>
          <p:cNvPr id="183" name="Rectangle: Rounded Corners 182">
            <a:extLst>
              <a:ext uri="{FF2B5EF4-FFF2-40B4-BE49-F238E27FC236}">
                <a16:creationId xmlns:a16="http://schemas.microsoft.com/office/drawing/2014/main" id="{F7A72266-D0BF-484C-B09C-B8A844E2FE4E}"/>
              </a:ext>
            </a:extLst>
          </p:cNvPr>
          <p:cNvSpPr/>
          <p:nvPr/>
        </p:nvSpPr>
        <p:spPr bwMode="auto">
          <a:xfrm>
            <a:off x="5210561" y="2646363"/>
            <a:ext cx="2078893" cy="1076857"/>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Model MGMT, experimentation, </a:t>
            </a:r>
          </a:p>
          <a:p>
            <a:pPr marL="0" marR="0" lvl="0" indent="0" algn="ctr" defTabSz="932472" rtl="0" eaLnBrk="1" fontAlgn="base" latinLnBrk="0" hangingPunct="1">
              <a:spcBef>
                <a:spcPct val="0"/>
              </a:spcBef>
              <a:spcAft>
                <a:spcPct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and run history</a:t>
            </a:r>
          </a:p>
        </p:txBody>
      </p:sp>
      <p:sp>
        <p:nvSpPr>
          <p:cNvPr id="185" name="Beaker_F196" title="Icon of a scientific flask with liquid in it">
            <a:extLst>
              <a:ext uri="{FF2B5EF4-FFF2-40B4-BE49-F238E27FC236}">
                <a16:creationId xmlns:a16="http://schemas.microsoft.com/office/drawing/2014/main" id="{15223825-6EFC-411A-A218-C2E4D051F614}"/>
              </a:ext>
            </a:extLst>
          </p:cNvPr>
          <p:cNvSpPr>
            <a:spLocks noChangeAspect="1" noEditPoints="1"/>
          </p:cNvSpPr>
          <p:nvPr/>
        </p:nvSpPr>
        <p:spPr bwMode="auto">
          <a:xfrm>
            <a:off x="6370034" y="2817013"/>
            <a:ext cx="339211" cy="39193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Segoe UI Semilight"/>
              <a:ea typeface="+mn-ea"/>
              <a:cs typeface="+mn-cs"/>
            </a:endParaRPr>
          </a:p>
        </p:txBody>
      </p:sp>
      <p:sp>
        <p:nvSpPr>
          <p:cNvPr id="187" name="3D" title="Icon of a 3D box with square points on each corner">
            <a:extLst>
              <a:ext uri="{FF2B5EF4-FFF2-40B4-BE49-F238E27FC236}">
                <a16:creationId xmlns:a16="http://schemas.microsoft.com/office/drawing/2014/main" id="{71C1DC2E-5268-4C76-8224-745A96A65472}"/>
              </a:ext>
            </a:extLst>
          </p:cNvPr>
          <p:cNvSpPr>
            <a:spLocks noChangeAspect="1" noEditPoints="1"/>
          </p:cNvSpPr>
          <p:nvPr/>
        </p:nvSpPr>
        <p:spPr bwMode="auto">
          <a:xfrm>
            <a:off x="5810511" y="2785140"/>
            <a:ext cx="380163" cy="40650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Segoe UI Semilight"/>
              <a:ea typeface="+mn-ea"/>
              <a:cs typeface="+mn-cs"/>
            </a:endParaRPr>
          </a:p>
        </p:txBody>
      </p:sp>
      <p:sp>
        <p:nvSpPr>
          <p:cNvPr id="193" name="Oval 192">
            <a:extLst>
              <a:ext uri="{FF2B5EF4-FFF2-40B4-BE49-F238E27FC236}">
                <a16:creationId xmlns:a16="http://schemas.microsoft.com/office/drawing/2014/main" id="{935E397F-ED46-49CF-855A-BA4E32590521}"/>
              </a:ext>
            </a:extLst>
          </p:cNvPr>
          <p:cNvSpPr/>
          <p:nvPr/>
        </p:nvSpPr>
        <p:spPr bwMode="auto">
          <a:xfrm>
            <a:off x="5020832" y="2389817"/>
            <a:ext cx="641541" cy="641541"/>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800" b="0" i="0" u="none" strike="noStrike" kern="1200" cap="none" spc="0" normalizeH="0" baseline="0" noProof="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5" name="TextBox 194">
            <a:extLst>
              <a:ext uri="{FF2B5EF4-FFF2-40B4-BE49-F238E27FC236}">
                <a16:creationId xmlns:a16="http://schemas.microsoft.com/office/drawing/2014/main" id="{9339CDD4-58B9-4AF9-A692-B6BC5D7759A2}"/>
              </a:ext>
            </a:extLst>
          </p:cNvPr>
          <p:cNvSpPr txBox="1"/>
          <p:nvPr/>
        </p:nvSpPr>
        <p:spPr>
          <a:xfrm>
            <a:off x="5027584" y="2744572"/>
            <a:ext cx="621995" cy="276999"/>
          </a:xfrm>
          <a:prstGeom prst="rect">
            <a:avLst/>
          </a:prstGeom>
        </p:spPr>
        <p:txBody>
          <a:bodyPr wrap="square"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6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Services</a:t>
            </a:r>
          </a:p>
        </p:txBody>
      </p:sp>
      <p:grpSp>
        <p:nvGrpSpPr>
          <p:cNvPr id="229" name="Group 228">
            <a:extLst>
              <a:ext uri="{FF2B5EF4-FFF2-40B4-BE49-F238E27FC236}">
                <a16:creationId xmlns:a16="http://schemas.microsoft.com/office/drawing/2014/main" id="{404087C8-F669-4EE1-975D-00A6042DFB68}"/>
              </a:ext>
            </a:extLst>
          </p:cNvPr>
          <p:cNvGrpSpPr/>
          <p:nvPr/>
        </p:nvGrpSpPr>
        <p:grpSpPr>
          <a:xfrm>
            <a:off x="1715005" y="3198531"/>
            <a:ext cx="691833" cy="720993"/>
            <a:chOff x="4199491" y="3361552"/>
            <a:chExt cx="2024927" cy="2110272"/>
          </a:xfrm>
        </p:grpSpPr>
        <p:grpSp>
          <p:nvGrpSpPr>
            <p:cNvPr id="249" name="Group 248">
              <a:extLst>
                <a:ext uri="{FF2B5EF4-FFF2-40B4-BE49-F238E27FC236}">
                  <a16:creationId xmlns:a16="http://schemas.microsoft.com/office/drawing/2014/main" id="{510D7F8A-210F-4D47-90C3-83FCF802A81F}"/>
                </a:ext>
              </a:extLst>
            </p:cNvPr>
            <p:cNvGrpSpPr/>
            <p:nvPr/>
          </p:nvGrpSpPr>
          <p:grpSpPr>
            <a:xfrm>
              <a:off x="4199491" y="3361552"/>
              <a:ext cx="2024927" cy="2110272"/>
              <a:chOff x="2862096" y="5372526"/>
              <a:chExt cx="556717" cy="580181"/>
            </a:xfrm>
          </p:grpSpPr>
          <p:sp>
            <p:nvSpPr>
              <p:cNvPr id="260" name="Freeform: Shape 259">
                <a:extLst>
                  <a:ext uri="{FF2B5EF4-FFF2-40B4-BE49-F238E27FC236}">
                    <a16:creationId xmlns:a16="http://schemas.microsoft.com/office/drawing/2014/main" id="{33A25029-4EDE-4FFB-A636-8F1C670C6287}"/>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sp>
            <p:nvSpPr>
              <p:cNvPr id="262" name="Freeform: Shape 261">
                <a:extLst>
                  <a:ext uri="{FF2B5EF4-FFF2-40B4-BE49-F238E27FC236}">
                    <a16:creationId xmlns:a16="http://schemas.microsoft.com/office/drawing/2014/main" id="{A50D34E1-FA1F-4DCD-8762-BA825BE4CFC0}"/>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sp>
            <p:nvSpPr>
              <p:cNvPr id="263" name="Freeform: Shape 262">
                <a:extLst>
                  <a:ext uri="{FF2B5EF4-FFF2-40B4-BE49-F238E27FC236}">
                    <a16:creationId xmlns:a16="http://schemas.microsoft.com/office/drawing/2014/main" id="{1A54C526-A9B1-46E7-BE77-8D75A5D9E6AF}"/>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sp>
            <p:nvSpPr>
              <p:cNvPr id="264" name="Freeform: Shape 263">
                <a:extLst>
                  <a:ext uri="{FF2B5EF4-FFF2-40B4-BE49-F238E27FC236}">
                    <a16:creationId xmlns:a16="http://schemas.microsoft.com/office/drawing/2014/main" id="{F05021BF-4F73-49AF-A93A-4A5052D25028}"/>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sp>
            <p:nvSpPr>
              <p:cNvPr id="273" name="Freeform: Shape 272">
                <a:extLst>
                  <a:ext uri="{FF2B5EF4-FFF2-40B4-BE49-F238E27FC236}">
                    <a16:creationId xmlns:a16="http://schemas.microsoft.com/office/drawing/2014/main" id="{BE4059E4-E354-4A54-A8FE-771A4D509B98}"/>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82BCD142-E477-4440-9575-E1B01F5E2BDD}"/>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sp>
            <p:nvSpPr>
              <p:cNvPr id="275" name="Freeform: Shape 274">
                <a:extLst>
                  <a:ext uri="{FF2B5EF4-FFF2-40B4-BE49-F238E27FC236}">
                    <a16:creationId xmlns:a16="http://schemas.microsoft.com/office/drawing/2014/main" id="{9FAFC5AA-28BD-47EA-94D2-5D8D949FFC96}"/>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grpSp>
        <p:sp>
          <p:nvSpPr>
            <p:cNvPr id="250" name="Oval 249">
              <a:extLst>
                <a:ext uri="{FF2B5EF4-FFF2-40B4-BE49-F238E27FC236}">
                  <a16:creationId xmlns:a16="http://schemas.microsoft.com/office/drawing/2014/main" id="{B32923B7-99B9-4D68-9169-B0BE9CE77E2E}"/>
                </a:ext>
              </a:extLst>
            </p:cNvPr>
            <p:cNvSpPr/>
            <p:nvPr/>
          </p:nvSpPr>
          <p:spPr bwMode="auto">
            <a:xfrm>
              <a:off x="5154128" y="436149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54" name="Oval 253">
              <a:extLst>
                <a:ext uri="{FF2B5EF4-FFF2-40B4-BE49-F238E27FC236}">
                  <a16:creationId xmlns:a16="http://schemas.microsoft.com/office/drawing/2014/main" id="{3BBE5919-FC01-40F5-96C5-C00B29AEE3A5}"/>
                </a:ext>
              </a:extLst>
            </p:cNvPr>
            <p:cNvSpPr/>
            <p:nvPr/>
          </p:nvSpPr>
          <p:spPr bwMode="auto">
            <a:xfrm>
              <a:off x="5782652"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55" name="Oval 254">
              <a:extLst>
                <a:ext uri="{FF2B5EF4-FFF2-40B4-BE49-F238E27FC236}">
                  <a16:creationId xmlns:a16="http://schemas.microsoft.com/office/drawing/2014/main" id="{7839E488-749C-4004-913C-F0A079FB6BAA}"/>
                </a:ext>
              </a:extLst>
            </p:cNvPr>
            <p:cNvSpPr/>
            <p:nvPr/>
          </p:nvSpPr>
          <p:spPr bwMode="auto">
            <a:xfrm>
              <a:off x="5154128" y="3622567"/>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56" name="Oval 255">
              <a:extLst>
                <a:ext uri="{FF2B5EF4-FFF2-40B4-BE49-F238E27FC236}">
                  <a16:creationId xmlns:a16="http://schemas.microsoft.com/office/drawing/2014/main" id="{09F4E3EF-1ECC-4D3E-8DDA-ADFB981DEAEE}"/>
                </a:ext>
              </a:extLst>
            </p:cNvPr>
            <p:cNvSpPr/>
            <p:nvPr/>
          </p:nvSpPr>
          <p:spPr bwMode="auto">
            <a:xfrm>
              <a:off x="5156601" y="5079481"/>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57" name="Oval 256">
              <a:extLst>
                <a:ext uri="{FF2B5EF4-FFF2-40B4-BE49-F238E27FC236}">
                  <a16:creationId xmlns:a16="http://schemas.microsoft.com/office/drawing/2014/main" id="{9FA950DD-D705-4080-87D4-6DD5A03F1CEC}"/>
                </a:ext>
              </a:extLst>
            </p:cNvPr>
            <p:cNvSpPr/>
            <p:nvPr/>
          </p:nvSpPr>
          <p:spPr bwMode="auto">
            <a:xfrm>
              <a:off x="4509929" y="4715485"/>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58" name="Oval 257">
              <a:extLst>
                <a:ext uri="{FF2B5EF4-FFF2-40B4-BE49-F238E27FC236}">
                  <a16:creationId xmlns:a16="http://schemas.microsoft.com/office/drawing/2014/main" id="{1B1A8AC4-AEAF-41D6-86A7-A6AE2421AB38}"/>
                </a:ext>
              </a:extLst>
            </p:cNvPr>
            <p:cNvSpPr/>
            <p:nvPr/>
          </p:nvSpPr>
          <p:spPr bwMode="auto">
            <a:xfrm>
              <a:off x="4509929"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err="1">
                <a:ln>
                  <a:noFill/>
                </a:ln>
                <a:effectLst/>
                <a:uLnTx/>
                <a:uFillTx/>
                <a:latin typeface="Segoe UI Semilight"/>
                <a:ea typeface="Segoe UI" pitchFamily="34" charset="0"/>
                <a:cs typeface="Segoe UI" pitchFamily="34" charset="0"/>
              </a:endParaRPr>
            </a:p>
          </p:txBody>
        </p:sp>
        <p:sp>
          <p:nvSpPr>
            <p:cNvPr id="259" name="Oval 258">
              <a:extLst>
                <a:ext uri="{FF2B5EF4-FFF2-40B4-BE49-F238E27FC236}">
                  <a16:creationId xmlns:a16="http://schemas.microsoft.com/office/drawing/2014/main" id="{A4196A18-2D6B-4BD2-A3D7-003C2DAFBEEB}"/>
                </a:ext>
              </a:extLst>
            </p:cNvPr>
            <p:cNvSpPr/>
            <p:nvPr/>
          </p:nvSpPr>
          <p:spPr bwMode="auto">
            <a:xfrm>
              <a:off x="5782652" y="471905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err="1">
                <a:ln>
                  <a:noFill/>
                </a:ln>
                <a:effectLst/>
                <a:uLnTx/>
                <a:uFillTx/>
                <a:latin typeface="Segoe UI Semilight"/>
                <a:ea typeface="Segoe UI" pitchFamily="34" charset="0"/>
                <a:cs typeface="Segoe UI" pitchFamily="34" charset="0"/>
              </a:endParaRPr>
            </a:p>
          </p:txBody>
        </p:sp>
      </p:grpSp>
      <p:grpSp>
        <p:nvGrpSpPr>
          <p:cNvPr id="230" name="Group 229">
            <a:extLst>
              <a:ext uri="{FF2B5EF4-FFF2-40B4-BE49-F238E27FC236}">
                <a16:creationId xmlns:a16="http://schemas.microsoft.com/office/drawing/2014/main" id="{385E09B9-91D1-48CA-9D78-D62433D9F013}"/>
              </a:ext>
            </a:extLst>
          </p:cNvPr>
          <p:cNvGrpSpPr/>
          <p:nvPr/>
        </p:nvGrpSpPr>
        <p:grpSpPr>
          <a:xfrm>
            <a:off x="1310253" y="2917636"/>
            <a:ext cx="555685" cy="322889"/>
            <a:chOff x="4849610" y="4257156"/>
            <a:chExt cx="335619" cy="171805"/>
          </a:xfrm>
        </p:grpSpPr>
        <p:sp>
          <p:nvSpPr>
            <p:cNvPr id="245" name="Freeform: Shape 244">
              <a:extLst>
                <a:ext uri="{FF2B5EF4-FFF2-40B4-BE49-F238E27FC236}">
                  <a16:creationId xmlns:a16="http://schemas.microsoft.com/office/drawing/2014/main" id="{81BB4F1E-E9E7-4F19-8BE9-26F7F4B16289}"/>
                </a:ext>
              </a:extLst>
            </p:cNvPr>
            <p:cNvSpPr/>
            <p:nvPr/>
          </p:nvSpPr>
          <p:spPr>
            <a:xfrm>
              <a:off x="4849610" y="4257156"/>
              <a:ext cx="335619" cy="171805"/>
            </a:xfrm>
            <a:custGeom>
              <a:avLst/>
              <a:gdLst>
                <a:gd name="connsiteX0" fmla="*/ 300745 w 326229"/>
                <a:gd name="connsiteY0" fmla="*/ 167090 h 166998"/>
                <a:gd name="connsiteX1" fmla="*/ 25558 w 326229"/>
                <a:gd name="connsiteY1" fmla="*/ 167090 h 166998"/>
                <a:gd name="connsiteX2" fmla="*/ 36 w 326229"/>
                <a:gd name="connsiteY2" fmla="*/ 141569 h 166998"/>
                <a:gd name="connsiteX3" fmla="*/ 36 w 326229"/>
                <a:gd name="connsiteY3" fmla="*/ 25558 h 166998"/>
                <a:gd name="connsiteX4" fmla="*/ 25558 w 326229"/>
                <a:gd name="connsiteY4" fmla="*/ 36 h 166998"/>
                <a:gd name="connsiteX5" fmla="*/ 300745 w 326229"/>
                <a:gd name="connsiteY5" fmla="*/ 36 h 166998"/>
                <a:gd name="connsiteX6" fmla="*/ 326266 w 326229"/>
                <a:gd name="connsiteY6" fmla="*/ 25558 h 166998"/>
                <a:gd name="connsiteX7" fmla="*/ 326266 w 326229"/>
                <a:gd name="connsiteY7" fmla="*/ 141569 h 166998"/>
                <a:gd name="connsiteX8" fmla="*/ 300745 w 326229"/>
                <a:gd name="connsiteY8" fmla="*/ 167090 h 1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9" h="166998">
                  <a:moveTo>
                    <a:pt x="300745" y="167090"/>
                  </a:moveTo>
                  <a:lnTo>
                    <a:pt x="25558" y="167090"/>
                  </a:lnTo>
                  <a:cubicBezTo>
                    <a:pt x="11521" y="167090"/>
                    <a:pt x="36" y="155605"/>
                    <a:pt x="36" y="141569"/>
                  </a:cubicBezTo>
                  <a:lnTo>
                    <a:pt x="36" y="25558"/>
                  </a:lnTo>
                  <a:cubicBezTo>
                    <a:pt x="36" y="11521"/>
                    <a:pt x="11521" y="36"/>
                    <a:pt x="25558" y="36"/>
                  </a:cubicBezTo>
                  <a:lnTo>
                    <a:pt x="300745" y="36"/>
                  </a:lnTo>
                  <a:cubicBezTo>
                    <a:pt x="314781" y="36"/>
                    <a:pt x="326266" y="11521"/>
                    <a:pt x="326266" y="25558"/>
                  </a:cubicBezTo>
                  <a:lnTo>
                    <a:pt x="326266" y="141569"/>
                  </a:lnTo>
                  <a:cubicBezTo>
                    <a:pt x="326266" y="155605"/>
                    <a:pt x="314781" y="167090"/>
                    <a:pt x="300745" y="167090"/>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sp>
          <p:nvSpPr>
            <p:cNvPr id="246" name="Freeform: Shape 245">
              <a:extLst>
                <a:ext uri="{FF2B5EF4-FFF2-40B4-BE49-F238E27FC236}">
                  <a16:creationId xmlns:a16="http://schemas.microsoft.com/office/drawing/2014/main" id="{FE3BADB3-DD43-4ED2-9D56-D03594551393}"/>
                </a:ext>
              </a:extLst>
            </p:cNvPr>
            <p:cNvSpPr/>
            <p:nvPr/>
          </p:nvSpPr>
          <p:spPr>
            <a:xfrm>
              <a:off x="4888389" y="4297076"/>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sp>
          <p:nvSpPr>
            <p:cNvPr id="247" name="Freeform: Shape 246">
              <a:extLst>
                <a:ext uri="{FF2B5EF4-FFF2-40B4-BE49-F238E27FC236}">
                  <a16:creationId xmlns:a16="http://schemas.microsoft.com/office/drawing/2014/main" id="{4CF43171-1AF7-457B-A742-670A9BB2307A}"/>
                </a:ext>
              </a:extLst>
            </p:cNvPr>
            <p:cNvSpPr/>
            <p:nvPr/>
          </p:nvSpPr>
          <p:spPr>
            <a:xfrm>
              <a:off x="4888389" y="4342453"/>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A6257355-9989-4D5C-8741-B6A450A73510}"/>
                </a:ext>
              </a:extLst>
            </p:cNvPr>
            <p:cNvSpPr/>
            <p:nvPr/>
          </p:nvSpPr>
          <p:spPr>
            <a:xfrm>
              <a:off x="4888389" y="4387830"/>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0" cap="none" spc="0" normalizeH="0" baseline="0" noProof="0">
                <a:ln>
                  <a:noFill/>
                </a:ln>
                <a:effectLst/>
                <a:uLnTx/>
                <a:uFillTx/>
                <a:latin typeface="Segoe UI Semilight"/>
                <a:ea typeface="+mn-ea"/>
                <a:cs typeface="+mn-cs"/>
              </a:endParaRPr>
            </a:p>
          </p:txBody>
        </p:sp>
      </p:grpSp>
      <p:cxnSp>
        <p:nvCxnSpPr>
          <p:cNvPr id="231" name="Connector: Elbow 230">
            <a:extLst>
              <a:ext uri="{FF2B5EF4-FFF2-40B4-BE49-F238E27FC236}">
                <a16:creationId xmlns:a16="http://schemas.microsoft.com/office/drawing/2014/main" id="{DD962333-F3EA-4EB9-ABF5-D97D92FC5401}"/>
              </a:ext>
            </a:extLst>
          </p:cNvPr>
          <p:cNvCxnSpPr>
            <a:stCxn id="257" idx="0"/>
            <a:endCxn id="245" idx="1"/>
          </p:cNvCxnSpPr>
          <p:nvPr/>
        </p:nvCxnSpPr>
        <p:spPr>
          <a:xfrm rot="16200000" flipV="1">
            <a:off x="1388440" y="3206051"/>
            <a:ext cx="420412" cy="489717"/>
          </a:xfrm>
          <a:prstGeom prst="bentConnector4">
            <a:avLst>
              <a:gd name="adj1" fmla="val 10518"/>
              <a:gd name="adj2" fmla="val 61243"/>
            </a:avLst>
          </a:prstGeom>
          <a:noFill/>
          <a:ln w="9525" cap="flat" cmpd="sng" algn="ctr">
            <a:solidFill>
              <a:srgbClr val="0078D7"/>
            </a:solidFill>
            <a:prstDash val="solid"/>
            <a:headEnd type="none"/>
            <a:tailEnd type="none"/>
          </a:ln>
          <a:effectLst/>
        </p:spPr>
      </p:cxnSp>
      <p:cxnSp>
        <p:nvCxnSpPr>
          <p:cNvPr id="232" name="Straight Connector 231">
            <a:extLst>
              <a:ext uri="{FF2B5EF4-FFF2-40B4-BE49-F238E27FC236}">
                <a16:creationId xmlns:a16="http://schemas.microsoft.com/office/drawing/2014/main" id="{06B2F9F9-7B3E-4E5A-A3FC-B1618FD57122}"/>
              </a:ext>
            </a:extLst>
          </p:cNvPr>
          <p:cNvCxnSpPr>
            <a:stCxn id="258" idx="4"/>
            <a:endCxn id="257" idx="0"/>
          </p:cNvCxnSpPr>
          <p:nvPr/>
        </p:nvCxnSpPr>
        <p:spPr>
          <a:xfrm>
            <a:off x="1843504" y="3463751"/>
            <a:ext cx="0" cy="197364"/>
          </a:xfrm>
          <a:prstGeom prst="line">
            <a:avLst/>
          </a:prstGeom>
          <a:noFill/>
          <a:ln w="9525" cap="flat" cmpd="sng" algn="ctr">
            <a:solidFill>
              <a:srgbClr val="0078D7"/>
            </a:solidFill>
            <a:prstDash val="solid"/>
            <a:headEnd type="none"/>
            <a:tailEnd type="none"/>
          </a:ln>
          <a:effectLst/>
        </p:spPr>
      </p:cxnSp>
      <p:cxnSp>
        <p:nvCxnSpPr>
          <p:cNvPr id="233" name="Straight Connector 232">
            <a:extLst>
              <a:ext uri="{FF2B5EF4-FFF2-40B4-BE49-F238E27FC236}">
                <a16:creationId xmlns:a16="http://schemas.microsoft.com/office/drawing/2014/main" id="{DE84C0BE-9A35-48A4-B428-4EC182DFB896}"/>
              </a:ext>
            </a:extLst>
          </p:cNvPr>
          <p:cNvCxnSpPr>
            <a:stCxn id="257" idx="5"/>
            <a:endCxn id="256" idx="2"/>
          </p:cNvCxnSpPr>
          <p:nvPr/>
        </p:nvCxnSpPr>
        <p:spPr>
          <a:xfrm>
            <a:off x="1859367" y="3699413"/>
            <a:ext cx="182642" cy="108498"/>
          </a:xfrm>
          <a:prstGeom prst="line">
            <a:avLst/>
          </a:prstGeom>
          <a:noFill/>
          <a:ln w="9525" cap="flat" cmpd="sng" algn="ctr">
            <a:solidFill>
              <a:srgbClr val="0078D7"/>
            </a:solidFill>
            <a:prstDash val="solid"/>
            <a:headEnd type="none"/>
            <a:tailEnd type="none"/>
          </a:ln>
          <a:effectLst/>
        </p:spPr>
      </p:cxnSp>
      <p:cxnSp>
        <p:nvCxnSpPr>
          <p:cNvPr id="234" name="Straight Connector 233">
            <a:extLst>
              <a:ext uri="{FF2B5EF4-FFF2-40B4-BE49-F238E27FC236}">
                <a16:creationId xmlns:a16="http://schemas.microsoft.com/office/drawing/2014/main" id="{47706972-45D0-4DA7-88E8-39B1C82945BE}"/>
              </a:ext>
            </a:extLst>
          </p:cNvPr>
          <p:cNvCxnSpPr>
            <a:cxnSpLocks/>
            <a:stCxn id="256" idx="6"/>
            <a:endCxn id="259" idx="3"/>
          </p:cNvCxnSpPr>
          <p:nvPr/>
        </p:nvCxnSpPr>
        <p:spPr>
          <a:xfrm flipV="1">
            <a:off x="2086879" y="3700631"/>
            <a:ext cx="175597" cy="107280"/>
          </a:xfrm>
          <a:prstGeom prst="line">
            <a:avLst/>
          </a:prstGeom>
          <a:noFill/>
          <a:ln w="9525" cap="flat" cmpd="sng" algn="ctr">
            <a:solidFill>
              <a:srgbClr val="0078D7"/>
            </a:solidFill>
            <a:prstDash val="solid"/>
            <a:headEnd type="none"/>
            <a:tailEnd type="none"/>
          </a:ln>
          <a:effectLst/>
        </p:spPr>
      </p:cxnSp>
      <p:cxnSp>
        <p:nvCxnSpPr>
          <p:cNvPr id="235" name="Straight Connector 234">
            <a:extLst>
              <a:ext uri="{FF2B5EF4-FFF2-40B4-BE49-F238E27FC236}">
                <a16:creationId xmlns:a16="http://schemas.microsoft.com/office/drawing/2014/main" id="{B6AACAF5-1ADF-4CBC-B507-7DABF9314818}"/>
              </a:ext>
            </a:extLst>
          </p:cNvPr>
          <p:cNvCxnSpPr>
            <a:stCxn id="259" idx="0"/>
            <a:endCxn id="254" idx="4"/>
          </p:cNvCxnSpPr>
          <p:nvPr/>
        </p:nvCxnSpPr>
        <p:spPr>
          <a:xfrm flipV="1">
            <a:off x="2278340" y="3463751"/>
            <a:ext cx="0" cy="198582"/>
          </a:xfrm>
          <a:prstGeom prst="line">
            <a:avLst/>
          </a:prstGeom>
          <a:noFill/>
          <a:ln w="9525" cap="flat" cmpd="sng" algn="ctr">
            <a:solidFill>
              <a:srgbClr val="0078D7"/>
            </a:solidFill>
            <a:prstDash val="solid"/>
            <a:headEnd type="none"/>
            <a:tailEnd type="none"/>
          </a:ln>
          <a:effectLst/>
        </p:spPr>
      </p:cxnSp>
      <p:cxnSp>
        <p:nvCxnSpPr>
          <p:cNvPr id="236" name="Straight Connector 235">
            <a:extLst>
              <a:ext uri="{FF2B5EF4-FFF2-40B4-BE49-F238E27FC236}">
                <a16:creationId xmlns:a16="http://schemas.microsoft.com/office/drawing/2014/main" id="{ED6D940E-EA97-420B-91CD-19C61ABE662A}"/>
              </a:ext>
            </a:extLst>
          </p:cNvPr>
          <p:cNvCxnSpPr>
            <a:cxnSpLocks/>
            <a:stCxn id="254" idx="1"/>
            <a:endCxn id="255" idx="5"/>
          </p:cNvCxnSpPr>
          <p:nvPr/>
        </p:nvCxnSpPr>
        <p:spPr>
          <a:xfrm flipH="1" flipV="1">
            <a:off x="2079463" y="3326008"/>
            <a:ext cx="183013" cy="99444"/>
          </a:xfrm>
          <a:prstGeom prst="line">
            <a:avLst/>
          </a:prstGeom>
          <a:noFill/>
          <a:ln w="9525" cap="flat" cmpd="sng" algn="ctr">
            <a:solidFill>
              <a:srgbClr val="0078D7"/>
            </a:solidFill>
            <a:prstDash val="solid"/>
            <a:headEnd type="none"/>
            <a:tailEnd type="none"/>
          </a:ln>
          <a:effectLst/>
        </p:spPr>
      </p:cxnSp>
      <p:cxnSp>
        <p:nvCxnSpPr>
          <p:cNvPr id="237" name="Straight Connector 236">
            <a:extLst>
              <a:ext uri="{FF2B5EF4-FFF2-40B4-BE49-F238E27FC236}">
                <a16:creationId xmlns:a16="http://schemas.microsoft.com/office/drawing/2014/main" id="{9F426F85-9AB9-40F0-89D0-230A61141FC1}"/>
              </a:ext>
            </a:extLst>
          </p:cNvPr>
          <p:cNvCxnSpPr>
            <a:stCxn id="255" idx="3"/>
            <a:endCxn id="258" idx="7"/>
          </p:cNvCxnSpPr>
          <p:nvPr/>
        </p:nvCxnSpPr>
        <p:spPr>
          <a:xfrm flipH="1">
            <a:off x="1859367" y="3326008"/>
            <a:ext cx="188368" cy="99444"/>
          </a:xfrm>
          <a:prstGeom prst="line">
            <a:avLst/>
          </a:prstGeom>
          <a:noFill/>
          <a:ln w="9525" cap="flat" cmpd="sng" algn="ctr">
            <a:solidFill>
              <a:srgbClr val="0078D7"/>
            </a:solidFill>
            <a:prstDash val="solid"/>
            <a:headEnd type="none"/>
            <a:tailEnd type="none"/>
          </a:ln>
          <a:effectLst/>
        </p:spPr>
      </p:cxnSp>
      <p:cxnSp>
        <p:nvCxnSpPr>
          <p:cNvPr id="238" name="Straight Connector 237">
            <a:extLst>
              <a:ext uri="{FF2B5EF4-FFF2-40B4-BE49-F238E27FC236}">
                <a16:creationId xmlns:a16="http://schemas.microsoft.com/office/drawing/2014/main" id="{4B11BE14-C589-4DB1-9618-B38D19FC5648}"/>
              </a:ext>
            </a:extLst>
          </p:cNvPr>
          <p:cNvCxnSpPr>
            <a:cxnSpLocks/>
            <a:stCxn id="250" idx="5"/>
            <a:endCxn id="259" idx="1"/>
          </p:cNvCxnSpPr>
          <p:nvPr/>
        </p:nvCxnSpPr>
        <p:spPr>
          <a:xfrm>
            <a:off x="2079463" y="3578468"/>
            <a:ext cx="183013" cy="90436"/>
          </a:xfrm>
          <a:prstGeom prst="line">
            <a:avLst/>
          </a:prstGeom>
          <a:noFill/>
          <a:ln w="9525" cap="flat" cmpd="sng" algn="ctr">
            <a:solidFill>
              <a:srgbClr val="0078D7"/>
            </a:solidFill>
            <a:prstDash val="solid"/>
            <a:headEnd type="none"/>
            <a:tailEnd type="none"/>
          </a:ln>
          <a:effectLst/>
        </p:spPr>
      </p:cxnSp>
      <p:cxnSp>
        <p:nvCxnSpPr>
          <p:cNvPr id="239" name="Straight Connector 238">
            <a:extLst>
              <a:ext uri="{FF2B5EF4-FFF2-40B4-BE49-F238E27FC236}">
                <a16:creationId xmlns:a16="http://schemas.microsoft.com/office/drawing/2014/main" id="{BF339A76-B15C-4DDC-8534-BF6C4E5DCBE9}"/>
              </a:ext>
            </a:extLst>
          </p:cNvPr>
          <p:cNvCxnSpPr>
            <a:stCxn id="250" idx="3"/>
            <a:endCxn id="257" idx="6"/>
          </p:cNvCxnSpPr>
          <p:nvPr/>
        </p:nvCxnSpPr>
        <p:spPr>
          <a:xfrm flipH="1">
            <a:off x="1865938" y="3578468"/>
            <a:ext cx="181797" cy="105082"/>
          </a:xfrm>
          <a:prstGeom prst="line">
            <a:avLst/>
          </a:prstGeom>
          <a:noFill/>
          <a:ln w="9525" cap="flat" cmpd="sng" algn="ctr">
            <a:solidFill>
              <a:srgbClr val="0078D7"/>
            </a:solidFill>
            <a:prstDash val="solid"/>
            <a:headEnd type="none"/>
            <a:tailEnd type="none"/>
          </a:ln>
          <a:effectLst/>
        </p:spPr>
      </p:cxnSp>
      <p:cxnSp>
        <p:nvCxnSpPr>
          <p:cNvPr id="243" name="Straight Connector 242">
            <a:extLst>
              <a:ext uri="{FF2B5EF4-FFF2-40B4-BE49-F238E27FC236}">
                <a16:creationId xmlns:a16="http://schemas.microsoft.com/office/drawing/2014/main" id="{64EE7815-E308-467A-91AC-9189ECA67E09}"/>
              </a:ext>
            </a:extLst>
          </p:cNvPr>
          <p:cNvCxnSpPr>
            <a:stCxn id="250" idx="7"/>
            <a:endCxn id="254" idx="3"/>
          </p:cNvCxnSpPr>
          <p:nvPr/>
        </p:nvCxnSpPr>
        <p:spPr>
          <a:xfrm flipV="1">
            <a:off x="2079463" y="3457180"/>
            <a:ext cx="183013" cy="89560"/>
          </a:xfrm>
          <a:prstGeom prst="line">
            <a:avLst/>
          </a:prstGeom>
          <a:noFill/>
          <a:ln w="9525" cap="flat" cmpd="sng" algn="ctr">
            <a:solidFill>
              <a:srgbClr val="0078D7"/>
            </a:solidFill>
            <a:prstDash val="solid"/>
            <a:headEnd type="none"/>
            <a:tailEnd type="none"/>
          </a:ln>
          <a:effectLst/>
        </p:spPr>
      </p:cxnSp>
      <p:cxnSp>
        <p:nvCxnSpPr>
          <p:cNvPr id="244" name="Straight Connector 243">
            <a:extLst>
              <a:ext uri="{FF2B5EF4-FFF2-40B4-BE49-F238E27FC236}">
                <a16:creationId xmlns:a16="http://schemas.microsoft.com/office/drawing/2014/main" id="{45AF44D0-2649-40CA-B73F-463813AA3DF3}"/>
              </a:ext>
            </a:extLst>
          </p:cNvPr>
          <p:cNvCxnSpPr>
            <a:stCxn id="250" idx="1"/>
            <a:endCxn id="258" idx="5"/>
          </p:cNvCxnSpPr>
          <p:nvPr/>
        </p:nvCxnSpPr>
        <p:spPr>
          <a:xfrm flipH="1" flipV="1">
            <a:off x="1859367" y="3457180"/>
            <a:ext cx="188368" cy="89560"/>
          </a:xfrm>
          <a:prstGeom prst="line">
            <a:avLst/>
          </a:prstGeom>
          <a:noFill/>
          <a:ln w="9525" cap="flat" cmpd="sng" algn="ctr">
            <a:solidFill>
              <a:srgbClr val="0078D7"/>
            </a:solidFill>
            <a:prstDash val="solid"/>
            <a:headEnd type="none"/>
            <a:tailEnd type="none"/>
          </a:ln>
          <a:effectLst/>
        </p:spPr>
      </p:cxnSp>
      <p:sp>
        <p:nvSpPr>
          <p:cNvPr id="222" name="Rectangle: Rounded Corners 221">
            <a:extLst>
              <a:ext uri="{FF2B5EF4-FFF2-40B4-BE49-F238E27FC236}">
                <a16:creationId xmlns:a16="http://schemas.microsoft.com/office/drawing/2014/main" id="{429A74FA-7C81-4757-90F0-A9DF3FB90E36}"/>
              </a:ext>
            </a:extLst>
          </p:cNvPr>
          <p:cNvSpPr/>
          <p:nvPr/>
        </p:nvSpPr>
        <p:spPr bwMode="auto">
          <a:xfrm>
            <a:off x="5218374" y="5035380"/>
            <a:ext cx="1653376" cy="510236"/>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050" b="0" i="0" u="none" strike="noStrike" kern="1200" cap="none" spc="0" normalizeH="0" baseline="0" noProof="0">
                <a:ln>
                  <a:noFill/>
                </a:ln>
                <a:solidFill>
                  <a:schemeClr val="tx1"/>
                </a:solidFill>
                <a:effectLst/>
                <a:uLnTx/>
                <a:uFillTx/>
                <a:latin typeface="Segoe UI Semilight"/>
                <a:ea typeface="+mn-ea"/>
                <a:cs typeface="Segoe UI" pitchFamily="34" charset="0"/>
              </a:rPr>
              <a:t>Data warehouse</a:t>
            </a:r>
          </a:p>
        </p:txBody>
      </p:sp>
      <p:sp>
        <p:nvSpPr>
          <p:cNvPr id="223" name="Oval 222">
            <a:extLst>
              <a:ext uri="{FF2B5EF4-FFF2-40B4-BE49-F238E27FC236}">
                <a16:creationId xmlns:a16="http://schemas.microsoft.com/office/drawing/2014/main" id="{929D08E8-5B4D-45D5-9DEA-FFA8CE1583E5}"/>
              </a:ext>
            </a:extLst>
          </p:cNvPr>
          <p:cNvSpPr/>
          <p:nvPr/>
        </p:nvSpPr>
        <p:spPr bwMode="auto">
          <a:xfrm>
            <a:off x="5067480" y="4779526"/>
            <a:ext cx="510228" cy="511773"/>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8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224" name="TextBox 223">
            <a:extLst>
              <a:ext uri="{FF2B5EF4-FFF2-40B4-BE49-F238E27FC236}">
                <a16:creationId xmlns:a16="http://schemas.microsoft.com/office/drawing/2014/main" id="{C019C2FB-7607-44D2-927B-43F2004C116F}"/>
              </a:ext>
            </a:extLst>
          </p:cNvPr>
          <p:cNvSpPr txBox="1"/>
          <p:nvPr/>
        </p:nvSpPr>
        <p:spPr>
          <a:xfrm>
            <a:off x="5185494" y="5107006"/>
            <a:ext cx="306174" cy="92333"/>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6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DW </a:t>
            </a:r>
          </a:p>
        </p:txBody>
      </p:sp>
      <p:sp>
        <p:nvSpPr>
          <p:cNvPr id="353" name="Freeform: Shape 352">
            <a:extLst>
              <a:ext uri="{FF2B5EF4-FFF2-40B4-BE49-F238E27FC236}">
                <a16:creationId xmlns:a16="http://schemas.microsoft.com/office/drawing/2014/main" id="{2E492429-DF2D-4F3F-A745-12213DEF7859}"/>
              </a:ext>
            </a:extLst>
          </p:cNvPr>
          <p:cNvSpPr/>
          <p:nvPr/>
        </p:nvSpPr>
        <p:spPr bwMode="auto">
          <a:xfrm>
            <a:off x="5855362" y="5071041"/>
            <a:ext cx="379403" cy="294125"/>
          </a:xfrm>
          <a:custGeom>
            <a:avLst/>
            <a:gdLst>
              <a:gd name="connsiteX0" fmla="*/ 41910 w 415290"/>
              <a:gd name="connsiteY0" fmla="*/ 321945 h 321945"/>
              <a:gd name="connsiteX1" fmla="*/ 41910 w 415290"/>
              <a:gd name="connsiteY1" fmla="*/ 169545 h 321945"/>
              <a:gd name="connsiteX2" fmla="*/ 0 w 415290"/>
              <a:gd name="connsiteY2" fmla="*/ 169545 h 321945"/>
              <a:gd name="connsiteX3" fmla="*/ 0 w 415290"/>
              <a:gd name="connsiteY3" fmla="*/ 139065 h 321945"/>
              <a:gd name="connsiteX4" fmla="*/ 232410 w 415290"/>
              <a:gd name="connsiteY4" fmla="*/ 0 h 321945"/>
              <a:gd name="connsiteX5" fmla="*/ 415290 w 415290"/>
              <a:gd name="connsiteY5" fmla="*/ 99060 h 321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290" h="321945">
                <a:moveTo>
                  <a:pt x="41910" y="321945"/>
                </a:moveTo>
                <a:lnTo>
                  <a:pt x="41910" y="169545"/>
                </a:lnTo>
                <a:lnTo>
                  <a:pt x="0" y="169545"/>
                </a:lnTo>
                <a:lnTo>
                  <a:pt x="0" y="139065"/>
                </a:lnTo>
                <a:lnTo>
                  <a:pt x="232410" y="0"/>
                </a:lnTo>
                <a:lnTo>
                  <a:pt x="415290" y="99060"/>
                </a:lnTo>
              </a:path>
            </a:pathLst>
          </a:cu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IN" sz="1100" b="0" i="0" u="none" strike="noStrike" kern="1200" cap="none" spc="0" normalizeH="0" baseline="0" noProof="0">
              <a:ln>
                <a:noFill/>
              </a:ln>
              <a:effectLst/>
              <a:uLnTx/>
              <a:uFillTx/>
              <a:latin typeface="Segoe UI Semilight"/>
              <a:ea typeface="+mn-ea"/>
              <a:cs typeface="+mn-cs"/>
            </a:endParaRPr>
          </a:p>
        </p:txBody>
      </p:sp>
      <p:sp>
        <p:nvSpPr>
          <p:cNvPr id="354" name="Rectangle 353">
            <a:extLst>
              <a:ext uri="{FF2B5EF4-FFF2-40B4-BE49-F238E27FC236}">
                <a16:creationId xmlns:a16="http://schemas.microsoft.com/office/drawing/2014/main" id="{72AD9372-169E-433E-B112-3498998D64B6}"/>
              </a:ext>
            </a:extLst>
          </p:cNvPr>
          <p:cNvSpPr>
            <a:spLocks noChangeAspect="1"/>
          </p:cNvSpPr>
          <p:nvPr/>
        </p:nvSpPr>
        <p:spPr bwMode="auto">
          <a:xfrm>
            <a:off x="5919172" y="5229063"/>
            <a:ext cx="54800" cy="54800"/>
          </a:xfrm>
          <a:prstGeom prst="rect">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400" b="0" i="0" u="none" strike="noStrike" kern="1200" cap="none" spc="0" normalizeH="0" baseline="0" noProof="0" err="1">
              <a:ln>
                <a:noFill/>
              </a:ln>
              <a:effectLst/>
              <a:uLnTx/>
              <a:uFillTx/>
              <a:latin typeface="Segoe UI Semilight"/>
              <a:ea typeface="Segoe UI" pitchFamily="34" charset="0"/>
              <a:cs typeface="Segoe UI" pitchFamily="34" charset="0"/>
            </a:endParaRPr>
          </a:p>
        </p:txBody>
      </p:sp>
      <p:sp>
        <p:nvSpPr>
          <p:cNvPr id="355" name="Rectangle 354">
            <a:extLst>
              <a:ext uri="{FF2B5EF4-FFF2-40B4-BE49-F238E27FC236}">
                <a16:creationId xmlns:a16="http://schemas.microsoft.com/office/drawing/2014/main" id="{8AF07469-9181-407C-9E0A-F926CC25F473}"/>
              </a:ext>
            </a:extLst>
          </p:cNvPr>
          <p:cNvSpPr>
            <a:spLocks noChangeAspect="1"/>
          </p:cNvSpPr>
          <p:nvPr/>
        </p:nvSpPr>
        <p:spPr bwMode="auto">
          <a:xfrm>
            <a:off x="5919182" y="5308978"/>
            <a:ext cx="54800" cy="54800"/>
          </a:xfrm>
          <a:prstGeom prst="rect">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400" b="0" i="0" u="none" strike="noStrike" kern="1200" cap="none" spc="0" normalizeH="0" baseline="0" noProof="0" err="1">
              <a:ln>
                <a:noFill/>
              </a:ln>
              <a:effectLst/>
              <a:uLnTx/>
              <a:uFillTx/>
              <a:latin typeface="Segoe UI Semilight"/>
              <a:ea typeface="Segoe UI" pitchFamily="34" charset="0"/>
              <a:cs typeface="Segoe UI" pitchFamily="34" charset="0"/>
            </a:endParaRPr>
          </a:p>
        </p:txBody>
      </p:sp>
      <p:sp>
        <p:nvSpPr>
          <p:cNvPr id="356" name="Rectangle 355">
            <a:extLst>
              <a:ext uri="{FF2B5EF4-FFF2-40B4-BE49-F238E27FC236}">
                <a16:creationId xmlns:a16="http://schemas.microsoft.com/office/drawing/2014/main" id="{48C0CC65-BF05-4D89-85CA-12CA876B2938}"/>
              </a:ext>
            </a:extLst>
          </p:cNvPr>
          <p:cNvSpPr>
            <a:spLocks noChangeAspect="1"/>
          </p:cNvSpPr>
          <p:nvPr/>
        </p:nvSpPr>
        <p:spPr bwMode="auto">
          <a:xfrm>
            <a:off x="5995275" y="5229051"/>
            <a:ext cx="54800" cy="54800"/>
          </a:xfrm>
          <a:prstGeom prst="rect">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400" b="0" i="0" u="none" strike="noStrike" kern="1200" cap="none" spc="0" normalizeH="0" baseline="0" noProof="0" err="1">
              <a:ln>
                <a:noFill/>
              </a:ln>
              <a:effectLst/>
              <a:uLnTx/>
              <a:uFillTx/>
              <a:latin typeface="Segoe UI Semilight"/>
              <a:ea typeface="Segoe UI" pitchFamily="34" charset="0"/>
              <a:cs typeface="Segoe UI" pitchFamily="34" charset="0"/>
            </a:endParaRPr>
          </a:p>
        </p:txBody>
      </p:sp>
      <p:sp>
        <p:nvSpPr>
          <p:cNvPr id="357" name="Rectangle 356">
            <a:extLst>
              <a:ext uri="{FF2B5EF4-FFF2-40B4-BE49-F238E27FC236}">
                <a16:creationId xmlns:a16="http://schemas.microsoft.com/office/drawing/2014/main" id="{94A3D863-3285-4914-8606-83FD4D280E79}"/>
              </a:ext>
            </a:extLst>
          </p:cNvPr>
          <p:cNvSpPr>
            <a:spLocks noChangeAspect="1"/>
          </p:cNvSpPr>
          <p:nvPr/>
        </p:nvSpPr>
        <p:spPr bwMode="auto">
          <a:xfrm>
            <a:off x="5995295" y="5308962"/>
            <a:ext cx="54800" cy="54800"/>
          </a:xfrm>
          <a:prstGeom prst="rect">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400" b="0" i="0" u="none" strike="noStrike" kern="1200" cap="none" spc="0" normalizeH="0" baseline="0" noProof="0" err="1">
              <a:ln>
                <a:noFill/>
              </a:ln>
              <a:effectLst/>
              <a:uLnTx/>
              <a:uFillTx/>
              <a:latin typeface="Segoe UI Semilight"/>
              <a:ea typeface="Segoe UI" pitchFamily="34" charset="0"/>
              <a:cs typeface="Segoe UI" pitchFamily="34" charset="0"/>
            </a:endParaRPr>
          </a:p>
        </p:txBody>
      </p:sp>
      <p:sp>
        <p:nvSpPr>
          <p:cNvPr id="358" name="Rectangle 357">
            <a:extLst>
              <a:ext uri="{FF2B5EF4-FFF2-40B4-BE49-F238E27FC236}">
                <a16:creationId xmlns:a16="http://schemas.microsoft.com/office/drawing/2014/main" id="{1E682C7E-5F27-47F8-B8A3-4B4675318A0E}"/>
              </a:ext>
            </a:extLst>
          </p:cNvPr>
          <p:cNvSpPr>
            <a:spLocks noChangeAspect="1"/>
          </p:cNvSpPr>
          <p:nvPr/>
        </p:nvSpPr>
        <p:spPr bwMode="auto">
          <a:xfrm>
            <a:off x="6071341" y="5308914"/>
            <a:ext cx="54800" cy="54800"/>
          </a:xfrm>
          <a:prstGeom prst="rect">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400" b="0" i="0" u="none" strike="noStrike" kern="1200" cap="none" spc="0" normalizeH="0" baseline="0" noProof="0" err="1">
              <a:ln>
                <a:noFill/>
              </a:ln>
              <a:effectLst/>
              <a:uLnTx/>
              <a:uFillTx/>
              <a:latin typeface="Segoe UI Semilight"/>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1249FEE3-5D24-4165-ADD1-B00243D24DC9}"/>
              </a:ext>
            </a:extLst>
          </p:cNvPr>
          <p:cNvSpPr/>
          <p:nvPr/>
        </p:nvSpPr>
        <p:spPr bwMode="auto">
          <a:xfrm>
            <a:off x="5218373" y="4114129"/>
            <a:ext cx="1653376" cy="510237"/>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IN" sz="1050" b="0" i="0" u="none" strike="noStrike" kern="1200" cap="none" spc="0" normalizeH="0" baseline="0" noProof="0">
                <a:ln>
                  <a:noFill/>
                </a:ln>
                <a:solidFill>
                  <a:schemeClr val="tx1"/>
                </a:solidFill>
                <a:effectLst/>
                <a:uLnTx/>
                <a:uFillTx/>
                <a:latin typeface="Segoe UI Semilight"/>
                <a:ea typeface="+mn-ea"/>
                <a:cs typeface="Segoe UI" pitchFamily="34" charset="0"/>
              </a:rPr>
              <a:t>Operational stores</a:t>
            </a:r>
          </a:p>
        </p:txBody>
      </p:sp>
      <p:sp>
        <p:nvSpPr>
          <p:cNvPr id="189" name="Oval 188">
            <a:extLst>
              <a:ext uri="{FF2B5EF4-FFF2-40B4-BE49-F238E27FC236}">
                <a16:creationId xmlns:a16="http://schemas.microsoft.com/office/drawing/2014/main" id="{ACFEC52E-11DF-4B26-A8DD-6C0217C16112}"/>
              </a:ext>
            </a:extLst>
          </p:cNvPr>
          <p:cNvSpPr/>
          <p:nvPr/>
        </p:nvSpPr>
        <p:spPr bwMode="auto">
          <a:xfrm>
            <a:off x="5067479" y="3856462"/>
            <a:ext cx="510228" cy="511773"/>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8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90" name="TextBox 189">
            <a:extLst>
              <a:ext uri="{FF2B5EF4-FFF2-40B4-BE49-F238E27FC236}">
                <a16:creationId xmlns:a16="http://schemas.microsoft.com/office/drawing/2014/main" id="{3B2DD16B-2122-4563-B580-A38C586285C6}"/>
              </a:ext>
            </a:extLst>
          </p:cNvPr>
          <p:cNvSpPr txBox="1"/>
          <p:nvPr/>
        </p:nvSpPr>
        <p:spPr>
          <a:xfrm>
            <a:off x="5183931" y="4142066"/>
            <a:ext cx="277319" cy="184666"/>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r>
              <a:rPr kumimoji="0" lang="en-US" sz="6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Cosmos</a:t>
            </a:r>
            <a:br>
              <a:rPr kumimoji="0" lang="en-US" sz="6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600" b="0" i="0" u="none" strike="noStrike" kern="0" cap="none" spc="0" normalizeH="0" baseline="0" noProof="0">
                <a:ln>
                  <a:noFill/>
                </a:ln>
                <a:solidFill>
                  <a:schemeClr val="tx2"/>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DB </a:t>
            </a:r>
          </a:p>
        </p:txBody>
      </p:sp>
      <p:grpSp>
        <p:nvGrpSpPr>
          <p:cNvPr id="323" name="Graphic 31">
            <a:extLst>
              <a:ext uri="{FF2B5EF4-FFF2-40B4-BE49-F238E27FC236}">
                <a16:creationId xmlns:a16="http://schemas.microsoft.com/office/drawing/2014/main" id="{924C3710-FE13-4437-BFCD-88192213E41F}"/>
              </a:ext>
            </a:extLst>
          </p:cNvPr>
          <p:cNvGrpSpPr/>
          <p:nvPr/>
        </p:nvGrpSpPr>
        <p:grpSpPr>
          <a:xfrm>
            <a:off x="5199808" y="3906613"/>
            <a:ext cx="245569" cy="226186"/>
            <a:chOff x="4620547" y="3278505"/>
            <a:chExt cx="298828" cy="274410"/>
          </a:xfrm>
        </p:grpSpPr>
        <p:sp>
          <p:nvSpPr>
            <p:cNvPr id="324" name="Freeform: Shape 323">
              <a:extLst>
                <a:ext uri="{FF2B5EF4-FFF2-40B4-BE49-F238E27FC236}">
                  <a16:creationId xmlns:a16="http://schemas.microsoft.com/office/drawing/2014/main" id="{D8AA9A14-4A36-49F0-AB65-437C800AC4F4}"/>
                </a:ext>
              </a:extLst>
            </p:cNvPr>
            <p:cNvSpPr/>
            <p:nvPr/>
          </p:nvSpPr>
          <p:spPr>
            <a:xfrm>
              <a:off x="4848970" y="3504254"/>
              <a:ext cx="48836" cy="48836"/>
            </a:xfrm>
            <a:custGeom>
              <a:avLst/>
              <a:gdLst>
                <a:gd name="connsiteX0" fmla="*/ 23546 w 48835"/>
                <a:gd name="connsiteY0" fmla="*/ 48778 h 48835"/>
                <a:gd name="connsiteX1" fmla="*/ 21337 w 48835"/>
                <a:gd name="connsiteY1" fmla="*/ 39127 h 48835"/>
                <a:gd name="connsiteX2" fmla="*/ 4593 w 48835"/>
                <a:gd name="connsiteY2" fmla="*/ 26918 h 48835"/>
                <a:gd name="connsiteX3" fmla="*/ 872 w 48835"/>
                <a:gd name="connsiteY3" fmla="*/ 24825 h 48835"/>
                <a:gd name="connsiteX4" fmla="*/ 4477 w 48835"/>
                <a:gd name="connsiteY4" fmla="*/ 22732 h 48835"/>
                <a:gd name="connsiteX5" fmla="*/ 22616 w 48835"/>
                <a:gd name="connsiteY5" fmla="*/ 4593 h 48835"/>
                <a:gd name="connsiteX6" fmla="*/ 24709 w 48835"/>
                <a:gd name="connsiteY6" fmla="*/ 872 h 48835"/>
                <a:gd name="connsiteX7" fmla="*/ 26802 w 48835"/>
                <a:gd name="connsiteY7" fmla="*/ 4477 h 48835"/>
                <a:gd name="connsiteX8" fmla="*/ 45406 w 48835"/>
                <a:gd name="connsiteY8" fmla="*/ 22616 h 48835"/>
                <a:gd name="connsiteX9" fmla="*/ 48778 w 48835"/>
                <a:gd name="connsiteY9" fmla="*/ 24592 h 48835"/>
                <a:gd name="connsiteX10" fmla="*/ 45871 w 48835"/>
                <a:gd name="connsiteY10" fmla="*/ 26569 h 48835"/>
                <a:gd name="connsiteX11" fmla="*/ 26685 w 48835"/>
                <a:gd name="connsiteY11" fmla="*/ 46103 h 48835"/>
                <a:gd name="connsiteX12" fmla="*/ 25988 w 48835"/>
                <a:gd name="connsiteY12" fmla="*/ 48661 h 48835"/>
                <a:gd name="connsiteX13" fmla="*/ 23546 w 48835"/>
                <a:gd name="connsiteY13" fmla="*/ 48778 h 4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35" h="48835">
                  <a:moveTo>
                    <a:pt x="23546" y="48778"/>
                  </a:moveTo>
                  <a:cubicBezTo>
                    <a:pt x="22732" y="45522"/>
                    <a:pt x="22848" y="42150"/>
                    <a:pt x="21337" y="39127"/>
                  </a:cubicBezTo>
                  <a:cubicBezTo>
                    <a:pt x="17965" y="32150"/>
                    <a:pt x="12500" y="27732"/>
                    <a:pt x="4593" y="26918"/>
                  </a:cubicBezTo>
                  <a:cubicBezTo>
                    <a:pt x="3081" y="26801"/>
                    <a:pt x="872" y="27034"/>
                    <a:pt x="872" y="24825"/>
                  </a:cubicBezTo>
                  <a:cubicBezTo>
                    <a:pt x="872" y="22616"/>
                    <a:pt x="3081" y="22964"/>
                    <a:pt x="4477" y="22732"/>
                  </a:cubicBezTo>
                  <a:cubicBezTo>
                    <a:pt x="14593" y="21453"/>
                    <a:pt x="21220" y="14709"/>
                    <a:pt x="22616" y="4593"/>
                  </a:cubicBezTo>
                  <a:cubicBezTo>
                    <a:pt x="22848" y="3081"/>
                    <a:pt x="22616" y="872"/>
                    <a:pt x="24709" y="872"/>
                  </a:cubicBezTo>
                  <a:cubicBezTo>
                    <a:pt x="26802" y="872"/>
                    <a:pt x="26685" y="2965"/>
                    <a:pt x="26802" y="4477"/>
                  </a:cubicBezTo>
                  <a:cubicBezTo>
                    <a:pt x="28197" y="14709"/>
                    <a:pt x="34708" y="21104"/>
                    <a:pt x="45406" y="22616"/>
                  </a:cubicBezTo>
                  <a:cubicBezTo>
                    <a:pt x="46801" y="22848"/>
                    <a:pt x="48661" y="22732"/>
                    <a:pt x="48778" y="24592"/>
                  </a:cubicBezTo>
                  <a:cubicBezTo>
                    <a:pt x="48894" y="26336"/>
                    <a:pt x="47150" y="26336"/>
                    <a:pt x="45871" y="26569"/>
                  </a:cubicBezTo>
                  <a:cubicBezTo>
                    <a:pt x="33429" y="29011"/>
                    <a:pt x="28894" y="33662"/>
                    <a:pt x="26685" y="46103"/>
                  </a:cubicBezTo>
                  <a:cubicBezTo>
                    <a:pt x="26569" y="46917"/>
                    <a:pt x="26220" y="47731"/>
                    <a:pt x="25988" y="48661"/>
                  </a:cubicBezTo>
                  <a:cubicBezTo>
                    <a:pt x="25290" y="48778"/>
                    <a:pt x="24476" y="48778"/>
                    <a:pt x="23546" y="48778"/>
                  </a:cubicBezTo>
                  <a:close/>
                </a:path>
              </a:pathLst>
            </a:custGeom>
            <a:solidFill>
              <a:srgbClr val="0675C7"/>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25" name="Freeform: Shape 324">
              <a:extLst>
                <a:ext uri="{FF2B5EF4-FFF2-40B4-BE49-F238E27FC236}">
                  <a16:creationId xmlns:a16="http://schemas.microsoft.com/office/drawing/2014/main" id="{E28D148B-6580-4B51-AEBE-43E4100C5681}"/>
                </a:ext>
              </a:extLst>
            </p:cNvPr>
            <p:cNvSpPr/>
            <p:nvPr/>
          </p:nvSpPr>
          <p:spPr>
            <a:xfrm>
              <a:off x="4674092" y="3325441"/>
              <a:ext cx="179064" cy="156972"/>
            </a:xfrm>
            <a:custGeom>
              <a:avLst/>
              <a:gdLst>
                <a:gd name="connsiteX0" fmla="*/ 872 w 179064"/>
                <a:gd name="connsiteY0" fmla="*/ 79223 h 156971"/>
                <a:gd name="connsiteX1" fmla="*/ 78544 w 179064"/>
                <a:gd name="connsiteY1" fmla="*/ 2598 h 156971"/>
                <a:gd name="connsiteX2" fmla="*/ 140868 w 179064"/>
                <a:gd name="connsiteY2" fmla="*/ 10621 h 156971"/>
                <a:gd name="connsiteX3" fmla="*/ 143658 w 179064"/>
                <a:gd name="connsiteY3" fmla="*/ 12830 h 156971"/>
                <a:gd name="connsiteX4" fmla="*/ 131915 w 179064"/>
                <a:gd name="connsiteY4" fmla="*/ 13179 h 156971"/>
                <a:gd name="connsiteX5" fmla="*/ 116450 w 179064"/>
                <a:gd name="connsiteY5" fmla="*/ 26202 h 156971"/>
                <a:gd name="connsiteX6" fmla="*/ 115055 w 179064"/>
                <a:gd name="connsiteY6" fmla="*/ 34457 h 156971"/>
                <a:gd name="connsiteX7" fmla="*/ 106218 w 179064"/>
                <a:gd name="connsiteY7" fmla="*/ 34922 h 156971"/>
                <a:gd name="connsiteX8" fmla="*/ 104008 w 179064"/>
                <a:gd name="connsiteY8" fmla="*/ 34922 h 156971"/>
                <a:gd name="connsiteX9" fmla="*/ 82265 w 179064"/>
                <a:gd name="connsiteY9" fmla="*/ 47480 h 156971"/>
                <a:gd name="connsiteX10" fmla="*/ 81567 w 179064"/>
                <a:gd name="connsiteY10" fmla="*/ 75851 h 156971"/>
                <a:gd name="connsiteX11" fmla="*/ 106566 w 179064"/>
                <a:gd name="connsiteY11" fmla="*/ 89688 h 156971"/>
                <a:gd name="connsiteX12" fmla="*/ 179239 w 179064"/>
                <a:gd name="connsiteY12" fmla="*/ 89804 h 156971"/>
                <a:gd name="connsiteX13" fmla="*/ 154937 w 179064"/>
                <a:gd name="connsiteY13" fmla="*/ 109804 h 156971"/>
                <a:gd name="connsiteX14" fmla="*/ 142844 w 179064"/>
                <a:gd name="connsiteY14" fmla="*/ 109687 h 156971"/>
                <a:gd name="connsiteX15" fmla="*/ 119124 w 179064"/>
                <a:gd name="connsiteY15" fmla="*/ 133989 h 156971"/>
                <a:gd name="connsiteX16" fmla="*/ 96799 w 179064"/>
                <a:gd name="connsiteY16" fmla="*/ 147012 h 156971"/>
                <a:gd name="connsiteX17" fmla="*/ 77149 w 179064"/>
                <a:gd name="connsiteY17" fmla="*/ 156779 h 156971"/>
                <a:gd name="connsiteX18" fmla="*/ 80172 w 179064"/>
                <a:gd name="connsiteY18" fmla="*/ 151082 h 156971"/>
                <a:gd name="connsiteX19" fmla="*/ 82381 w 179064"/>
                <a:gd name="connsiteY19" fmla="*/ 131896 h 156971"/>
                <a:gd name="connsiteX20" fmla="*/ 58661 w 179064"/>
                <a:gd name="connsiteY20" fmla="*/ 112943 h 156971"/>
                <a:gd name="connsiteX21" fmla="*/ 53545 w 179064"/>
                <a:gd name="connsiteY21" fmla="*/ 106781 h 156971"/>
                <a:gd name="connsiteX22" fmla="*/ 32150 w 179064"/>
                <a:gd name="connsiteY22" fmla="*/ 81084 h 156971"/>
                <a:gd name="connsiteX23" fmla="*/ 5756 w 179064"/>
                <a:gd name="connsiteY23" fmla="*/ 80270 h 156971"/>
                <a:gd name="connsiteX24" fmla="*/ 872 w 179064"/>
                <a:gd name="connsiteY24" fmla="*/ 79223 h 1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064" h="156971">
                  <a:moveTo>
                    <a:pt x="872" y="79223"/>
                  </a:moveTo>
                  <a:cubicBezTo>
                    <a:pt x="7616" y="41783"/>
                    <a:pt x="40406" y="9574"/>
                    <a:pt x="78544" y="2598"/>
                  </a:cubicBezTo>
                  <a:cubicBezTo>
                    <a:pt x="100288" y="-1356"/>
                    <a:pt x="120868" y="1551"/>
                    <a:pt x="140868" y="10621"/>
                  </a:cubicBezTo>
                  <a:cubicBezTo>
                    <a:pt x="141798" y="11318"/>
                    <a:pt x="142728" y="12132"/>
                    <a:pt x="143658" y="12830"/>
                  </a:cubicBezTo>
                  <a:cubicBezTo>
                    <a:pt x="139705" y="12946"/>
                    <a:pt x="135868" y="12946"/>
                    <a:pt x="131915" y="13179"/>
                  </a:cubicBezTo>
                  <a:cubicBezTo>
                    <a:pt x="124938" y="13411"/>
                    <a:pt x="117496" y="19690"/>
                    <a:pt x="116450" y="26202"/>
                  </a:cubicBezTo>
                  <a:cubicBezTo>
                    <a:pt x="115985" y="29109"/>
                    <a:pt x="116682" y="33295"/>
                    <a:pt x="115055" y="34457"/>
                  </a:cubicBezTo>
                  <a:cubicBezTo>
                    <a:pt x="113078" y="35969"/>
                    <a:pt x="109241" y="34922"/>
                    <a:pt x="106218" y="34922"/>
                  </a:cubicBezTo>
                  <a:cubicBezTo>
                    <a:pt x="105520" y="34922"/>
                    <a:pt x="104706" y="34922"/>
                    <a:pt x="104008" y="34922"/>
                  </a:cubicBezTo>
                  <a:cubicBezTo>
                    <a:pt x="94823" y="35620"/>
                    <a:pt x="87265" y="39690"/>
                    <a:pt x="82265" y="47480"/>
                  </a:cubicBezTo>
                  <a:cubicBezTo>
                    <a:pt x="76335" y="56666"/>
                    <a:pt x="76219" y="66433"/>
                    <a:pt x="81567" y="75851"/>
                  </a:cubicBezTo>
                  <a:cubicBezTo>
                    <a:pt x="87032" y="85502"/>
                    <a:pt x="95869" y="89572"/>
                    <a:pt x="106566" y="89688"/>
                  </a:cubicBezTo>
                  <a:cubicBezTo>
                    <a:pt x="130752" y="89804"/>
                    <a:pt x="155053" y="89804"/>
                    <a:pt x="179239" y="89804"/>
                  </a:cubicBezTo>
                  <a:cubicBezTo>
                    <a:pt x="171797" y="97246"/>
                    <a:pt x="163425" y="103641"/>
                    <a:pt x="154937" y="109804"/>
                  </a:cubicBezTo>
                  <a:cubicBezTo>
                    <a:pt x="150867" y="109804"/>
                    <a:pt x="146798" y="110036"/>
                    <a:pt x="142844" y="109687"/>
                  </a:cubicBezTo>
                  <a:cubicBezTo>
                    <a:pt x="129008" y="108408"/>
                    <a:pt x="117729" y="122129"/>
                    <a:pt x="119124" y="133989"/>
                  </a:cubicBezTo>
                  <a:cubicBezTo>
                    <a:pt x="111683" y="138407"/>
                    <a:pt x="104357" y="143059"/>
                    <a:pt x="96799" y="147012"/>
                  </a:cubicBezTo>
                  <a:cubicBezTo>
                    <a:pt x="90288" y="150384"/>
                    <a:pt x="84242" y="154570"/>
                    <a:pt x="77149" y="156779"/>
                  </a:cubicBezTo>
                  <a:cubicBezTo>
                    <a:pt x="78195" y="154919"/>
                    <a:pt x="79125" y="152942"/>
                    <a:pt x="80172" y="151082"/>
                  </a:cubicBezTo>
                  <a:cubicBezTo>
                    <a:pt x="83660" y="145035"/>
                    <a:pt x="84358" y="138524"/>
                    <a:pt x="82381" y="131896"/>
                  </a:cubicBezTo>
                  <a:cubicBezTo>
                    <a:pt x="78893" y="120269"/>
                    <a:pt x="70521" y="113990"/>
                    <a:pt x="58661" y="112943"/>
                  </a:cubicBezTo>
                  <a:cubicBezTo>
                    <a:pt x="54243" y="112478"/>
                    <a:pt x="53429" y="110734"/>
                    <a:pt x="53545" y="106781"/>
                  </a:cubicBezTo>
                  <a:cubicBezTo>
                    <a:pt x="53777" y="94107"/>
                    <a:pt x="44592" y="83293"/>
                    <a:pt x="32150" y="81084"/>
                  </a:cubicBezTo>
                  <a:cubicBezTo>
                    <a:pt x="23313" y="79456"/>
                    <a:pt x="14476" y="80619"/>
                    <a:pt x="5756" y="80270"/>
                  </a:cubicBezTo>
                  <a:cubicBezTo>
                    <a:pt x="4128" y="80154"/>
                    <a:pt x="2267" y="80619"/>
                    <a:pt x="872" y="79223"/>
                  </a:cubicBezTo>
                  <a:close/>
                </a:path>
              </a:pathLst>
            </a:custGeom>
            <a:solidFill>
              <a:srgbClr val="59B3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26" name="Freeform: Shape 325">
              <a:extLst>
                <a:ext uri="{FF2B5EF4-FFF2-40B4-BE49-F238E27FC236}">
                  <a16:creationId xmlns:a16="http://schemas.microsoft.com/office/drawing/2014/main" id="{2D71DB3A-BACE-4C6A-8F95-44983E93C276}"/>
                </a:ext>
              </a:extLst>
            </p:cNvPr>
            <p:cNvSpPr/>
            <p:nvPr/>
          </p:nvSpPr>
          <p:spPr>
            <a:xfrm>
              <a:off x="4622995" y="3320295"/>
              <a:ext cx="296502" cy="206970"/>
            </a:xfrm>
            <a:custGeom>
              <a:avLst/>
              <a:gdLst>
                <a:gd name="connsiteX0" fmla="*/ 206150 w 296502"/>
                <a:gd name="connsiteY0" fmla="*/ 115065 h 206970"/>
                <a:gd name="connsiteX1" fmla="*/ 230452 w 296502"/>
                <a:gd name="connsiteY1" fmla="*/ 95066 h 206970"/>
                <a:gd name="connsiteX2" fmla="*/ 245102 w 296502"/>
                <a:gd name="connsiteY2" fmla="*/ 81927 h 206970"/>
                <a:gd name="connsiteX3" fmla="*/ 265683 w 296502"/>
                <a:gd name="connsiteY3" fmla="*/ 58323 h 206970"/>
                <a:gd name="connsiteX4" fmla="*/ 277776 w 296502"/>
                <a:gd name="connsiteY4" fmla="*/ 33091 h 206970"/>
                <a:gd name="connsiteX5" fmla="*/ 270799 w 296502"/>
                <a:gd name="connsiteY5" fmla="*/ 20882 h 206970"/>
                <a:gd name="connsiteX6" fmla="*/ 258823 w 296502"/>
                <a:gd name="connsiteY6" fmla="*/ 18905 h 206970"/>
                <a:gd name="connsiteX7" fmla="*/ 211266 w 296502"/>
                <a:gd name="connsiteY7" fmla="*/ 27859 h 206970"/>
                <a:gd name="connsiteX8" fmla="*/ 194755 w 296502"/>
                <a:gd name="connsiteY8" fmla="*/ 17859 h 206970"/>
                <a:gd name="connsiteX9" fmla="*/ 191964 w 296502"/>
                <a:gd name="connsiteY9" fmla="*/ 15650 h 206970"/>
                <a:gd name="connsiteX10" fmla="*/ 256962 w 296502"/>
                <a:gd name="connsiteY10" fmla="*/ 883 h 206970"/>
                <a:gd name="connsiteX11" fmla="*/ 277892 w 296502"/>
                <a:gd name="connsiteY11" fmla="*/ 4371 h 206970"/>
                <a:gd name="connsiteX12" fmla="*/ 295217 w 296502"/>
                <a:gd name="connsiteY12" fmla="*/ 38091 h 206970"/>
                <a:gd name="connsiteX13" fmla="*/ 273706 w 296502"/>
                <a:gd name="connsiteY13" fmla="*/ 77392 h 206970"/>
                <a:gd name="connsiteX14" fmla="*/ 246963 w 296502"/>
                <a:gd name="connsiteY14" fmla="*/ 105414 h 206970"/>
                <a:gd name="connsiteX15" fmla="*/ 235568 w 296502"/>
                <a:gd name="connsiteY15" fmla="*/ 114949 h 206970"/>
                <a:gd name="connsiteX16" fmla="*/ 158012 w 296502"/>
                <a:gd name="connsiteY16" fmla="*/ 167389 h 206970"/>
                <a:gd name="connsiteX17" fmla="*/ 132431 w 296502"/>
                <a:gd name="connsiteY17" fmla="*/ 180412 h 206970"/>
                <a:gd name="connsiteX18" fmla="*/ 104758 w 296502"/>
                <a:gd name="connsiteY18" fmla="*/ 192737 h 206970"/>
                <a:gd name="connsiteX19" fmla="*/ 71038 w 296502"/>
                <a:gd name="connsiteY19" fmla="*/ 202737 h 206970"/>
                <a:gd name="connsiteX20" fmla="*/ 25690 w 296502"/>
                <a:gd name="connsiteY20" fmla="*/ 204946 h 206970"/>
                <a:gd name="connsiteX21" fmla="*/ 2319 w 296502"/>
                <a:gd name="connsiteY21" fmla="*/ 167273 h 206970"/>
                <a:gd name="connsiteX22" fmla="*/ 18830 w 296502"/>
                <a:gd name="connsiteY22" fmla="*/ 135413 h 206970"/>
                <a:gd name="connsiteX23" fmla="*/ 48946 w 296502"/>
                <a:gd name="connsiteY23" fmla="*/ 102856 h 206970"/>
                <a:gd name="connsiteX24" fmla="*/ 50690 w 296502"/>
                <a:gd name="connsiteY24" fmla="*/ 119367 h 206970"/>
                <a:gd name="connsiteX25" fmla="*/ 50690 w 296502"/>
                <a:gd name="connsiteY25" fmla="*/ 126344 h 206970"/>
                <a:gd name="connsiteX26" fmla="*/ 28597 w 296502"/>
                <a:gd name="connsiteY26" fmla="*/ 152622 h 206970"/>
                <a:gd name="connsiteX27" fmla="*/ 19644 w 296502"/>
                <a:gd name="connsiteY27" fmla="*/ 169947 h 206970"/>
                <a:gd name="connsiteX28" fmla="*/ 31272 w 296502"/>
                <a:gd name="connsiteY28" fmla="*/ 188319 h 206970"/>
                <a:gd name="connsiteX29" fmla="*/ 49062 w 296502"/>
                <a:gd name="connsiteY29" fmla="*/ 188319 h 206970"/>
                <a:gd name="connsiteX30" fmla="*/ 84642 w 296502"/>
                <a:gd name="connsiteY30" fmla="*/ 179598 h 206970"/>
                <a:gd name="connsiteX31" fmla="*/ 108362 w 296502"/>
                <a:gd name="connsiteY31" fmla="*/ 170877 h 206970"/>
                <a:gd name="connsiteX32" fmla="*/ 126734 w 296502"/>
                <a:gd name="connsiteY32" fmla="*/ 162971 h 206970"/>
                <a:gd name="connsiteX33" fmla="*/ 128362 w 296502"/>
                <a:gd name="connsiteY33" fmla="*/ 162040 h 206970"/>
                <a:gd name="connsiteX34" fmla="*/ 128362 w 296502"/>
                <a:gd name="connsiteY34" fmla="*/ 162040 h 206970"/>
                <a:gd name="connsiteX35" fmla="*/ 148012 w 296502"/>
                <a:gd name="connsiteY35" fmla="*/ 152273 h 206970"/>
                <a:gd name="connsiteX36" fmla="*/ 170337 w 296502"/>
                <a:gd name="connsiteY36" fmla="*/ 139250 h 206970"/>
                <a:gd name="connsiteX37" fmla="*/ 206150 w 296502"/>
                <a:gd name="connsiteY37" fmla="*/ 115065 h 20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6502" h="206970">
                  <a:moveTo>
                    <a:pt x="206150" y="115065"/>
                  </a:moveTo>
                  <a:cubicBezTo>
                    <a:pt x="214638" y="108903"/>
                    <a:pt x="223010" y="102507"/>
                    <a:pt x="230452" y="95066"/>
                  </a:cubicBezTo>
                  <a:cubicBezTo>
                    <a:pt x="235800" y="91229"/>
                    <a:pt x="240451" y="86461"/>
                    <a:pt x="245102" y="81927"/>
                  </a:cubicBezTo>
                  <a:cubicBezTo>
                    <a:pt x="252544" y="74601"/>
                    <a:pt x="259637" y="66927"/>
                    <a:pt x="265683" y="58323"/>
                  </a:cubicBezTo>
                  <a:cubicBezTo>
                    <a:pt x="271148" y="50649"/>
                    <a:pt x="276148" y="42626"/>
                    <a:pt x="277776" y="33091"/>
                  </a:cubicBezTo>
                  <a:cubicBezTo>
                    <a:pt x="278822" y="26812"/>
                    <a:pt x="276729" y="23091"/>
                    <a:pt x="270799" y="20882"/>
                  </a:cubicBezTo>
                  <a:cubicBezTo>
                    <a:pt x="266962" y="19487"/>
                    <a:pt x="262892" y="19022"/>
                    <a:pt x="258823" y="18905"/>
                  </a:cubicBezTo>
                  <a:cubicBezTo>
                    <a:pt x="242312" y="18673"/>
                    <a:pt x="226614" y="22626"/>
                    <a:pt x="211266" y="27859"/>
                  </a:cubicBezTo>
                  <a:cubicBezTo>
                    <a:pt x="205452" y="25068"/>
                    <a:pt x="200918" y="20184"/>
                    <a:pt x="194755" y="17859"/>
                  </a:cubicBezTo>
                  <a:cubicBezTo>
                    <a:pt x="193825" y="17161"/>
                    <a:pt x="192895" y="16347"/>
                    <a:pt x="191964" y="15650"/>
                  </a:cubicBezTo>
                  <a:cubicBezTo>
                    <a:pt x="212894" y="7627"/>
                    <a:pt x="234289" y="1232"/>
                    <a:pt x="256962" y="883"/>
                  </a:cubicBezTo>
                  <a:cubicBezTo>
                    <a:pt x="264055" y="766"/>
                    <a:pt x="271264" y="1580"/>
                    <a:pt x="277892" y="4371"/>
                  </a:cubicBezTo>
                  <a:cubicBezTo>
                    <a:pt x="294868" y="11580"/>
                    <a:pt x="297891" y="23324"/>
                    <a:pt x="295217" y="38091"/>
                  </a:cubicBezTo>
                  <a:cubicBezTo>
                    <a:pt x="292426" y="53323"/>
                    <a:pt x="283241" y="65532"/>
                    <a:pt x="273706" y="77392"/>
                  </a:cubicBezTo>
                  <a:cubicBezTo>
                    <a:pt x="265567" y="87508"/>
                    <a:pt x="256032" y="96229"/>
                    <a:pt x="246963" y="105414"/>
                  </a:cubicBezTo>
                  <a:cubicBezTo>
                    <a:pt x="242777" y="108205"/>
                    <a:pt x="239289" y="111577"/>
                    <a:pt x="235568" y="114949"/>
                  </a:cubicBezTo>
                  <a:cubicBezTo>
                    <a:pt x="211382" y="134832"/>
                    <a:pt x="185337" y="152157"/>
                    <a:pt x="158012" y="167389"/>
                  </a:cubicBezTo>
                  <a:cubicBezTo>
                    <a:pt x="149524" y="171691"/>
                    <a:pt x="141152" y="176342"/>
                    <a:pt x="132431" y="180412"/>
                  </a:cubicBezTo>
                  <a:cubicBezTo>
                    <a:pt x="123362" y="184714"/>
                    <a:pt x="113944" y="188668"/>
                    <a:pt x="104758" y="192737"/>
                  </a:cubicBezTo>
                  <a:cubicBezTo>
                    <a:pt x="93595" y="196458"/>
                    <a:pt x="82665" y="200644"/>
                    <a:pt x="71038" y="202737"/>
                  </a:cubicBezTo>
                  <a:cubicBezTo>
                    <a:pt x="56038" y="205411"/>
                    <a:pt x="41039" y="208086"/>
                    <a:pt x="25690" y="204946"/>
                  </a:cubicBezTo>
                  <a:cubicBezTo>
                    <a:pt x="5807" y="200760"/>
                    <a:pt x="-2797" y="187040"/>
                    <a:pt x="2319" y="167273"/>
                  </a:cubicBezTo>
                  <a:cubicBezTo>
                    <a:pt x="5459" y="155413"/>
                    <a:pt x="11621" y="145181"/>
                    <a:pt x="18830" y="135413"/>
                  </a:cubicBezTo>
                  <a:cubicBezTo>
                    <a:pt x="27667" y="123437"/>
                    <a:pt x="37899" y="112856"/>
                    <a:pt x="48946" y="102856"/>
                  </a:cubicBezTo>
                  <a:cubicBezTo>
                    <a:pt x="50690" y="108205"/>
                    <a:pt x="49411" y="113902"/>
                    <a:pt x="50690" y="119367"/>
                  </a:cubicBezTo>
                  <a:cubicBezTo>
                    <a:pt x="51271" y="121577"/>
                    <a:pt x="52550" y="124018"/>
                    <a:pt x="50690" y="126344"/>
                  </a:cubicBezTo>
                  <a:cubicBezTo>
                    <a:pt x="42550" y="134367"/>
                    <a:pt x="34992" y="143088"/>
                    <a:pt x="28597" y="152622"/>
                  </a:cubicBezTo>
                  <a:cubicBezTo>
                    <a:pt x="24877" y="158087"/>
                    <a:pt x="21621" y="163668"/>
                    <a:pt x="19644" y="169947"/>
                  </a:cubicBezTo>
                  <a:cubicBezTo>
                    <a:pt x="16272" y="180645"/>
                    <a:pt x="20109" y="186575"/>
                    <a:pt x="31272" y="188319"/>
                  </a:cubicBezTo>
                  <a:cubicBezTo>
                    <a:pt x="37202" y="189249"/>
                    <a:pt x="43132" y="189016"/>
                    <a:pt x="49062" y="188319"/>
                  </a:cubicBezTo>
                  <a:cubicBezTo>
                    <a:pt x="61271" y="186807"/>
                    <a:pt x="73247" y="184365"/>
                    <a:pt x="84642" y="179598"/>
                  </a:cubicBezTo>
                  <a:cubicBezTo>
                    <a:pt x="92898" y="177738"/>
                    <a:pt x="100688" y="174482"/>
                    <a:pt x="108362" y="170877"/>
                  </a:cubicBezTo>
                  <a:cubicBezTo>
                    <a:pt x="114757" y="169017"/>
                    <a:pt x="120688" y="165994"/>
                    <a:pt x="126734" y="162971"/>
                  </a:cubicBezTo>
                  <a:cubicBezTo>
                    <a:pt x="127432" y="162971"/>
                    <a:pt x="128129" y="162854"/>
                    <a:pt x="128362" y="162040"/>
                  </a:cubicBezTo>
                  <a:lnTo>
                    <a:pt x="128362" y="162040"/>
                  </a:lnTo>
                  <a:cubicBezTo>
                    <a:pt x="135455" y="159948"/>
                    <a:pt x="141501" y="155645"/>
                    <a:pt x="148012" y="152273"/>
                  </a:cubicBezTo>
                  <a:cubicBezTo>
                    <a:pt x="155686" y="148320"/>
                    <a:pt x="162896" y="143669"/>
                    <a:pt x="170337" y="139250"/>
                  </a:cubicBezTo>
                  <a:cubicBezTo>
                    <a:pt x="182779" y="131925"/>
                    <a:pt x="194871" y="124018"/>
                    <a:pt x="206150" y="115065"/>
                  </a:cubicBezTo>
                  <a:close/>
                </a:path>
              </a:pathLst>
            </a:custGeom>
            <a:solidFill>
              <a:srgbClr val="1767B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27" name="Freeform: Shape 326">
              <a:extLst>
                <a:ext uri="{FF2B5EF4-FFF2-40B4-BE49-F238E27FC236}">
                  <a16:creationId xmlns:a16="http://schemas.microsoft.com/office/drawing/2014/main" id="{56F63F5F-0C0B-4284-B363-E74351CE1502}"/>
                </a:ext>
              </a:extLst>
            </p:cNvPr>
            <p:cNvSpPr/>
            <p:nvPr/>
          </p:nvSpPr>
          <p:spPr>
            <a:xfrm>
              <a:off x="4670952" y="3403908"/>
              <a:ext cx="87207" cy="87207"/>
            </a:xfrm>
            <a:custGeom>
              <a:avLst/>
              <a:gdLst>
                <a:gd name="connsiteX0" fmla="*/ 78660 w 87206"/>
                <a:gd name="connsiteY0" fmla="*/ 79358 h 87206"/>
                <a:gd name="connsiteX1" fmla="*/ 60289 w 87206"/>
                <a:gd name="connsiteY1" fmla="*/ 87265 h 87206"/>
                <a:gd name="connsiteX2" fmla="*/ 55754 w 87206"/>
                <a:gd name="connsiteY2" fmla="*/ 86451 h 87206"/>
                <a:gd name="connsiteX3" fmla="*/ 26802 w 87206"/>
                <a:gd name="connsiteY3" fmla="*/ 86451 h 87206"/>
                <a:gd name="connsiteX4" fmla="*/ 23662 w 87206"/>
                <a:gd name="connsiteY4" fmla="*/ 83428 h 87206"/>
                <a:gd name="connsiteX5" fmla="*/ 5174 w 87206"/>
                <a:gd name="connsiteY5" fmla="*/ 47266 h 87206"/>
                <a:gd name="connsiteX6" fmla="*/ 2616 w 87206"/>
                <a:gd name="connsiteY6" fmla="*/ 42847 h 87206"/>
                <a:gd name="connsiteX7" fmla="*/ 2616 w 87206"/>
                <a:gd name="connsiteY7" fmla="*/ 35871 h 87206"/>
                <a:gd name="connsiteX8" fmla="*/ 872 w 87206"/>
                <a:gd name="connsiteY8" fmla="*/ 19360 h 87206"/>
                <a:gd name="connsiteX9" fmla="*/ 3895 w 87206"/>
                <a:gd name="connsiteY9" fmla="*/ 872 h 87206"/>
                <a:gd name="connsiteX10" fmla="*/ 8779 w 87206"/>
                <a:gd name="connsiteY10" fmla="*/ 1919 h 87206"/>
                <a:gd name="connsiteX11" fmla="*/ 35173 w 87206"/>
                <a:gd name="connsiteY11" fmla="*/ 2732 h 87206"/>
                <a:gd name="connsiteX12" fmla="*/ 56568 w 87206"/>
                <a:gd name="connsiteY12" fmla="*/ 28429 h 87206"/>
                <a:gd name="connsiteX13" fmla="*/ 61684 w 87206"/>
                <a:gd name="connsiteY13" fmla="*/ 34592 h 87206"/>
                <a:gd name="connsiteX14" fmla="*/ 85404 w 87206"/>
                <a:gd name="connsiteY14" fmla="*/ 53545 h 87206"/>
                <a:gd name="connsiteX15" fmla="*/ 83195 w 87206"/>
                <a:gd name="connsiteY15" fmla="*/ 72730 h 87206"/>
                <a:gd name="connsiteX16" fmla="*/ 80172 w 87206"/>
                <a:gd name="connsiteY16" fmla="*/ 78428 h 87206"/>
                <a:gd name="connsiteX17" fmla="*/ 80172 w 87206"/>
                <a:gd name="connsiteY17" fmla="*/ 78428 h 87206"/>
                <a:gd name="connsiteX18" fmla="*/ 78660 w 87206"/>
                <a:gd name="connsiteY18" fmla="*/ 79358 h 8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06" h="87206">
                  <a:moveTo>
                    <a:pt x="78660" y="79358"/>
                  </a:moveTo>
                  <a:cubicBezTo>
                    <a:pt x="72730" y="82381"/>
                    <a:pt x="66800" y="85288"/>
                    <a:pt x="60289" y="87265"/>
                  </a:cubicBezTo>
                  <a:cubicBezTo>
                    <a:pt x="59010" y="85869"/>
                    <a:pt x="57266" y="86451"/>
                    <a:pt x="55754" y="86451"/>
                  </a:cubicBezTo>
                  <a:cubicBezTo>
                    <a:pt x="46103" y="86451"/>
                    <a:pt x="36452" y="86451"/>
                    <a:pt x="26802" y="86451"/>
                  </a:cubicBezTo>
                  <a:cubicBezTo>
                    <a:pt x="25755" y="85404"/>
                    <a:pt x="24592" y="84590"/>
                    <a:pt x="23662" y="83428"/>
                  </a:cubicBezTo>
                  <a:cubicBezTo>
                    <a:pt x="15058" y="72614"/>
                    <a:pt x="8895" y="60638"/>
                    <a:pt x="5174" y="47266"/>
                  </a:cubicBezTo>
                  <a:cubicBezTo>
                    <a:pt x="4709" y="45638"/>
                    <a:pt x="5174" y="43313"/>
                    <a:pt x="2616" y="42847"/>
                  </a:cubicBezTo>
                  <a:cubicBezTo>
                    <a:pt x="4477" y="40522"/>
                    <a:pt x="3081" y="38080"/>
                    <a:pt x="2616" y="35871"/>
                  </a:cubicBezTo>
                  <a:cubicBezTo>
                    <a:pt x="1337" y="30406"/>
                    <a:pt x="2616" y="24709"/>
                    <a:pt x="872" y="19360"/>
                  </a:cubicBezTo>
                  <a:cubicBezTo>
                    <a:pt x="2616" y="13314"/>
                    <a:pt x="1919" y="6918"/>
                    <a:pt x="3895" y="872"/>
                  </a:cubicBezTo>
                  <a:cubicBezTo>
                    <a:pt x="5291" y="2384"/>
                    <a:pt x="7151" y="1919"/>
                    <a:pt x="8779" y="1919"/>
                  </a:cubicBezTo>
                  <a:cubicBezTo>
                    <a:pt x="17616" y="2267"/>
                    <a:pt x="26453" y="1105"/>
                    <a:pt x="35173" y="2732"/>
                  </a:cubicBezTo>
                  <a:cubicBezTo>
                    <a:pt x="47499" y="4942"/>
                    <a:pt x="56801" y="15755"/>
                    <a:pt x="56568" y="28429"/>
                  </a:cubicBezTo>
                  <a:cubicBezTo>
                    <a:pt x="56452" y="32499"/>
                    <a:pt x="57266" y="34243"/>
                    <a:pt x="61684" y="34592"/>
                  </a:cubicBezTo>
                  <a:cubicBezTo>
                    <a:pt x="73544" y="35755"/>
                    <a:pt x="81800" y="41917"/>
                    <a:pt x="85404" y="53545"/>
                  </a:cubicBezTo>
                  <a:cubicBezTo>
                    <a:pt x="87381" y="60173"/>
                    <a:pt x="86683" y="66684"/>
                    <a:pt x="83195" y="72730"/>
                  </a:cubicBezTo>
                  <a:cubicBezTo>
                    <a:pt x="82149" y="74591"/>
                    <a:pt x="81218" y="76567"/>
                    <a:pt x="80172" y="78428"/>
                  </a:cubicBezTo>
                  <a:cubicBezTo>
                    <a:pt x="80172" y="78428"/>
                    <a:pt x="80172" y="78428"/>
                    <a:pt x="80172" y="78428"/>
                  </a:cubicBezTo>
                  <a:cubicBezTo>
                    <a:pt x="79591" y="78428"/>
                    <a:pt x="79009" y="78660"/>
                    <a:pt x="78660" y="79358"/>
                  </a:cubicBezTo>
                  <a:close/>
                </a:path>
              </a:pathLst>
            </a:custGeom>
            <a:solidFill>
              <a:srgbClr val="98C9E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28" name="Freeform: Shape 327">
              <a:extLst>
                <a:ext uri="{FF2B5EF4-FFF2-40B4-BE49-F238E27FC236}">
                  <a16:creationId xmlns:a16="http://schemas.microsoft.com/office/drawing/2014/main" id="{813814F9-E70A-4158-861B-AB0BED91CFEC}"/>
                </a:ext>
              </a:extLst>
            </p:cNvPr>
            <p:cNvSpPr/>
            <p:nvPr/>
          </p:nvSpPr>
          <p:spPr>
            <a:xfrm>
              <a:off x="4780014" y="3434372"/>
              <a:ext cx="89532" cy="76742"/>
            </a:xfrm>
            <a:custGeom>
              <a:avLst/>
              <a:gdLst>
                <a:gd name="connsiteX0" fmla="*/ 993 w 89532"/>
                <a:gd name="connsiteY0" fmla="*/ 53312 h 76741"/>
                <a:gd name="connsiteX1" fmla="*/ 78549 w 89532"/>
                <a:gd name="connsiteY1" fmla="*/ 872 h 76741"/>
                <a:gd name="connsiteX2" fmla="*/ 89479 w 89532"/>
                <a:gd name="connsiteY2" fmla="*/ 872 h 76741"/>
                <a:gd name="connsiteX3" fmla="*/ 42271 w 89532"/>
                <a:gd name="connsiteY3" fmla="*/ 75405 h 76741"/>
                <a:gd name="connsiteX4" fmla="*/ 38783 w 89532"/>
                <a:gd name="connsiteY4" fmla="*/ 76916 h 76741"/>
                <a:gd name="connsiteX5" fmla="*/ 24016 w 89532"/>
                <a:gd name="connsiteY5" fmla="*/ 76916 h 76741"/>
                <a:gd name="connsiteX6" fmla="*/ 993 w 89532"/>
                <a:gd name="connsiteY6" fmla="*/ 53312 h 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2" h="76741">
                  <a:moveTo>
                    <a:pt x="993" y="53312"/>
                  </a:moveTo>
                  <a:cubicBezTo>
                    <a:pt x="28318" y="38080"/>
                    <a:pt x="54248" y="20755"/>
                    <a:pt x="78549" y="872"/>
                  </a:cubicBezTo>
                  <a:cubicBezTo>
                    <a:pt x="82154" y="872"/>
                    <a:pt x="85875" y="872"/>
                    <a:pt x="89479" y="872"/>
                  </a:cubicBezTo>
                  <a:cubicBezTo>
                    <a:pt x="85991" y="33429"/>
                    <a:pt x="69945" y="58080"/>
                    <a:pt x="42271" y="75405"/>
                  </a:cubicBezTo>
                  <a:cubicBezTo>
                    <a:pt x="41225" y="76102"/>
                    <a:pt x="39946" y="76451"/>
                    <a:pt x="38783" y="76916"/>
                  </a:cubicBezTo>
                  <a:cubicBezTo>
                    <a:pt x="33899" y="76916"/>
                    <a:pt x="28900" y="76684"/>
                    <a:pt x="24016" y="76916"/>
                  </a:cubicBezTo>
                  <a:cubicBezTo>
                    <a:pt x="10412" y="77498"/>
                    <a:pt x="-402" y="65986"/>
                    <a:pt x="993" y="53312"/>
                  </a:cubicBezTo>
                  <a:close/>
                </a:path>
              </a:pathLst>
            </a:custGeom>
            <a:solidFill>
              <a:srgbClr val="98C9E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29" name="Freeform: Shape 328">
              <a:extLst>
                <a:ext uri="{FF2B5EF4-FFF2-40B4-BE49-F238E27FC236}">
                  <a16:creationId xmlns:a16="http://schemas.microsoft.com/office/drawing/2014/main" id="{8C4FED33-6951-489D-923B-881961EFF75D}"/>
                </a:ext>
              </a:extLst>
            </p:cNvPr>
            <p:cNvSpPr/>
            <p:nvPr/>
          </p:nvSpPr>
          <p:spPr>
            <a:xfrm>
              <a:off x="4619907" y="3277626"/>
              <a:ext cx="81393" cy="81393"/>
            </a:xfrm>
            <a:custGeom>
              <a:avLst/>
              <a:gdLst>
                <a:gd name="connsiteX0" fmla="*/ 41336 w 81392"/>
                <a:gd name="connsiteY0" fmla="*/ 879 h 81392"/>
                <a:gd name="connsiteX1" fmla="*/ 44127 w 81392"/>
                <a:gd name="connsiteY1" fmla="*/ 4600 h 81392"/>
                <a:gd name="connsiteX2" fmla="*/ 77730 w 81392"/>
                <a:gd name="connsiteY2" fmla="*/ 38203 h 81392"/>
                <a:gd name="connsiteX3" fmla="*/ 81567 w 81392"/>
                <a:gd name="connsiteY3" fmla="*/ 41459 h 81392"/>
                <a:gd name="connsiteX4" fmla="*/ 77498 w 81392"/>
                <a:gd name="connsiteY4" fmla="*/ 44482 h 81392"/>
                <a:gd name="connsiteX5" fmla="*/ 44359 w 81392"/>
                <a:gd name="connsiteY5" fmla="*/ 77272 h 81392"/>
                <a:gd name="connsiteX6" fmla="*/ 41103 w 81392"/>
                <a:gd name="connsiteY6" fmla="*/ 81574 h 81392"/>
                <a:gd name="connsiteX7" fmla="*/ 38196 w 81392"/>
                <a:gd name="connsiteY7" fmla="*/ 77504 h 81392"/>
                <a:gd name="connsiteX8" fmla="*/ 4709 w 81392"/>
                <a:gd name="connsiteY8" fmla="*/ 44366 h 81392"/>
                <a:gd name="connsiteX9" fmla="*/ 872 w 81392"/>
                <a:gd name="connsiteY9" fmla="*/ 41226 h 81392"/>
                <a:gd name="connsiteX10" fmla="*/ 4825 w 81392"/>
                <a:gd name="connsiteY10" fmla="*/ 38203 h 81392"/>
                <a:gd name="connsiteX11" fmla="*/ 38196 w 81392"/>
                <a:gd name="connsiteY11" fmla="*/ 5762 h 81392"/>
                <a:gd name="connsiteX12" fmla="*/ 41336 w 81392"/>
                <a:gd name="connsiteY12" fmla="*/ 879 h 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92" h="81392">
                  <a:moveTo>
                    <a:pt x="41336" y="879"/>
                  </a:moveTo>
                  <a:cubicBezTo>
                    <a:pt x="43196" y="1228"/>
                    <a:pt x="44127" y="2623"/>
                    <a:pt x="44127" y="4600"/>
                  </a:cubicBezTo>
                  <a:cubicBezTo>
                    <a:pt x="44592" y="22971"/>
                    <a:pt x="59475" y="37273"/>
                    <a:pt x="77730" y="38203"/>
                  </a:cubicBezTo>
                  <a:cubicBezTo>
                    <a:pt x="79939" y="38319"/>
                    <a:pt x="81684" y="39133"/>
                    <a:pt x="81567" y="41459"/>
                  </a:cubicBezTo>
                  <a:cubicBezTo>
                    <a:pt x="81451" y="43784"/>
                    <a:pt x="79591" y="44249"/>
                    <a:pt x="77498" y="44482"/>
                  </a:cubicBezTo>
                  <a:cubicBezTo>
                    <a:pt x="58545" y="45994"/>
                    <a:pt x="45871" y="58551"/>
                    <a:pt x="44359" y="77272"/>
                  </a:cubicBezTo>
                  <a:cubicBezTo>
                    <a:pt x="44127" y="79481"/>
                    <a:pt x="43661" y="81574"/>
                    <a:pt x="41103" y="81574"/>
                  </a:cubicBezTo>
                  <a:cubicBezTo>
                    <a:pt x="38778" y="81574"/>
                    <a:pt x="38313" y="79597"/>
                    <a:pt x="38196" y="77504"/>
                  </a:cubicBezTo>
                  <a:cubicBezTo>
                    <a:pt x="37034" y="58086"/>
                    <a:pt x="21453" y="44598"/>
                    <a:pt x="4709" y="44366"/>
                  </a:cubicBezTo>
                  <a:cubicBezTo>
                    <a:pt x="2732" y="44366"/>
                    <a:pt x="872" y="43784"/>
                    <a:pt x="872" y="41226"/>
                  </a:cubicBezTo>
                  <a:cubicBezTo>
                    <a:pt x="872" y="38668"/>
                    <a:pt x="2732" y="38436"/>
                    <a:pt x="4825" y="38203"/>
                  </a:cubicBezTo>
                  <a:cubicBezTo>
                    <a:pt x="23662" y="36575"/>
                    <a:pt x="35987" y="24599"/>
                    <a:pt x="38196" y="5762"/>
                  </a:cubicBezTo>
                  <a:cubicBezTo>
                    <a:pt x="38429" y="2158"/>
                    <a:pt x="39359" y="762"/>
                    <a:pt x="41336" y="879"/>
                  </a:cubicBezTo>
                  <a:close/>
                </a:path>
              </a:pathLst>
            </a:custGeom>
            <a:solidFill>
              <a:srgbClr val="B8D434"/>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30" name="Freeform: Shape 329">
              <a:extLst>
                <a:ext uri="{FF2B5EF4-FFF2-40B4-BE49-F238E27FC236}">
                  <a16:creationId xmlns:a16="http://schemas.microsoft.com/office/drawing/2014/main" id="{5FCC4C8E-B396-4EB4-B999-3A22CC78505E}"/>
                </a:ext>
              </a:extLst>
            </p:cNvPr>
            <p:cNvSpPr/>
            <p:nvPr/>
          </p:nvSpPr>
          <p:spPr>
            <a:xfrm>
              <a:off x="4726997" y="3486812"/>
              <a:ext cx="91858" cy="37208"/>
            </a:xfrm>
            <a:custGeom>
              <a:avLst/>
              <a:gdLst>
                <a:gd name="connsiteX0" fmla="*/ 54010 w 91857"/>
                <a:gd name="connsiteY0" fmla="*/ 872 h 37208"/>
                <a:gd name="connsiteX1" fmla="*/ 77033 w 91857"/>
                <a:gd name="connsiteY1" fmla="*/ 24360 h 37208"/>
                <a:gd name="connsiteX2" fmla="*/ 91799 w 91857"/>
                <a:gd name="connsiteY2" fmla="*/ 24360 h 37208"/>
                <a:gd name="connsiteX3" fmla="*/ 54591 w 91857"/>
                <a:gd name="connsiteY3" fmla="*/ 36220 h 37208"/>
                <a:gd name="connsiteX4" fmla="*/ 3430 w 91857"/>
                <a:gd name="connsiteY4" fmla="*/ 27732 h 37208"/>
                <a:gd name="connsiteX5" fmla="*/ 872 w 91857"/>
                <a:gd name="connsiteY5" fmla="*/ 26220 h 37208"/>
                <a:gd name="connsiteX6" fmla="*/ 28546 w 91857"/>
                <a:gd name="connsiteY6" fmla="*/ 13895 h 37208"/>
                <a:gd name="connsiteX7" fmla="*/ 54010 w 91857"/>
                <a:gd name="connsiteY7" fmla="*/ 872 h 3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57" h="37208">
                  <a:moveTo>
                    <a:pt x="54010" y="872"/>
                  </a:moveTo>
                  <a:cubicBezTo>
                    <a:pt x="52615" y="13546"/>
                    <a:pt x="63428" y="25057"/>
                    <a:pt x="77033" y="24360"/>
                  </a:cubicBezTo>
                  <a:cubicBezTo>
                    <a:pt x="81916" y="24127"/>
                    <a:pt x="86916" y="24360"/>
                    <a:pt x="91799" y="24360"/>
                  </a:cubicBezTo>
                  <a:cubicBezTo>
                    <a:pt x="80404" y="31453"/>
                    <a:pt x="67730" y="34941"/>
                    <a:pt x="54591" y="36220"/>
                  </a:cubicBezTo>
                  <a:cubicBezTo>
                    <a:pt x="36917" y="37964"/>
                    <a:pt x="19709" y="35290"/>
                    <a:pt x="3430" y="27732"/>
                  </a:cubicBezTo>
                  <a:cubicBezTo>
                    <a:pt x="2500" y="27267"/>
                    <a:pt x="1686" y="26685"/>
                    <a:pt x="872" y="26220"/>
                  </a:cubicBezTo>
                  <a:cubicBezTo>
                    <a:pt x="10058" y="22150"/>
                    <a:pt x="19476" y="18197"/>
                    <a:pt x="28546" y="13895"/>
                  </a:cubicBezTo>
                  <a:cubicBezTo>
                    <a:pt x="37034" y="9825"/>
                    <a:pt x="45522" y="5174"/>
                    <a:pt x="54010" y="872"/>
                  </a:cubicBezTo>
                  <a:close/>
                </a:path>
              </a:pathLst>
            </a:custGeom>
            <a:solidFill>
              <a:srgbClr val="5AB4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31" name="Freeform: Shape 330">
              <a:extLst>
                <a:ext uri="{FF2B5EF4-FFF2-40B4-BE49-F238E27FC236}">
                  <a16:creationId xmlns:a16="http://schemas.microsoft.com/office/drawing/2014/main" id="{8E59D692-5C97-41C1-A939-43CB0F021933}"/>
                </a:ext>
              </a:extLst>
            </p:cNvPr>
            <p:cNvSpPr/>
            <p:nvPr/>
          </p:nvSpPr>
          <p:spPr>
            <a:xfrm>
              <a:off x="4857691" y="3424721"/>
              <a:ext cx="12790" cy="10465"/>
            </a:xfrm>
            <a:custGeom>
              <a:avLst/>
              <a:gdLst>
                <a:gd name="connsiteX0" fmla="*/ 11802 w 12790"/>
                <a:gd name="connsiteY0" fmla="*/ 10407 h 10464"/>
                <a:gd name="connsiteX1" fmla="*/ 872 w 12790"/>
                <a:gd name="connsiteY1" fmla="*/ 10407 h 10464"/>
                <a:gd name="connsiteX2" fmla="*/ 12267 w 12790"/>
                <a:gd name="connsiteY2" fmla="*/ 872 h 10464"/>
                <a:gd name="connsiteX3" fmla="*/ 11802 w 12790"/>
                <a:gd name="connsiteY3" fmla="*/ 10407 h 10464"/>
              </a:gdLst>
              <a:ahLst/>
              <a:cxnLst>
                <a:cxn ang="0">
                  <a:pos x="connsiteX0" y="connsiteY0"/>
                </a:cxn>
                <a:cxn ang="0">
                  <a:pos x="connsiteX1" y="connsiteY1"/>
                </a:cxn>
                <a:cxn ang="0">
                  <a:pos x="connsiteX2" y="connsiteY2"/>
                </a:cxn>
                <a:cxn ang="0">
                  <a:pos x="connsiteX3" y="connsiteY3"/>
                </a:cxn>
              </a:cxnLst>
              <a:rect l="l" t="t" r="r" b="b"/>
              <a:pathLst>
                <a:path w="12790" h="10464">
                  <a:moveTo>
                    <a:pt x="11802" y="10407"/>
                  </a:moveTo>
                  <a:cubicBezTo>
                    <a:pt x="8197" y="10407"/>
                    <a:pt x="4477" y="10407"/>
                    <a:pt x="872" y="10407"/>
                  </a:cubicBezTo>
                  <a:cubicBezTo>
                    <a:pt x="4477" y="7035"/>
                    <a:pt x="8081" y="3663"/>
                    <a:pt x="12267" y="872"/>
                  </a:cubicBezTo>
                  <a:cubicBezTo>
                    <a:pt x="12383" y="4128"/>
                    <a:pt x="12500" y="7267"/>
                    <a:pt x="11802" y="10407"/>
                  </a:cubicBezTo>
                  <a:close/>
                </a:path>
              </a:pathLst>
            </a:custGeom>
            <a:solidFill>
              <a:srgbClr val="5BB2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32" name="Freeform: Shape 331">
              <a:extLst>
                <a:ext uri="{FF2B5EF4-FFF2-40B4-BE49-F238E27FC236}">
                  <a16:creationId xmlns:a16="http://schemas.microsoft.com/office/drawing/2014/main" id="{E43CBDFD-3B39-4B22-993D-C23D190897EB}"/>
                </a:ext>
              </a:extLst>
            </p:cNvPr>
            <p:cNvSpPr/>
            <p:nvPr/>
          </p:nvSpPr>
          <p:spPr>
            <a:xfrm>
              <a:off x="4751133" y="3337282"/>
              <a:ext cx="117438" cy="77905"/>
            </a:xfrm>
            <a:custGeom>
              <a:avLst/>
              <a:gdLst>
                <a:gd name="connsiteX0" fmla="*/ 66617 w 117438"/>
                <a:gd name="connsiteY0" fmla="*/ 872 h 77904"/>
                <a:gd name="connsiteX1" fmla="*/ 83128 w 117438"/>
                <a:gd name="connsiteY1" fmla="*/ 10872 h 77904"/>
                <a:gd name="connsiteX2" fmla="*/ 84872 w 117438"/>
                <a:gd name="connsiteY2" fmla="*/ 12848 h 77904"/>
                <a:gd name="connsiteX3" fmla="*/ 108360 w 117438"/>
                <a:gd name="connsiteY3" fmla="*/ 42731 h 77904"/>
                <a:gd name="connsiteX4" fmla="*/ 117080 w 117438"/>
                <a:gd name="connsiteY4" fmla="*/ 64824 h 77904"/>
                <a:gd name="connsiteX5" fmla="*/ 102430 w 117438"/>
                <a:gd name="connsiteY5" fmla="*/ 77963 h 77904"/>
                <a:gd name="connsiteX6" fmla="*/ 29757 w 117438"/>
                <a:gd name="connsiteY6" fmla="*/ 77846 h 77904"/>
                <a:gd name="connsiteX7" fmla="*/ 4758 w 117438"/>
                <a:gd name="connsiteY7" fmla="*/ 64010 h 77904"/>
                <a:gd name="connsiteX8" fmla="*/ 5456 w 117438"/>
                <a:gd name="connsiteY8" fmla="*/ 35638 h 77904"/>
                <a:gd name="connsiteX9" fmla="*/ 27199 w 117438"/>
                <a:gd name="connsiteY9" fmla="*/ 23081 h 77904"/>
                <a:gd name="connsiteX10" fmla="*/ 29409 w 117438"/>
                <a:gd name="connsiteY10" fmla="*/ 23081 h 77904"/>
                <a:gd name="connsiteX11" fmla="*/ 38246 w 117438"/>
                <a:gd name="connsiteY11" fmla="*/ 22616 h 77904"/>
                <a:gd name="connsiteX12" fmla="*/ 39641 w 117438"/>
                <a:gd name="connsiteY12" fmla="*/ 14360 h 77904"/>
                <a:gd name="connsiteX13" fmla="*/ 55106 w 117438"/>
                <a:gd name="connsiteY13" fmla="*/ 1337 h 77904"/>
                <a:gd name="connsiteX14" fmla="*/ 66617 w 117438"/>
                <a:gd name="connsiteY14" fmla="*/ 872 h 7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438" h="77904">
                  <a:moveTo>
                    <a:pt x="66617" y="872"/>
                  </a:moveTo>
                  <a:cubicBezTo>
                    <a:pt x="72663" y="3198"/>
                    <a:pt x="77314" y="8081"/>
                    <a:pt x="83128" y="10872"/>
                  </a:cubicBezTo>
                  <a:cubicBezTo>
                    <a:pt x="83709" y="11569"/>
                    <a:pt x="84174" y="12267"/>
                    <a:pt x="84872" y="12848"/>
                  </a:cubicBezTo>
                  <a:cubicBezTo>
                    <a:pt x="94988" y="20988"/>
                    <a:pt x="102197" y="31336"/>
                    <a:pt x="108360" y="42731"/>
                  </a:cubicBezTo>
                  <a:cubicBezTo>
                    <a:pt x="112197" y="49824"/>
                    <a:pt x="113825" y="57614"/>
                    <a:pt x="117080" y="64824"/>
                  </a:cubicBezTo>
                  <a:cubicBezTo>
                    <a:pt x="112313" y="69358"/>
                    <a:pt x="107778" y="74126"/>
                    <a:pt x="102430" y="77963"/>
                  </a:cubicBezTo>
                  <a:cubicBezTo>
                    <a:pt x="78244" y="77963"/>
                    <a:pt x="53943" y="77963"/>
                    <a:pt x="29757" y="77846"/>
                  </a:cubicBezTo>
                  <a:cubicBezTo>
                    <a:pt x="19060" y="77730"/>
                    <a:pt x="10223" y="73660"/>
                    <a:pt x="4758" y="64010"/>
                  </a:cubicBezTo>
                  <a:cubicBezTo>
                    <a:pt x="-590" y="54475"/>
                    <a:pt x="-474" y="44824"/>
                    <a:pt x="5456" y="35638"/>
                  </a:cubicBezTo>
                  <a:cubicBezTo>
                    <a:pt x="10456" y="27848"/>
                    <a:pt x="17897" y="23778"/>
                    <a:pt x="27199" y="23081"/>
                  </a:cubicBezTo>
                  <a:cubicBezTo>
                    <a:pt x="27897" y="23081"/>
                    <a:pt x="28595" y="23081"/>
                    <a:pt x="29409" y="23081"/>
                  </a:cubicBezTo>
                  <a:cubicBezTo>
                    <a:pt x="32432" y="23081"/>
                    <a:pt x="36269" y="24127"/>
                    <a:pt x="38246" y="22616"/>
                  </a:cubicBezTo>
                  <a:cubicBezTo>
                    <a:pt x="39873" y="21453"/>
                    <a:pt x="39176" y="17151"/>
                    <a:pt x="39641" y="14360"/>
                  </a:cubicBezTo>
                  <a:cubicBezTo>
                    <a:pt x="40687" y="7849"/>
                    <a:pt x="48129" y="1570"/>
                    <a:pt x="55106" y="1337"/>
                  </a:cubicBezTo>
                  <a:cubicBezTo>
                    <a:pt x="58826" y="1105"/>
                    <a:pt x="62780" y="988"/>
                    <a:pt x="66617" y="872"/>
                  </a:cubicBezTo>
                  <a:close/>
                </a:path>
              </a:pathLst>
            </a:custGeom>
            <a:solidFill>
              <a:srgbClr val="98C9E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33" name="Freeform: Shape 332">
              <a:extLst>
                <a:ext uri="{FF2B5EF4-FFF2-40B4-BE49-F238E27FC236}">
                  <a16:creationId xmlns:a16="http://schemas.microsoft.com/office/drawing/2014/main" id="{B68294D9-5025-410B-8AFF-005C3074D7B1}"/>
                </a:ext>
              </a:extLst>
            </p:cNvPr>
            <p:cNvSpPr/>
            <p:nvPr/>
          </p:nvSpPr>
          <p:spPr>
            <a:xfrm>
              <a:off x="4792343" y="3434391"/>
              <a:ext cx="37208" cy="25581"/>
            </a:xfrm>
            <a:custGeom>
              <a:avLst/>
              <a:gdLst>
                <a:gd name="connsiteX0" fmla="*/ 36802 w 37208"/>
                <a:gd name="connsiteY0" fmla="*/ 970 h 25580"/>
                <a:gd name="connsiteX1" fmla="*/ 989 w 37208"/>
                <a:gd name="connsiteY1" fmla="*/ 25271 h 25580"/>
                <a:gd name="connsiteX2" fmla="*/ 24709 w 37208"/>
                <a:gd name="connsiteY2" fmla="*/ 970 h 25580"/>
                <a:gd name="connsiteX3" fmla="*/ 36802 w 37208"/>
                <a:gd name="connsiteY3" fmla="*/ 970 h 25580"/>
              </a:gdLst>
              <a:ahLst/>
              <a:cxnLst>
                <a:cxn ang="0">
                  <a:pos x="connsiteX0" y="connsiteY0"/>
                </a:cxn>
                <a:cxn ang="0">
                  <a:pos x="connsiteX1" y="connsiteY1"/>
                </a:cxn>
                <a:cxn ang="0">
                  <a:pos x="connsiteX2" y="connsiteY2"/>
                </a:cxn>
                <a:cxn ang="0">
                  <a:pos x="connsiteX3" y="connsiteY3"/>
                </a:cxn>
              </a:cxnLst>
              <a:rect l="l" t="t" r="r" b="b"/>
              <a:pathLst>
                <a:path w="37208" h="25580">
                  <a:moveTo>
                    <a:pt x="36802" y="970"/>
                  </a:moveTo>
                  <a:cubicBezTo>
                    <a:pt x="25523" y="10039"/>
                    <a:pt x="13430" y="17946"/>
                    <a:pt x="989" y="25271"/>
                  </a:cubicBezTo>
                  <a:cubicBezTo>
                    <a:pt x="-406" y="13411"/>
                    <a:pt x="10872" y="-426"/>
                    <a:pt x="24709" y="970"/>
                  </a:cubicBezTo>
                  <a:cubicBezTo>
                    <a:pt x="28663" y="1202"/>
                    <a:pt x="32732" y="853"/>
                    <a:pt x="36802" y="970"/>
                  </a:cubicBezTo>
                  <a:close/>
                </a:path>
              </a:pathLst>
            </a:custGeom>
            <a:solidFill>
              <a:srgbClr val="96C7E1"/>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34" name="Freeform: Shape 333">
              <a:extLst>
                <a:ext uri="{FF2B5EF4-FFF2-40B4-BE49-F238E27FC236}">
                  <a16:creationId xmlns:a16="http://schemas.microsoft.com/office/drawing/2014/main" id="{C7BEFF42-8DCC-4348-BFA9-51B087BED2E7}"/>
                </a:ext>
              </a:extLst>
            </p:cNvPr>
            <p:cNvSpPr/>
            <p:nvPr/>
          </p:nvSpPr>
          <p:spPr>
            <a:xfrm>
              <a:off x="4696998" y="3489367"/>
              <a:ext cx="34883" cy="10465"/>
            </a:xfrm>
            <a:custGeom>
              <a:avLst/>
              <a:gdLst>
                <a:gd name="connsiteX0" fmla="*/ 10639 w 34882"/>
                <a:gd name="connsiteY0" fmla="*/ 10527 h 10464"/>
                <a:gd name="connsiteX1" fmla="*/ 872 w 34882"/>
                <a:gd name="connsiteY1" fmla="*/ 992 h 10464"/>
                <a:gd name="connsiteX2" fmla="*/ 29825 w 34882"/>
                <a:gd name="connsiteY2" fmla="*/ 992 h 10464"/>
                <a:gd name="connsiteX3" fmla="*/ 34359 w 34882"/>
                <a:gd name="connsiteY3" fmla="*/ 1806 h 10464"/>
                <a:gd name="connsiteX4" fmla="*/ 10639 w 34882"/>
                <a:gd name="connsiteY4" fmla="*/ 10527 h 1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2" h="10464">
                  <a:moveTo>
                    <a:pt x="10639" y="10527"/>
                  </a:moveTo>
                  <a:cubicBezTo>
                    <a:pt x="6918" y="7852"/>
                    <a:pt x="3546" y="4713"/>
                    <a:pt x="872" y="992"/>
                  </a:cubicBezTo>
                  <a:cubicBezTo>
                    <a:pt x="10523" y="992"/>
                    <a:pt x="20174" y="992"/>
                    <a:pt x="29825" y="992"/>
                  </a:cubicBezTo>
                  <a:cubicBezTo>
                    <a:pt x="31336" y="992"/>
                    <a:pt x="33080" y="411"/>
                    <a:pt x="34359" y="1806"/>
                  </a:cubicBezTo>
                  <a:cubicBezTo>
                    <a:pt x="26685" y="5294"/>
                    <a:pt x="18895" y="8666"/>
                    <a:pt x="10639" y="10527"/>
                  </a:cubicBezTo>
                  <a:close/>
                </a:path>
              </a:pathLst>
            </a:custGeom>
            <a:solidFill>
              <a:srgbClr val="5CB4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sp>
          <p:nvSpPr>
            <p:cNvPr id="335" name="Freeform: Shape 334">
              <a:extLst>
                <a:ext uri="{FF2B5EF4-FFF2-40B4-BE49-F238E27FC236}">
                  <a16:creationId xmlns:a16="http://schemas.microsoft.com/office/drawing/2014/main" id="{09613306-5FCF-4969-BE7A-D4E4600EEFF8}"/>
                </a:ext>
              </a:extLst>
            </p:cNvPr>
            <p:cNvSpPr/>
            <p:nvPr/>
          </p:nvSpPr>
          <p:spPr>
            <a:xfrm>
              <a:off x="4748741" y="3481464"/>
              <a:ext cx="2326" cy="2326"/>
            </a:xfrm>
            <a:custGeom>
              <a:avLst/>
              <a:gdLst>
                <a:gd name="connsiteX0" fmla="*/ 872 w 2325"/>
                <a:gd name="connsiteY0" fmla="*/ 1802 h 2325"/>
                <a:gd name="connsiteX1" fmla="*/ 2500 w 2325"/>
                <a:gd name="connsiteY1" fmla="*/ 872 h 2325"/>
                <a:gd name="connsiteX2" fmla="*/ 872 w 2325"/>
                <a:gd name="connsiteY2" fmla="*/ 1802 h 2325"/>
              </a:gdLst>
              <a:ahLst/>
              <a:cxnLst>
                <a:cxn ang="0">
                  <a:pos x="connsiteX0" y="connsiteY0"/>
                </a:cxn>
                <a:cxn ang="0">
                  <a:pos x="connsiteX1" y="connsiteY1"/>
                </a:cxn>
                <a:cxn ang="0">
                  <a:pos x="connsiteX2" y="connsiteY2"/>
                </a:cxn>
              </a:cxnLst>
              <a:rect l="l" t="t" r="r" b="b"/>
              <a:pathLst>
                <a:path w="2325" h="2325">
                  <a:moveTo>
                    <a:pt x="872" y="1802"/>
                  </a:moveTo>
                  <a:cubicBezTo>
                    <a:pt x="1221" y="1105"/>
                    <a:pt x="1802" y="872"/>
                    <a:pt x="2500" y="872"/>
                  </a:cubicBezTo>
                  <a:cubicBezTo>
                    <a:pt x="2267" y="1686"/>
                    <a:pt x="1570" y="1802"/>
                    <a:pt x="872" y="1802"/>
                  </a:cubicBezTo>
                  <a:close/>
                </a:path>
              </a:pathLst>
            </a:custGeom>
            <a:solidFill>
              <a:srgbClr val="59B3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Semilight"/>
                <a:ea typeface="+mn-ea"/>
                <a:cs typeface="+mn-cs"/>
              </a:endParaRPr>
            </a:p>
          </p:txBody>
        </p:sp>
      </p:grpSp>
      <p:sp>
        <p:nvSpPr>
          <p:cNvPr id="319" name="Freeform: Shape 318">
            <a:extLst>
              <a:ext uri="{FF2B5EF4-FFF2-40B4-BE49-F238E27FC236}">
                <a16:creationId xmlns:a16="http://schemas.microsoft.com/office/drawing/2014/main" id="{AB7144A3-CBAC-47F4-B0EC-409107AB6F29}"/>
              </a:ext>
            </a:extLst>
          </p:cNvPr>
          <p:cNvSpPr/>
          <p:nvPr/>
        </p:nvSpPr>
        <p:spPr>
          <a:xfrm>
            <a:off x="5902579" y="4255484"/>
            <a:ext cx="197545" cy="202084"/>
          </a:xfrm>
          <a:custGeom>
            <a:avLst/>
            <a:gdLst>
              <a:gd name="connsiteX0" fmla="*/ 50849 w 204370"/>
              <a:gd name="connsiteY0" fmla="*/ 103603 h 209064"/>
              <a:gd name="connsiteX1" fmla="*/ 101292 w 204370"/>
              <a:gd name="connsiteY1" fmla="*/ 51354 h 209064"/>
              <a:gd name="connsiteX2" fmla="*/ 152384 w 204370"/>
              <a:gd name="connsiteY2" fmla="*/ 103603 h 209064"/>
              <a:gd name="connsiteX3" fmla="*/ 101292 w 204370"/>
              <a:gd name="connsiteY3" fmla="*/ 155201 h 209064"/>
              <a:gd name="connsiteX4" fmla="*/ 50849 w 204370"/>
              <a:gd name="connsiteY4" fmla="*/ 103603 h 209064"/>
              <a:gd name="connsiteX5" fmla="*/ 50849 w 204370"/>
              <a:gd name="connsiteY5" fmla="*/ 103603 h 209064"/>
              <a:gd name="connsiteX6" fmla="*/ 186001 w 204370"/>
              <a:gd name="connsiteY6" fmla="*/ 103603 h 209064"/>
              <a:gd name="connsiteX7" fmla="*/ 184123 w 204370"/>
              <a:gd name="connsiteY7" fmla="*/ 86415 h 209064"/>
              <a:gd name="connsiteX8" fmla="*/ 204054 w 204370"/>
              <a:gd name="connsiteY8" fmla="*/ 74933 h 209064"/>
              <a:gd name="connsiteX9" fmla="*/ 178526 w 204370"/>
              <a:gd name="connsiteY9" fmla="*/ 29690 h 209064"/>
              <a:gd name="connsiteX10" fmla="*/ 159822 w 204370"/>
              <a:gd name="connsiteY10" fmla="*/ 41172 h 209064"/>
              <a:gd name="connsiteX11" fmla="*/ 128047 w 204370"/>
              <a:gd name="connsiteY11" fmla="*/ 21421 h 209064"/>
              <a:gd name="connsiteX12" fmla="*/ 128047 w 204370"/>
              <a:gd name="connsiteY12" fmla="*/ 406 h 209064"/>
              <a:gd name="connsiteX13" fmla="*/ 77605 w 204370"/>
              <a:gd name="connsiteY13" fmla="*/ 406 h 209064"/>
              <a:gd name="connsiteX14" fmla="*/ 77605 w 204370"/>
              <a:gd name="connsiteY14" fmla="*/ 20157 h 209064"/>
              <a:gd name="connsiteX15" fmla="*/ 42725 w 204370"/>
              <a:gd name="connsiteY15" fmla="*/ 41172 h 209064"/>
              <a:gd name="connsiteX16" fmla="*/ 25898 w 204370"/>
              <a:gd name="connsiteY16" fmla="*/ 30990 h 209064"/>
              <a:gd name="connsiteX17" fmla="*/ 406 w 204370"/>
              <a:gd name="connsiteY17" fmla="*/ 76233 h 209064"/>
              <a:gd name="connsiteX18" fmla="*/ 18460 w 204370"/>
              <a:gd name="connsiteY18" fmla="*/ 86415 h 209064"/>
              <a:gd name="connsiteX19" fmla="*/ 16583 w 204370"/>
              <a:gd name="connsiteY19" fmla="*/ 103603 h 209064"/>
              <a:gd name="connsiteX20" fmla="*/ 19074 w 204370"/>
              <a:gd name="connsiteY20" fmla="*/ 124004 h 209064"/>
              <a:gd name="connsiteX21" fmla="*/ 2248 w 204370"/>
              <a:gd name="connsiteY21" fmla="*/ 134186 h 209064"/>
              <a:gd name="connsiteX22" fmla="*/ 27162 w 204370"/>
              <a:gd name="connsiteY22" fmla="*/ 178779 h 209064"/>
              <a:gd name="connsiteX23" fmla="*/ 45216 w 204370"/>
              <a:gd name="connsiteY23" fmla="*/ 168597 h 209064"/>
              <a:gd name="connsiteX24" fmla="*/ 77605 w 204370"/>
              <a:gd name="connsiteY24" fmla="*/ 186434 h 209064"/>
              <a:gd name="connsiteX25" fmla="*/ 77605 w 204370"/>
              <a:gd name="connsiteY25" fmla="*/ 208749 h 209064"/>
              <a:gd name="connsiteX26" fmla="*/ 128047 w 204370"/>
              <a:gd name="connsiteY26" fmla="*/ 208749 h 209064"/>
              <a:gd name="connsiteX27" fmla="*/ 128047 w 204370"/>
              <a:gd name="connsiteY27" fmla="*/ 185820 h 209064"/>
              <a:gd name="connsiteX28" fmla="*/ 157331 w 204370"/>
              <a:gd name="connsiteY28" fmla="*/ 168633 h 209064"/>
              <a:gd name="connsiteX29" fmla="*/ 176649 w 204370"/>
              <a:gd name="connsiteY29" fmla="*/ 180115 h 209064"/>
              <a:gd name="connsiteX30" fmla="*/ 202177 w 204370"/>
              <a:gd name="connsiteY30" fmla="*/ 135522 h 209064"/>
              <a:gd name="connsiteX31" fmla="*/ 183473 w 204370"/>
              <a:gd name="connsiteY31" fmla="*/ 124040 h 209064"/>
              <a:gd name="connsiteX32" fmla="*/ 186001 w 204370"/>
              <a:gd name="connsiteY32" fmla="*/ 103603 h 209064"/>
              <a:gd name="connsiteX33" fmla="*/ 186001 w 204370"/>
              <a:gd name="connsiteY33" fmla="*/ 103603 h 20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4370" h="209064">
                <a:moveTo>
                  <a:pt x="50849" y="103603"/>
                </a:moveTo>
                <a:cubicBezTo>
                  <a:pt x="50849" y="74933"/>
                  <a:pt x="73272" y="51354"/>
                  <a:pt x="101292" y="51354"/>
                </a:cubicBezTo>
                <a:cubicBezTo>
                  <a:pt x="129311" y="51354"/>
                  <a:pt x="152384" y="74933"/>
                  <a:pt x="152384" y="103603"/>
                </a:cubicBezTo>
                <a:cubicBezTo>
                  <a:pt x="152384" y="132272"/>
                  <a:pt x="129347" y="155201"/>
                  <a:pt x="101292" y="155201"/>
                </a:cubicBezTo>
                <a:cubicBezTo>
                  <a:pt x="73236" y="155201"/>
                  <a:pt x="50849" y="132272"/>
                  <a:pt x="50849" y="103603"/>
                </a:cubicBezTo>
                <a:lnTo>
                  <a:pt x="50849" y="103603"/>
                </a:lnTo>
                <a:close/>
                <a:moveTo>
                  <a:pt x="186001" y="103603"/>
                </a:moveTo>
                <a:cubicBezTo>
                  <a:pt x="186001" y="97861"/>
                  <a:pt x="185387" y="92120"/>
                  <a:pt x="184123" y="86415"/>
                </a:cubicBezTo>
                <a:cubicBezTo>
                  <a:pt x="204054" y="74933"/>
                  <a:pt x="204054" y="74933"/>
                  <a:pt x="204054" y="74933"/>
                </a:cubicBezTo>
                <a:cubicBezTo>
                  <a:pt x="178526" y="29690"/>
                  <a:pt x="178526" y="29690"/>
                  <a:pt x="178526" y="29690"/>
                </a:cubicBezTo>
                <a:cubicBezTo>
                  <a:pt x="159822" y="41172"/>
                  <a:pt x="159822" y="41172"/>
                  <a:pt x="159822" y="41172"/>
                </a:cubicBezTo>
                <a:cubicBezTo>
                  <a:pt x="151084" y="32253"/>
                  <a:pt x="140505" y="25248"/>
                  <a:pt x="128047" y="21421"/>
                </a:cubicBezTo>
                <a:cubicBezTo>
                  <a:pt x="128047" y="406"/>
                  <a:pt x="128047" y="406"/>
                  <a:pt x="128047" y="406"/>
                </a:cubicBezTo>
                <a:cubicBezTo>
                  <a:pt x="77605" y="406"/>
                  <a:pt x="77605" y="406"/>
                  <a:pt x="77605" y="406"/>
                </a:cubicBezTo>
                <a:cubicBezTo>
                  <a:pt x="77605" y="20157"/>
                  <a:pt x="77605" y="20157"/>
                  <a:pt x="77605" y="20157"/>
                </a:cubicBezTo>
                <a:cubicBezTo>
                  <a:pt x="64534" y="24635"/>
                  <a:pt x="52690" y="31640"/>
                  <a:pt x="42725" y="41172"/>
                </a:cubicBezTo>
                <a:cubicBezTo>
                  <a:pt x="25898" y="30990"/>
                  <a:pt x="25898" y="30990"/>
                  <a:pt x="25898" y="30990"/>
                </a:cubicBezTo>
                <a:cubicBezTo>
                  <a:pt x="406" y="76233"/>
                  <a:pt x="406" y="76233"/>
                  <a:pt x="406" y="76233"/>
                </a:cubicBezTo>
                <a:cubicBezTo>
                  <a:pt x="18460" y="86415"/>
                  <a:pt x="18460" y="86415"/>
                  <a:pt x="18460" y="86415"/>
                </a:cubicBezTo>
                <a:cubicBezTo>
                  <a:pt x="17196" y="92156"/>
                  <a:pt x="16583" y="97898"/>
                  <a:pt x="16583" y="103603"/>
                </a:cubicBezTo>
                <a:cubicBezTo>
                  <a:pt x="16583" y="110608"/>
                  <a:pt x="17846" y="117613"/>
                  <a:pt x="19074" y="124004"/>
                </a:cubicBezTo>
                <a:cubicBezTo>
                  <a:pt x="2248" y="134186"/>
                  <a:pt x="2248" y="134186"/>
                  <a:pt x="2248" y="134186"/>
                </a:cubicBezTo>
                <a:cubicBezTo>
                  <a:pt x="27162" y="178779"/>
                  <a:pt x="27162" y="178779"/>
                  <a:pt x="27162" y="178779"/>
                </a:cubicBezTo>
                <a:cubicBezTo>
                  <a:pt x="45216" y="168597"/>
                  <a:pt x="45216" y="168597"/>
                  <a:pt x="45216" y="168597"/>
                </a:cubicBezTo>
                <a:cubicBezTo>
                  <a:pt x="54568" y="176866"/>
                  <a:pt x="65761" y="183257"/>
                  <a:pt x="77605" y="186434"/>
                </a:cubicBezTo>
                <a:cubicBezTo>
                  <a:pt x="77605" y="208749"/>
                  <a:pt x="77605" y="208749"/>
                  <a:pt x="77605" y="208749"/>
                </a:cubicBezTo>
                <a:cubicBezTo>
                  <a:pt x="128047" y="208749"/>
                  <a:pt x="128047" y="208749"/>
                  <a:pt x="128047" y="208749"/>
                </a:cubicBezTo>
                <a:cubicBezTo>
                  <a:pt x="128047" y="185820"/>
                  <a:pt x="128047" y="185820"/>
                  <a:pt x="128047" y="185820"/>
                </a:cubicBezTo>
                <a:cubicBezTo>
                  <a:pt x="139277" y="181993"/>
                  <a:pt x="148593" y="176252"/>
                  <a:pt x="157331" y="168633"/>
                </a:cubicBezTo>
                <a:cubicBezTo>
                  <a:pt x="176649" y="180115"/>
                  <a:pt x="176649" y="180115"/>
                  <a:pt x="176649" y="180115"/>
                </a:cubicBezTo>
                <a:cubicBezTo>
                  <a:pt x="202177" y="135522"/>
                  <a:pt x="202177" y="135522"/>
                  <a:pt x="202177" y="135522"/>
                </a:cubicBezTo>
                <a:cubicBezTo>
                  <a:pt x="183473" y="124040"/>
                  <a:pt x="183473" y="124040"/>
                  <a:pt x="183473" y="124040"/>
                </a:cubicBezTo>
                <a:cubicBezTo>
                  <a:pt x="185387" y="117649"/>
                  <a:pt x="186001" y="110608"/>
                  <a:pt x="186001" y="103603"/>
                </a:cubicBezTo>
                <a:lnTo>
                  <a:pt x="186001" y="103603"/>
                </a:lnTo>
                <a:close/>
              </a:path>
            </a:pathLst>
          </a:custGeom>
          <a:noFill/>
          <a:ln w="12700" cap="flat">
            <a:solidFill>
              <a:srgbClr val="0078D7"/>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sp>
        <p:nvSpPr>
          <p:cNvPr id="320" name="Freeform: Shape 319">
            <a:extLst>
              <a:ext uri="{FF2B5EF4-FFF2-40B4-BE49-F238E27FC236}">
                <a16:creationId xmlns:a16="http://schemas.microsoft.com/office/drawing/2014/main" id="{4A24AF29-1C56-4611-8220-F473F1C91751}"/>
              </a:ext>
            </a:extLst>
          </p:cNvPr>
          <p:cNvSpPr/>
          <p:nvPr/>
        </p:nvSpPr>
        <p:spPr>
          <a:xfrm>
            <a:off x="5990009" y="4148893"/>
            <a:ext cx="197545" cy="269096"/>
          </a:xfrm>
          <a:custGeom>
            <a:avLst/>
            <a:gdLst>
              <a:gd name="connsiteX0" fmla="*/ 406 w 204370"/>
              <a:gd name="connsiteY0" fmla="*/ 99920 h 278392"/>
              <a:gd name="connsiteX1" fmla="*/ 406 w 204370"/>
              <a:gd name="connsiteY1" fmla="*/ 54135 h 278392"/>
              <a:gd name="connsiteX2" fmla="*/ 3331 w 204370"/>
              <a:gd name="connsiteY2" fmla="*/ 54135 h 278392"/>
              <a:gd name="connsiteX3" fmla="*/ 102194 w 204370"/>
              <a:gd name="connsiteY3" fmla="*/ 85982 h 278392"/>
              <a:gd name="connsiteX4" fmla="*/ 201058 w 204370"/>
              <a:gd name="connsiteY4" fmla="*/ 54135 h 278392"/>
              <a:gd name="connsiteX5" fmla="*/ 201058 w 204370"/>
              <a:gd name="connsiteY5" fmla="*/ 54135 h 278392"/>
              <a:gd name="connsiteX6" fmla="*/ 203982 w 204370"/>
              <a:gd name="connsiteY6" fmla="*/ 54135 h 278392"/>
              <a:gd name="connsiteX7" fmla="*/ 203982 w 204370"/>
              <a:gd name="connsiteY7" fmla="*/ 235252 h 278392"/>
              <a:gd name="connsiteX8" fmla="*/ 106094 w 204370"/>
              <a:gd name="connsiteY8" fmla="*/ 278040 h 278392"/>
              <a:gd name="connsiteX9" fmla="*/ 102194 w 204370"/>
              <a:gd name="connsiteY9" fmla="*/ 406 h 278392"/>
              <a:gd name="connsiteX10" fmla="*/ 406 w 204370"/>
              <a:gd name="connsiteY10" fmla="*/ 43194 h 278392"/>
              <a:gd name="connsiteX11" fmla="*/ 102194 w 204370"/>
              <a:gd name="connsiteY11" fmla="*/ 85982 h 278392"/>
              <a:gd name="connsiteX12" fmla="*/ 203982 w 204370"/>
              <a:gd name="connsiteY12" fmla="*/ 43194 h 278392"/>
              <a:gd name="connsiteX13" fmla="*/ 102194 w 204370"/>
              <a:gd name="connsiteY13" fmla="*/ 406 h 278392"/>
              <a:gd name="connsiteX14" fmla="*/ 102194 w 204370"/>
              <a:gd name="connsiteY14" fmla="*/ 406 h 278392"/>
              <a:gd name="connsiteX15" fmla="*/ 102194 w 204370"/>
              <a:gd name="connsiteY15" fmla="*/ 406 h 278392"/>
              <a:gd name="connsiteX16" fmla="*/ 102194 w 204370"/>
              <a:gd name="connsiteY16" fmla="*/ 406 h 278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370" h="278392">
                <a:moveTo>
                  <a:pt x="406" y="99920"/>
                </a:moveTo>
                <a:cubicBezTo>
                  <a:pt x="406" y="54135"/>
                  <a:pt x="406" y="54135"/>
                  <a:pt x="406" y="54135"/>
                </a:cubicBezTo>
                <a:cubicBezTo>
                  <a:pt x="3331" y="54135"/>
                  <a:pt x="3331" y="54135"/>
                  <a:pt x="3331" y="54135"/>
                </a:cubicBezTo>
                <a:cubicBezTo>
                  <a:pt x="15066" y="72044"/>
                  <a:pt x="54243" y="85982"/>
                  <a:pt x="102194" y="85982"/>
                </a:cubicBezTo>
                <a:cubicBezTo>
                  <a:pt x="150145" y="85982"/>
                  <a:pt x="189322" y="72044"/>
                  <a:pt x="201058" y="54135"/>
                </a:cubicBezTo>
                <a:lnTo>
                  <a:pt x="201058" y="54135"/>
                </a:lnTo>
                <a:cubicBezTo>
                  <a:pt x="203982" y="54135"/>
                  <a:pt x="203982" y="54135"/>
                  <a:pt x="203982" y="54135"/>
                </a:cubicBezTo>
                <a:cubicBezTo>
                  <a:pt x="203982" y="235252"/>
                  <a:pt x="203982" y="235252"/>
                  <a:pt x="203982" y="235252"/>
                </a:cubicBezTo>
                <a:cubicBezTo>
                  <a:pt x="203982" y="258145"/>
                  <a:pt x="160906" y="277065"/>
                  <a:pt x="106094" y="278040"/>
                </a:cubicBezTo>
                <a:moveTo>
                  <a:pt x="102194" y="406"/>
                </a:moveTo>
                <a:cubicBezTo>
                  <a:pt x="46408" y="406"/>
                  <a:pt x="406" y="19327"/>
                  <a:pt x="406" y="43194"/>
                </a:cubicBezTo>
                <a:cubicBezTo>
                  <a:pt x="406" y="67061"/>
                  <a:pt x="46408" y="85982"/>
                  <a:pt x="102194" y="85982"/>
                </a:cubicBezTo>
                <a:cubicBezTo>
                  <a:pt x="158956" y="85982"/>
                  <a:pt x="203982" y="67061"/>
                  <a:pt x="203982" y="43194"/>
                </a:cubicBezTo>
                <a:cubicBezTo>
                  <a:pt x="204993" y="19291"/>
                  <a:pt x="158992" y="406"/>
                  <a:pt x="102194" y="406"/>
                </a:cubicBezTo>
                <a:lnTo>
                  <a:pt x="102194" y="406"/>
                </a:lnTo>
                <a:lnTo>
                  <a:pt x="102194" y="406"/>
                </a:lnTo>
                <a:lnTo>
                  <a:pt x="102194" y="40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400" b="0" i="0" u="none" strike="noStrike" kern="1200" cap="none" spc="0" normalizeH="0" baseline="0" noProof="0">
              <a:ln>
                <a:noFill/>
              </a:ln>
              <a:effectLst/>
              <a:uLnTx/>
              <a:uFillTx/>
              <a:latin typeface="Segoe UI Semilight"/>
              <a:ea typeface="+mn-ea"/>
              <a:cs typeface="+mn-cs"/>
            </a:endParaRPr>
          </a:p>
        </p:txBody>
      </p:sp>
      <p:cxnSp>
        <p:nvCxnSpPr>
          <p:cNvPr id="25" name="Straight Arrow Connector 24">
            <a:extLst>
              <a:ext uri="{FF2B5EF4-FFF2-40B4-BE49-F238E27FC236}">
                <a16:creationId xmlns:a16="http://schemas.microsoft.com/office/drawing/2014/main" id="{182B049E-5ACB-4E5F-878D-E82C2EF33D29}"/>
              </a:ext>
            </a:extLst>
          </p:cNvPr>
          <p:cNvCxnSpPr>
            <a:cxnSpLocks/>
          </p:cNvCxnSpPr>
          <p:nvPr/>
        </p:nvCxnSpPr>
        <p:spPr>
          <a:xfrm>
            <a:off x="4340990" y="3268944"/>
            <a:ext cx="869571" cy="0"/>
          </a:xfrm>
          <a:prstGeom prst="straightConnector1">
            <a:avLst/>
          </a:prstGeom>
          <a:noFill/>
          <a:ln w="9525" cap="flat" cmpd="sng" algn="ctr">
            <a:solidFill>
              <a:srgbClr val="FFFFFF">
                <a:lumMod val="75000"/>
              </a:srgbClr>
            </a:solidFill>
            <a:prstDash val="solid"/>
            <a:headEnd type="none"/>
            <a:tailEnd type="triangle"/>
          </a:ln>
          <a:effectLst/>
        </p:spPr>
      </p:cxnSp>
      <p:cxnSp>
        <p:nvCxnSpPr>
          <p:cNvPr id="226" name="Straight Connector 225">
            <a:extLst>
              <a:ext uri="{FF2B5EF4-FFF2-40B4-BE49-F238E27FC236}">
                <a16:creationId xmlns:a16="http://schemas.microsoft.com/office/drawing/2014/main" id="{ADE5753E-026D-4304-B345-D3D0CC7D0905}"/>
              </a:ext>
            </a:extLst>
          </p:cNvPr>
          <p:cNvCxnSpPr>
            <a:cxnSpLocks/>
          </p:cNvCxnSpPr>
          <p:nvPr/>
        </p:nvCxnSpPr>
        <p:spPr>
          <a:xfrm flipH="1">
            <a:off x="8079514" y="3382564"/>
            <a:ext cx="1032370" cy="0"/>
          </a:xfrm>
          <a:prstGeom prst="line">
            <a:avLst/>
          </a:prstGeom>
          <a:noFill/>
          <a:ln w="9525">
            <a:solidFill>
              <a:schemeClr val="bg1">
                <a:lumMod val="75000"/>
              </a:schemeClr>
            </a:solidFill>
            <a:prstDash val="solid"/>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89" name="Straight Connector 588">
            <a:extLst>
              <a:ext uri="{FF2B5EF4-FFF2-40B4-BE49-F238E27FC236}">
                <a16:creationId xmlns:a16="http://schemas.microsoft.com/office/drawing/2014/main" id="{2EA11DFF-BF9C-491A-8626-039E79705E2C}"/>
              </a:ext>
            </a:extLst>
          </p:cNvPr>
          <p:cNvCxnSpPr>
            <a:cxnSpLocks/>
          </p:cNvCxnSpPr>
          <p:nvPr/>
        </p:nvCxnSpPr>
        <p:spPr>
          <a:xfrm flipH="1">
            <a:off x="6871749" y="4411627"/>
            <a:ext cx="2240135" cy="0"/>
          </a:xfrm>
          <a:prstGeom prst="line">
            <a:avLst/>
          </a:prstGeom>
          <a:noFill/>
          <a:ln w="9525">
            <a:solidFill>
              <a:schemeClr val="bg1">
                <a:lumMod val="75000"/>
              </a:schemeClr>
            </a:solidFill>
            <a:prstDash val="solid"/>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90" name="Straight Connector 589">
            <a:extLst>
              <a:ext uri="{FF2B5EF4-FFF2-40B4-BE49-F238E27FC236}">
                <a16:creationId xmlns:a16="http://schemas.microsoft.com/office/drawing/2014/main" id="{8EBFBBF4-1645-4ECB-AFED-A8490BE182E9}"/>
              </a:ext>
            </a:extLst>
          </p:cNvPr>
          <p:cNvCxnSpPr>
            <a:cxnSpLocks/>
          </p:cNvCxnSpPr>
          <p:nvPr/>
        </p:nvCxnSpPr>
        <p:spPr>
          <a:xfrm flipH="1">
            <a:off x="6871749" y="5293299"/>
            <a:ext cx="2240135" cy="0"/>
          </a:xfrm>
          <a:prstGeom prst="line">
            <a:avLst/>
          </a:prstGeom>
          <a:noFill/>
          <a:ln w="9525">
            <a:solidFill>
              <a:schemeClr val="bg1">
                <a:lumMod val="75000"/>
              </a:schemeClr>
            </a:solidFill>
            <a:prstDash val="solid"/>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95" name="Freeform: Shape 594">
            <a:extLst>
              <a:ext uri="{FF2B5EF4-FFF2-40B4-BE49-F238E27FC236}">
                <a16:creationId xmlns:a16="http://schemas.microsoft.com/office/drawing/2014/main" id="{0D211CE5-614A-4489-9014-2625AA04418B}"/>
              </a:ext>
            </a:extLst>
          </p:cNvPr>
          <p:cNvSpPr/>
          <p:nvPr/>
        </p:nvSpPr>
        <p:spPr>
          <a:xfrm>
            <a:off x="3045810" y="2906484"/>
            <a:ext cx="490856" cy="538741"/>
          </a:xfrm>
          <a:custGeom>
            <a:avLst/>
            <a:gdLst>
              <a:gd name="connsiteX0" fmla="*/ 7348 w 390525"/>
              <a:gd name="connsiteY0" fmla="*/ 7348 h 428625"/>
              <a:gd name="connsiteX1" fmla="*/ 387396 w 390525"/>
              <a:gd name="connsiteY1" fmla="*/ 7348 h 428625"/>
              <a:gd name="connsiteX2" fmla="*/ 387396 w 390525"/>
              <a:gd name="connsiteY2" fmla="*/ 422638 h 428625"/>
              <a:gd name="connsiteX3" fmla="*/ 7348 w 390525"/>
              <a:gd name="connsiteY3" fmla="*/ 422638 h 428625"/>
            </a:gdLst>
            <a:ahLst/>
            <a:cxnLst>
              <a:cxn ang="0">
                <a:pos x="connsiteX0" y="connsiteY0"/>
              </a:cxn>
              <a:cxn ang="0">
                <a:pos x="connsiteX1" y="connsiteY1"/>
              </a:cxn>
              <a:cxn ang="0">
                <a:pos x="connsiteX2" y="connsiteY2"/>
              </a:cxn>
              <a:cxn ang="0">
                <a:pos x="connsiteX3" y="connsiteY3"/>
              </a:cxn>
            </a:cxnLst>
            <a:rect l="l" t="t" r="r" b="b"/>
            <a:pathLst>
              <a:path w="390525" h="428625">
                <a:moveTo>
                  <a:pt x="7348" y="7348"/>
                </a:moveTo>
                <a:lnTo>
                  <a:pt x="387396" y="7348"/>
                </a:lnTo>
                <a:lnTo>
                  <a:pt x="387396" y="422638"/>
                </a:lnTo>
                <a:lnTo>
                  <a:pt x="7348" y="42263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596" name="Freeform: Shape 595">
            <a:extLst>
              <a:ext uri="{FF2B5EF4-FFF2-40B4-BE49-F238E27FC236}">
                <a16:creationId xmlns:a16="http://schemas.microsoft.com/office/drawing/2014/main" id="{3761FADF-25A3-495E-8DED-B5A06F76450B}"/>
              </a:ext>
            </a:extLst>
          </p:cNvPr>
          <p:cNvSpPr/>
          <p:nvPr/>
        </p:nvSpPr>
        <p:spPr>
          <a:xfrm>
            <a:off x="3045810" y="2950781"/>
            <a:ext cx="490856" cy="11972"/>
          </a:xfrm>
          <a:custGeom>
            <a:avLst/>
            <a:gdLst>
              <a:gd name="connsiteX0" fmla="*/ 7348 w 390525"/>
              <a:gd name="connsiteY0" fmla="*/ 7348 h 9525"/>
              <a:gd name="connsiteX1" fmla="*/ 387396 w 390525"/>
              <a:gd name="connsiteY1" fmla="*/ 7348 h 9525"/>
            </a:gdLst>
            <a:ahLst/>
            <a:cxnLst>
              <a:cxn ang="0">
                <a:pos x="connsiteX0" y="connsiteY0"/>
              </a:cxn>
              <a:cxn ang="0">
                <a:pos x="connsiteX1" y="connsiteY1"/>
              </a:cxn>
            </a:cxnLst>
            <a:rect l="l" t="t" r="r" b="b"/>
            <a:pathLst>
              <a:path w="390525" h="9525">
                <a:moveTo>
                  <a:pt x="7348" y="7348"/>
                </a:moveTo>
                <a:lnTo>
                  <a:pt x="38739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597" name="Freeform: Shape 596">
            <a:extLst>
              <a:ext uri="{FF2B5EF4-FFF2-40B4-BE49-F238E27FC236}">
                <a16:creationId xmlns:a16="http://schemas.microsoft.com/office/drawing/2014/main" id="{6E9FD363-149F-4715-8CCA-74764847355F}"/>
              </a:ext>
            </a:extLst>
          </p:cNvPr>
          <p:cNvSpPr/>
          <p:nvPr/>
        </p:nvSpPr>
        <p:spPr>
          <a:xfrm>
            <a:off x="3449271" y="2926837"/>
            <a:ext cx="11972" cy="11972"/>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598" name="Freeform: Shape 597">
            <a:extLst>
              <a:ext uri="{FF2B5EF4-FFF2-40B4-BE49-F238E27FC236}">
                <a16:creationId xmlns:a16="http://schemas.microsoft.com/office/drawing/2014/main" id="{B526AFA7-5DD4-4192-8CA7-E43CC9F028CA}"/>
              </a:ext>
            </a:extLst>
          </p:cNvPr>
          <p:cNvSpPr/>
          <p:nvPr/>
        </p:nvSpPr>
        <p:spPr>
          <a:xfrm>
            <a:off x="3473215" y="2926837"/>
            <a:ext cx="11972" cy="11972"/>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599" name="Freeform: Shape 598">
            <a:extLst>
              <a:ext uri="{FF2B5EF4-FFF2-40B4-BE49-F238E27FC236}">
                <a16:creationId xmlns:a16="http://schemas.microsoft.com/office/drawing/2014/main" id="{D2008F06-FA81-4672-BD61-3A9D7911E351}"/>
              </a:ext>
            </a:extLst>
          </p:cNvPr>
          <p:cNvSpPr/>
          <p:nvPr/>
        </p:nvSpPr>
        <p:spPr>
          <a:xfrm>
            <a:off x="3497170" y="2926836"/>
            <a:ext cx="11972" cy="11972"/>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0" name="Freeform: Shape 599">
            <a:extLst>
              <a:ext uri="{FF2B5EF4-FFF2-40B4-BE49-F238E27FC236}">
                <a16:creationId xmlns:a16="http://schemas.microsoft.com/office/drawing/2014/main" id="{CC66744D-9847-407D-B9A2-09D6ADB03086}"/>
              </a:ext>
            </a:extLst>
          </p:cNvPr>
          <p:cNvSpPr/>
          <p:nvPr/>
        </p:nvSpPr>
        <p:spPr>
          <a:xfrm>
            <a:off x="3079341" y="3145970"/>
            <a:ext cx="419024" cy="258550"/>
          </a:xfrm>
          <a:custGeom>
            <a:avLst/>
            <a:gdLst>
              <a:gd name="connsiteX0" fmla="*/ 7348 w 333375"/>
              <a:gd name="connsiteY0" fmla="*/ 7348 h 219075"/>
              <a:gd name="connsiteX1" fmla="*/ 335008 w 333375"/>
              <a:gd name="connsiteY1" fmla="*/ 7348 h 219075"/>
              <a:gd name="connsiteX2" fmla="*/ 335008 w 333375"/>
              <a:gd name="connsiteY2" fmla="*/ 217851 h 219075"/>
              <a:gd name="connsiteX3" fmla="*/ 7348 w 333375"/>
              <a:gd name="connsiteY3" fmla="*/ 217851 h 219075"/>
            </a:gdLst>
            <a:ahLst/>
            <a:cxnLst>
              <a:cxn ang="0">
                <a:pos x="connsiteX0" y="connsiteY0"/>
              </a:cxn>
              <a:cxn ang="0">
                <a:pos x="connsiteX1" y="connsiteY1"/>
              </a:cxn>
              <a:cxn ang="0">
                <a:pos x="connsiteX2" y="connsiteY2"/>
              </a:cxn>
              <a:cxn ang="0">
                <a:pos x="connsiteX3" y="connsiteY3"/>
              </a:cxn>
            </a:cxnLst>
            <a:rect l="l" t="t" r="r" b="b"/>
            <a:pathLst>
              <a:path w="333375" h="219075">
                <a:moveTo>
                  <a:pt x="7348" y="7348"/>
                </a:moveTo>
                <a:lnTo>
                  <a:pt x="335008" y="7348"/>
                </a:lnTo>
                <a:lnTo>
                  <a:pt x="335008" y="217851"/>
                </a:lnTo>
                <a:lnTo>
                  <a:pt x="7348" y="217851"/>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1" name="Freeform: Shape 600">
            <a:extLst>
              <a:ext uri="{FF2B5EF4-FFF2-40B4-BE49-F238E27FC236}">
                <a16:creationId xmlns:a16="http://schemas.microsoft.com/office/drawing/2014/main" id="{D312A38C-EA6A-49A2-BB4B-F29BAD52357A}"/>
              </a:ext>
            </a:extLst>
          </p:cNvPr>
          <p:cNvSpPr/>
          <p:nvPr/>
        </p:nvSpPr>
        <p:spPr>
          <a:xfrm>
            <a:off x="3090115" y="2973541"/>
            <a:ext cx="419023" cy="131693"/>
          </a:xfrm>
          <a:custGeom>
            <a:avLst/>
            <a:gdLst>
              <a:gd name="connsiteX0" fmla="*/ 335008 w 333375"/>
              <a:gd name="connsiteY0" fmla="*/ 98788 h 104775"/>
              <a:gd name="connsiteX1" fmla="*/ 7348 w 333375"/>
              <a:gd name="connsiteY1" fmla="*/ 98788 h 104775"/>
              <a:gd name="connsiteX2" fmla="*/ 7348 w 333375"/>
              <a:gd name="connsiteY2" fmla="*/ 7348 h 104775"/>
            </a:gdLst>
            <a:ahLst/>
            <a:cxnLst>
              <a:cxn ang="0">
                <a:pos x="connsiteX0" y="connsiteY0"/>
              </a:cxn>
              <a:cxn ang="0">
                <a:pos x="connsiteX1" y="connsiteY1"/>
              </a:cxn>
              <a:cxn ang="0">
                <a:pos x="connsiteX2" y="connsiteY2"/>
              </a:cxn>
            </a:cxnLst>
            <a:rect l="l" t="t" r="r" b="b"/>
            <a:pathLst>
              <a:path w="333375" h="104775">
                <a:moveTo>
                  <a:pt x="335008" y="98788"/>
                </a:moveTo>
                <a:lnTo>
                  <a:pt x="7348" y="98788"/>
                </a:lnTo>
                <a:lnTo>
                  <a:pt x="7348" y="7348"/>
                </a:ln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2" name="Freeform: Shape 601">
            <a:extLst>
              <a:ext uri="{FF2B5EF4-FFF2-40B4-BE49-F238E27FC236}">
                <a16:creationId xmlns:a16="http://schemas.microsoft.com/office/drawing/2014/main" id="{8B9812DF-555A-4AE5-B1A6-53CF8B1B1D25}"/>
              </a:ext>
            </a:extLst>
          </p:cNvPr>
          <p:cNvSpPr/>
          <p:nvPr/>
        </p:nvSpPr>
        <p:spPr>
          <a:xfrm>
            <a:off x="3076954" y="3066923"/>
            <a:ext cx="23944" cy="11972"/>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3" name="Freeform: Shape 602">
            <a:extLst>
              <a:ext uri="{FF2B5EF4-FFF2-40B4-BE49-F238E27FC236}">
                <a16:creationId xmlns:a16="http://schemas.microsoft.com/office/drawing/2014/main" id="{8ABE7385-5D69-4944-8B21-3E29E4472D1A}"/>
              </a:ext>
            </a:extLst>
          </p:cNvPr>
          <p:cNvSpPr/>
          <p:nvPr/>
        </p:nvSpPr>
        <p:spPr>
          <a:xfrm>
            <a:off x="3108082" y="3090868"/>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4" name="Freeform: Shape 603">
            <a:extLst>
              <a:ext uri="{FF2B5EF4-FFF2-40B4-BE49-F238E27FC236}">
                <a16:creationId xmlns:a16="http://schemas.microsoft.com/office/drawing/2014/main" id="{06C60E31-0277-49C4-9DAC-112E6D22236B}"/>
              </a:ext>
            </a:extLst>
          </p:cNvPr>
          <p:cNvSpPr/>
          <p:nvPr/>
        </p:nvSpPr>
        <p:spPr>
          <a:xfrm>
            <a:off x="3147589" y="3090868"/>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5" name="Freeform: Shape 604">
            <a:extLst>
              <a:ext uri="{FF2B5EF4-FFF2-40B4-BE49-F238E27FC236}">
                <a16:creationId xmlns:a16="http://schemas.microsoft.com/office/drawing/2014/main" id="{8CE54573-5561-4797-9C9A-84A2BC8825D1}"/>
              </a:ext>
            </a:extLst>
          </p:cNvPr>
          <p:cNvSpPr/>
          <p:nvPr/>
        </p:nvSpPr>
        <p:spPr>
          <a:xfrm>
            <a:off x="3187097" y="3090868"/>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6" name="Freeform: Shape 605">
            <a:extLst>
              <a:ext uri="{FF2B5EF4-FFF2-40B4-BE49-F238E27FC236}">
                <a16:creationId xmlns:a16="http://schemas.microsoft.com/office/drawing/2014/main" id="{8CC2376E-CF5A-45E3-B339-D743FAF87BEE}"/>
              </a:ext>
            </a:extLst>
          </p:cNvPr>
          <p:cNvSpPr/>
          <p:nvPr/>
        </p:nvSpPr>
        <p:spPr>
          <a:xfrm>
            <a:off x="3226606" y="3090868"/>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7" name="Freeform: Shape 606">
            <a:extLst>
              <a:ext uri="{FF2B5EF4-FFF2-40B4-BE49-F238E27FC236}">
                <a16:creationId xmlns:a16="http://schemas.microsoft.com/office/drawing/2014/main" id="{62C1BFE6-AFE9-41BA-9EC2-237BF4B40EE6}"/>
              </a:ext>
            </a:extLst>
          </p:cNvPr>
          <p:cNvSpPr/>
          <p:nvPr/>
        </p:nvSpPr>
        <p:spPr>
          <a:xfrm>
            <a:off x="3266114" y="3090868"/>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8" name="Freeform: Shape 607">
            <a:extLst>
              <a:ext uri="{FF2B5EF4-FFF2-40B4-BE49-F238E27FC236}">
                <a16:creationId xmlns:a16="http://schemas.microsoft.com/office/drawing/2014/main" id="{4923464E-6C74-498A-98CD-28F7EE0B6FB9}"/>
              </a:ext>
            </a:extLst>
          </p:cNvPr>
          <p:cNvSpPr/>
          <p:nvPr/>
        </p:nvSpPr>
        <p:spPr>
          <a:xfrm>
            <a:off x="3304425" y="3090868"/>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09" name="Freeform: Shape 608">
            <a:extLst>
              <a:ext uri="{FF2B5EF4-FFF2-40B4-BE49-F238E27FC236}">
                <a16:creationId xmlns:a16="http://schemas.microsoft.com/office/drawing/2014/main" id="{00027227-0C66-47CB-B53B-B268BFD09E30}"/>
              </a:ext>
            </a:extLst>
          </p:cNvPr>
          <p:cNvSpPr/>
          <p:nvPr/>
        </p:nvSpPr>
        <p:spPr>
          <a:xfrm>
            <a:off x="3343933" y="3090868"/>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10" name="Freeform: Shape 609">
            <a:extLst>
              <a:ext uri="{FF2B5EF4-FFF2-40B4-BE49-F238E27FC236}">
                <a16:creationId xmlns:a16="http://schemas.microsoft.com/office/drawing/2014/main" id="{15B68B18-2A3F-4062-AE98-963BD68D85E4}"/>
              </a:ext>
            </a:extLst>
          </p:cNvPr>
          <p:cNvSpPr/>
          <p:nvPr/>
        </p:nvSpPr>
        <p:spPr>
          <a:xfrm>
            <a:off x="3383440" y="3090868"/>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11" name="Freeform: Shape 610">
            <a:extLst>
              <a:ext uri="{FF2B5EF4-FFF2-40B4-BE49-F238E27FC236}">
                <a16:creationId xmlns:a16="http://schemas.microsoft.com/office/drawing/2014/main" id="{7FFA2D13-67EB-4582-B99D-B8C3B06FFFA9}"/>
              </a:ext>
            </a:extLst>
          </p:cNvPr>
          <p:cNvSpPr/>
          <p:nvPr/>
        </p:nvSpPr>
        <p:spPr>
          <a:xfrm>
            <a:off x="3422949" y="3090890"/>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12" name="Freeform: Shape 611">
            <a:extLst>
              <a:ext uri="{FF2B5EF4-FFF2-40B4-BE49-F238E27FC236}">
                <a16:creationId xmlns:a16="http://schemas.microsoft.com/office/drawing/2014/main" id="{F0D0AF19-CB07-4EBE-B222-63ECD29C4F20}"/>
              </a:ext>
            </a:extLst>
          </p:cNvPr>
          <p:cNvSpPr/>
          <p:nvPr/>
        </p:nvSpPr>
        <p:spPr>
          <a:xfrm>
            <a:off x="3462462" y="3090889"/>
            <a:ext cx="11972" cy="23944"/>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13" name="Freeform: Shape 612">
            <a:extLst>
              <a:ext uri="{FF2B5EF4-FFF2-40B4-BE49-F238E27FC236}">
                <a16:creationId xmlns:a16="http://schemas.microsoft.com/office/drawing/2014/main" id="{225C3A7A-F01A-4564-9637-EA2D998BDB9A}"/>
              </a:ext>
            </a:extLst>
          </p:cNvPr>
          <p:cNvSpPr/>
          <p:nvPr/>
        </p:nvSpPr>
        <p:spPr>
          <a:xfrm>
            <a:off x="3076983" y="3041817"/>
            <a:ext cx="23944" cy="11972"/>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14" name="Freeform: Shape 613">
            <a:extLst>
              <a:ext uri="{FF2B5EF4-FFF2-40B4-BE49-F238E27FC236}">
                <a16:creationId xmlns:a16="http://schemas.microsoft.com/office/drawing/2014/main" id="{1D6F0031-423C-46AB-A09F-52B3AA83BE09}"/>
              </a:ext>
            </a:extLst>
          </p:cNvPr>
          <p:cNvSpPr/>
          <p:nvPr/>
        </p:nvSpPr>
        <p:spPr>
          <a:xfrm>
            <a:off x="3076998" y="3016668"/>
            <a:ext cx="23944" cy="11972"/>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sp>
        <p:nvSpPr>
          <p:cNvPr id="615" name="Freeform: Shape 614">
            <a:extLst>
              <a:ext uri="{FF2B5EF4-FFF2-40B4-BE49-F238E27FC236}">
                <a16:creationId xmlns:a16="http://schemas.microsoft.com/office/drawing/2014/main" id="{85069933-EB9E-4C44-90B2-FBAD64A551C3}"/>
              </a:ext>
            </a:extLst>
          </p:cNvPr>
          <p:cNvSpPr/>
          <p:nvPr/>
        </p:nvSpPr>
        <p:spPr>
          <a:xfrm>
            <a:off x="3076968" y="2991466"/>
            <a:ext cx="23944" cy="11972"/>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Semilight"/>
              <a:ea typeface="+mn-ea"/>
              <a:cs typeface="+mn-cs"/>
            </a:endParaRPr>
          </a:p>
        </p:txBody>
      </p:sp>
      <p:cxnSp>
        <p:nvCxnSpPr>
          <p:cNvPr id="616" name="Straight Connector 615">
            <a:extLst>
              <a:ext uri="{FF2B5EF4-FFF2-40B4-BE49-F238E27FC236}">
                <a16:creationId xmlns:a16="http://schemas.microsoft.com/office/drawing/2014/main" id="{76AACDA7-D66A-436F-898A-02213C4D3589}"/>
              </a:ext>
            </a:extLst>
          </p:cNvPr>
          <p:cNvCxnSpPr/>
          <p:nvPr/>
        </p:nvCxnSpPr>
        <p:spPr>
          <a:xfrm flipV="1">
            <a:off x="3115171" y="3015957"/>
            <a:ext cx="64375" cy="50966"/>
          </a:xfrm>
          <a:prstGeom prst="line">
            <a:avLst/>
          </a:prstGeom>
          <a:noFill/>
          <a:ln w="12700" cap="flat" cmpd="sng" algn="ctr">
            <a:solidFill>
              <a:schemeClr val="accent1"/>
            </a:solidFill>
            <a:prstDash val="solid"/>
            <a:headEnd type="none"/>
            <a:tailEnd type="none"/>
          </a:ln>
          <a:effectLst/>
        </p:spPr>
      </p:cxnSp>
      <p:cxnSp>
        <p:nvCxnSpPr>
          <p:cNvPr id="617" name="Straight Connector 616">
            <a:extLst>
              <a:ext uri="{FF2B5EF4-FFF2-40B4-BE49-F238E27FC236}">
                <a16:creationId xmlns:a16="http://schemas.microsoft.com/office/drawing/2014/main" id="{88109ED6-320B-4097-A146-0AF61A5F762E}"/>
              </a:ext>
            </a:extLst>
          </p:cNvPr>
          <p:cNvCxnSpPr>
            <a:cxnSpLocks/>
          </p:cNvCxnSpPr>
          <p:nvPr/>
        </p:nvCxnSpPr>
        <p:spPr>
          <a:xfrm>
            <a:off x="3175604" y="3015285"/>
            <a:ext cx="39016" cy="45357"/>
          </a:xfrm>
          <a:prstGeom prst="line">
            <a:avLst/>
          </a:prstGeom>
          <a:noFill/>
          <a:ln w="12700" cap="flat" cmpd="sng" algn="ctr">
            <a:solidFill>
              <a:schemeClr val="accent1"/>
            </a:solidFill>
            <a:prstDash val="solid"/>
            <a:headEnd type="none"/>
            <a:tailEnd type="none"/>
          </a:ln>
          <a:effectLst/>
        </p:spPr>
      </p:cxnSp>
      <p:cxnSp>
        <p:nvCxnSpPr>
          <p:cNvPr id="618" name="Straight Connector 617">
            <a:extLst>
              <a:ext uri="{FF2B5EF4-FFF2-40B4-BE49-F238E27FC236}">
                <a16:creationId xmlns:a16="http://schemas.microsoft.com/office/drawing/2014/main" id="{D9422E37-113D-4886-B54F-4A5F760D57A2}"/>
              </a:ext>
            </a:extLst>
          </p:cNvPr>
          <p:cNvCxnSpPr>
            <a:cxnSpLocks/>
          </p:cNvCxnSpPr>
          <p:nvPr/>
        </p:nvCxnSpPr>
        <p:spPr>
          <a:xfrm flipV="1">
            <a:off x="3212080" y="3045062"/>
            <a:ext cx="18166" cy="12952"/>
          </a:xfrm>
          <a:prstGeom prst="line">
            <a:avLst/>
          </a:prstGeom>
          <a:noFill/>
          <a:ln w="12700" cap="flat" cmpd="sng" algn="ctr">
            <a:solidFill>
              <a:schemeClr val="accent1"/>
            </a:solidFill>
            <a:prstDash val="solid"/>
            <a:headEnd type="none"/>
            <a:tailEnd type="none"/>
          </a:ln>
          <a:effectLst/>
        </p:spPr>
      </p:cxnSp>
      <p:cxnSp>
        <p:nvCxnSpPr>
          <p:cNvPr id="619" name="Straight Connector 618">
            <a:extLst>
              <a:ext uri="{FF2B5EF4-FFF2-40B4-BE49-F238E27FC236}">
                <a16:creationId xmlns:a16="http://schemas.microsoft.com/office/drawing/2014/main" id="{CB68DDF5-8D7E-449B-A6A4-1E4549826B22}"/>
              </a:ext>
            </a:extLst>
          </p:cNvPr>
          <p:cNvCxnSpPr>
            <a:cxnSpLocks/>
          </p:cNvCxnSpPr>
          <p:nvPr/>
        </p:nvCxnSpPr>
        <p:spPr>
          <a:xfrm flipH="1" flipV="1">
            <a:off x="3226607" y="3045017"/>
            <a:ext cx="23473" cy="28611"/>
          </a:xfrm>
          <a:prstGeom prst="line">
            <a:avLst/>
          </a:prstGeom>
          <a:noFill/>
          <a:ln w="12700" cap="flat" cmpd="sng" algn="ctr">
            <a:solidFill>
              <a:schemeClr val="accent1"/>
            </a:solidFill>
            <a:prstDash val="solid"/>
            <a:headEnd type="none"/>
            <a:tailEnd type="none"/>
          </a:ln>
          <a:effectLst/>
        </p:spPr>
      </p:cxnSp>
      <p:cxnSp>
        <p:nvCxnSpPr>
          <p:cNvPr id="620" name="Straight Connector 619">
            <a:extLst>
              <a:ext uri="{FF2B5EF4-FFF2-40B4-BE49-F238E27FC236}">
                <a16:creationId xmlns:a16="http://schemas.microsoft.com/office/drawing/2014/main" id="{55F20718-3855-4EC7-86A7-F493F5C42479}"/>
              </a:ext>
            </a:extLst>
          </p:cNvPr>
          <p:cNvCxnSpPr/>
          <p:nvPr/>
        </p:nvCxnSpPr>
        <p:spPr>
          <a:xfrm flipV="1">
            <a:off x="3246476" y="3020772"/>
            <a:ext cx="64375" cy="50966"/>
          </a:xfrm>
          <a:prstGeom prst="line">
            <a:avLst/>
          </a:prstGeom>
          <a:noFill/>
          <a:ln w="12700" cap="flat" cmpd="sng" algn="ctr">
            <a:solidFill>
              <a:schemeClr val="accent1"/>
            </a:solidFill>
            <a:prstDash val="solid"/>
            <a:headEnd type="none"/>
            <a:tailEnd type="none"/>
          </a:ln>
          <a:effectLst/>
        </p:spPr>
      </p:cxnSp>
      <p:cxnSp>
        <p:nvCxnSpPr>
          <p:cNvPr id="621" name="Straight Connector 620">
            <a:extLst>
              <a:ext uri="{FF2B5EF4-FFF2-40B4-BE49-F238E27FC236}">
                <a16:creationId xmlns:a16="http://schemas.microsoft.com/office/drawing/2014/main" id="{EA7F89D2-26DF-475E-912D-34BC2C465A4E}"/>
              </a:ext>
            </a:extLst>
          </p:cNvPr>
          <p:cNvCxnSpPr>
            <a:cxnSpLocks/>
          </p:cNvCxnSpPr>
          <p:nvPr/>
        </p:nvCxnSpPr>
        <p:spPr>
          <a:xfrm flipH="1" flipV="1">
            <a:off x="3308436" y="3020669"/>
            <a:ext cx="23473" cy="28611"/>
          </a:xfrm>
          <a:prstGeom prst="line">
            <a:avLst/>
          </a:prstGeom>
          <a:noFill/>
          <a:ln w="12700" cap="flat" cmpd="sng" algn="ctr">
            <a:solidFill>
              <a:schemeClr val="accent1"/>
            </a:solidFill>
            <a:prstDash val="solid"/>
            <a:headEnd type="none"/>
            <a:tailEnd type="none"/>
          </a:ln>
          <a:effectLst/>
        </p:spPr>
      </p:cxnSp>
      <p:cxnSp>
        <p:nvCxnSpPr>
          <p:cNvPr id="622" name="Straight Connector 621">
            <a:extLst>
              <a:ext uri="{FF2B5EF4-FFF2-40B4-BE49-F238E27FC236}">
                <a16:creationId xmlns:a16="http://schemas.microsoft.com/office/drawing/2014/main" id="{85DEECA6-8E36-4671-9975-326411A78632}"/>
              </a:ext>
            </a:extLst>
          </p:cNvPr>
          <p:cNvCxnSpPr>
            <a:cxnSpLocks/>
          </p:cNvCxnSpPr>
          <p:nvPr/>
        </p:nvCxnSpPr>
        <p:spPr>
          <a:xfrm flipV="1">
            <a:off x="3328125" y="3034964"/>
            <a:ext cx="18166" cy="12952"/>
          </a:xfrm>
          <a:prstGeom prst="line">
            <a:avLst/>
          </a:prstGeom>
          <a:noFill/>
          <a:ln w="12700" cap="flat" cmpd="sng" algn="ctr">
            <a:solidFill>
              <a:schemeClr val="accent1"/>
            </a:solidFill>
            <a:prstDash val="solid"/>
            <a:headEnd type="none"/>
            <a:tailEnd type="none"/>
          </a:ln>
          <a:effectLst/>
        </p:spPr>
      </p:cxnSp>
      <p:cxnSp>
        <p:nvCxnSpPr>
          <p:cNvPr id="623" name="Straight Connector 622">
            <a:extLst>
              <a:ext uri="{FF2B5EF4-FFF2-40B4-BE49-F238E27FC236}">
                <a16:creationId xmlns:a16="http://schemas.microsoft.com/office/drawing/2014/main" id="{1A6A900C-BC94-4C73-BAD7-3577B8BF177C}"/>
              </a:ext>
            </a:extLst>
          </p:cNvPr>
          <p:cNvCxnSpPr>
            <a:cxnSpLocks/>
          </p:cNvCxnSpPr>
          <p:nvPr/>
        </p:nvCxnSpPr>
        <p:spPr>
          <a:xfrm>
            <a:off x="3342371" y="3035118"/>
            <a:ext cx="39016" cy="45357"/>
          </a:xfrm>
          <a:prstGeom prst="line">
            <a:avLst/>
          </a:prstGeom>
          <a:noFill/>
          <a:ln w="12700" cap="flat" cmpd="sng" algn="ctr">
            <a:solidFill>
              <a:schemeClr val="accent1"/>
            </a:solidFill>
            <a:prstDash val="solid"/>
            <a:headEnd type="none"/>
            <a:tailEnd type="none"/>
          </a:ln>
          <a:effectLst/>
        </p:spPr>
      </p:cxnSp>
      <p:cxnSp>
        <p:nvCxnSpPr>
          <p:cNvPr id="624" name="Straight Connector 623">
            <a:extLst>
              <a:ext uri="{FF2B5EF4-FFF2-40B4-BE49-F238E27FC236}">
                <a16:creationId xmlns:a16="http://schemas.microsoft.com/office/drawing/2014/main" id="{9E019F29-2EC3-4ADB-816E-CAE9A993379E}"/>
              </a:ext>
            </a:extLst>
          </p:cNvPr>
          <p:cNvCxnSpPr>
            <a:cxnSpLocks/>
          </p:cNvCxnSpPr>
          <p:nvPr/>
        </p:nvCxnSpPr>
        <p:spPr>
          <a:xfrm flipV="1">
            <a:off x="3378789" y="3012981"/>
            <a:ext cx="108339" cy="66514"/>
          </a:xfrm>
          <a:prstGeom prst="line">
            <a:avLst/>
          </a:prstGeom>
          <a:noFill/>
          <a:ln w="12700" cap="flat" cmpd="sng" algn="ctr">
            <a:solidFill>
              <a:schemeClr val="accent1"/>
            </a:solidFill>
            <a:prstDash val="solid"/>
            <a:headEnd type="none"/>
            <a:tailEnd type="none"/>
          </a:ln>
          <a:effectLst/>
        </p:spPr>
      </p:cxnSp>
      <p:cxnSp>
        <p:nvCxnSpPr>
          <p:cNvPr id="625" name="Straight Connector 624">
            <a:extLst>
              <a:ext uri="{FF2B5EF4-FFF2-40B4-BE49-F238E27FC236}">
                <a16:creationId xmlns:a16="http://schemas.microsoft.com/office/drawing/2014/main" id="{0800F818-5248-4C88-8E2A-9F744448BCE9}"/>
              </a:ext>
            </a:extLst>
          </p:cNvPr>
          <p:cNvCxnSpPr>
            <a:cxnSpLocks/>
          </p:cNvCxnSpPr>
          <p:nvPr/>
        </p:nvCxnSpPr>
        <p:spPr>
          <a:xfrm>
            <a:off x="3120054" y="3177949"/>
            <a:ext cx="44583" cy="0"/>
          </a:xfrm>
          <a:prstGeom prst="line">
            <a:avLst/>
          </a:prstGeom>
          <a:noFill/>
          <a:ln w="12700" cap="flat" cmpd="sng" algn="ctr">
            <a:solidFill>
              <a:srgbClr val="0078D7"/>
            </a:solidFill>
            <a:prstDash val="solid"/>
            <a:headEnd type="none"/>
            <a:tailEnd type="none"/>
          </a:ln>
          <a:effectLst/>
        </p:spPr>
      </p:cxnSp>
      <p:cxnSp>
        <p:nvCxnSpPr>
          <p:cNvPr id="626" name="Straight Connector 625">
            <a:extLst>
              <a:ext uri="{FF2B5EF4-FFF2-40B4-BE49-F238E27FC236}">
                <a16:creationId xmlns:a16="http://schemas.microsoft.com/office/drawing/2014/main" id="{969BB91E-7200-4CE2-A4D3-70D1460045C3}"/>
              </a:ext>
            </a:extLst>
          </p:cNvPr>
          <p:cNvCxnSpPr>
            <a:cxnSpLocks/>
          </p:cNvCxnSpPr>
          <p:nvPr/>
        </p:nvCxnSpPr>
        <p:spPr>
          <a:xfrm>
            <a:off x="3120054" y="3214154"/>
            <a:ext cx="87267" cy="0"/>
          </a:xfrm>
          <a:prstGeom prst="line">
            <a:avLst/>
          </a:prstGeom>
          <a:noFill/>
          <a:ln w="12700" cap="flat" cmpd="sng" algn="ctr">
            <a:solidFill>
              <a:srgbClr val="0078D7"/>
            </a:solidFill>
            <a:prstDash val="solid"/>
            <a:headEnd type="none"/>
            <a:tailEnd type="none"/>
          </a:ln>
          <a:effectLst/>
        </p:spPr>
      </p:cxnSp>
      <p:cxnSp>
        <p:nvCxnSpPr>
          <p:cNvPr id="627" name="Straight Connector 626">
            <a:extLst>
              <a:ext uri="{FF2B5EF4-FFF2-40B4-BE49-F238E27FC236}">
                <a16:creationId xmlns:a16="http://schemas.microsoft.com/office/drawing/2014/main" id="{12B06F73-CE6E-4F7D-B05E-D716504116AF}"/>
              </a:ext>
            </a:extLst>
          </p:cNvPr>
          <p:cNvCxnSpPr>
            <a:cxnSpLocks/>
          </p:cNvCxnSpPr>
          <p:nvPr/>
        </p:nvCxnSpPr>
        <p:spPr>
          <a:xfrm>
            <a:off x="3213572" y="3214154"/>
            <a:ext cx="52224" cy="0"/>
          </a:xfrm>
          <a:prstGeom prst="line">
            <a:avLst/>
          </a:prstGeom>
          <a:noFill/>
          <a:ln w="12700" cap="flat" cmpd="sng" algn="ctr">
            <a:solidFill>
              <a:srgbClr val="0078D7"/>
            </a:solidFill>
            <a:prstDash val="solid"/>
            <a:headEnd type="none"/>
            <a:tailEnd type="none"/>
          </a:ln>
          <a:effectLst/>
        </p:spPr>
      </p:cxnSp>
      <p:cxnSp>
        <p:nvCxnSpPr>
          <p:cNvPr id="628" name="Straight Connector 627">
            <a:extLst>
              <a:ext uri="{FF2B5EF4-FFF2-40B4-BE49-F238E27FC236}">
                <a16:creationId xmlns:a16="http://schemas.microsoft.com/office/drawing/2014/main" id="{9F829F9E-274D-40AC-822F-C755462C2183}"/>
              </a:ext>
            </a:extLst>
          </p:cNvPr>
          <p:cNvCxnSpPr>
            <a:cxnSpLocks/>
          </p:cNvCxnSpPr>
          <p:nvPr/>
        </p:nvCxnSpPr>
        <p:spPr>
          <a:xfrm>
            <a:off x="3120054" y="3241049"/>
            <a:ext cx="128132" cy="0"/>
          </a:xfrm>
          <a:prstGeom prst="line">
            <a:avLst/>
          </a:prstGeom>
          <a:noFill/>
          <a:ln w="12700" cap="flat" cmpd="sng" algn="ctr">
            <a:solidFill>
              <a:srgbClr val="0078D7"/>
            </a:solidFill>
            <a:prstDash val="solid"/>
            <a:headEnd type="none"/>
            <a:tailEnd type="none"/>
          </a:ln>
          <a:effectLst/>
        </p:spPr>
      </p:cxnSp>
      <p:cxnSp>
        <p:nvCxnSpPr>
          <p:cNvPr id="629" name="Straight Connector 628">
            <a:extLst>
              <a:ext uri="{FF2B5EF4-FFF2-40B4-BE49-F238E27FC236}">
                <a16:creationId xmlns:a16="http://schemas.microsoft.com/office/drawing/2014/main" id="{58843EC8-4CA0-4AD7-AEB1-7831DCB880B6}"/>
              </a:ext>
            </a:extLst>
          </p:cNvPr>
          <p:cNvCxnSpPr>
            <a:cxnSpLocks/>
          </p:cNvCxnSpPr>
          <p:nvPr/>
        </p:nvCxnSpPr>
        <p:spPr>
          <a:xfrm>
            <a:off x="3276782" y="3241049"/>
            <a:ext cx="52224" cy="0"/>
          </a:xfrm>
          <a:prstGeom prst="line">
            <a:avLst/>
          </a:prstGeom>
          <a:noFill/>
          <a:ln w="12700" cap="flat" cmpd="sng" algn="ctr">
            <a:solidFill>
              <a:srgbClr val="0078D7"/>
            </a:solidFill>
            <a:prstDash val="solid"/>
            <a:headEnd type="none"/>
            <a:tailEnd type="none"/>
          </a:ln>
          <a:effectLst/>
        </p:spPr>
      </p:cxnSp>
      <p:cxnSp>
        <p:nvCxnSpPr>
          <p:cNvPr id="630" name="Straight Connector 629">
            <a:extLst>
              <a:ext uri="{FF2B5EF4-FFF2-40B4-BE49-F238E27FC236}">
                <a16:creationId xmlns:a16="http://schemas.microsoft.com/office/drawing/2014/main" id="{4FFB8492-E3AB-4B4F-BAF4-1BE9B8A259A3}"/>
              </a:ext>
            </a:extLst>
          </p:cNvPr>
          <p:cNvCxnSpPr>
            <a:cxnSpLocks/>
          </p:cNvCxnSpPr>
          <p:nvPr/>
        </p:nvCxnSpPr>
        <p:spPr>
          <a:xfrm>
            <a:off x="3120054" y="3277254"/>
            <a:ext cx="52832" cy="0"/>
          </a:xfrm>
          <a:prstGeom prst="line">
            <a:avLst/>
          </a:prstGeom>
          <a:noFill/>
          <a:ln w="12700" cap="flat" cmpd="sng" algn="ctr">
            <a:solidFill>
              <a:srgbClr val="0078D7"/>
            </a:solidFill>
            <a:prstDash val="solid"/>
            <a:headEnd type="none"/>
            <a:tailEnd type="none"/>
          </a:ln>
          <a:effectLst/>
        </p:spPr>
      </p:cxnSp>
      <p:cxnSp>
        <p:nvCxnSpPr>
          <p:cNvPr id="631" name="Straight Connector 630">
            <a:extLst>
              <a:ext uri="{FF2B5EF4-FFF2-40B4-BE49-F238E27FC236}">
                <a16:creationId xmlns:a16="http://schemas.microsoft.com/office/drawing/2014/main" id="{5123FA0A-6836-414E-9A76-451F4C90362C}"/>
              </a:ext>
            </a:extLst>
          </p:cNvPr>
          <p:cNvCxnSpPr>
            <a:cxnSpLocks/>
          </p:cNvCxnSpPr>
          <p:nvPr/>
        </p:nvCxnSpPr>
        <p:spPr>
          <a:xfrm>
            <a:off x="3178958" y="3277254"/>
            <a:ext cx="125178" cy="0"/>
          </a:xfrm>
          <a:prstGeom prst="line">
            <a:avLst/>
          </a:prstGeom>
          <a:noFill/>
          <a:ln w="12700" cap="flat" cmpd="sng" algn="ctr">
            <a:solidFill>
              <a:srgbClr val="0078D7"/>
            </a:solidFill>
            <a:prstDash val="solid"/>
            <a:headEnd type="none"/>
            <a:tailEnd type="none"/>
          </a:ln>
          <a:effectLst/>
        </p:spPr>
      </p:cxnSp>
      <p:cxnSp>
        <p:nvCxnSpPr>
          <p:cNvPr id="632" name="Straight Connector 631">
            <a:extLst>
              <a:ext uri="{FF2B5EF4-FFF2-40B4-BE49-F238E27FC236}">
                <a16:creationId xmlns:a16="http://schemas.microsoft.com/office/drawing/2014/main" id="{C7731C5E-0959-4307-B8C1-1D6E6CB8A347}"/>
              </a:ext>
            </a:extLst>
          </p:cNvPr>
          <p:cNvCxnSpPr>
            <a:cxnSpLocks/>
          </p:cNvCxnSpPr>
          <p:nvPr/>
        </p:nvCxnSpPr>
        <p:spPr>
          <a:xfrm flipV="1">
            <a:off x="3120054" y="3374490"/>
            <a:ext cx="87267" cy="0"/>
          </a:xfrm>
          <a:prstGeom prst="line">
            <a:avLst/>
          </a:prstGeom>
          <a:noFill/>
          <a:ln w="12700" cap="flat" cmpd="sng" algn="ctr">
            <a:solidFill>
              <a:srgbClr val="0078D7"/>
            </a:solidFill>
            <a:prstDash val="solid"/>
            <a:headEnd type="none"/>
            <a:tailEnd type="none"/>
          </a:ln>
          <a:effectLst/>
        </p:spPr>
      </p:cxnSp>
      <p:cxnSp>
        <p:nvCxnSpPr>
          <p:cNvPr id="633" name="Straight Connector 632">
            <a:extLst>
              <a:ext uri="{FF2B5EF4-FFF2-40B4-BE49-F238E27FC236}">
                <a16:creationId xmlns:a16="http://schemas.microsoft.com/office/drawing/2014/main" id="{474860C4-291D-4AA0-A750-5DD38DA07AAD}"/>
              </a:ext>
            </a:extLst>
          </p:cNvPr>
          <p:cNvCxnSpPr>
            <a:cxnSpLocks/>
          </p:cNvCxnSpPr>
          <p:nvPr/>
        </p:nvCxnSpPr>
        <p:spPr>
          <a:xfrm flipV="1">
            <a:off x="3213572" y="3374490"/>
            <a:ext cx="52224" cy="0"/>
          </a:xfrm>
          <a:prstGeom prst="line">
            <a:avLst/>
          </a:prstGeom>
          <a:noFill/>
          <a:ln w="12700" cap="flat" cmpd="sng" algn="ctr">
            <a:solidFill>
              <a:srgbClr val="0078D7"/>
            </a:solidFill>
            <a:prstDash val="solid"/>
            <a:headEnd type="none"/>
            <a:tailEnd type="none"/>
          </a:ln>
          <a:effectLst/>
        </p:spPr>
      </p:cxnSp>
      <p:cxnSp>
        <p:nvCxnSpPr>
          <p:cNvPr id="634" name="Straight Connector 633">
            <a:extLst>
              <a:ext uri="{FF2B5EF4-FFF2-40B4-BE49-F238E27FC236}">
                <a16:creationId xmlns:a16="http://schemas.microsoft.com/office/drawing/2014/main" id="{EBB544AA-C5EB-4DF1-8998-2ADAC3BEFEDB}"/>
              </a:ext>
            </a:extLst>
          </p:cNvPr>
          <p:cNvCxnSpPr>
            <a:cxnSpLocks/>
          </p:cNvCxnSpPr>
          <p:nvPr/>
        </p:nvCxnSpPr>
        <p:spPr>
          <a:xfrm flipV="1">
            <a:off x="3120054" y="3347595"/>
            <a:ext cx="128132" cy="0"/>
          </a:xfrm>
          <a:prstGeom prst="line">
            <a:avLst/>
          </a:prstGeom>
          <a:noFill/>
          <a:ln w="12700" cap="flat" cmpd="sng" algn="ctr">
            <a:solidFill>
              <a:srgbClr val="0078D7"/>
            </a:solidFill>
            <a:prstDash val="solid"/>
            <a:headEnd type="none"/>
            <a:tailEnd type="none"/>
          </a:ln>
          <a:effectLst/>
        </p:spPr>
      </p:cxnSp>
      <p:cxnSp>
        <p:nvCxnSpPr>
          <p:cNvPr id="635" name="Straight Connector 634">
            <a:extLst>
              <a:ext uri="{FF2B5EF4-FFF2-40B4-BE49-F238E27FC236}">
                <a16:creationId xmlns:a16="http://schemas.microsoft.com/office/drawing/2014/main" id="{4ABD516E-6D92-4EFA-914C-74811C00A9FD}"/>
              </a:ext>
            </a:extLst>
          </p:cNvPr>
          <p:cNvCxnSpPr>
            <a:cxnSpLocks/>
          </p:cNvCxnSpPr>
          <p:nvPr/>
        </p:nvCxnSpPr>
        <p:spPr>
          <a:xfrm flipV="1">
            <a:off x="3267250" y="3347595"/>
            <a:ext cx="52224" cy="0"/>
          </a:xfrm>
          <a:prstGeom prst="line">
            <a:avLst/>
          </a:prstGeom>
          <a:noFill/>
          <a:ln w="12700" cap="flat" cmpd="sng" algn="ctr">
            <a:solidFill>
              <a:srgbClr val="0078D7"/>
            </a:solidFill>
            <a:prstDash val="solid"/>
            <a:headEnd type="none"/>
            <a:tailEnd type="none"/>
          </a:ln>
          <a:effectLst/>
        </p:spPr>
      </p:cxnSp>
      <p:cxnSp>
        <p:nvCxnSpPr>
          <p:cNvPr id="636" name="Straight Connector 635">
            <a:extLst>
              <a:ext uri="{FF2B5EF4-FFF2-40B4-BE49-F238E27FC236}">
                <a16:creationId xmlns:a16="http://schemas.microsoft.com/office/drawing/2014/main" id="{3B8A313B-7269-419E-935D-F50B5F288BE2}"/>
              </a:ext>
            </a:extLst>
          </p:cNvPr>
          <p:cNvCxnSpPr>
            <a:cxnSpLocks/>
          </p:cNvCxnSpPr>
          <p:nvPr/>
        </p:nvCxnSpPr>
        <p:spPr>
          <a:xfrm flipV="1">
            <a:off x="3154842" y="3311390"/>
            <a:ext cx="52832" cy="0"/>
          </a:xfrm>
          <a:prstGeom prst="line">
            <a:avLst/>
          </a:prstGeom>
          <a:noFill/>
          <a:ln w="12700" cap="flat" cmpd="sng" algn="ctr">
            <a:solidFill>
              <a:srgbClr val="0078D7"/>
            </a:solidFill>
            <a:prstDash val="solid"/>
            <a:headEnd type="none"/>
            <a:tailEnd type="none"/>
          </a:ln>
          <a:effectLst/>
        </p:spPr>
      </p:cxnSp>
      <p:cxnSp>
        <p:nvCxnSpPr>
          <p:cNvPr id="637" name="Straight Connector 636">
            <a:extLst>
              <a:ext uri="{FF2B5EF4-FFF2-40B4-BE49-F238E27FC236}">
                <a16:creationId xmlns:a16="http://schemas.microsoft.com/office/drawing/2014/main" id="{D40B75AB-068C-4DDF-8FB0-F6415A207C00}"/>
              </a:ext>
            </a:extLst>
          </p:cNvPr>
          <p:cNvCxnSpPr>
            <a:cxnSpLocks/>
          </p:cNvCxnSpPr>
          <p:nvPr/>
        </p:nvCxnSpPr>
        <p:spPr>
          <a:xfrm flipV="1">
            <a:off x="3221014" y="3311390"/>
            <a:ext cx="125178" cy="0"/>
          </a:xfrm>
          <a:prstGeom prst="line">
            <a:avLst/>
          </a:prstGeom>
          <a:noFill/>
          <a:ln w="12700" cap="flat" cmpd="sng" algn="ctr">
            <a:solidFill>
              <a:srgbClr val="0078D7"/>
            </a:solidFill>
            <a:prstDash val="solid"/>
            <a:headEnd type="none"/>
            <a:tailEnd type="none"/>
          </a:ln>
          <a:effectLst/>
        </p:spPr>
      </p:cxnSp>
      <p:cxnSp>
        <p:nvCxnSpPr>
          <p:cNvPr id="638" name="Straight Connector 637">
            <a:extLst>
              <a:ext uri="{FF2B5EF4-FFF2-40B4-BE49-F238E27FC236}">
                <a16:creationId xmlns:a16="http://schemas.microsoft.com/office/drawing/2014/main" id="{2AC7F1A6-31A6-4B6F-8E58-8069BE13025E}"/>
              </a:ext>
            </a:extLst>
          </p:cNvPr>
          <p:cNvCxnSpPr>
            <a:cxnSpLocks/>
          </p:cNvCxnSpPr>
          <p:nvPr/>
        </p:nvCxnSpPr>
        <p:spPr>
          <a:xfrm>
            <a:off x="3324510" y="3277254"/>
            <a:ext cx="125178" cy="0"/>
          </a:xfrm>
          <a:prstGeom prst="line">
            <a:avLst/>
          </a:prstGeom>
          <a:noFill/>
          <a:ln w="12700" cap="flat" cmpd="sng" algn="ctr">
            <a:solidFill>
              <a:srgbClr val="0078D7"/>
            </a:solidFill>
            <a:prstDash val="solid"/>
            <a:headEnd type="none"/>
            <a:tailEnd type="none"/>
          </a:ln>
          <a:effectLst/>
        </p:spPr>
      </p:cxnSp>
      <p:cxnSp>
        <p:nvCxnSpPr>
          <p:cNvPr id="639" name="Straight Connector 638">
            <a:extLst>
              <a:ext uri="{FF2B5EF4-FFF2-40B4-BE49-F238E27FC236}">
                <a16:creationId xmlns:a16="http://schemas.microsoft.com/office/drawing/2014/main" id="{CB485C84-207F-499D-BFD6-89701A430858}"/>
              </a:ext>
            </a:extLst>
          </p:cNvPr>
          <p:cNvCxnSpPr>
            <a:cxnSpLocks/>
          </p:cNvCxnSpPr>
          <p:nvPr/>
        </p:nvCxnSpPr>
        <p:spPr>
          <a:xfrm flipV="1">
            <a:off x="3335600" y="3347595"/>
            <a:ext cx="52224" cy="0"/>
          </a:xfrm>
          <a:prstGeom prst="line">
            <a:avLst/>
          </a:prstGeom>
          <a:noFill/>
          <a:ln w="12700" cap="flat" cmpd="sng" algn="ctr">
            <a:solidFill>
              <a:srgbClr val="0078D7"/>
            </a:solidFill>
            <a:prstDash val="solid"/>
            <a:headEnd type="none"/>
            <a:tailEnd type="none"/>
          </a:ln>
          <a:effectLst/>
        </p:spPr>
      </p:cxnSp>
      <p:cxnSp>
        <p:nvCxnSpPr>
          <p:cNvPr id="640" name="Straight Connector 639">
            <a:extLst>
              <a:ext uri="{FF2B5EF4-FFF2-40B4-BE49-F238E27FC236}">
                <a16:creationId xmlns:a16="http://schemas.microsoft.com/office/drawing/2014/main" id="{E09B6AFA-EC58-410D-A3CC-55FD7AD7C9F4}"/>
              </a:ext>
            </a:extLst>
          </p:cNvPr>
          <p:cNvCxnSpPr>
            <a:cxnSpLocks/>
          </p:cNvCxnSpPr>
          <p:nvPr/>
        </p:nvCxnSpPr>
        <p:spPr>
          <a:xfrm flipV="1">
            <a:off x="3403033" y="3347595"/>
            <a:ext cx="52224" cy="0"/>
          </a:xfrm>
          <a:prstGeom prst="line">
            <a:avLst/>
          </a:prstGeom>
          <a:noFill/>
          <a:ln w="12700" cap="flat" cmpd="sng" algn="ctr">
            <a:solidFill>
              <a:srgbClr val="0078D7"/>
            </a:solidFill>
            <a:prstDash val="solid"/>
            <a:headEnd type="none"/>
            <a:tailEnd type="none"/>
          </a:ln>
          <a:effectLst/>
        </p:spPr>
      </p:cxnSp>
      <p:cxnSp>
        <p:nvCxnSpPr>
          <p:cNvPr id="641" name="Straight Connector 640">
            <a:extLst>
              <a:ext uri="{FF2B5EF4-FFF2-40B4-BE49-F238E27FC236}">
                <a16:creationId xmlns:a16="http://schemas.microsoft.com/office/drawing/2014/main" id="{8F9F875A-53AA-43F0-B443-9FBAFB20CE0F}"/>
              </a:ext>
            </a:extLst>
          </p:cNvPr>
          <p:cNvCxnSpPr>
            <a:cxnSpLocks/>
          </p:cNvCxnSpPr>
          <p:nvPr/>
        </p:nvCxnSpPr>
        <p:spPr>
          <a:xfrm>
            <a:off x="3352676" y="3214154"/>
            <a:ext cx="52224" cy="0"/>
          </a:xfrm>
          <a:prstGeom prst="line">
            <a:avLst/>
          </a:prstGeom>
          <a:noFill/>
          <a:ln w="12700" cap="flat" cmpd="sng" algn="ctr">
            <a:solidFill>
              <a:srgbClr val="0078D7"/>
            </a:solidFill>
            <a:prstDash val="solid"/>
            <a:headEnd type="none"/>
            <a:tailEnd type="none"/>
          </a:ln>
          <a:effectLst/>
        </p:spPr>
      </p:cxnSp>
      <p:cxnSp>
        <p:nvCxnSpPr>
          <p:cNvPr id="642" name="Straight Connector 641">
            <a:extLst>
              <a:ext uri="{FF2B5EF4-FFF2-40B4-BE49-F238E27FC236}">
                <a16:creationId xmlns:a16="http://schemas.microsoft.com/office/drawing/2014/main" id="{2B31D339-6859-4BF0-AB53-E2565E0D2281}"/>
              </a:ext>
            </a:extLst>
          </p:cNvPr>
          <p:cNvCxnSpPr>
            <a:cxnSpLocks/>
          </p:cNvCxnSpPr>
          <p:nvPr/>
        </p:nvCxnSpPr>
        <p:spPr>
          <a:xfrm>
            <a:off x="3359640" y="3241049"/>
            <a:ext cx="95617" cy="0"/>
          </a:xfrm>
          <a:prstGeom prst="line">
            <a:avLst/>
          </a:prstGeom>
          <a:noFill/>
          <a:ln w="12700" cap="flat" cmpd="sng" algn="ctr">
            <a:solidFill>
              <a:srgbClr val="0078D7"/>
            </a:solidFill>
            <a:prstDash val="solid"/>
            <a:headEnd type="none"/>
            <a:tailEnd type="none"/>
          </a:ln>
          <a:effectLst/>
        </p:spPr>
      </p:cxnSp>
      <p:pic>
        <p:nvPicPr>
          <p:cNvPr id="6" name="Picture 5">
            <a:extLst>
              <a:ext uri="{FF2B5EF4-FFF2-40B4-BE49-F238E27FC236}">
                <a16:creationId xmlns:a16="http://schemas.microsoft.com/office/drawing/2014/main" id="{61B31540-34BB-47C3-933B-17AE5E55CA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282" y="4836248"/>
            <a:ext cx="269958" cy="269958"/>
          </a:xfrm>
          <a:prstGeom prst="rect">
            <a:avLst/>
          </a:prstGeom>
        </p:spPr>
      </p:pic>
      <p:grpSp>
        <p:nvGrpSpPr>
          <p:cNvPr id="265" name="Graphic 942">
            <a:extLst>
              <a:ext uri="{FF2B5EF4-FFF2-40B4-BE49-F238E27FC236}">
                <a16:creationId xmlns:a16="http://schemas.microsoft.com/office/drawing/2014/main" id="{635C3A64-2C68-4DC8-A770-7563D705D2BE}"/>
              </a:ext>
            </a:extLst>
          </p:cNvPr>
          <p:cNvGrpSpPr>
            <a:grpSpLocks noChangeAspect="1"/>
          </p:cNvGrpSpPr>
          <p:nvPr/>
        </p:nvGrpSpPr>
        <p:grpSpPr>
          <a:xfrm>
            <a:off x="2376133" y="2391728"/>
            <a:ext cx="392720" cy="439045"/>
            <a:chOff x="4552903" y="4209722"/>
            <a:chExt cx="276911" cy="309580"/>
          </a:xfrm>
          <a:solidFill>
            <a:srgbClr val="0078D7"/>
          </a:solidFill>
        </p:grpSpPr>
        <p:sp>
          <p:nvSpPr>
            <p:cNvPr id="266" name="Freeform: Shape 265">
              <a:extLst>
                <a:ext uri="{FF2B5EF4-FFF2-40B4-BE49-F238E27FC236}">
                  <a16:creationId xmlns:a16="http://schemas.microsoft.com/office/drawing/2014/main" id="{899331A1-C9E5-4C34-A101-5F3FC9774239}"/>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a:ea typeface="+mn-ea"/>
                <a:cs typeface="+mn-cs"/>
              </a:endParaRPr>
            </a:p>
          </p:txBody>
        </p:sp>
        <p:sp>
          <p:nvSpPr>
            <p:cNvPr id="267" name="Freeform: Shape 266">
              <a:extLst>
                <a:ext uri="{FF2B5EF4-FFF2-40B4-BE49-F238E27FC236}">
                  <a16:creationId xmlns:a16="http://schemas.microsoft.com/office/drawing/2014/main" id="{72CC9066-6BFC-4306-98E5-EC2AEC1C637E}"/>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a:ea typeface="+mn-ea"/>
                <a:cs typeface="+mn-cs"/>
              </a:endParaRPr>
            </a:p>
          </p:txBody>
        </p:sp>
        <p:sp>
          <p:nvSpPr>
            <p:cNvPr id="268" name="Freeform: Shape 267">
              <a:extLst>
                <a:ext uri="{FF2B5EF4-FFF2-40B4-BE49-F238E27FC236}">
                  <a16:creationId xmlns:a16="http://schemas.microsoft.com/office/drawing/2014/main" id="{C9B5D97E-138F-4735-90F1-E2C182AB145A}"/>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a:ea typeface="+mn-ea"/>
                <a:cs typeface="+mn-cs"/>
              </a:endParaRPr>
            </a:p>
          </p:txBody>
        </p:sp>
        <p:sp>
          <p:nvSpPr>
            <p:cNvPr id="269" name="Freeform: Shape 268">
              <a:extLst>
                <a:ext uri="{FF2B5EF4-FFF2-40B4-BE49-F238E27FC236}">
                  <a16:creationId xmlns:a16="http://schemas.microsoft.com/office/drawing/2014/main" id="{56539215-3FF4-44ED-90A3-DC4EC7F44D09}"/>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a:ea typeface="+mn-ea"/>
                <a:cs typeface="+mn-cs"/>
              </a:endParaRPr>
            </a:p>
          </p:txBody>
        </p:sp>
        <p:sp>
          <p:nvSpPr>
            <p:cNvPr id="270" name="Freeform: Shape 269">
              <a:extLst>
                <a:ext uri="{FF2B5EF4-FFF2-40B4-BE49-F238E27FC236}">
                  <a16:creationId xmlns:a16="http://schemas.microsoft.com/office/drawing/2014/main" id="{56EDB38D-5FDE-4CA2-9720-289EFA3138BC}"/>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a:ea typeface="+mn-ea"/>
                <a:cs typeface="+mn-cs"/>
              </a:endParaRPr>
            </a:p>
          </p:txBody>
        </p:sp>
        <p:sp>
          <p:nvSpPr>
            <p:cNvPr id="271" name="Freeform: Shape 270">
              <a:extLst>
                <a:ext uri="{FF2B5EF4-FFF2-40B4-BE49-F238E27FC236}">
                  <a16:creationId xmlns:a16="http://schemas.microsoft.com/office/drawing/2014/main" id="{8265217E-05C0-45B9-8D4D-9B0E2C859FB0}"/>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Segoe UI"/>
                <a:ea typeface="+mn-ea"/>
                <a:cs typeface="+mn-cs"/>
              </a:endParaRPr>
            </a:p>
          </p:txBody>
        </p:sp>
      </p:grpSp>
      <p:grpSp>
        <p:nvGrpSpPr>
          <p:cNvPr id="240" name="Graphic 4">
            <a:extLst>
              <a:ext uri="{FF2B5EF4-FFF2-40B4-BE49-F238E27FC236}">
                <a16:creationId xmlns:a16="http://schemas.microsoft.com/office/drawing/2014/main" id="{AFC1A8B4-1524-447B-A767-E1D3BE1291D2}"/>
              </a:ext>
            </a:extLst>
          </p:cNvPr>
          <p:cNvGrpSpPr/>
          <p:nvPr/>
        </p:nvGrpSpPr>
        <p:grpSpPr>
          <a:xfrm>
            <a:off x="5204376" y="2444115"/>
            <a:ext cx="274452" cy="290594"/>
            <a:chOff x="11448302" y="6116320"/>
            <a:chExt cx="515552" cy="545879"/>
          </a:xfrm>
        </p:grpSpPr>
        <p:sp>
          <p:nvSpPr>
            <p:cNvPr id="272" name="Freeform: Shape 271">
              <a:extLst>
                <a:ext uri="{FF2B5EF4-FFF2-40B4-BE49-F238E27FC236}">
                  <a16:creationId xmlns:a16="http://schemas.microsoft.com/office/drawing/2014/main" id="{41F0C931-4569-413A-9453-4828EC8BDCBE}"/>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694837AB-C6B0-4759-A376-B342F54FF566}"/>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0FB3A60D-179D-4218-AFEC-FAAE060BED5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EB40D76E-D557-4B1E-B06A-3F007B7C9DE0}"/>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7191010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aphic 4">
            <a:extLst>
              <a:ext uri="{FF2B5EF4-FFF2-40B4-BE49-F238E27FC236}">
                <a16:creationId xmlns:a16="http://schemas.microsoft.com/office/drawing/2014/main" id="{A5F3BD6B-18ED-4BA4-9942-943FBDA18367}"/>
              </a:ext>
            </a:extLst>
          </p:cNvPr>
          <p:cNvGrpSpPr/>
          <p:nvPr/>
        </p:nvGrpSpPr>
        <p:grpSpPr>
          <a:xfrm>
            <a:off x="11438922" y="6116320"/>
            <a:ext cx="515552" cy="545879"/>
            <a:chOff x="11448302" y="6116320"/>
            <a:chExt cx="515552" cy="545879"/>
          </a:xfrm>
        </p:grpSpPr>
        <p:sp>
          <p:nvSpPr>
            <p:cNvPr id="1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endParaRPr lang="en-IN"/>
            </a:p>
          </p:txBody>
        </p:sp>
      </p:grpSp>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p>
            <a:r>
              <a:rPr lang="en-US"/>
              <a:t>Azure Machine Learning Services</a:t>
            </a:r>
          </a:p>
        </p:txBody>
      </p:sp>
      <p:sp>
        <p:nvSpPr>
          <p:cNvPr id="122" name="Rectangle 121">
            <a:extLst>
              <a:ext uri="{FF2B5EF4-FFF2-40B4-BE49-F238E27FC236}">
                <a16:creationId xmlns:a16="http://schemas.microsoft.com/office/drawing/2014/main" id="{FE4C8A2D-AC1C-48BA-BEA6-E01A69074EEA}"/>
              </a:ext>
            </a:extLst>
          </p:cNvPr>
          <p:cNvSpPr/>
          <p:nvPr/>
        </p:nvSpPr>
        <p:spPr bwMode="auto">
          <a:xfrm>
            <a:off x="412958" y="1116875"/>
            <a:ext cx="1049952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spcBef>
                <a:spcPts val="0"/>
              </a:spcBef>
              <a:spcAft>
                <a:spcPts val="600"/>
              </a:spcAft>
              <a:buClrTx/>
              <a:buSzPct val="90000"/>
              <a:buFontTx/>
              <a:buNone/>
              <a:tabLst/>
              <a:defRPr/>
            </a:pPr>
            <a:r>
              <a:rPr kumimoji="0" lang="en-US" sz="2400" b="0" i="0" u="none" strike="noStrike" kern="1200" cap="none" spc="0" normalizeH="0" baseline="0" noProof="0">
                <a:ln>
                  <a:noFill/>
                </a:ln>
                <a:solidFill>
                  <a:schemeClr val="tx1"/>
                </a:solidFill>
                <a:effectLst/>
                <a:uLnTx/>
                <a:uFillTx/>
                <a:latin typeface="Segoe UI Light"/>
                <a:ea typeface="+mn-ea"/>
                <a:cs typeface="Segoe UI Semilight" panose="020B0402040204020203" pitchFamily="34" charset="0"/>
              </a:rPr>
              <a:t>Bring AI to everyone with an end-to-end, scalable, trusted platform</a:t>
            </a:r>
          </a:p>
        </p:txBody>
      </p:sp>
      <p:grpSp>
        <p:nvGrpSpPr>
          <p:cNvPr id="3" name="Group 2">
            <a:extLst>
              <a:ext uri="{FF2B5EF4-FFF2-40B4-BE49-F238E27FC236}">
                <a16:creationId xmlns:a16="http://schemas.microsoft.com/office/drawing/2014/main" id="{8F2B65B5-A5F6-4D55-84CC-C23AFB8CA240}"/>
              </a:ext>
            </a:extLst>
          </p:cNvPr>
          <p:cNvGrpSpPr/>
          <p:nvPr/>
        </p:nvGrpSpPr>
        <p:grpSpPr>
          <a:xfrm>
            <a:off x="6760399" y="1859681"/>
            <a:ext cx="4024007" cy="4016488"/>
            <a:chOff x="6760399" y="1859681"/>
            <a:chExt cx="4024007" cy="4016488"/>
          </a:xfrm>
        </p:grpSpPr>
        <p:sp>
          <p:nvSpPr>
            <p:cNvPr id="104" name="Oval 103">
              <a:extLst>
                <a:ext uri="{FF2B5EF4-FFF2-40B4-BE49-F238E27FC236}">
                  <a16:creationId xmlns:a16="http://schemas.microsoft.com/office/drawing/2014/main" id="{132BDB20-C202-4F02-A9D4-2118A1F4E3AD}"/>
                </a:ext>
              </a:extLst>
            </p:cNvPr>
            <p:cNvSpPr/>
            <p:nvPr/>
          </p:nvSpPr>
          <p:spPr bwMode="auto">
            <a:xfrm>
              <a:off x="6826028" y="1925310"/>
              <a:ext cx="748300" cy="748300"/>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Arc 104">
              <a:extLst>
                <a:ext uri="{FF2B5EF4-FFF2-40B4-BE49-F238E27FC236}">
                  <a16:creationId xmlns:a16="http://schemas.microsoft.com/office/drawing/2014/main" id="{2174FB03-703A-41F3-B932-BFF12A1D8D2B}"/>
                </a:ext>
              </a:extLst>
            </p:cNvPr>
            <p:cNvSpPr/>
            <p:nvPr/>
          </p:nvSpPr>
          <p:spPr bwMode="auto">
            <a:xfrm flipV="1">
              <a:off x="6760399" y="1859681"/>
              <a:ext cx="879558" cy="8795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E9B11E9-F5B7-46F7-AD97-3A3CF87AA4A5}"/>
                </a:ext>
              </a:extLst>
            </p:cNvPr>
            <p:cNvCxnSpPr>
              <a:cxnSpLocks/>
              <a:stCxn id="105" idx="2"/>
            </p:cNvCxnSpPr>
            <p:nvPr/>
          </p:nvCxnSpPr>
          <p:spPr>
            <a:xfrm>
              <a:off x="7639957" y="2299460"/>
              <a:ext cx="3144449"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087AD9B-81CD-4777-88BC-F44649275C19}"/>
                </a:ext>
              </a:extLst>
            </p:cNvPr>
            <p:cNvCxnSpPr>
              <a:cxnSpLocks/>
              <a:stCxn id="105" idx="0"/>
            </p:cNvCxnSpPr>
            <p:nvPr/>
          </p:nvCxnSpPr>
          <p:spPr>
            <a:xfrm>
              <a:off x="7200178" y="2739239"/>
              <a:ext cx="0" cy="313693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885E410-DC7E-403B-A656-94613B7616E2}"/>
                </a:ext>
              </a:extLst>
            </p:cNvPr>
            <p:cNvSpPr/>
            <p:nvPr/>
          </p:nvSpPr>
          <p:spPr bwMode="auto">
            <a:xfrm>
              <a:off x="7662492" y="2069565"/>
              <a:ext cx="2814119"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Built with your needs in mind</a:t>
              </a:r>
            </a:p>
          </p:txBody>
        </p:sp>
        <p:sp>
          <p:nvSpPr>
            <p:cNvPr id="100" name="Rectangle 99">
              <a:extLst>
                <a:ext uri="{FF2B5EF4-FFF2-40B4-BE49-F238E27FC236}">
                  <a16:creationId xmlns:a16="http://schemas.microsoft.com/office/drawing/2014/main" id="{3B9AD2B3-C520-4E08-AB4C-2FFEE05B8706}"/>
                </a:ext>
              </a:extLst>
            </p:cNvPr>
            <p:cNvSpPr/>
            <p:nvPr/>
          </p:nvSpPr>
          <p:spPr bwMode="auto">
            <a:xfrm>
              <a:off x="7438108" y="2880755"/>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GPU-enabled virtual machines</a:t>
              </a:r>
            </a:p>
          </p:txBody>
        </p:sp>
        <p:sp>
          <p:nvSpPr>
            <p:cNvPr id="109" name="Oval 108">
              <a:extLst>
                <a:ext uri="{FF2B5EF4-FFF2-40B4-BE49-F238E27FC236}">
                  <a16:creationId xmlns:a16="http://schemas.microsoft.com/office/drawing/2014/main" id="{C1866CB6-6ED3-4206-BF5F-4EF0843A8E56}"/>
                </a:ext>
              </a:extLst>
            </p:cNvPr>
            <p:cNvSpPr/>
            <p:nvPr/>
          </p:nvSpPr>
          <p:spPr bwMode="auto">
            <a:xfrm>
              <a:off x="7151769"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E6BC52FB-0566-411B-9E0A-C6986F3139B4}"/>
                </a:ext>
              </a:extLst>
            </p:cNvPr>
            <p:cNvSpPr/>
            <p:nvPr/>
          </p:nvSpPr>
          <p:spPr bwMode="auto">
            <a:xfrm>
              <a:off x="7438108" y="3388890"/>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Low-latency predictions at scale</a:t>
              </a:r>
            </a:p>
          </p:txBody>
        </p:sp>
        <p:sp>
          <p:nvSpPr>
            <p:cNvPr id="110" name="Oval 109">
              <a:extLst>
                <a:ext uri="{FF2B5EF4-FFF2-40B4-BE49-F238E27FC236}">
                  <a16:creationId xmlns:a16="http://schemas.microsoft.com/office/drawing/2014/main" id="{45FB452C-EDC0-4F26-80C2-9EF2D4E49BA6}"/>
                </a:ext>
              </a:extLst>
            </p:cNvPr>
            <p:cNvSpPr/>
            <p:nvPr/>
          </p:nvSpPr>
          <p:spPr bwMode="auto">
            <a:xfrm>
              <a:off x="7151769" y="343281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11" name="Oval 110">
              <a:extLst>
                <a:ext uri="{FF2B5EF4-FFF2-40B4-BE49-F238E27FC236}">
                  <a16:creationId xmlns:a16="http://schemas.microsoft.com/office/drawing/2014/main" id="{73721510-1896-46A1-96B0-7C85D78FC80C}"/>
                </a:ext>
              </a:extLst>
            </p:cNvPr>
            <p:cNvSpPr/>
            <p:nvPr/>
          </p:nvSpPr>
          <p:spPr bwMode="auto">
            <a:xfrm>
              <a:off x="7151769" y="394094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098989D0-4151-46B2-87D3-A14595CF90C5}"/>
                </a:ext>
              </a:extLst>
            </p:cNvPr>
            <p:cNvSpPr/>
            <p:nvPr/>
          </p:nvSpPr>
          <p:spPr bwMode="auto">
            <a:xfrm>
              <a:off x="7438108" y="3897025"/>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Integration with popular Python IDEs</a:t>
              </a:r>
            </a:p>
          </p:txBody>
        </p:sp>
        <p:sp>
          <p:nvSpPr>
            <p:cNvPr id="129" name="Oval 128">
              <a:extLst>
                <a:ext uri="{FF2B5EF4-FFF2-40B4-BE49-F238E27FC236}">
                  <a16:creationId xmlns:a16="http://schemas.microsoft.com/office/drawing/2014/main" id="{9EDF74D9-F261-4D40-873C-12214DDD7205}"/>
                </a:ext>
              </a:extLst>
            </p:cNvPr>
            <p:cNvSpPr/>
            <p:nvPr/>
          </p:nvSpPr>
          <p:spPr bwMode="auto">
            <a:xfrm>
              <a:off x="7151769" y="4449083"/>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AE1991C8-2A3B-4965-8B55-A7410749ED72}"/>
                </a:ext>
              </a:extLst>
            </p:cNvPr>
            <p:cNvSpPr/>
            <p:nvPr/>
          </p:nvSpPr>
          <p:spPr bwMode="auto">
            <a:xfrm>
              <a:off x="7438108" y="4405160"/>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Role-based access controls</a:t>
              </a:r>
            </a:p>
          </p:txBody>
        </p:sp>
        <p:sp>
          <p:nvSpPr>
            <p:cNvPr id="130" name="Oval 129">
              <a:extLst>
                <a:ext uri="{FF2B5EF4-FFF2-40B4-BE49-F238E27FC236}">
                  <a16:creationId xmlns:a16="http://schemas.microsoft.com/office/drawing/2014/main" id="{1C368C97-24FA-4B27-B3A0-273E79F2575E}"/>
                </a:ext>
              </a:extLst>
            </p:cNvPr>
            <p:cNvSpPr/>
            <p:nvPr/>
          </p:nvSpPr>
          <p:spPr bwMode="auto">
            <a:xfrm>
              <a:off x="7151769" y="495721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D3118C7E-9890-4D31-A286-CF0DB993382F}"/>
                </a:ext>
              </a:extLst>
            </p:cNvPr>
            <p:cNvSpPr/>
            <p:nvPr/>
          </p:nvSpPr>
          <p:spPr bwMode="auto">
            <a:xfrm>
              <a:off x="7438108" y="4913295"/>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Model versioning</a:t>
              </a:r>
            </a:p>
          </p:txBody>
        </p:sp>
        <p:sp>
          <p:nvSpPr>
            <p:cNvPr id="131" name="Oval 130">
              <a:extLst>
                <a:ext uri="{FF2B5EF4-FFF2-40B4-BE49-F238E27FC236}">
                  <a16:creationId xmlns:a16="http://schemas.microsoft.com/office/drawing/2014/main" id="{CE077823-6247-4857-A2BD-8DBAE03AB89E}"/>
                </a:ext>
              </a:extLst>
            </p:cNvPr>
            <p:cNvSpPr/>
            <p:nvPr/>
          </p:nvSpPr>
          <p:spPr bwMode="auto">
            <a:xfrm>
              <a:off x="7151769" y="546535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DCE43057-CD55-4FBF-8E5E-EFD7EF03BD4D}"/>
                </a:ext>
              </a:extLst>
            </p:cNvPr>
            <p:cNvSpPr/>
            <p:nvPr/>
          </p:nvSpPr>
          <p:spPr bwMode="auto">
            <a:xfrm>
              <a:off x="7438108" y="5421432"/>
              <a:ext cx="301752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rPr>
                <a:t>Automated model retraining</a:t>
              </a:r>
            </a:p>
          </p:txBody>
        </p:sp>
        <p:sp>
          <p:nvSpPr>
            <p:cNvPr id="138" name="Freeform 96" title="Icon of a gear with a wrench">
              <a:extLst>
                <a:ext uri="{FF2B5EF4-FFF2-40B4-BE49-F238E27FC236}">
                  <a16:creationId xmlns:a16="http://schemas.microsoft.com/office/drawing/2014/main" id="{8B98717F-F834-4139-A1B6-20837FEB5C5B}"/>
                </a:ext>
              </a:extLst>
            </p:cNvPr>
            <p:cNvSpPr>
              <a:spLocks noChangeAspect="1" noEditPoints="1"/>
            </p:cNvSpPr>
            <p:nvPr/>
          </p:nvSpPr>
          <p:spPr bwMode="auto">
            <a:xfrm>
              <a:off x="6987276" y="2103429"/>
              <a:ext cx="425804" cy="3920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95" name="TextBox 94">
            <a:extLst>
              <a:ext uri="{FF2B5EF4-FFF2-40B4-BE49-F238E27FC236}">
                <a16:creationId xmlns:a16="http://schemas.microsoft.com/office/drawing/2014/main" id="{F19CAC52-6D06-4653-8D27-33860E16AD49}"/>
              </a:ext>
            </a:extLst>
          </p:cNvPr>
          <p:cNvSpPr txBox="1"/>
          <p:nvPr/>
        </p:nvSpPr>
        <p:spPr>
          <a:xfrm>
            <a:off x="4169071" y="6393319"/>
            <a:ext cx="3853857" cy="614435"/>
          </a:xfrm>
          <a:prstGeom prst="rect">
            <a:avLst/>
          </a:prstGeom>
          <a:noFill/>
        </p:spPr>
        <p:txBody>
          <a:bodyPr wrap="square" lIns="358570" tIns="179285" rIns="89592" bIns="146201" rtlCol="0">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Segoe UI Semilight"/>
                <a:ea typeface="+mn-ea"/>
                <a:cs typeface="Segoe UI Semibold" panose="020B0702040204020203" pitchFamily="34" charset="0"/>
              </a:rPr>
              <a:t>Seamlessly integrated with the Azure Portfolio</a:t>
            </a:r>
          </a:p>
        </p:txBody>
      </p:sp>
      <p:cxnSp>
        <p:nvCxnSpPr>
          <p:cNvPr id="96" name="Straight Connector 95">
            <a:extLst>
              <a:ext uri="{FF2B5EF4-FFF2-40B4-BE49-F238E27FC236}">
                <a16:creationId xmlns:a16="http://schemas.microsoft.com/office/drawing/2014/main" id="{33AFBAC2-B708-472A-B297-B92C17C47E12}"/>
              </a:ext>
            </a:extLst>
          </p:cNvPr>
          <p:cNvCxnSpPr>
            <a:cxnSpLocks/>
          </p:cNvCxnSpPr>
          <p:nvPr/>
        </p:nvCxnSpPr>
        <p:spPr>
          <a:xfrm flipH="1">
            <a:off x="1232027" y="6438996"/>
            <a:ext cx="9727945" cy="0"/>
          </a:xfrm>
          <a:prstGeom prst="line">
            <a:avLst/>
          </a:prstGeom>
          <a:ln w="6350">
            <a:solidFill>
              <a:schemeClr val="tx2"/>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DC8608C-880D-42B8-B153-9D44AB940C4A}"/>
              </a:ext>
            </a:extLst>
          </p:cNvPr>
          <p:cNvGrpSpPr/>
          <p:nvPr/>
        </p:nvGrpSpPr>
        <p:grpSpPr>
          <a:xfrm>
            <a:off x="1672587" y="1993469"/>
            <a:ext cx="4859972" cy="672845"/>
            <a:chOff x="1672587" y="1993469"/>
            <a:chExt cx="4859972" cy="672845"/>
          </a:xfrm>
        </p:grpSpPr>
        <p:sp>
          <p:nvSpPr>
            <p:cNvPr id="11" name="Rectangle 10">
              <a:extLst>
                <a:ext uri="{FF2B5EF4-FFF2-40B4-BE49-F238E27FC236}">
                  <a16:creationId xmlns:a16="http://schemas.microsoft.com/office/drawing/2014/main" id="{D88CF9A1-0ACF-4E45-B06C-2AB62194FDC8}"/>
                </a:ext>
              </a:extLst>
            </p:cNvPr>
            <p:cNvSpPr/>
            <p:nvPr/>
          </p:nvSpPr>
          <p:spPr>
            <a:xfrm>
              <a:off x="3124235" y="2211781"/>
              <a:ext cx="3408324" cy="215444"/>
            </a:xfrm>
            <a:prstGeom prst="rect">
              <a:avLst/>
            </a:prstGeom>
          </p:spPr>
          <p:txBody>
            <a:bodyPr wrap="square" lIns="0" tIns="0" rIns="0" bIns="0">
              <a:spAutoFit/>
            </a:bodyPr>
            <a:lstStyle/>
            <a:p>
              <a:pPr marL="0" marR="0" lvl="0" indent="0" algn="l" defTabSz="914049" rtl="0" eaLnBrk="1" fontAlgn="auto" latinLnBrk="0" hangingPunct="1">
                <a:spcBef>
                  <a:spcPts val="0"/>
                </a:spcBef>
                <a:spcAft>
                  <a:spcPts val="2400"/>
                </a:spcAft>
                <a:buClrTx/>
                <a:buSzTx/>
                <a:buFontTx/>
                <a:buNone/>
                <a:tabLst/>
                <a:defRPr/>
              </a:pPr>
              <a:r>
                <a:rPr kumimoji="0" lang="en-US" sz="1400" b="1" i="0" u="none" strike="noStrike" kern="0" cap="none" spc="0" normalizeH="0" baseline="0" noProof="0">
                  <a:ln>
                    <a:noFill/>
                  </a:ln>
                  <a:solidFill>
                    <a:schemeClr val="tx2"/>
                  </a:solidFill>
                  <a:effectLst/>
                  <a:uLnTx/>
                  <a:uFillTx/>
                  <a:latin typeface="Segoe UI Semibold" charset="0"/>
                  <a:ea typeface="+mn-ea"/>
                  <a:cs typeface="Segoe UI Semibold" charset="0"/>
                </a:rPr>
                <a:t>Boost your data science productivity</a:t>
              </a:r>
            </a:p>
          </p:txBody>
        </p:sp>
        <p:cxnSp>
          <p:nvCxnSpPr>
            <p:cNvPr id="31" name="Straight Connector 30">
              <a:extLst>
                <a:ext uri="{FF2B5EF4-FFF2-40B4-BE49-F238E27FC236}">
                  <a16:creationId xmlns:a16="http://schemas.microsoft.com/office/drawing/2014/main" id="{E6AA3606-949B-4AC4-922A-B52E6C26EC2D}"/>
                </a:ext>
              </a:extLst>
            </p:cNvPr>
            <p:cNvCxnSpPr/>
            <p:nvPr/>
          </p:nvCxnSpPr>
          <p:spPr>
            <a:xfrm>
              <a:off x="2844745" y="2033380"/>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aphic 6">
              <a:extLst>
                <a:ext uri="{FF2B5EF4-FFF2-40B4-BE49-F238E27FC236}">
                  <a16:creationId xmlns:a16="http://schemas.microsoft.com/office/drawing/2014/main" id="{130E1048-F7EE-4FC1-90AD-B6BE56991CC2}"/>
                </a:ext>
              </a:extLst>
            </p:cNvPr>
            <p:cNvGrpSpPr/>
            <p:nvPr/>
          </p:nvGrpSpPr>
          <p:grpSpPr>
            <a:xfrm>
              <a:off x="1672587" y="1993469"/>
              <a:ext cx="672845" cy="672845"/>
              <a:chOff x="165227" y="2054828"/>
              <a:chExt cx="2133600" cy="2133600"/>
            </a:xfrm>
          </p:grpSpPr>
          <p:sp>
            <p:nvSpPr>
              <p:cNvPr id="42" name="Freeform: Shape 41">
                <a:extLst>
                  <a:ext uri="{FF2B5EF4-FFF2-40B4-BE49-F238E27FC236}">
                    <a16:creationId xmlns:a16="http://schemas.microsoft.com/office/drawing/2014/main" id="{7111A606-CE67-44F3-A22F-524EAD80F3DD}"/>
                  </a:ext>
                </a:extLst>
              </p:cNvPr>
              <p:cNvSpPr/>
              <p:nvPr/>
            </p:nvSpPr>
            <p:spPr>
              <a:xfrm>
                <a:off x="158078" y="2047683"/>
                <a:ext cx="2143125" cy="2143125"/>
              </a:xfrm>
              <a:custGeom>
                <a:avLst/>
                <a:gdLst>
                  <a:gd name="connsiteX0" fmla="*/ 1080292 w 2143125"/>
                  <a:gd name="connsiteY0" fmla="*/ 7144 h 2143125"/>
                  <a:gd name="connsiteX1" fmla="*/ 2137577 w 2143125"/>
                  <a:gd name="connsiteY1" fmla="*/ 404012 h 2143125"/>
                  <a:gd name="connsiteX2" fmla="*/ 2137577 w 2143125"/>
                  <a:gd name="connsiteY2" fmla="*/ 1734342 h 2143125"/>
                  <a:gd name="connsiteX3" fmla="*/ 1089817 w 2143125"/>
                  <a:gd name="connsiteY3" fmla="*/ 2140745 h 2143125"/>
                  <a:gd name="connsiteX4" fmla="*/ 7144 w 2143125"/>
                  <a:gd name="connsiteY4" fmla="*/ 1734342 h 2143125"/>
                  <a:gd name="connsiteX5" fmla="*/ 7144 w 2143125"/>
                  <a:gd name="connsiteY5" fmla="*/ 404012 h 2143125"/>
                  <a:gd name="connsiteX6" fmla="*/ 1080292 w 2143125"/>
                  <a:gd name="connsiteY6" fmla="*/ 7144 h 2143125"/>
                  <a:gd name="connsiteX7" fmla="*/ 188119 w 2143125"/>
                  <a:gd name="connsiteY7" fmla="*/ 1622147 h 2143125"/>
                  <a:gd name="connsiteX8" fmla="*/ 1077130 w 2143125"/>
                  <a:gd name="connsiteY8" fmla="*/ 1953417 h 2143125"/>
                  <a:gd name="connsiteX9" fmla="*/ 1969308 w 2143125"/>
                  <a:gd name="connsiteY9" fmla="*/ 1610517 h 2143125"/>
                  <a:gd name="connsiteX10" fmla="*/ 1969308 w 2143125"/>
                  <a:gd name="connsiteY10" fmla="*/ 521018 h 2143125"/>
                  <a:gd name="connsiteX11" fmla="*/ 1078940 w 2143125"/>
                  <a:gd name="connsiteY11" fmla="*/ 188395 h 2143125"/>
                  <a:gd name="connsiteX12" fmla="*/ 188119 w 2143125"/>
                  <a:gd name="connsiteY12" fmla="*/ 531019 h 2143125"/>
                  <a:gd name="connsiteX13" fmla="*/ 188119 w 2143125"/>
                  <a:gd name="connsiteY13" fmla="*/ 1622147 h 214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3125" h="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Freeform: Shape 42">
                <a:extLst>
                  <a:ext uri="{FF2B5EF4-FFF2-40B4-BE49-F238E27FC236}">
                    <a16:creationId xmlns:a16="http://schemas.microsoft.com/office/drawing/2014/main" id="{0FE6A089-ECEE-4E5B-A372-72F68D5F6C14}"/>
                  </a:ext>
                </a:extLst>
              </p:cNvPr>
              <p:cNvSpPr/>
              <p:nvPr/>
            </p:nvSpPr>
            <p:spPr>
              <a:xfrm>
                <a:off x="761333" y="2535050"/>
                <a:ext cx="952500" cy="314325"/>
              </a:xfrm>
              <a:custGeom>
                <a:avLst/>
                <a:gdLst>
                  <a:gd name="connsiteX0" fmla="*/ 816766 w 952500"/>
                  <a:gd name="connsiteY0" fmla="*/ 308762 h 314325"/>
                  <a:gd name="connsiteX1" fmla="*/ 472275 w 952500"/>
                  <a:gd name="connsiteY1" fmla="*/ 156362 h 314325"/>
                  <a:gd name="connsiteX2" fmla="*/ 135731 w 952500"/>
                  <a:gd name="connsiteY2" fmla="*/ 307181 h 314325"/>
                  <a:gd name="connsiteX3" fmla="*/ 7144 w 952500"/>
                  <a:gd name="connsiteY3" fmla="*/ 227800 h 314325"/>
                  <a:gd name="connsiteX4" fmla="*/ 467513 w 952500"/>
                  <a:gd name="connsiteY4" fmla="*/ 7144 h 314325"/>
                  <a:gd name="connsiteX5" fmla="*/ 953288 w 952500"/>
                  <a:gd name="connsiteY5" fmla="*/ 22780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0" h="314325">
                    <a:moveTo>
                      <a:pt x="816766" y="308762"/>
                    </a:moveTo>
                    <a:lnTo>
                      <a:pt x="472275" y="156362"/>
                    </a:lnTo>
                    <a:lnTo>
                      <a:pt x="135731" y="307181"/>
                    </a:lnTo>
                    <a:lnTo>
                      <a:pt x="7144" y="227800"/>
                    </a:lnTo>
                    <a:lnTo>
                      <a:pt x="467513" y="7144"/>
                    </a:lnTo>
                    <a:lnTo>
                      <a:pt x="953288" y="227800"/>
                    </a:lnTo>
                    <a:close/>
                  </a:path>
                </a:pathLst>
              </a:custGeom>
              <a:solidFill>
                <a:srgbClr val="0075DA"/>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43">
                <a:extLst>
                  <a:ext uri="{FF2B5EF4-FFF2-40B4-BE49-F238E27FC236}">
                    <a16:creationId xmlns:a16="http://schemas.microsoft.com/office/drawing/2014/main" id="{E5808C01-9EFA-41DF-9097-E4CA34746091}"/>
                  </a:ext>
                </a:extLst>
              </p:cNvPr>
              <p:cNvSpPr/>
              <p:nvPr/>
            </p:nvSpPr>
            <p:spPr>
              <a:xfrm>
                <a:off x="696248" y="2890647"/>
                <a:ext cx="466725" cy="771525"/>
              </a:xfrm>
              <a:custGeom>
                <a:avLst/>
                <a:gdLst>
                  <a:gd name="connsiteX0" fmla="*/ 464342 w 466725"/>
                  <a:gd name="connsiteY0" fmla="*/ 629441 h 771525"/>
                  <a:gd name="connsiteX1" fmla="*/ 461161 w 466725"/>
                  <a:gd name="connsiteY1" fmla="*/ 772316 h 771525"/>
                  <a:gd name="connsiteX2" fmla="*/ 7144 w 466725"/>
                  <a:gd name="connsiteY2" fmla="*/ 561975 h 771525"/>
                  <a:gd name="connsiteX3" fmla="*/ 7144 w 466725"/>
                  <a:gd name="connsiteY3" fmla="*/ 7144 h 771525"/>
                  <a:gd name="connsiteX4" fmla="*/ 137312 w 466725"/>
                  <a:gd name="connsiteY4" fmla="*/ 83344 h 771525"/>
                  <a:gd name="connsiteX5" fmla="*/ 137312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464342" y="629441"/>
                    </a:moveTo>
                    <a:lnTo>
                      <a:pt x="461161" y="772316"/>
                    </a:lnTo>
                    <a:lnTo>
                      <a:pt x="7144" y="561975"/>
                    </a:lnTo>
                    <a:lnTo>
                      <a:pt x="7144" y="7144"/>
                    </a:lnTo>
                    <a:lnTo>
                      <a:pt x="137312" y="83344"/>
                    </a:lnTo>
                    <a:lnTo>
                      <a:pt x="137312" y="475460"/>
                    </a:lnTo>
                    <a:close/>
                  </a:path>
                </a:pathLst>
              </a:custGeom>
              <a:solidFill>
                <a:srgbClr val="0075DA"/>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Shape 44">
                <a:extLst>
                  <a:ext uri="{FF2B5EF4-FFF2-40B4-BE49-F238E27FC236}">
                    <a16:creationId xmlns:a16="http://schemas.microsoft.com/office/drawing/2014/main" id="{38FD17EC-EC63-4939-BFE7-9FAE03C403A1}"/>
                  </a:ext>
                </a:extLst>
              </p:cNvPr>
              <p:cNvSpPr/>
              <p:nvPr/>
            </p:nvSpPr>
            <p:spPr>
              <a:xfrm>
                <a:off x="1301083" y="2890647"/>
                <a:ext cx="466725" cy="771525"/>
              </a:xfrm>
              <a:custGeom>
                <a:avLst/>
                <a:gdLst>
                  <a:gd name="connsiteX0" fmla="*/ 7144 w 466725"/>
                  <a:gd name="connsiteY0" fmla="*/ 629441 h 771525"/>
                  <a:gd name="connsiteX1" fmla="*/ 10316 w 466725"/>
                  <a:gd name="connsiteY1" fmla="*/ 772316 h 771525"/>
                  <a:gd name="connsiteX2" fmla="*/ 464344 w 466725"/>
                  <a:gd name="connsiteY2" fmla="*/ 561975 h 771525"/>
                  <a:gd name="connsiteX3" fmla="*/ 464344 w 466725"/>
                  <a:gd name="connsiteY3" fmla="*/ 7144 h 771525"/>
                  <a:gd name="connsiteX4" fmla="*/ 334166 w 466725"/>
                  <a:gd name="connsiteY4" fmla="*/ 83344 h 771525"/>
                  <a:gd name="connsiteX5" fmla="*/ 334166 w 466725"/>
                  <a:gd name="connsiteY5" fmla="*/ 475460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725" h="771525">
                    <a:moveTo>
                      <a:pt x="7144" y="629441"/>
                    </a:moveTo>
                    <a:lnTo>
                      <a:pt x="10316" y="772316"/>
                    </a:lnTo>
                    <a:lnTo>
                      <a:pt x="464344" y="561975"/>
                    </a:lnTo>
                    <a:lnTo>
                      <a:pt x="464344" y="7144"/>
                    </a:lnTo>
                    <a:lnTo>
                      <a:pt x="334166" y="83344"/>
                    </a:lnTo>
                    <a:lnTo>
                      <a:pt x="334166" y="475460"/>
                    </a:lnTo>
                    <a:close/>
                  </a:path>
                </a:pathLst>
              </a:custGeom>
              <a:solidFill>
                <a:srgbClr val="0075DA"/>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1" name="Group 20">
            <a:extLst>
              <a:ext uri="{FF2B5EF4-FFF2-40B4-BE49-F238E27FC236}">
                <a16:creationId xmlns:a16="http://schemas.microsoft.com/office/drawing/2014/main" id="{84EBBFA0-641F-4847-87DF-208A8F05CD5A}"/>
              </a:ext>
            </a:extLst>
          </p:cNvPr>
          <p:cNvGrpSpPr/>
          <p:nvPr/>
        </p:nvGrpSpPr>
        <p:grpSpPr>
          <a:xfrm>
            <a:off x="1461062" y="3502880"/>
            <a:ext cx="5252127" cy="737104"/>
            <a:chOff x="1461062" y="3524273"/>
            <a:chExt cx="5252127" cy="737104"/>
          </a:xfrm>
        </p:grpSpPr>
        <p:sp>
          <p:nvSpPr>
            <p:cNvPr id="12" name="Rectangle 11">
              <a:extLst>
                <a:ext uri="{FF2B5EF4-FFF2-40B4-BE49-F238E27FC236}">
                  <a16:creationId xmlns:a16="http://schemas.microsoft.com/office/drawing/2014/main" id="{54C3F0E5-8EFB-4AD7-8D7F-2A838942A046}"/>
                </a:ext>
              </a:extLst>
            </p:cNvPr>
            <p:cNvSpPr/>
            <p:nvPr/>
          </p:nvSpPr>
          <p:spPr>
            <a:xfrm>
              <a:off x="3124235" y="3752885"/>
              <a:ext cx="3588954" cy="215444"/>
            </a:xfrm>
            <a:prstGeom prst="rect">
              <a:avLst/>
            </a:prstGeom>
          </p:spPr>
          <p:txBody>
            <a:bodyPr wrap="square" lIns="0" tIns="0" rIns="0" bIns="0">
              <a:spAutoFit/>
            </a:bodyPr>
            <a:lstStyle/>
            <a:p>
              <a:pPr marL="0" marR="0" lvl="0" indent="0" algn="l" defTabSz="914049" rtl="0" eaLnBrk="1" fontAlgn="base" latinLnBrk="0" hangingPunct="1">
                <a:spcBef>
                  <a:spcPct val="0"/>
                </a:spcBef>
                <a:spcAft>
                  <a:spcPts val="2400"/>
                </a:spcAft>
                <a:buClrTx/>
                <a:buSzTx/>
                <a:buFontTx/>
                <a:buNone/>
                <a:tabLst/>
                <a:defRPr/>
              </a:pPr>
              <a:r>
                <a:rPr kumimoji="0" lang="en-US" sz="1400" b="1" i="0" u="none" strike="noStrike" kern="0" cap="none" spc="0" normalizeH="0" baseline="0" noProof="0">
                  <a:ln>
                    <a:noFill/>
                  </a:ln>
                  <a:solidFill>
                    <a:schemeClr val="tx2"/>
                  </a:solidFill>
                  <a:effectLst/>
                  <a:uLnTx/>
                  <a:uFillTx/>
                  <a:latin typeface="Segoe UI Semibold" charset="0"/>
                  <a:ea typeface="+mn-ea"/>
                  <a:cs typeface="Segoe UI Semibold" charset="0"/>
                </a:rPr>
                <a:t>Increase your rate of experimentation</a:t>
              </a:r>
            </a:p>
          </p:txBody>
        </p:sp>
        <p:grpSp>
          <p:nvGrpSpPr>
            <p:cNvPr id="20" name="Group 19">
              <a:extLst>
                <a:ext uri="{FF2B5EF4-FFF2-40B4-BE49-F238E27FC236}">
                  <a16:creationId xmlns:a16="http://schemas.microsoft.com/office/drawing/2014/main" id="{69183BAC-79E4-4CB8-AC82-08A4E94B8F78}"/>
                </a:ext>
              </a:extLst>
            </p:cNvPr>
            <p:cNvGrpSpPr/>
            <p:nvPr/>
          </p:nvGrpSpPr>
          <p:grpSpPr>
            <a:xfrm>
              <a:off x="1461062" y="3524273"/>
              <a:ext cx="1383683" cy="737104"/>
              <a:chOff x="1461062" y="3524273"/>
              <a:chExt cx="1383683" cy="737104"/>
            </a:xfrm>
          </p:grpSpPr>
          <p:cxnSp>
            <p:nvCxnSpPr>
              <p:cNvPr id="140" name="Straight Connector 139">
                <a:extLst>
                  <a:ext uri="{FF2B5EF4-FFF2-40B4-BE49-F238E27FC236}">
                    <a16:creationId xmlns:a16="http://schemas.microsoft.com/office/drawing/2014/main" id="{3C0AEF2B-C342-44AC-9A7F-9A125AF2DB3E}"/>
                  </a:ext>
                </a:extLst>
              </p:cNvPr>
              <p:cNvCxnSpPr/>
              <p:nvPr/>
            </p:nvCxnSpPr>
            <p:spPr>
              <a:xfrm>
                <a:off x="2844745" y="3574484"/>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3" name="Graphic 97">
                <a:extLst>
                  <a:ext uri="{FF2B5EF4-FFF2-40B4-BE49-F238E27FC236}">
                    <a16:creationId xmlns:a16="http://schemas.microsoft.com/office/drawing/2014/main" id="{46C8DCEC-48E4-41F6-8795-2DEF7ED677C4}"/>
                  </a:ext>
                </a:extLst>
              </p:cNvPr>
              <p:cNvGrpSpPr/>
              <p:nvPr/>
            </p:nvGrpSpPr>
            <p:grpSpPr>
              <a:xfrm>
                <a:off x="1461062" y="3524273"/>
                <a:ext cx="981471" cy="737104"/>
                <a:chOff x="619072" y="3029620"/>
                <a:chExt cx="2333625" cy="1752600"/>
              </a:xfrm>
            </p:grpSpPr>
            <p:sp>
              <p:nvSpPr>
                <p:cNvPr id="84" name="Freeform: Shape 83">
                  <a:extLst>
                    <a:ext uri="{FF2B5EF4-FFF2-40B4-BE49-F238E27FC236}">
                      <a16:creationId xmlns:a16="http://schemas.microsoft.com/office/drawing/2014/main" id="{971EC907-BDCD-40E7-914D-BE4DF7A64679}"/>
                    </a:ext>
                  </a:extLst>
                </p:cNvPr>
                <p:cNvSpPr/>
                <p:nvPr/>
              </p:nvSpPr>
              <p:spPr>
                <a:xfrm>
                  <a:off x="1739012" y="3849656"/>
                  <a:ext cx="752475" cy="228600"/>
                </a:xfrm>
                <a:custGeom>
                  <a:avLst/>
                  <a:gdLst>
                    <a:gd name="connsiteX0" fmla="*/ 545354 w 752475"/>
                    <a:gd name="connsiteY0" fmla="*/ 7144 h 228600"/>
                    <a:gd name="connsiteX1" fmla="*/ 237515 w 752475"/>
                    <a:gd name="connsiteY1" fmla="*/ 7144 h 228600"/>
                    <a:gd name="connsiteX2" fmla="*/ 7144 w 752475"/>
                    <a:gd name="connsiteY2" fmla="*/ 156467 h 228600"/>
                    <a:gd name="connsiteX3" fmla="*/ 7144 w 752475"/>
                    <a:gd name="connsiteY3" fmla="*/ 224857 h 228600"/>
                    <a:gd name="connsiteX4" fmla="*/ 747332 w 752475"/>
                    <a:gd name="connsiteY4" fmla="*/ 224857 h 228600"/>
                    <a:gd name="connsiteX5" fmla="*/ 747332 w 752475"/>
                    <a:gd name="connsiteY5" fmla="*/ 156477 h 228600"/>
                    <a:gd name="connsiteX6" fmla="*/ 545344 w 752475"/>
                    <a:gd name="connsiteY6" fmla="*/ 715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475" h="228600">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5" name="Freeform: Shape 84">
                  <a:extLst>
                    <a:ext uri="{FF2B5EF4-FFF2-40B4-BE49-F238E27FC236}">
                      <a16:creationId xmlns:a16="http://schemas.microsoft.com/office/drawing/2014/main" id="{959FDA9B-7FA4-4707-AD20-E7D50158C0E2}"/>
                    </a:ext>
                  </a:extLst>
                </p:cNvPr>
                <p:cNvSpPr/>
                <p:nvPr/>
              </p:nvSpPr>
              <p:spPr>
                <a:xfrm>
                  <a:off x="1543081" y="3022476"/>
                  <a:ext cx="1143000" cy="838200"/>
                </a:xfrm>
                <a:custGeom>
                  <a:avLst/>
                  <a:gdLst>
                    <a:gd name="connsiteX0" fmla="*/ 1070802 w 1143000"/>
                    <a:gd name="connsiteY0" fmla="*/ 7144 h 838200"/>
                    <a:gd name="connsiteX1" fmla="*/ 68658 w 1143000"/>
                    <a:gd name="connsiteY1" fmla="*/ 7144 h 838200"/>
                    <a:gd name="connsiteX2" fmla="*/ 7146 w 1143000"/>
                    <a:gd name="connsiteY2" fmla="*/ 71599 h 838200"/>
                    <a:gd name="connsiteX3" fmla="*/ 7146 w 1143000"/>
                    <a:gd name="connsiteY3" fmla="*/ 770449 h 838200"/>
                    <a:gd name="connsiteX4" fmla="*/ 68658 w 1143000"/>
                    <a:gd name="connsiteY4" fmla="*/ 834361 h 838200"/>
                    <a:gd name="connsiteX5" fmla="*/ 1070802 w 1143000"/>
                    <a:gd name="connsiteY5" fmla="*/ 834361 h 838200"/>
                    <a:gd name="connsiteX6" fmla="*/ 1139201 w 1143000"/>
                    <a:gd name="connsiteY6" fmla="*/ 770449 h 838200"/>
                    <a:gd name="connsiteX7" fmla="*/ 1139201 w 1143000"/>
                    <a:gd name="connsiteY7" fmla="*/ 71599 h 838200"/>
                    <a:gd name="connsiteX8" fmla="*/ 1070802 w 1143000"/>
                    <a:gd name="connsiteY8" fmla="*/ 7144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0" h="8382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58AB6947-0C3F-40B1-80B8-DF3CB5E75CA7}"/>
                    </a:ext>
                  </a:extLst>
                </p:cNvPr>
                <p:cNvSpPr/>
                <p:nvPr/>
              </p:nvSpPr>
              <p:spPr>
                <a:xfrm>
                  <a:off x="1543052" y="3022543"/>
                  <a:ext cx="1076325" cy="838200"/>
                </a:xfrm>
                <a:custGeom>
                  <a:avLst/>
                  <a:gdLst>
                    <a:gd name="connsiteX0" fmla="*/ 1071507 w 1076325"/>
                    <a:gd name="connsiteY0" fmla="*/ 7144 h 838200"/>
                    <a:gd name="connsiteX1" fmla="*/ 1070802 w 1076325"/>
                    <a:gd name="connsiteY1" fmla="*/ 7144 h 838200"/>
                    <a:gd name="connsiteX2" fmla="*/ 68658 w 1076325"/>
                    <a:gd name="connsiteY2" fmla="*/ 7144 h 838200"/>
                    <a:gd name="connsiteX3" fmla="*/ 7145 w 1076325"/>
                    <a:gd name="connsiteY3" fmla="*/ 71561 h 838200"/>
                    <a:gd name="connsiteX4" fmla="*/ 7145 w 1076325"/>
                    <a:gd name="connsiteY4" fmla="*/ 770382 h 838200"/>
                    <a:gd name="connsiteX5" fmla="*/ 68658 w 1076325"/>
                    <a:gd name="connsiteY5" fmla="*/ 834323 h 838200"/>
                    <a:gd name="connsiteX6" fmla="*/ 92470 w 1076325"/>
                    <a:gd name="connsiteY6" fmla="*/ 834323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6325" h="838200">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Freeform: Shape 86">
                  <a:extLst>
                    <a:ext uri="{FF2B5EF4-FFF2-40B4-BE49-F238E27FC236}">
                      <a16:creationId xmlns:a16="http://schemas.microsoft.com/office/drawing/2014/main" id="{819280F9-775F-46ED-964D-01E623505377}"/>
                    </a:ext>
                  </a:extLst>
                </p:cNvPr>
                <p:cNvSpPr/>
                <p:nvPr/>
              </p:nvSpPr>
              <p:spPr>
                <a:xfrm>
                  <a:off x="1628865" y="3109601"/>
                  <a:ext cx="971550" cy="666750"/>
                </a:xfrm>
                <a:custGeom>
                  <a:avLst/>
                  <a:gdLst>
                    <a:gd name="connsiteX0" fmla="*/ 965044 w 971550"/>
                    <a:gd name="connsiteY0" fmla="*/ 7144 h 666750"/>
                    <a:gd name="connsiteX1" fmla="*/ 965044 w 971550"/>
                    <a:gd name="connsiteY1" fmla="*/ 660140 h 666750"/>
                    <a:gd name="connsiteX2" fmla="*/ 7144 w 971550"/>
                    <a:gd name="connsiteY2" fmla="*/ 660140 h 666750"/>
                    <a:gd name="connsiteX3" fmla="*/ 7144 w 971550"/>
                    <a:gd name="connsiteY3" fmla="*/ 7144 h 666750"/>
                    <a:gd name="connsiteX4" fmla="*/ 965044 w 971550"/>
                    <a:gd name="connsiteY4" fmla="*/ 7144 h 666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550" h="666750">
                      <a:moveTo>
                        <a:pt x="965044" y="7144"/>
                      </a:moveTo>
                      <a:lnTo>
                        <a:pt x="965044" y="660140"/>
                      </a:lnTo>
                      <a:lnTo>
                        <a:pt x="7144" y="660140"/>
                      </a:lnTo>
                      <a:lnTo>
                        <a:pt x="7144" y="7144"/>
                      </a:lnTo>
                      <a:lnTo>
                        <a:pt x="965044" y="7144"/>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8" name="Freeform: Shape 87">
                  <a:extLst>
                    <a:ext uri="{FF2B5EF4-FFF2-40B4-BE49-F238E27FC236}">
                      <a16:creationId xmlns:a16="http://schemas.microsoft.com/office/drawing/2014/main" id="{FC0C33F5-9322-4779-8D11-539B381D2B8E}"/>
                    </a:ext>
                  </a:extLst>
                </p:cNvPr>
                <p:cNvSpPr/>
                <p:nvPr/>
              </p:nvSpPr>
              <p:spPr>
                <a:xfrm>
                  <a:off x="1628865" y="3108306"/>
                  <a:ext cx="885825" cy="666750"/>
                </a:xfrm>
                <a:custGeom>
                  <a:avLst/>
                  <a:gdLst>
                    <a:gd name="connsiteX0" fmla="*/ 7144 w 885825"/>
                    <a:gd name="connsiteY0" fmla="*/ 661435 h 666750"/>
                    <a:gd name="connsiteX1" fmla="*/ 8458 w 885825"/>
                    <a:gd name="connsiteY1" fmla="*/ 661435 h 666750"/>
                    <a:gd name="connsiteX2" fmla="*/ 8458 w 885825"/>
                    <a:gd name="connsiteY2" fmla="*/ 8458 h 666750"/>
                    <a:gd name="connsiteX3" fmla="*/ 884215 w 885825"/>
                    <a:gd name="connsiteY3" fmla="*/ 7144 h 666750"/>
                    <a:gd name="connsiteX4" fmla="*/ 884263 w 885825"/>
                    <a:gd name="connsiteY4" fmla="*/ 7144 h 666750"/>
                    <a:gd name="connsiteX5" fmla="*/ 7144 w 885825"/>
                    <a:gd name="connsiteY5" fmla="*/ 8458 h 666750"/>
                    <a:gd name="connsiteX6" fmla="*/ 7144 w 885825"/>
                    <a:gd name="connsiteY6" fmla="*/ 661435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5825" h="666750">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9" name="Freeform: Shape 88">
                  <a:extLst>
                    <a:ext uri="{FF2B5EF4-FFF2-40B4-BE49-F238E27FC236}">
                      <a16:creationId xmlns:a16="http://schemas.microsoft.com/office/drawing/2014/main" id="{461CD7B4-E72C-48D4-AE84-D83736D56A1E}"/>
                    </a:ext>
                  </a:extLst>
                </p:cNvPr>
                <p:cNvSpPr/>
                <p:nvPr/>
              </p:nvSpPr>
              <p:spPr>
                <a:xfrm>
                  <a:off x="1739012" y="3998951"/>
                  <a:ext cx="752475" cy="76200"/>
                </a:xfrm>
                <a:custGeom>
                  <a:avLst/>
                  <a:gdLst>
                    <a:gd name="connsiteX0" fmla="*/ 7144 w 752475"/>
                    <a:gd name="connsiteY0" fmla="*/ 7144 h 76200"/>
                    <a:gd name="connsiteX1" fmla="*/ 747332 w 752475"/>
                    <a:gd name="connsiteY1" fmla="*/ 7144 h 76200"/>
                    <a:gd name="connsiteX2" fmla="*/ 747332 w 752475"/>
                    <a:gd name="connsiteY2" fmla="*/ 75543 h 76200"/>
                    <a:gd name="connsiteX3" fmla="*/ 7144 w 752475"/>
                    <a:gd name="connsiteY3" fmla="*/ 75543 h 76200"/>
                  </a:gdLst>
                  <a:ahLst/>
                  <a:cxnLst>
                    <a:cxn ang="0">
                      <a:pos x="connsiteX0" y="connsiteY0"/>
                    </a:cxn>
                    <a:cxn ang="0">
                      <a:pos x="connsiteX1" y="connsiteY1"/>
                    </a:cxn>
                    <a:cxn ang="0">
                      <a:pos x="connsiteX2" y="connsiteY2"/>
                    </a:cxn>
                    <a:cxn ang="0">
                      <a:pos x="connsiteX3" y="connsiteY3"/>
                    </a:cxn>
                  </a:cxnLst>
                  <a:rect l="l" t="t" r="r" b="b"/>
                  <a:pathLst>
                    <a:path w="752475" h="76200">
                      <a:moveTo>
                        <a:pt x="7144" y="7144"/>
                      </a:moveTo>
                      <a:lnTo>
                        <a:pt x="747332" y="7144"/>
                      </a:lnTo>
                      <a:lnTo>
                        <a:pt x="747332" y="75543"/>
                      </a:lnTo>
                      <a:lnTo>
                        <a:pt x="7144" y="75543"/>
                      </a:lnTo>
                      <a:close/>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0" name="Freeform: Shape 89">
                  <a:extLst>
                    <a:ext uri="{FF2B5EF4-FFF2-40B4-BE49-F238E27FC236}">
                      <a16:creationId xmlns:a16="http://schemas.microsoft.com/office/drawing/2014/main" id="{D523D95F-DB43-40BE-A026-65185B048180}"/>
                    </a:ext>
                  </a:extLst>
                </p:cNvPr>
                <p:cNvSpPr/>
                <p:nvPr/>
              </p:nvSpPr>
              <p:spPr>
                <a:xfrm>
                  <a:off x="2088675" y="3053833"/>
                  <a:ext cx="38100" cy="38100"/>
                </a:xfrm>
                <a:custGeom>
                  <a:avLst/>
                  <a:gdLst>
                    <a:gd name="connsiteX0" fmla="*/ 39281 w 38100"/>
                    <a:gd name="connsiteY0" fmla="*/ 23222 h 38100"/>
                    <a:gd name="connsiteX1" fmla="*/ 23203 w 38100"/>
                    <a:gd name="connsiteY1" fmla="*/ 39281 h 38100"/>
                    <a:gd name="connsiteX2" fmla="*/ 7144 w 38100"/>
                    <a:gd name="connsiteY2" fmla="*/ 23203 h 38100"/>
                    <a:gd name="connsiteX3" fmla="*/ 23203 w 38100"/>
                    <a:gd name="connsiteY3" fmla="*/ 7144 h 38100"/>
                    <a:gd name="connsiteX4" fmla="*/ 39281 w 38100"/>
                    <a:gd name="connsiteY4" fmla="*/ 23222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Freeform: Shape 90">
                  <a:extLst>
                    <a:ext uri="{FF2B5EF4-FFF2-40B4-BE49-F238E27FC236}">
                      <a16:creationId xmlns:a16="http://schemas.microsoft.com/office/drawing/2014/main" id="{53F800DF-20CE-434C-A77F-70237DC37D7C}"/>
                    </a:ext>
                  </a:extLst>
                </p:cNvPr>
                <p:cNvSpPr/>
                <p:nvPr/>
              </p:nvSpPr>
              <p:spPr>
                <a:xfrm>
                  <a:off x="1628865" y="3109601"/>
                  <a:ext cx="962025" cy="666750"/>
                </a:xfrm>
                <a:custGeom>
                  <a:avLst/>
                  <a:gdLst>
                    <a:gd name="connsiteX0" fmla="*/ 7144 w 962025"/>
                    <a:gd name="connsiteY0" fmla="*/ 7144 h 666750"/>
                    <a:gd name="connsiteX1" fmla="*/ 963159 w 962025"/>
                    <a:gd name="connsiteY1" fmla="*/ 7144 h 666750"/>
                    <a:gd name="connsiteX2" fmla="*/ 963159 w 962025"/>
                    <a:gd name="connsiteY2" fmla="*/ 660140 h 666750"/>
                    <a:gd name="connsiteX3" fmla="*/ 7144 w 962025"/>
                    <a:gd name="connsiteY3" fmla="*/ 660140 h 666750"/>
                  </a:gdLst>
                  <a:ahLst/>
                  <a:cxnLst>
                    <a:cxn ang="0">
                      <a:pos x="connsiteX0" y="connsiteY0"/>
                    </a:cxn>
                    <a:cxn ang="0">
                      <a:pos x="connsiteX1" y="connsiteY1"/>
                    </a:cxn>
                    <a:cxn ang="0">
                      <a:pos x="connsiteX2" y="connsiteY2"/>
                    </a:cxn>
                    <a:cxn ang="0">
                      <a:pos x="connsiteX3" y="connsiteY3"/>
                    </a:cxn>
                  </a:cxnLst>
                  <a:rect l="l" t="t" r="r" b="b"/>
                  <a:pathLst>
                    <a:path w="962025" h="666750">
                      <a:moveTo>
                        <a:pt x="7144" y="7144"/>
                      </a:moveTo>
                      <a:lnTo>
                        <a:pt x="963159" y="7144"/>
                      </a:lnTo>
                      <a:lnTo>
                        <a:pt x="963159" y="660140"/>
                      </a:lnTo>
                      <a:lnTo>
                        <a:pt x="7144" y="660140"/>
                      </a:lnTo>
                      <a:close/>
                    </a:path>
                  </a:pathLst>
                </a:custGeom>
                <a:solidFill>
                  <a:srgbClr val="1B348E"/>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Freeform: Shape 91">
                  <a:extLst>
                    <a:ext uri="{FF2B5EF4-FFF2-40B4-BE49-F238E27FC236}">
                      <a16:creationId xmlns:a16="http://schemas.microsoft.com/office/drawing/2014/main" id="{78095D1B-DF8D-430D-B790-269CBD97046C}"/>
                    </a:ext>
                  </a:extLst>
                </p:cNvPr>
                <p:cNvSpPr/>
                <p:nvPr/>
              </p:nvSpPr>
              <p:spPr>
                <a:xfrm>
                  <a:off x="1708532" y="3207547"/>
                  <a:ext cx="247650" cy="400050"/>
                </a:xfrm>
                <a:custGeom>
                  <a:avLst/>
                  <a:gdLst>
                    <a:gd name="connsiteX0" fmla="*/ 7144 w 247650"/>
                    <a:gd name="connsiteY0" fmla="*/ 7144 h 400050"/>
                    <a:gd name="connsiteX1" fmla="*/ 246145 w 247650"/>
                    <a:gd name="connsiteY1" fmla="*/ 7144 h 400050"/>
                    <a:gd name="connsiteX2" fmla="*/ 246145 w 247650"/>
                    <a:gd name="connsiteY2" fmla="*/ 398945 h 400050"/>
                    <a:gd name="connsiteX3" fmla="*/ 7144 w 247650"/>
                    <a:gd name="connsiteY3" fmla="*/ 398945 h 400050"/>
                  </a:gdLst>
                  <a:ahLst/>
                  <a:cxnLst>
                    <a:cxn ang="0">
                      <a:pos x="connsiteX0" y="connsiteY0"/>
                    </a:cxn>
                    <a:cxn ang="0">
                      <a:pos x="connsiteX1" y="connsiteY1"/>
                    </a:cxn>
                    <a:cxn ang="0">
                      <a:pos x="connsiteX2" y="connsiteY2"/>
                    </a:cxn>
                    <a:cxn ang="0">
                      <a:pos x="connsiteX3" y="connsiteY3"/>
                    </a:cxn>
                  </a:cxnLst>
                  <a:rect l="l" t="t" r="r" b="b"/>
                  <a:pathLst>
                    <a:path w="247650" h="400050">
                      <a:moveTo>
                        <a:pt x="7144" y="7144"/>
                      </a:moveTo>
                      <a:lnTo>
                        <a:pt x="246145" y="7144"/>
                      </a:lnTo>
                      <a:lnTo>
                        <a:pt x="246145" y="398945"/>
                      </a:lnTo>
                      <a:lnTo>
                        <a:pt x="7144" y="39894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3" name="Freeform: Shape 92">
                  <a:extLst>
                    <a:ext uri="{FF2B5EF4-FFF2-40B4-BE49-F238E27FC236}">
                      <a16:creationId xmlns:a16="http://schemas.microsoft.com/office/drawing/2014/main" id="{6E4F0518-9A3D-430A-9158-EC685E5EB05D}"/>
                    </a:ext>
                  </a:extLst>
                </p:cNvPr>
                <p:cNvSpPr/>
                <p:nvPr/>
              </p:nvSpPr>
              <p:spPr>
                <a:xfrm>
                  <a:off x="1987367" y="3207547"/>
                  <a:ext cx="447675" cy="209550"/>
                </a:xfrm>
                <a:custGeom>
                  <a:avLst/>
                  <a:gdLst>
                    <a:gd name="connsiteX0" fmla="*/ 7144 w 447675"/>
                    <a:gd name="connsiteY0" fmla="*/ 7144 h 209550"/>
                    <a:gd name="connsiteX1" fmla="*/ 445313 w 447675"/>
                    <a:gd name="connsiteY1" fmla="*/ 7144 h 209550"/>
                    <a:gd name="connsiteX2" fmla="*/ 445313 w 447675"/>
                    <a:gd name="connsiteY2" fmla="*/ 203044 h 209550"/>
                    <a:gd name="connsiteX3" fmla="*/ 7144 w 447675"/>
                    <a:gd name="connsiteY3" fmla="*/ 203044 h 209550"/>
                  </a:gdLst>
                  <a:ahLst/>
                  <a:cxnLst>
                    <a:cxn ang="0">
                      <a:pos x="connsiteX0" y="connsiteY0"/>
                    </a:cxn>
                    <a:cxn ang="0">
                      <a:pos x="connsiteX1" y="connsiteY1"/>
                    </a:cxn>
                    <a:cxn ang="0">
                      <a:pos x="connsiteX2" y="connsiteY2"/>
                    </a:cxn>
                    <a:cxn ang="0">
                      <a:pos x="connsiteX3" y="connsiteY3"/>
                    </a:cxn>
                  </a:cxnLst>
                  <a:rect l="l" t="t" r="r" b="b"/>
                  <a:pathLst>
                    <a:path w="447675" h="209550">
                      <a:moveTo>
                        <a:pt x="7144" y="7144"/>
                      </a:moveTo>
                      <a:lnTo>
                        <a:pt x="445313" y="7144"/>
                      </a:lnTo>
                      <a:lnTo>
                        <a:pt x="445313" y="203044"/>
                      </a:lnTo>
                      <a:lnTo>
                        <a:pt x="7144" y="2030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4" name="Freeform: Shape 93">
                  <a:extLst>
                    <a:ext uri="{FF2B5EF4-FFF2-40B4-BE49-F238E27FC236}">
                      <a16:creationId xmlns:a16="http://schemas.microsoft.com/office/drawing/2014/main" id="{DB0F39B7-1CC7-4AE4-8558-69B54FE1BB78}"/>
                    </a:ext>
                  </a:extLst>
                </p:cNvPr>
                <p:cNvSpPr/>
                <p:nvPr/>
              </p:nvSpPr>
              <p:spPr>
                <a:xfrm>
                  <a:off x="1987367" y="3436099"/>
                  <a:ext cx="209550" cy="171450"/>
                </a:xfrm>
                <a:custGeom>
                  <a:avLst/>
                  <a:gdLst>
                    <a:gd name="connsiteX0" fmla="*/ 7144 w 209550"/>
                    <a:gd name="connsiteY0" fmla="*/ 7144 h 171450"/>
                    <a:gd name="connsiteX1" fmla="*/ 206312 w 209550"/>
                    <a:gd name="connsiteY1" fmla="*/ 7144 h 171450"/>
                    <a:gd name="connsiteX2" fmla="*/ 206312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2" y="7144"/>
                      </a:lnTo>
                      <a:lnTo>
                        <a:pt x="206312" y="170393"/>
                      </a:lnTo>
                      <a:lnTo>
                        <a:pt x="7144" y="170393"/>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7" name="Freeform: Shape 96">
                  <a:extLst>
                    <a:ext uri="{FF2B5EF4-FFF2-40B4-BE49-F238E27FC236}">
                      <a16:creationId xmlns:a16="http://schemas.microsoft.com/office/drawing/2014/main" id="{CFCAFCA1-76B1-4C9B-9711-343AE79A80CA}"/>
                    </a:ext>
                  </a:extLst>
                </p:cNvPr>
                <p:cNvSpPr/>
                <p:nvPr/>
              </p:nvSpPr>
              <p:spPr>
                <a:xfrm>
                  <a:off x="2226368" y="3436099"/>
                  <a:ext cx="209550" cy="171450"/>
                </a:xfrm>
                <a:custGeom>
                  <a:avLst/>
                  <a:gdLst>
                    <a:gd name="connsiteX0" fmla="*/ 7144 w 209550"/>
                    <a:gd name="connsiteY0" fmla="*/ 7144 h 171450"/>
                    <a:gd name="connsiteX1" fmla="*/ 206311 w 209550"/>
                    <a:gd name="connsiteY1" fmla="*/ 7144 h 171450"/>
                    <a:gd name="connsiteX2" fmla="*/ 206311 w 209550"/>
                    <a:gd name="connsiteY2" fmla="*/ 170393 h 171450"/>
                    <a:gd name="connsiteX3" fmla="*/ 7144 w 209550"/>
                    <a:gd name="connsiteY3" fmla="*/ 170393 h 171450"/>
                  </a:gdLst>
                  <a:ahLst/>
                  <a:cxnLst>
                    <a:cxn ang="0">
                      <a:pos x="connsiteX0" y="connsiteY0"/>
                    </a:cxn>
                    <a:cxn ang="0">
                      <a:pos x="connsiteX1" y="connsiteY1"/>
                    </a:cxn>
                    <a:cxn ang="0">
                      <a:pos x="connsiteX2" y="connsiteY2"/>
                    </a:cxn>
                    <a:cxn ang="0">
                      <a:pos x="connsiteX3" y="connsiteY3"/>
                    </a:cxn>
                  </a:cxnLst>
                  <a:rect l="l" t="t" r="r" b="b"/>
                  <a:pathLst>
                    <a:path w="209550" h="171450">
                      <a:moveTo>
                        <a:pt x="7144" y="7144"/>
                      </a:moveTo>
                      <a:lnTo>
                        <a:pt x="206311" y="7144"/>
                      </a:lnTo>
                      <a:lnTo>
                        <a:pt x="206311" y="170393"/>
                      </a:lnTo>
                      <a:lnTo>
                        <a:pt x="7144" y="170393"/>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BCA46B70-B633-4BF2-84E7-55AB1A61FA0E}"/>
                    </a:ext>
                  </a:extLst>
                </p:cNvPr>
                <p:cNvSpPr/>
                <p:nvPr/>
              </p:nvSpPr>
              <p:spPr>
                <a:xfrm>
                  <a:off x="914452" y="4562793"/>
                  <a:ext cx="533400" cy="161925"/>
                </a:xfrm>
                <a:custGeom>
                  <a:avLst/>
                  <a:gdLst>
                    <a:gd name="connsiteX0" fmla="*/ 387477 w 533400"/>
                    <a:gd name="connsiteY0" fmla="*/ 7144 h 161925"/>
                    <a:gd name="connsiteX1" fmla="*/ 169945 w 533400"/>
                    <a:gd name="connsiteY1" fmla="*/ 7144 h 161925"/>
                    <a:gd name="connsiteX2" fmla="*/ 7144 w 533400"/>
                    <a:gd name="connsiteY2" fmla="*/ 112662 h 161925"/>
                    <a:gd name="connsiteX3" fmla="*/ 7144 w 533400"/>
                    <a:gd name="connsiteY3" fmla="*/ 160982 h 161925"/>
                    <a:gd name="connsiteX4" fmla="*/ 530219 w 533400"/>
                    <a:gd name="connsiteY4" fmla="*/ 160982 h 161925"/>
                    <a:gd name="connsiteX5" fmla="*/ 530219 w 533400"/>
                    <a:gd name="connsiteY5" fmla="*/ 112662 h 161925"/>
                    <a:gd name="connsiteX6" fmla="*/ 387487 w 533400"/>
                    <a:gd name="connsiteY6" fmla="*/ 7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400" h="161925">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73F048E0-0DE4-48F6-A73D-B8F24A4F618A}"/>
                    </a:ext>
                  </a:extLst>
                </p:cNvPr>
                <p:cNvSpPr/>
                <p:nvPr/>
              </p:nvSpPr>
              <p:spPr>
                <a:xfrm>
                  <a:off x="775986" y="3978253"/>
                  <a:ext cx="809625" cy="590550"/>
                </a:xfrm>
                <a:custGeom>
                  <a:avLst/>
                  <a:gdLst>
                    <a:gd name="connsiteX0" fmla="*/ 758810 w 809625"/>
                    <a:gd name="connsiteY0" fmla="*/ 7144 h 590550"/>
                    <a:gd name="connsiteX1" fmla="*/ 50617 w 809625"/>
                    <a:gd name="connsiteY1" fmla="*/ 7144 h 590550"/>
                    <a:gd name="connsiteX2" fmla="*/ 7145 w 809625"/>
                    <a:gd name="connsiteY2" fmla="*/ 52692 h 590550"/>
                    <a:gd name="connsiteX3" fmla="*/ 7145 w 809625"/>
                    <a:gd name="connsiteY3" fmla="*/ 546545 h 590550"/>
                    <a:gd name="connsiteX4" fmla="*/ 50617 w 809625"/>
                    <a:gd name="connsiteY4" fmla="*/ 591712 h 590550"/>
                    <a:gd name="connsiteX5" fmla="*/ 758801 w 809625"/>
                    <a:gd name="connsiteY5" fmla="*/ 591712 h 590550"/>
                    <a:gd name="connsiteX6" fmla="*/ 807140 w 809625"/>
                    <a:gd name="connsiteY6" fmla="*/ 546545 h 590550"/>
                    <a:gd name="connsiteX7" fmla="*/ 807140 w 809625"/>
                    <a:gd name="connsiteY7" fmla="*/ 52692 h 590550"/>
                    <a:gd name="connsiteX8" fmla="*/ 758801 w 809625"/>
                    <a:gd name="connsiteY8" fmla="*/ 7144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625" h="590550">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51311F6B-DD90-44EA-A203-0AFCCBF2A6C5}"/>
                    </a:ext>
                  </a:extLst>
                </p:cNvPr>
                <p:cNvSpPr/>
                <p:nvPr/>
              </p:nvSpPr>
              <p:spPr>
                <a:xfrm>
                  <a:off x="775976" y="3978300"/>
                  <a:ext cx="762000" cy="590550"/>
                </a:xfrm>
                <a:custGeom>
                  <a:avLst/>
                  <a:gdLst>
                    <a:gd name="connsiteX0" fmla="*/ 759315 w 762000"/>
                    <a:gd name="connsiteY0" fmla="*/ 7144 h 590550"/>
                    <a:gd name="connsiteX1" fmla="*/ 758820 w 762000"/>
                    <a:gd name="connsiteY1" fmla="*/ 7144 h 590550"/>
                    <a:gd name="connsiteX2" fmla="*/ 50617 w 762000"/>
                    <a:gd name="connsiteY2" fmla="*/ 7144 h 590550"/>
                    <a:gd name="connsiteX3" fmla="*/ 7145 w 762000"/>
                    <a:gd name="connsiteY3" fmla="*/ 52692 h 590550"/>
                    <a:gd name="connsiteX4" fmla="*/ 7145 w 762000"/>
                    <a:gd name="connsiteY4" fmla="*/ 546526 h 590550"/>
                    <a:gd name="connsiteX5" fmla="*/ 50617 w 762000"/>
                    <a:gd name="connsiteY5" fmla="*/ 591712 h 590550"/>
                    <a:gd name="connsiteX6" fmla="*/ 67467 w 762000"/>
                    <a:gd name="connsiteY6" fmla="*/ 591712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0" h="59055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A85C2B73-D2A1-456B-8E51-9211D204A417}"/>
                    </a:ext>
                  </a:extLst>
                </p:cNvPr>
                <p:cNvSpPr/>
                <p:nvPr/>
              </p:nvSpPr>
              <p:spPr>
                <a:xfrm>
                  <a:off x="836613" y="4039822"/>
                  <a:ext cx="685800" cy="466725"/>
                </a:xfrm>
                <a:custGeom>
                  <a:avLst/>
                  <a:gdLst>
                    <a:gd name="connsiteX0" fmla="*/ 684066 w 685800"/>
                    <a:gd name="connsiteY0" fmla="*/ 7144 h 466725"/>
                    <a:gd name="connsiteX1" fmla="*/ 684066 w 685800"/>
                    <a:gd name="connsiteY1" fmla="*/ 468592 h 466725"/>
                    <a:gd name="connsiteX2" fmla="*/ 7144 w 685800"/>
                    <a:gd name="connsiteY2" fmla="*/ 468592 h 466725"/>
                    <a:gd name="connsiteX3" fmla="*/ 7144 w 685800"/>
                    <a:gd name="connsiteY3" fmla="*/ 7144 h 466725"/>
                    <a:gd name="connsiteX4" fmla="*/ 684066 w 685800"/>
                    <a:gd name="connsiteY4" fmla="*/ 7144 h 466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466725">
                      <a:moveTo>
                        <a:pt x="684066" y="7144"/>
                      </a:moveTo>
                      <a:lnTo>
                        <a:pt x="684066" y="468592"/>
                      </a:lnTo>
                      <a:lnTo>
                        <a:pt x="7144" y="468592"/>
                      </a:lnTo>
                      <a:lnTo>
                        <a:pt x="7144" y="7144"/>
                      </a:lnTo>
                      <a:lnTo>
                        <a:pt x="684066" y="7144"/>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2" name="Freeform: Shape 111">
                  <a:extLst>
                    <a:ext uri="{FF2B5EF4-FFF2-40B4-BE49-F238E27FC236}">
                      <a16:creationId xmlns:a16="http://schemas.microsoft.com/office/drawing/2014/main" id="{F1DF301C-E3C7-4F92-BAE2-10D9758EB88A}"/>
                    </a:ext>
                  </a:extLst>
                </p:cNvPr>
                <p:cNvSpPr/>
                <p:nvPr/>
              </p:nvSpPr>
              <p:spPr>
                <a:xfrm>
                  <a:off x="836613" y="4038908"/>
                  <a:ext cx="628650" cy="476250"/>
                </a:xfrm>
                <a:custGeom>
                  <a:avLst/>
                  <a:gdLst>
                    <a:gd name="connsiteX0" fmla="*/ 7144 w 628650"/>
                    <a:gd name="connsiteY0" fmla="*/ 469506 h 476250"/>
                    <a:gd name="connsiteX1" fmla="*/ 8077 w 628650"/>
                    <a:gd name="connsiteY1" fmla="*/ 469506 h 476250"/>
                    <a:gd name="connsiteX2" fmla="*/ 8077 w 628650"/>
                    <a:gd name="connsiteY2" fmla="*/ 8068 h 476250"/>
                    <a:gd name="connsiteX3" fmla="*/ 626945 w 628650"/>
                    <a:gd name="connsiteY3" fmla="*/ 7144 h 476250"/>
                    <a:gd name="connsiteX4" fmla="*/ 626983 w 628650"/>
                    <a:gd name="connsiteY4" fmla="*/ 7144 h 476250"/>
                    <a:gd name="connsiteX5" fmla="*/ 7144 w 628650"/>
                    <a:gd name="connsiteY5" fmla="*/ 8068 h 476250"/>
                    <a:gd name="connsiteX6" fmla="*/ 7144 w 628650"/>
                    <a:gd name="connsiteY6" fmla="*/ 46950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650" h="4762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3" name="Freeform: Shape 112">
                  <a:extLst>
                    <a:ext uri="{FF2B5EF4-FFF2-40B4-BE49-F238E27FC236}">
                      <a16:creationId xmlns:a16="http://schemas.microsoft.com/office/drawing/2014/main" id="{947CBE55-F6BA-4B0A-A9C6-FAD09DE96A45}"/>
                    </a:ext>
                  </a:extLst>
                </p:cNvPr>
                <p:cNvSpPr/>
                <p:nvPr/>
              </p:nvSpPr>
              <p:spPr>
                <a:xfrm>
                  <a:off x="914452" y="4668291"/>
                  <a:ext cx="533400" cy="57150"/>
                </a:xfrm>
                <a:custGeom>
                  <a:avLst/>
                  <a:gdLst>
                    <a:gd name="connsiteX0" fmla="*/ 7144 w 533400"/>
                    <a:gd name="connsiteY0" fmla="*/ 7144 h 57150"/>
                    <a:gd name="connsiteX1" fmla="*/ 530209 w 533400"/>
                    <a:gd name="connsiteY1" fmla="*/ 7144 h 57150"/>
                    <a:gd name="connsiteX2" fmla="*/ 530209 w 533400"/>
                    <a:gd name="connsiteY2" fmla="*/ 55483 h 57150"/>
                    <a:gd name="connsiteX3" fmla="*/ 7144 w 533400"/>
                    <a:gd name="connsiteY3" fmla="*/ 55483 h 57150"/>
                  </a:gdLst>
                  <a:ahLst/>
                  <a:cxnLst>
                    <a:cxn ang="0">
                      <a:pos x="connsiteX0" y="connsiteY0"/>
                    </a:cxn>
                    <a:cxn ang="0">
                      <a:pos x="connsiteX1" y="connsiteY1"/>
                    </a:cxn>
                    <a:cxn ang="0">
                      <a:pos x="connsiteX2" y="connsiteY2"/>
                    </a:cxn>
                    <a:cxn ang="0">
                      <a:pos x="connsiteX3" y="connsiteY3"/>
                    </a:cxn>
                  </a:cxnLst>
                  <a:rect l="l" t="t" r="r" b="b"/>
                  <a:pathLst>
                    <a:path w="533400" h="57150">
                      <a:moveTo>
                        <a:pt x="7144" y="7144"/>
                      </a:moveTo>
                      <a:lnTo>
                        <a:pt x="530209" y="7144"/>
                      </a:lnTo>
                      <a:lnTo>
                        <a:pt x="530209" y="55483"/>
                      </a:lnTo>
                      <a:lnTo>
                        <a:pt x="7144" y="55483"/>
                      </a:lnTo>
                      <a:close/>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4" name="Freeform: Shape 113">
                  <a:extLst>
                    <a:ext uri="{FF2B5EF4-FFF2-40B4-BE49-F238E27FC236}">
                      <a16:creationId xmlns:a16="http://schemas.microsoft.com/office/drawing/2014/main" id="{770B407D-A2EB-4BD3-B009-9627B2C61977}"/>
                    </a:ext>
                  </a:extLst>
                </p:cNvPr>
                <p:cNvSpPr/>
                <p:nvPr/>
              </p:nvSpPr>
              <p:spPr>
                <a:xfrm>
                  <a:off x="1161549" y="4000408"/>
                  <a:ext cx="28575" cy="28575"/>
                </a:xfrm>
                <a:custGeom>
                  <a:avLst/>
                  <a:gdLst>
                    <a:gd name="connsiteX0" fmla="*/ 29851 w 28575"/>
                    <a:gd name="connsiteY0" fmla="*/ 18507 h 28575"/>
                    <a:gd name="connsiteX1" fmla="*/ 18488 w 28575"/>
                    <a:gd name="connsiteY1" fmla="*/ 29851 h 28575"/>
                    <a:gd name="connsiteX2" fmla="*/ 7144 w 28575"/>
                    <a:gd name="connsiteY2" fmla="*/ 18488 h 28575"/>
                    <a:gd name="connsiteX3" fmla="*/ 18488 w 28575"/>
                    <a:gd name="connsiteY3" fmla="*/ 7144 h 28575"/>
                    <a:gd name="connsiteX4" fmla="*/ 29851 w 28575"/>
                    <a:gd name="connsiteY4" fmla="*/ 1850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53F3A886-709B-40BF-89F2-C69393EF3CA9}"/>
                    </a:ext>
                  </a:extLst>
                </p:cNvPr>
                <p:cNvSpPr/>
                <p:nvPr/>
              </p:nvSpPr>
              <p:spPr>
                <a:xfrm>
                  <a:off x="1896499" y="3791225"/>
                  <a:ext cx="1057275" cy="438150"/>
                </a:xfrm>
                <a:custGeom>
                  <a:avLst/>
                  <a:gdLst>
                    <a:gd name="connsiteX0" fmla="*/ 987751 w 1057275"/>
                    <a:gd name="connsiteY0" fmla="*/ 291860 h 438150"/>
                    <a:gd name="connsiteX1" fmla="*/ 985236 w 1057275"/>
                    <a:gd name="connsiteY1" fmla="*/ 292089 h 438150"/>
                    <a:gd name="connsiteX2" fmla="*/ 885233 w 1057275"/>
                    <a:gd name="connsiteY2" fmla="*/ 114147 h 438150"/>
                    <a:gd name="connsiteX3" fmla="*/ 748483 w 1057275"/>
                    <a:gd name="connsiteY3" fmla="*/ 146956 h 438150"/>
                    <a:gd name="connsiteX4" fmla="*/ 515959 w 1057275"/>
                    <a:gd name="connsiteY4" fmla="*/ 13825 h 438150"/>
                    <a:gd name="connsiteX5" fmla="*/ 377008 w 1057275"/>
                    <a:gd name="connsiteY5" fmla="*/ 179103 h 438150"/>
                    <a:gd name="connsiteX6" fmla="*/ 372245 w 1057275"/>
                    <a:gd name="connsiteY6" fmla="*/ 178341 h 438150"/>
                    <a:gd name="connsiteX7" fmla="*/ 168611 w 1057275"/>
                    <a:gd name="connsiteY7" fmla="*/ 186409 h 438150"/>
                    <a:gd name="connsiteX8" fmla="*/ 137826 w 1057275"/>
                    <a:gd name="connsiteY8" fmla="*/ 238406 h 438150"/>
                    <a:gd name="connsiteX9" fmla="*/ 105650 w 1057275"/>
                    <a:gd name="connsiteY9" fmla="*/ 232919 h 438150"/>
                    <a:gd name="connsiteX10" fmla="*/ 7171 w 1057275"/>
                    <a:gd name="connsiteY10" fmla="*/ 327398 h 438150"/>
                    <a:gd name="connsiteX11" fmla="*/ 7152 w 1057275"/>
                    <a:gd name="connsiteY11" fmla="*/ 329074 h 438150"/>
                    <a:gd name="connsiteX12" fmla="*/ 104536 w 1057275"/>
                    <a:gd name="connsiteY12" fmla="*/ 429830 h 438150"/>
                    <a:gd name="connsiteX13" fmla="*/ 336289 w 1057275"/>
                    <a:gd name="connsiteY13" fmla="*/ 429830 h 438150"/>
                    <a:gd name="connsiteX14" fmla="*/ 355148 w 1057275"/>
                    <a:gd name="connsiteY14" fmla="*/ 429830 h 438150"/>
                    <a:gd name="connsiteX15" fmla="*/ 987751 w 1057275"/>
                    <a:gd name="connsiteY15" fmla="*/ 429830 h 438150"/>
                    <a:gd name="connsiteX16" fmla="*/ 1056741 w 1057275"/>
                    <a:gd name="connsiteY16" fmla="*/ 360840 h 438150"/>
                    <a:gd name="connsiteX17" fmla="*/ 987751 w 1057275"/>
                    <a:gd name="connsiteY17" fmla="*/ 29185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7275" h="438150">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D81D3DCF-C8BA-41FF-A86B-91019D2473A2}"/>
                    </a:ext>
                  </a:extLst>
                </p:cNvPr>
                <p:cNvSpPr/>
                <p:nvPr/>
              </p:nvSpPr>
              <p:spPr>
                <a:xfrm>
                  <a:off x="611928" y="4716021"/>
                  <a:ext cx="1743075" cy="66675"/>
                </a:xfrm>
                <a:custGeom>
                  <a:avLst/>
                  <a:gdLst>
                    <a:gd name="connsiteX0" fmla="*/ 7144 w 1743075"/>
                    <a:gd name="connsiteY0" fmla="*/ 7144 h 66675"/>
                    <a:gd name="connsiteX1" fmla="*/ 1739894 w 1743075"/>
                    <a:gd name="connsiteY1" fmla="*/ 7144 h 66675"/>
                    <a:gd name="connsiteX2" fmla="*/ 1739894 w 1743075"/>
                    <a:gd name="connsiteY2" fmla="*/ 67885 h 66675"/>
                    <a:gd name="connsiteX3" fmla="*/ 7144 w 1743075"/>
                    <a:gd name="connsiteY3" fmla="*/ 67885 h 66675"/>
                  </a:gdLst>
                  <a:ahLst/>
                  <a:cxnLst>
                    <a:cxn ang="0">
                      <a:pos x="connsiteX0" y="connsiteY0"/>
                    </a:cxn>
                    <a:cxn ang="0">
                      <a:pos x="connsiteX1" y="connsiteY1"/>
                    </a:cxn>
                    <a:cxn ang="0">
                      <a:pos x="connsiteX2" y="connsiteY2"/>
                    </a:cxn>
                    <a:cxn ang="0">
                      <a:pos x="connsiteX3" y="connsiteY3"/>
                    </a:cxn>
                  </a:cxnLst>
                  <a:rect l="l" t="t" r="r" b="b"/>
                  <a:pathLst>
                    <a:path w="1743075" h="66675">
                      <a:moveTo>
                        <a:pt x="7144" y="7144"/>
                      </a:moveTo>
                      <a:lnTo>
                        <a:pt x="1739894" y="7144"/>
                      </a:lnTo>
                      <a:lnTo>
                        <a:pt x="1739894" y="67885"/>
                      </a:lnTo>
                      <a:lnTo>
                        <a:pt x="7144" y="67885"/>
                      </a:lnTo>
                      <a:close/>
                    </a:path>
                  </a:pathLst>
                </a:custGeom>
                <a:solidFill>
                  <a:srgbClr val="6A6A6A"/>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7" name="Freeform: Shape 116">
                  <a:extLst>
                    <a:ext uri="{FF2B5EF4-FFF2-40B4-BE49-F238E27FC236}">
                      <a16:creationId xmlns:a16="http://schemas.microsoft.com/office/drawing/2014/main" id="{0DDC47A7-52F6-4D24-8432-AC659A67AB03}"/>
                    </a:ext>
                  </a:extLst>
                </p:cNvPr>
                <p:cNvSpPr/>
                <p:nvPr/>
              </p:nvSpPr>
              <p:spPr>
                <a:xfrm>
                  <a:off x="1751899" y="4567850"/>
                  <a:ext cx="200025" cy="161925"/>
                </a:xfrm>
                <a:custGeom>
                  <a:avLst/>
                  <a:gdLst>
                    <a:gd name="connsiteX0" fmla="*/ 194520 w 200025"/>
                    <a:gd name="connsiteY0" fmla="*/ 23689 h 161925"/>
                    <a:gd name="connsiteX1" fmla="*/ 158191 w 200025"/>
                    <a:gd name="connsiteY1" fmla="*/ 23689 h 161925"/>
                    <a:gd name="connsiteX2" fmla="*/ 161049 w 200025"/>
                    <a:gd name="connsiteY2" fmla="*/ 7144 h 161925"/>
                    <a:gd name="connsiteX3" fmla="*/ 7144 w 200025"/>
                    <a:gd name="connsiteY3" fmla="*/ 7144 h 161925"/>
                    <a:gd name="connsiteX4" fmla="*/ 37871 w 200025"/>
                    <a:gd name="connsiteY4" fmla="*/ 155315 h 161925"/>
                    <a:gd name="connsiteX5" fmla="*/ 135617 w 200025"/>
                    <a:gd name="connsiteY5" fmla="*/ 155315 h 161925"/>
                    <a:gd name="connsiteX6" fmla="*/ 138474 w 200025"/>
                    <a:gd name="connsiteY6" fmla="*/ 138398 h 161925"/>
                    <a:gd name="connsiteX7" fmla="*/ 194482 w 200025"/>
                    <a:gd name="connsiteY7" fmla="*/ 138398 h 161925"/>
                    <a:gd name="connsiteX8" fmla="*/ 171717 w 200025"/>
                    <a:gd name="connsiteY8" fmla="*/ 115595 h 161925"/>
                    <a:gd name="connsiteX9" fmla="*/ 142427 w 200025"/>
                    <a:gd name="connsiteY9" fmla="*/ 115595 h 161925"/>
                    <a:gd name="connsiteX10" fmla="*/ 154286 w 200025"/>
                    <a:gd name="connsiteY10" fmla="*/ 46482 h 161925"/>
                    <a:gd name="connsiteX11" fmla="*/ 171726 w 200025"/>
                    <a:gd name="connsiteY11" fmla="*/ 464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025" h="1619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8" name="Freeform: Shape 117">
                  <a:extLst>
                    <a:ext uri="{FF2B5EF4-FFF2-40B4-BE49-F238E27FC236}">
                      <a16:creationId xmlns:a16="http://schemas.microsoft.com/office/drawing/2014/main" id="{3581A756-2A1D-4B7A-BA9A-BD9ACCA320FE}"/>
                    </a:ext>
                  </a:extLst>
                </p:cNvPr>
                <p:cNvSpPr/>
                <p:nvPr/>
              </p:nvSpPr>
              <p:spPr>
                <a:xfrm>
                  <a:off x="1283479" y="4269051"/>
                  <a:ext cx="171450" cy="180975"/>
                </a:xfrm>
                <a:custGeom>
                  <a:avLst/>
                  <a:gdLst>
                    <a:gd name="connsiteX0" fmla="*/ 164706 w 171450"/>
                    <a:gd name="connsiteY0" fmla="*/ 7144 h 180975"/>
                    <a:gd name="connsiteX1" fmla="*/ 7144 w 171450"/>
                    <a:gd name="connsiteY1" fmla="*/ 176670 h 180975"/>
                  </a:gdLst>
                  <a:ahLst/>
                  <a:cxnLst>
                    <a:cxn ang="0">
                      <a:pos x="connsiteX0" y="connsiteY0"/>
                    </a:cxn>
                    <a:cxn ang="0">
                      <a:pos x="connsiteX1" y="connsiteY1"/>
                    </a:cxn>
                  </a:cxnLst>
                  <a:rect l="l" t="t" r="r" b="b"/>
                  <a:pathLst>
                    <a:path w="171450" h="180975">
                      <a:moveTo>
                        <a:pt x="164706" y="7144"/>
                      </a:moveTo>
                      <a:lnTo>
                        <a:pt x="7144" y="176670"/>
                      </a:lnTo>
                    </a:path>
                  </a:pathLst>
                </a:custGeom>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9" name="Freeform: Shape 118">
                  <a:extLst>
                    <a:ext uri="{FF2B5EF4-FFF2-40B4-BE49-F238E27FC236}">
                      <a16:creationId xmlns:a16="http://schemas.microsoft.com/office/drawing/2014/main" id="{481B1AD4-BB51-4F47-B1CB-69BCC06F01F7}"/>
                    </a:ext>
                  </a:extLst>
                </p:cNvPr>
                <p:cNvSpPr/>
                <p:nvPr/>
              </p:nvSpPr>
              <p:spPr>
                <a:xfrm>
                  <a:off x="1067233" y="3108887"/>
                  <a:ext cx="571500" cy="1304925"/>
                </a:xfrm>
                <a:custGeom>
                  <a:avLst/>
                  <a:gdLst>
                    <a:gd name="connsiteX0" fmla="*/ 568776 w 571500"/>
                    <a:gd name="connsiteY0" fmla="*/ 660854 h 1304925"/>
                    <a:gd name="connsiteX1" fmla="*/ 7144 w 571500"/>
                    <a:gd name="connsiteY1" fmla="*/ 1305058 h 1304925"/>
                    <a:gd name="connsiteX2" fmla="*/ 7144 w 571500"/>
                    <a:gd name="connsiteY2" fmla="*/ 937165 h 1304925"/>
                    <a:gd name="connsiteX3" fmla="*/ 568785 w 571500"/>
                    <a:gd name="connsiteY3" fmla="*/ 7144 h 1304925"/>
                    <a:gd name="connsiteX4" fmla="*/ 568776 w 571500"/>
                    <a:gd name="connsiteY4" fmla="*/ 660854 h 1304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1304925">
                      <a:moveTo>
                        <a:pt x="568776" y="660854"/>
                      </a:moveTo>
                      <a:lnTo>
                        <a:pt x="7144" y="1305058"/>
                      </a:lnTo>
                      <a:lnTo>
                        <a:pt x="7144" y="937165"/>
                      </a:lnTo>
                      <a:lnTo>
                        <a:pt x="568785" y="7144"/>
                      </a:lnTo>
                      <a:lnTo>
                        <a:pt x="568776" y="660854"/>
                      </a:lnTo>
                      <a:close/>
                    </a:path>
                  </a:pathLst>
                </a:custGeom>
                <a:solidFill>
                  <a:srgbClr val="0072C6">
                    <a:alpha val="4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0" name="Freeform: Shape 119">
                  <a:extLst>
                    <a:ext uri="{FF2B5EF4-FFF2-40B4-BE49-F238E27FC236}">
                      <a16:creationId xmlns:a16="http://schemas.microsoft.com/office/drawing/2014/main" id="{C8F81A3B-1357-4A9A-BE10-D476C71C0762}"/>
                    </a:ext>
                  </a:extLst>
                </p:cNvPr>
                <p:cNvSpPr/>
                <p:nvPr/>
              </p:nvSpPr>
              <p:spPr>
                <a:xfrm>
                  <a:off x="1513536" y="3109601"/>
                  <a:ext cx="1085850" cy="1247775"/>
                </a:xfrm>
                <a:custGeom>
                  <a:avLst/>
                  <a:gdLst>
                    <a:gd name="connsiteX0" fmla="*/ 7144 w 1085850"/>
                    <a:gd name="connsiteY0" fmla="*/ 1241012 h 1247775"/>
                    <a:gd name="connsiteX1" fmla="*/ 1080373 w 1085850"/>
                    <a:gd name="connsiteY1" fmla="*/ 660140 h 1247775"/>
                    <a:gd name="connsiteX2" fmla="*/ 1080373 w 1085850"/>
                    <a:gd name="connsiteY2" fmla="*/ 7144 h 1247775"/>
                    <a:gd name="connsiteX3" fmla="*/ 7144 w 1085850"/>
                    <a:gd name="connsiteY3" fmla="*/ 937365 h 1247775"/>
                    <a:gd name="connsiteX4" fmla="*/ 7144 w 1085850"/>
                    <a:gd name="connsiteY4" fmla="*/ 1241012 h 1247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0" h="1247775">
                      <a:moveTo>
                        <a:pt x="7144" y="1241012"/>
                      </a:moveTo>
                      <a:lnTo>
                        <a:pt x="1080373" y="660140"/>
                      </a:lnTo>
                      <a:lnTo>
                        <a:pt x="1080373" y="7144"/>
                      </a:lnTo>
                      <a:lnTo>
                        <a:pt x="7144" y="937365"/>
                      </a:lnTo>
                      <a:lnTo>
                        <a:pt x="7144" y="1241012"/>
                      </a:lnTo>
                      <a:close/>
                    </a:path>
                  </a:pathLst>
                </a:custGeom>
                <a:solidFill>
                  <a:srgbClr val="0072C6">
                    <a:alpha val="4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91EF670B-04CB-471A-8739-CF4ED6F3EF84}"/>
                    </a:ext>
                  </a:extLst>
                </p:cNvPr>
                <p:cNvSpPr/>
                <p:nvPr/>
              </p:nvSpPr>
              <p:spPr>
                <a:xfrm>
                  <a:off x="759956" y="3220831"/>
                  <a:ext cx="828675" cy="514350"/>
                </a:xfrm>
                <a:custGeom>
                  <a:avLst/>
                  <a:gdLst>
                    <a:gd name="connsiteX0" fmla="*/ 728872 w 828675"/>
                    <a:gd name="connsiteY0" fmla="*/ 499971 h 514350"/>
                    <a:gd name="connsiteX1" fmla="*/ 820979 w 828675"/>
                    <a:gd name="connsiteY1" fmla="*/ 368680 h 514350"/>
                    <a:gd name="connsiteX2" fmla="*/ 709279 w 828675"/>
                    <a:gd name="connsiteY2" fmla="*/ 274867 h 514350"/>
                    <a:gd name="connsiteX3" fmla="*/ 708146 w 828675"/>
                    <a:gd name="connsiteY3" fmla="*/ 274867 h 514350"/>
                    <a:gd name="connsiteX4" fmla="*/ 709098 w 828675"/>
                    <a:gd name="connsiteY4" fmla="*/ 253007 h 514350"/>
                    <a:gd name="connsiteX5" fmla="*/ 463243 w 828675"/>
                    <a:gd name="connsiteY5" fmla="*/ 7144 h 514350"/>
                    <a:gd name="connsiteX6" fmla="*/ 230134 w 828675"/>
                    <a:gd name="connsiteY6" fmla="*/ 174845 h 514350"/>
                    <a:gd name="connsiteX7" fmla="*/ 175203 w 828675"/>
                    <a:gd name="connsiteY7" fmla="*/ 165501 h 514350"/>
                    <a:gd name="connsiteX8" fmla="*/ 7144 w 828675"/>
                    <a:gd name="connsiteY8" fmla="*/ 337017 h 514350"/>
                    <a:gd name="connsiteX9" fmla="*/ 175203 w 828675"/>
                    <a:gd name="connsiteY9" fmla="*/ 508572 h 514350"/>
                    <a:gd name="connsiteX10" fmla="*/ 175431 w 828675"/>
                    <a:gd name="connsiteY10" fmla="*/ 508572 h 514350"/>
                    <a:gd name="connsiteX11" fmla="*/ 728872 w 828675"/>
                    <a:gd name="connsiteY11" fmla="*/ 499971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8675" h="514350">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B28A8D31-E98C-4B0C-80AD-8B93FFEBEFF7}"/>
                    </a:ext>
                  </a:extLst>
                </p:cNvPr>
                <p:cNvSpPr/>
                <p:nvPr/>
              </p:nvSpPr>
              <p:spPr>
                <a:xfrm>
                  <a:off x="1067233" y="4038908"/>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1B348E"/>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CC0F0B99-C56D-4C08-BFD5-D217D2ED584B}"/>
                    </a:ext>
                  </a:extLst>
                </p:cNvPr>
                <p:cNvSpPr/>
                <p:nvPr/>
              </p:nvSpPr>
              <p:spPr>
                <a:xfrm>
                  <a:off x="1104428" y="4084590"/>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5" name="Freeform: Shape 124">
                  <a:extLst>
                    <a:ext uri="{FF2B5EF4-FFF2-40B4-BE49-F238E27FC236}">
                      <a16:creationId xmlns:a16="http://schemas.microsoft.com/office/drawing/2014/main" id="{4F15EB48-DB87-4862-929D-636A97455584}"/>
                    </a:ext>
                  </a:extLst>
                </p:cNvPr>
                <p:cNvSpPr/>
                <p:nvPr/>
              </p:nvSpPr>
              <p:spPr>
                <a:xfrm>
                  <a:off x="1234597" y="4084590"/>
                  <a:ext cx="209550" cy="104775"/>
                </a:xfrm>
                <a:custGeom>
                  <a:avLst/>
                  <a:gdLst>
                    <a:gd name="connsiteX0" fmla="*/ 7144 w 209550"/>
                    <a:gd name="connsiteY0" fmla="*/ 7144 h 104775"/>
                    <a:gd name="connsiteX1" fmla="*/ 211703 w 209550"/>
                    <a:gd name="connsiteY1" fmla="*/ 7144 h 104775"/>
                    <a:gd name="connsiteX2" fmla="*/ 211703 w 209550"/>
                    <a:gd name="connsiteY2" fmla="*/ 98517 h 104775"/>
                    <a:gd name="connsiteX3" fmla="*/ 7144 w 209550"/>
                    <a:gd name="connsiteY3" fmla="*/ 98517 h 104775"/>
                  </a:gdLst>
                  <a:ahLst/>
                  <a:cxnLst>
                    <a:cxn ang="0">
                      <a:pos x="connsiteX0" y="connsiteY0"/>
                    </a:cxn>
                    <a:cxn ang="0">
                      <a:pos x="connsiteX1" y="connsiteY1"/>
                    </a:cxn>
                    <a:cxn ang="0">
                      <a:pos x="connsiteX2" y="connsiteY2"/>
                    </a:cxn>
                    <a:cxn ang="0">
                      <a:pos x="connsiteX3" y="connsiteY3"/>
                    </a:cxn>
                  </a:cxnLst>
                  <a:rect l="l" t="t" r="r" b="b"/>
                  <a:pathLst>
                    <a:path w="209550" h="104775">
                      <a:moveTo>
                        <a:pt x="7144" y="7144"/>
                      </a:moveTo>
                      <a:lnTo>
                        <a:pt x="211703" y="7144"/>
                      </a:lnTo>
                      <a:lnTo>
                        <a:pt x="211703" y="98517"/>
                      </a:lnTo>
                      <a:lnTo>
                        <a:pt x="7144" y="9851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19C9D373-AAEF-4BC4-8256-A28094FD5B88}"/>
                    </a:ext>
                  </a:extLst>
                </p:cNvPr>
                <p:cNvSpPr/>
                <p:nvPr/>
              </p:nvSpPr>
              <p:spPr>
                <a:xfrm>
                  <a:off x="1234597"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7" name="Freeform: Shape 126">
                  <a:extLst>
                    <a:ext uri="{FF2B5EF4-FFF2-40B4-BE49-F238E27FC236}">
                      <a16:creationId xmlns:a16="http://schemas.microsoft.com/office/drawing/2014/main" id="{4605E245-F8E4-4D34-A259-3653753AB4BF}"/>
                    </a:ext>
                  </a:extLst>
                </p:cNvPr>
                <p:cNvSpPr/>
                <p:nvPr/>
              </p:nvSpPr>
              <p:spPr>
                <a:xfrm>
                  <a:off x="1346172" y="419118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01C49E70-DCAA-4FA3-BFFD-FAA6EC148917}"/>
                    </a:ext>
                  </a:extLst>
                </p:cNvPr>
                <p:cNvSpPr/>
                <p:nvPr/>
              </p:nvSpPr>
              <p:spPr>
                <a:xfrm>
                  <a:off x="960658" y="4117804"/>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495DA5"/>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F7EA5AD0-C561-4582-8B04-CD4DACE30521}"/>
                    </a:ext>
                  </a:extLst>
                </p:cNvPr>
                <p:cNvSpPr/>
                <p:nvPr/>
              </p:nvSpPr>
              <p:spPr>
                <a:xfrm>
                  <a:off x="997853" y="4163495"/>
                  <a:ext cx="342900" cy="190500"/>
                </a:xfrm>
                <a:custGeom>
                  <a:avLst/>
                  <a:gdLst>
                    <a:gd name="connsiteX0" fmla="*/ 341871 w 342900"/>
                    <a:gd name="connsiteY0" fmla="*/ 7144 h 190500"/>
                    <a:gd name="connsiteX1" fmla="*/ 7144 w 342900"/>
                    <a:gd name="connsiteY1" fmla="*/ 7144 h 190500"/>
                    <a:gd name="connsiteX2" fmla="*/ 7144 w 342900"/>
                    <a:gd name="connsiteY2" fmla="*/ 189881 h 190500"/>
                    <a:gd name="connsiteX3" fmla="*/ 144580 w 342900"/>
                    <a:gd name="connsiteY3" fmla="*/ 189881 h 190500"/>
                    <a:gd name="connsiteX4" fmla="*/ 144580 w 342900"/>
                    <a:gd name="connsiteY4" fmla="*/ 98508 h 190500"/>
                    <a:gd name="connsiteX5" fmla="*/ 341871 w 342900"/>
                    <a:gd name="connsiteY5" fmla="*/ 98508 h 190500"/>
                    <a:gd name="connsiteX6" fmla="*/ 341871 w 34290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 h="1905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1" name="Freeform: Shape 140">
                  <a:extLst>
                    <a:ext uri="{FF2B5EF4-FFF2-40B4-BE49-F238E27FC236}">
                      <a16:creationId xmlns:a16="http://schemas.microsoft.com/office/drawing/2014/main" id="{F93CC698-4773-4EF8-9623-5E5575CDB554}"/>
                    </a:ext>
                  </a:extLst>
                </p:cNvPr>
                <p:cNvSpPr/>
                <p:nvPr/>
              </p:nvSpPr>
              <p:spPr>
                <a:xfrm>
                  <a:off x="1128021"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833D282D-1BE4-4E1F-945A-878EEECBE35E}"/>
                    </a:ext>
                  </a:extLst>
                </p:cNvPr>
                <p:cNvSpPr/>
                <p:nvPr/>
              </p:nvSpPr>
              <p:spPr>
                <a:xfrm>
                  <a:off x="1239597" y="4270089"/>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3" name="Freeform: Shape 142">
                  <a:extLst>
                    <a:ext uri="{FF2B5EF4-FFF2-40B4-BE49-F238E27FC236}">
                      <a16:creationId xmlns:a16="http://schemas.microsoft.com/office/drawing/2014/main" id="{B80BF7C4-8A09-4888-AE85-7364BBAFD81F}"/>
                    </a:ext>
                  </a:extLst>
                </p:cNvPr>
                <p:cNvSpPr/>
                <p:nvPr/>
              </p:nvSpPr>
              <p:spPr>
                <a:xfrm>
                  <a:off x="836613" y="4196709"/>
                  <a:ext cx="457200" cy="314325"/>
                </a:xfrm>
                <a:custGeom>
                  <a:avLst/>
                  <a:gdLst>
                    <a:gd name="connsiteX0" fmla="*/ 7144 w 457200"/>
                    <a:gd name="connsiteY0" fmla="*/ 7144 h 314325"/>
                    <a:gd name="connsiteX1" fmla="*/ 453447 w 457200"/>
                    <a:gd name="connsiteY1" fmla="*/ 7144 h 314325"/>
                    <a:gd name="connsiteX2" fmla="*/ 453447 w 457200"/>
                    <a:gd name="connsiteY2" fmla="*/ 311706 h 314325"/>
                    <a:gd name="connsiteX3" fmla="*/ 7144 w 457200"/>
                    <a:gd name="connsiteY3" fmla="*/ 311706 h 314325"/>
                  </a:gdLst>
                  <a:ahLst/>
                  <a:cxnLst>
                    <a:cxn ang="0">
                      <a:pos x="connsiteX0" y="connsiteY0"/>
                    </a:cxn>
                    <a:cxn ang="0">
                      <a:pos x="connsiteX1" y="connsiteY1"/>
                    </a:cxn>
                    <a:cxn ang="0">
                      <a:pos x="connsiteX2" y="connsiteY2"/>
                    </a:cxn>
                    <a:cxn ang="0">
                      <a:pos x="connsiteX3" y="connsiteY3"/>
                    </a:cxn>
                  </a:cxnLst>
                  <a:rect l="l" t="t" r="r" b="b"/>
                  <a:pathLst>
                    <a:path w="457200" h="314325">
                      <a:moveTo>
                        <a:pt x="7144" y="7144"/>
                      </a:moveTo>
                      <a:lnTo>
                        <a:pt x="453447" y="7144"/>
                      </a:lnTo>
                      <a:lnTo>
                        <a:pt x="453447" y="311706"/>
                      </a:lnTo>
                      <a:lnTo>
                        <a:pt x="7144" y="311706"/>
                      </a:lnTo>
                      <a:close/>
                    </a:path>
                  </a:pathLst>
                </a:custGeom>
                <a:solidFill>
                  <a:srgbClr val="7685BB"/>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4" name="Freeform: Shape 143">
                  <a:extLst>
                    <a:ext uri="{FF2B5EF4-FFF2-40B4-BE49-F238E27FC236}">
                      <a16:creationId xmlns:a16="http://schemas.microsoft.com/office/drawing/2014/main" id="{FA462D71-2A3E-44EF-BCC8-21AB15C064ED}"/>
                    </a:ext>
                  </a:extLst>
                </p:cNvPr>
                <p:cNvSpPr/>
                <p:nvPr/>
              </p:nvSpPr>
              <p:spPr>
                <a:xfrm>
                  <a:off x="873809" y="4242391"/>
                  <a:ext cx="123825" cy="190500"/>
                </a:xfrm>
                <a:custGeom>
                  <a:avLst/>
                  <a:gdLst>
                    <a:gd name="connsiteX0" fmla="*/ 7144 w 123825"/>
                    <a:gd name="connsiteY0" fmla="*/ 7144 h 190500"/>
                    <a:gd name="connsiteX1" fmla="*/ 118720 w 123825"/>
                    <a:gd name="connsiteY1" fmla="*/ 7144 h 190500"/>
                    <a:gd name="connsiteX2" fmla="*/ 118720 w 123825"/>
                    <a:gd name="connsiteY2" fmla="*/ 189881 h 190500"/>
                    <a:gd name="connsiteX3" fmla="*/ 7144 w 123825"/>
                    <a:gd name="connsiteY3" fmla="*/ 189881 h 190500"/>
                  </a:gdLst>
                  <a:ahLst/>
                  <a:cxnLst>
                    <a:cxn ang="0">
                      <a:pos x="connsiteX0" y="connsiteY0"/>
                    </a:cxn>
                    <a:cxn ang="0">
                      <a:pos x="connsiteX1" y="connsiteY1"/>
                    </a:cxn>
                    <a:cxn ang="0">
                      <a:pos x="connsiteX2" y="connsiteY2"/>
                    </a:cxn>
                    <a:cxn ang="0">
                      <a:pos x="connsiteX3" y="connsiteY3"/>
                    </a:cxn>
                  </a:cxnLst>
                  <a:rect l="l" t="t" r="r" b="b"/>
                  <a:pathLst>
                    <a:path w="123825" h="190500">
                      <a:moveTo>
                        <a:pt x="7144" y="7144"/>
                      </a:moveTo>
                      <a:lnTo>
                        <a:pt x="118720" y="7144"/>
                      </a:lnTo>
                      <a:lnTo>
                        <a:pt x="118720" y="189881"/>
                      </a:lnTo>
                      <a:lnTo>
                        <a:pt x="7144" y="18988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5" name="Freeform: Shape 144">
                  <a:extLst>
                    <a:ext uri="{FF2B5EF4-FFF2-40B4-BE49-F238E27FC236}">
                      <a16:creationId xmlns:a16="http://schemas.microsoft.com/office/drawing/2014/main" id="{79728B54-768E-4026-97F0-F0562D04843C}"/>
                    </a:ext>
                  </a:extLst>
                </p:cNvPr>
                <p:cNvSpPr/>
                <p:nvPr/>
              </p:nvSpPr>
              <p:spPr>
                <a:xfrm>
                  <a:off x="1003977" y="4348994"/>
                  <a:ext cx="104775" cy="85725"/>
                </a:xfrm>
                <a:custGeom>
                  <a:avLst/>
                  <a:gdLst>
                    <a:gd name="connsiteX0" fmla="*/ 7144 w 104775"/>
                    <a:gd name="connsiteY0" fmla="*/ 7144 h 85725"/>
                    <a:gd name="connsiteX1" fmla="*/ 100127 w 104775"/>
                    <a:gd name="connsiteY1" fmla="*/ 7144 h 85725"/>
                    <a:gd name="connsiteX2" fmla="*/ 100127 w 104775"/>
                    <a:gd name="connsiteY2" fmla="*/ 83287 h 85725"/>
                    <a:gd name="connsiteX3" fmla="*/ 7144 w 104775"/>
                    <a:gd name="connsiteY3" fmla="*/ 83287 h 85725"/>
                  </a:gdLst>
                  <a:ahLst/>
                  <a:cxnLst>
                    <a:cxn ang="0">
                      <a:pos x="connsiteX0" y="connsiteY0"/>
                    </a:cxn>
                    <a:cxn ang="0">
                      <a:pos x="connsiteX1" y="connsiteY1"/>
                    </a:cxn>
                    <a:cxn ang="0">
                      <a:pos x="connsiteX2" y="connsiteY2"/>
                    </a:cxn>
                    <a:cxn ang="0">
                      <a:pos x="connsiteX3" y="connsiteY3"/>
                    </a:cxn>
                  </a:cxnLst>
                  <a:rect l="l" t="t" r="r" b="b"/>
                  <a:pathLst>
                    <a:path w="104775" h="85725">
                      <a:moveTo>
                        <a:pt x="7144" y="7144"/>
                      </a:moveTo>
                      <a:lnTo>
                        <a:pt x="100127" y="7144"/>
                      </a:lnTo>
                      <a:lnTo>
                        <a:pt x="100127" y="83287"/>
                      </a:lnTo>
                      <a:lnTo>
                        <a:pt x="7144" y="83287"/>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6" name="Freeform: Shape 145">
                  <a:extLst>
                    <a:ext uri="{FF2B5EF4-FFF2-40B4-BE49-F238E27FC236}">
                      <a16:creationId xmlns:a16="http://schemas.microsoft.com/office/drawing/2014/main" id="{47D5962D-DEF9-4D93-BCB9-0B9FD6DC003F}"/>
                    </a:ext>
                  </a:extLst>
                </p:cNvPr>
                <p:cNvSpPr/>
                <p:nvPr/>
              </p:nvSpPr>
              <p:spPr>
                <a:xfrm>
                  <a:off x="1003977" y="4242391"/>
                  <a:ext cx="209550" cy="190500"/>
                </a:xfrm>
                <a:custGeom>
                  <a:avLst/>
                  <a:gdLst>
                    <a:gd name="connsiteX0" fmla="*/ 7144 w 209550"/>
                    <a:gd name="connsiteY0" fmla="*/ 7144 h 190500"/>
                    <a:gd name="connsiteX1" fmla="*/ 7144 w 209550"/>
                    <a:gd name="connsiteY1" fmla="*/ 98517 h 190500"/>
                    <a:gd name="connsiteX2" fmla="*/ 118720 w 209550"/>
                    <a:gd name="connsiteY2" fmla="*/ 98517 h 190500"/>
                    <a:gd name="connsiteX3" fmla="*/ 118720 w 209550"/>
                    <a:gd name="connsiteY3" fmla="*/ 189881 h 190500"/>
                    <a:gd name="connsiteX4" fmla="*/ 211703 w 209550"/>
                    <a:gd name="connsiteY4" fmla="*/ 189881 h 190500"/>
                    <a:gd name="connsiteX5" fmla="*/ 211703 w 209550"/>
                    <a:gd name="connsiteY5" fmla="*/ 7144 h 190500"/>
                    <a:gd name="connsiteX6" fmla="*/ 7144 w 209550"/>
                    <a:gd name="connsiteY6" fmla="*/ 71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50" h="19050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6CFC2A13-8B3C-4E1F-B068-70CDF12F0BAE}"/>
                    </a:ext>
                  </a:extLst>
                </p:cNvPr>
                <p:cNvSpPr/>
                <p:nvPr/>
              </p:nvSpPr>
              <p:spPr>
                <a:xfrm>
                  <a:off x="1231072" y="4220778"/>
                  <a:ext cx="238125" cy="238125"/>
                </a:xfrm>
                <a:custGeom>
                  <a:avLst/>
                  <a:gdLst>
                    <a:gd name="connsiteX0" fmla="*/ 233724 w 238125"/>
                    <a:gd name="connsiteY0" fmla="*/ 120129 h 238125"/>
                    <a:gd name="connsiteX1" fmla="*/ 120434 w 238125"/>
                    <a:gd name="connsiteY1" fmla="*/ 233115 h 238125"/>
                    <a:gd name="connsiteX2" fmla="*/ 7144 w 238125"/>
                    <a:gd name="connsiteY2" fmla="*/ 120129 h 238125"/>
                    <a:gd name="connsiteX3" fmla="*/ 120434 w 238125"/>
                    <a:gd name="connsiteY3" fmla="*/ 7144 h 238125"/>
                    <a:gd name="connsiteX4" fmla="*/ 233724 w 238125"/>
                    <a:gd name="connsiteY4" fmla="*/ 120129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8" name="Freeform: Shape 147">
                  <a:extLst>
                    <a:ext uri="{FF2B5EF4-FFF2-40B4-BE49-F238E27FC236}">
                      <a16:creationId xmlns:a16="http://schemas.microsoft.com/office/drawing/2014/main" id="{EEA8514B-AB6D-4607-ABEE-EDC3E6C4C08C}"/>
                    </a:ext>
                  </a:extLst>
                </p:cNvPr>
                <p:cNvSpPr/>
                <p:nvPr/>
              </p:nvSpPr>
              <p:spPr>
                <a:xfrm>
                  <a:off x="1272327" y="4271832"/>
                  <a:ext cx="57150" cy="123825"/>
                </a:xfrm>
                <a:custGeom>
                  <a:avLst/>
                  <a:gdLst>
                    <a:gd name="connsiteX0" fmla="*/ 30526 w 57150"/>
                    <a:gd name="connsiteY0" fmla="*/ 123977 h 123825"/>
                    <a:gd name="connsiteX1" fmla="*/ 26599 w 57150"/>
                    <a:gd name="connsiteY1" fmla="*/ 20812 h 123825"/>
                    <a:gd name="connsiteX2" fmla="*/ 43765 w 57150"/>
                    <a:gd name="connsiteY2" fmla="*/ 7144 h 123825"/>
                    <a:gd name="connsiteX3" fmla="*/ 52947 w 57150"/>
                    <a:gd name="connsiteY3" fmla="*/ 22955 h 123825"/>
                    <a:gd name="connsiteX4" fmla="*/ 25468 w 57150"/>
                    <a:gd name="connsiteY4" fmla="*/ 70447 h 123825"/>
                    <a:gd name="connsiteX5" fmla="*/ 43013 w 57150"/>
                    <a:gd name="connsiteY5" fmla="*/ 11059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123825">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9" name="Freeform: Shape 148">
                  <a:extLst>
                    <a:ext uri="{FF2B5EF4-FFF2-40B4-BE49-F238E27FC236}">
                      <a16:creationId xmlns:a16="http://schemas.microsoft.com/office/drawing/2014/main" id="{8B4E97EF-006D-492F-A42F-7948D0A00CD6}"/>
                    </a:ext>
                  </a:extLst>
                </p:cNvPr>
                <p:cNvSpPr/>
                <p:nvPr/>
              </p:nvSpPr>
              <p:spPr>
                <a:xfrm>
                  <a:off x="1277688" y="4263184"/>
                  <a:ext cx="76200" cy="66675"/>
                </a:xfrm>
                <a:custGeom>
                  <a:avLst/>
                  <a:gdLst>
                    <a:gd name="connsiteX0" fmla="*/ 77219 w 76200"/>
                    <a:gd name="connsiteY0" fmla="*/ 7144 h 66675"/>
                    <a:gd name="connsiteX1" fmla="*/ 60731 w 76200"/>
                    <a:gd name="connsiteY1" fmla="*/ 38005 h 66675"/>
                    <a:gd name="connsiteX2" fmla="*/ 44234 w 76200"/>
                    <a:gd name="connsiteY2" fmla="*/ 68866 h 66675"/>
                    <a:gd name="connsiteX3" fmla="*/ 25689 w 76200"/>
                    <a:gd name="connsiteY3" fmla="*/ 39195 h 66675"/>
                    <a:gd name="connsiteX4" fmla="*/ 7144 w 76200"/>
                    <a:gd name="connsiteY4" fmla="*/ 9516 h 66675"/>
                    <a:gd name="connsiteX5" fmla="*/ 42177 w 76200"/>
                    <a:gd name="connsiteY5" fmla="*/ 8334 h 66675"/>
                    <a:gd name="connsiteX6" fmla="*/ 77219 w 76200"/>
                    <a:gd name="connsiteY6"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0" name="Freeform: Shape 149">
                  <a:extLst>
                    <a:ext uri="{FF2B5EF4-FFF2-40B4-BE49-F238E27FC236}">
                      <a16:creationId xmlns:a16="http://schemas.microsoft.com/office/drawing/2014/main" id="{A1F1A636-D376-43F2-B936-49E0291A31F1}"/>
                    </a:ext>
                  </a:extLst>
                </p:cNvPr>
                <p:cNvSpPr/>
                <p:nvPr/>
              </p:nvSpPr>
              <p:spPr>
                <a:xfrm>
                  <a:off x="1370595" y="4278824"/>
                  <a:ext cx="57150" cy="123825"/>
                </a:xfrm>
                <a:custGeom>
                  <a:avLst/>
                  <a:gdLst>
                    <a:gd name="connsiteX0" fmla="*/ 16326 w 57150"/>
                    <a:gd name="connsiteY0" fmla="*/ 124016 h 123825"/>
                    <a:gd name="connsiteX1" fmla="*/ 7144 w 57150"/>
                    <a:gd name="connsiteY1" fmla="*/ 108204 h 123825"/>
                    <a:gd name="connsiteX2" fmla="*/ 27337 w 57150"/>
                    <a:gd name="connsiteY2" fmla="*/ 33452 h 123825"/>
                    <a:gd name="connsiteX3" fmla="*/ 17078 w 57150"/>
                    <a:gd name="connsiteY3" fmla="*/ 20574 h 123825"/>
                    <a:gd name="connsiteX4" fmla="*/ 29527 w 57150"/>
                    <a:gd name="connsiteY4" fmla="*/ 7144 h 123825"/>
                    <a:gd name="connsiteX5" fmla="*/ 33483 w 57150"/>
                    <a:gd name="connsiteY5" fmla="*/ 110290 h 123825"/>
                    <a:gd name="connsiteX6" fmla="*/ 16288 w 57150"/>
                    <a:gd name="connsiteY6" fmla="*/ 123987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23825">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1" name="Freeform: Shape 150">
                  <a:extLst>
                    <a:ext uri="{FF2B5EF4-FFF2-40B4-BE49-F238E27FC236}">
                      <a16:creationId xmlns:a16="http://schemas.microsoft.com/office/drawing/2014/main" id="{D1166570-B827-46CC-BA08-D6A9824A4356}"/>
                    </a:ext>
                  </a:extLst>
                </p:cNvPr>
                <p:cNvSpPr/>
                <p:nvPr/>
              </p:nvSpPr>
              <p:spPr>
                <a:xfrm>
                  <a:off x="1340972" y="4342622"/>
                  <a:ext cx="76200" cy="66675"/>
                </a:xfrm>
                <a:custGeom>
                  <a:avLst/>
                  <a:gdLst>
                    <a:gd name="connsiteX0" fmla="*/ 7144 w 76200"/>
                    <a:gd name="connsiteY0" fmla="*/ 68856 h 66675"/>
                    <a:gd name="connsiteX1" fmla="*/ 23632 w 76200"/>
                    <a:gd name="connsiteY1" fmla="*/ 38005 h 66675"/>
                    <a:gd name="connsiteX2" fmla="*/ 40119 w 76200"/>
                    <a:gd name="connsiteY2" fmla="*/ 7144 h 66675"/>
                    <a:gd name="connsiteX3" fmla="*/ 58674 w 76200"/>
                    <a:gd name="connsiteY3" fmla="*/ 36814 h 66675"/>
                    <a:gd name="connsiteX4" fmla="*/ 77219 w 76200"/>
                    <a:gd name="connsiteY4" fmla="*/ 66484 h 66675"/>
                    <a:gd name="connsiteX5" fmla="*/ 42177 w 76200"/>
                    <a:gd name="connsiteY5" fmla="*/ 67675 h 66675"/>
                    <a:gd name="connsiteX6" fmla="*/ 7144 w 76200"/>
                    <a:gd name="connsiteY6" fmla="*/ 6885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66675">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154" name="Group 153">
            <a:extLst>
              <a:ext uri="{FF2B5EF4-FFF2-40B4-BE49-F238E27FC236}">
                <a16:creationId xmlns:a16="http://schemas.microsoft.com/office/drawing/2014/main" id="{8532C853-AD69-40E6-8985-7B6E0002206F}"/>
              </a:ext>
            </a:extLst>
          </p:cNvPr>
          <p:cNvGrpSpPr/>
          <p:nvPr/>
        </p:nvGrpSpPr>
        <p:grpSpPr>
          <a:xfrm>
            <a:off x="10692383" y="165004"/>
            <a:ext cx="1281470" cy="360458"/>
            <a:chOff x="10692383" y="165004"/>
            <a:chExt cx="1281470" cy="360458"/>
          </a:xfrm>
        </p:grpSpPr>
        <p:sp>
          <p:nvSpPr>
            <p:cNvPr id="155" name="Rectangle: Rounded Corners 154">
              <a:extLst>
                <a:ext uri="{FF2B5EF4-FFF2-40B4-BE49-F238E27FC236}">
                  <a16:creationId xmlns:a16="http://schemas.microsoft.com/office/drawing/2014/main" id="{E0628A67-0028-46C4-B347-37CB4E62DEA8}"/>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89D5EF47-A0B9-4227-A2DF-519142645D7F}"/>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7" name="Freeform: Shape 156">
              <a:extLst>
                <a:ext uri="{FF2B5EF4-FFF2-40B4-BE49-F238E27FC236}">
                  <a16:creationId xmlns:a16="http://schemas.microsoft.com/office/drawing/2014/main" id="{8DD8BE70-4B6E-458C-ACCD-67F9C73A2A90}"/>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8" name="Rectangle: Rounded Corners 157">
              <a:extLst>
                <a:ext uri="{FF2B5EF4-FFF2-40B4-BE49-F238E27FC236}">
                  <a16:creationId xmlns:a16="http://schemas.microsoft.com/office/drawing/2014/main" id="{DB8AC89C-4ED4-4BFB-8EAA-7206CAD6E378}"/>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Rectangle: Rounded Corners 158">
              <a:extLst>
                <a:ext uri="{FF2B5EF4-FFF2-40B4-BE49-F238E27FC236}">
                  <a16:creationId xmlns:a16="http://schemas.microsoft.com/office/drawing/2014/main" id="{37DEF34F-0C0D-4CAD-85F6-69E79824C932}"/>
                </a:ext>
              </a:extLst>
            </p:cNvPr>
            <p:cNvSpPr/>
            <p:nvPr/>
          </p:nvSpPr>
          <p:spPr bwMode="auto">
            <a:xfrm>
              <a:off x="11217934"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Rectangle: Rounded Corners 159">
              <a:extLst>
                <a:ext uri="{FF2B5EF4-FFF2-40B4-BE49-F238E27FC236}">
                  <a16:creationId xmlns:a16="http://schemas.microsoft.com/office/drawing/2014/main" id="{CA15C673-AF44-45DE-AFCC-3503EEF78AF6}"/>
                </a:ext>
              </a:extLst>
            </p:cNvPr>
            <p:cNvSpPr/>
            <p:nvPr/>
          </p:nvSpPr>
          <p:spPr bwMode="auto">
            <a:xfrm>
              <a:off x="11743485"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Left Brace 160">
              <a:extLst>
                <a:ext uri="{FF2B5EF4-FFF2-40B4-BE49-F238E27FC236}">
                  <a16:creationId xmlns:a16="http://schemas.microsoft.com/office/drawing/2014/main" id="{8793EB84-2860-4EA3-8420-F08CC090BCB2}"/>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7" name="Group 216">
            <a:extLst>
              <a:ext uri="{FF2B5EF4-FFF2-40B4-BE49-F238E27FC236}">
                <a16:creationId xmlns:a16="http://schemas.microsoft.com/office/drawing/2014/main" id="{1AFBAF36-7E6B-46ED-B8F7-D94FD1938135}"/>
              </a:ext>
            </a:extLst>
          </p:cNvPr>
          <p:cNvGrpSpPr/>
          <p:nvPr/>
        </p:nvGrpSpPr>
        <p:grpSpPr>
          <a:xfrm>
            <a:off x="10061863" y="2210121"/>
            <a:ext cx="2133180" cy="3341857"/>
            <a:chOff x="10061863" y="2210121"/>
            <a:chExt cx="2133180" cy="3341857"/>
          </a:xfrm>
        </p:grpSpPr>
        <p:sp>
          <p:nvSpPr>
            <p:cNvPr id="22" name="Freeform: Shape 21">
              <a:extLst>
                <a:ext uri="{FF2B5EF4-FFF2-40B4-BE49-F238E27FC236}">
                  <a16:creationId xmlns:a16="http://schemas.microsoft.com/office/drawing/2014/main" id="{4DD08719-89F4-4D24-9D8E-21947D517BE3}"/>
                </a:ext>
              </a:extLst>
            </p:cNvPr>
            <p:cNvSpPr/>
            <p:nvPr/>
          </p:nvSpPr>
          <p:spPr>
            <a:xfrm>
              <a:off x="11385337" y="3549079"/>
              <a:ext cx="295275" cy="95250"/>
            </a:xfrm>
            <a:custGeom>
              <a:avLst/>
              <a:gdLst>
                <a:gd name="connsiteX0" fmla="*/ 7144 w 295275"/>
                <a:gd name="connsiteY0" fmla="*/ 91916 h 95250"/>
                <a:gd name="connsiteX1" fmla="*/ 292894 w 295275"/>
                <a:gd name="connsiteY1" fmla="*/ 91916 h 95250"/>
                <a:gd name="connsiteX2" fmla="*/ 205264 w 295275"/>
                <a:gd name="connsiteY2" fmla="*/ 7144 h 95250"/>
                <a:gd name="connsiteX3" fmla="*/ 80486 w 2952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95275" h="95250">
                  <a:moveTo>
                    <a:pt x="7144" y="91916"/>
                  </a:moveTo>
                  <a:lnTo>
                    <a:pt x="292894" y="91916"/>
                  </a:lnTo>
                  <a:lnTo>
                    <a:pt x="205264" y="7144"/>
                  </a:lnTo>
                  <a:lnTo>
                    <a:pt x="80486" y="7144"/>
                  </a:lnTo>
                  <a:close/>
                </a:path>
              </a:pathLst>
            </a:custGeom>
            <a:solidFill>
              <a:schemeClr val="bg1">
                <a:lumMod val="75000"/>
                <a:alpha val="28000"/>
              </a:schemeClr>
            </a:solidFill>
            <a:ln w="952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778A2542-E575-4AB1-B3AC-80344667E46E}"/>
                </a:ext>
              </a:extLst>
            </p:cNvPr>
            <p:cNvSpPr/>
            <p:nvPr/>
          </p:nvSpPr>
          <p:spPr>
            <a:xfrm>
              <a:off x="11363429" y="3419539"/>
              <a:ext cx="219075" cy="228600"/>
            </a:xfrm>
            <a:custGeom>
              <a:avLst/>
              <a:gdLst>
                <a:gd name="connsiteX0" fmla="*/ 29051 w 219075"/>
                <a:gd name="connsiteY0" fmla="*/ 221456 h 228600"/>
                <a:gd name="connsiteX1" fmla="*/ 7144 w 219075"/>
                <a:gd name="connsiteY1" fmla="*/ 136684 h 228600"/>
                <a:gd name="connsiteX2" fmla="*/ 128111 w 219075"/>
                <a:gd name="connsiteY2" fmla="*/ 7144 h 228600"/>
                <a:gd name="connsiteX3" fmla="*/ 212884 w 219075"/>
                <a:gd name="connsiteY3" fmla="*/ 7144 h 228600"/>
              </a:gdLst>
              <a:ahLst/>
              <a:cxnLst>
                <a:cxn ang="0">
                  <a:pos x="connsiteX0" y="connsiteY0"/>
                </a:cxn>
                <a:cxn ang="0">
                  <a:pos x="connsiteX1" y="connsiteY1"/>
                </a:cxn>
                <a:cxn ang="0">
                  <a:pos x="connsiteX2" y="connsiteY2"/>
                </a:cxn>
                <a:cxn ang="0">
                  <a:pos x="connsiteX3" y="connsiteY3"/>
                </a:cxn>
              </a:cxnLst>
              <a:rect l="l" t="t" r="r" b="b"/>
              <a:pathLst>
                <a:path w="219075" h="228600">
                  <a:moveTo>
                    <a:pt x="29051" y="221456"/>
                  </a:moveTo>
                  <a:lnTo>
                    <a:pt x="7144" y="136684"/>
                  </a:lnTo>
                  <a:lnTo>
                    <a:pt x="128111" y="7144"/>
                  </a:lnTo>
                  <a:lnTo>
                    <a:pt x="212884" y="7144"/>
                  </a:lnTo>
                  <a:close/>
                </a:path>
              </a:pathLst>
            </a:custGeom>
            <a:solidFill>
              <a:schemeClr val="bg1">
                <a:lumMod val="85000"/>
                <a:alpha val="21000"/>
              </a:schemeClr>
            </a:solidFill>
            <a:ln w="952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65C929AE-2C19-4846-A141-4D57764E4FA4}"/>
                </a:ext>
              </a:extLst>
            </p:cNvPr>
            <p:cNvSpPr/>
            <p:nvPr/>
          </p:nvSpPr>
          <p:spPr>
            <a:xfrm>
              <a:off x="11483444" y="3287141"/>
              <a:ext cx="95250" cy="142875"/>
            </a:xfrm>
            <a:custGeom>
              <a:avLst/>
              <a:gdLst>
                <a:gd name="connsiteX0" fmla="*/ 7144 w 95250"/>
                <a:gd name="connsiteY0" fmla="*/ 7144 h 142875"/>
                <a:gd name="connsiteX1" fmla="*/ 92869 w 95250"/>
                <a:gd name="connsiteY1" fmla="*/ 7144 h 142875"/>
                <a:gd name="connsiteX2" fmla="*/ 92869 w 95250"/>
                <a:gd name="connsiteY2" fmla="*/ 139541 h 142875"/>
                <a:gd name="connsiteX3" fmla="*/ 8096 w 95250"/>
                <a:gd name="connsiteY3" fmla="*/ 139541 h 142875"/>
              </a:gdLst>
              <a:ahLst/>
              <a:cxnLst>
                <a:cxn ang="0">
                  <a:pos x="connsiteX0" y="connsiteY0"/>
                </a:cxn>
                <a:cxn ang="0">
                  <a:pos x="connsiteX1" y="connsiteY1"/>
                </a:cxn>
                <a:cxn ang="0">
                  <a:pos x="connsiteX2" y="connsiteY2"/>
                </a:cxn>
                <a:cxn ang="0">
                  <a:pos x="connsiteX3" y="connsiteY3"/>
                </a:cxn>
              </a:cxnLst>
              <a:rect l="l" t="t" r="r" b="b"/>
              <a:pathLst>
                <a:path w="95250" h="142875">
                  <a:moveTo>
                    <a:pt x="7144" y="7144"/>
                  </a:moveTo>
                  <a:lnTo>
                    <a:pt x="92869" y="7144"/>
                  </a:lnTo>
                  <a:lnTo>
                    <a:pt x="92869" y="139541"/>
                  </a:lnTo>
                  <a:lnTo>
                    <a:pt x="8096" y="139541"/>
                  </a:lnTo>
                  <a:close/>
                </a:path>
              </a:pathLst>
            </a:custGeom>
            <a:solidFill>
              <a:schemeClr val="bg1">
                <a:lumMod val="95000"/>
                <a:alpha val="74000"/>
              </a:schemeClr>
            </a:solidFill>
            <a:ln w="952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3212D0D7-A74B-490F-B690-1C10AA6A433D}"/>
                </a:ext>
              </a:extLst>
            </p:cNvPr>
            <p:cNvSpPr/>
            <p:nvPr/>
          </p:nvSpPr>
          <p:spPr>
            <a:xfrm>
              <a:off x="11537737" y="3441446"/>
              <a:ext cx="161925" cy="200025"/>
            </a:xfrm>
            <a:custGeom>
              <a:avLst/>
              <a:gdLst>
                <a:gd name="connsiteX0" fmla="*/ 7144 w 161925"/>
                <a:gd name="connsiteY0" fmla="*/ 70009 h 200025"/>
                <a:gd name="connsiteX1" fmla="*/ 61436 w 161925"/>
                <a:gd name="connsiteY1" fmla="*/ 7144 h 200025"/>
                <a:gd name="connsiteX2" fmla="*/ 159544 w 161925"/>
                <a:gd name="connsiteY2" fmla="*/ 116681 h 200025"/>
                <a:gd name="connsiteX3" fmla="*/ 140494 w 161925"/>
                <a:gd name="connsiteY3" fmla="*/ 199549 h 200025"/>
              </a:gdLst>
              <a:ahLst/>
              <a:cxnLst>
                <a:cxn ang="0">
                  <a:pos x="connsiteX0" y="connsiteY0"/>
                </a:cxn>
                <a:cxn ang="0">
                  <a:pos x="connsiteX1" y="connsiteY1"/>
                </a:cxn>
                <a:cxn ang="0">
                  <a:pos x="connsiteX2" y="connsiteY2"/>
                </a:cxn>
                <a:cxn ang="0">
                  <a:pos x="connsiteX3" y="connsiteY3"/>
                </a:cxn>
              </a:cxnLst>
              <a:rect l="l" t="t" r="r" b="b"/>
              <a:pathLst>
                <a:path w="161925" h="200025">
                  <a:moveTo>
                    <a:pt x="7144" y="70009"/>
                  </a:moveTo>
                  <a:lnTo>
                    <a:pt x="61436" y="7144"/>
                  </a:lnTo>
                  <a:lnTo>
                    <a:pt x="159544" y="116681"/>
                  </a:lnTo>
                  <a:lnTo>
                    <a:pt x="140494" y="199549"/>
                  </a:lnTo>
                  <a:close/>
                </a:path>
              </a:pathLst>
            </a:custGeom>
            <a:solidFill>
              <a:schemeClr val="bg1">
                <a:lumMod val="85000"/>
                <a:alpha val="18000"/>
              </a:schemeClr>
            </a:solidFill>
            <a:ln w="9525"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85217603-27DE-4781-9D6C-FD0A318635E5}"/>
                </a:ext>
              </a:extLst>
            </p:cNvPr>
            <p:cNvSpPr/>
            <p:nvPr/>
          </p:nvSpPr>
          <p:spPr>
            <a:xfrm>
              <a:off x="11055303" y="4542350"/>
              <a:ext cx="415171" cy="133926"/>
            </a:xfrm>
            <a:custGeom>
              <a:avLst/>
              <a:gdLst>
                <a:gd name="connsiteX0" fmla="*/ 10044 w 415171"/>
                <a:gd name="connsiteY0" fmla="*/ 129239 h 133926"/>
                <a:gd name="connsiteX1" fmla="*/ 411823 w 415171"/>
                <a:gd name="connsiteY1" fmla="*/ 129239 h 133926"/>
                <a:gd name="connsiteX2" fmla="*/ 288611 w 415171"/>
                <a:gd name="connsiteY2" fmla="*/ 10044 h 133926"/>
                <a:gd name="connsiteX3" fmla="*/ 113168 w 415171"/>
                <a:gd name="connsiteY3" fmla="*/ 10044 h 133926"/>
              </a:gdLst>
              <a:ahLst/>
              <a:cxnLst>
                <a:cxn ang="0">
                  <a:pos x="connsiteX0" y="connsiteY0"/>
                </a:cxn>
                <a:cxn ang="0">
                  <a:pos x="connsiteX1" y="connsiteY1"/>
                </a:cxn>
                <a:cxn ang="0">
                  <a:pos x="connsiteX2" y="connsiteY2"/>
                </a:cxn>
                <a:cxn ang="0">
                  <a:pos x="connsiteX3" y="connsiteY3"/>
                </a:cxn>
              </a:cxnLst>
              <a:rect l="l" t="t" r="r" b="b"/>
              <a:pathLst>
                <a:path w="415171" h="133926">
                  <a:moveTo>
                    <a:pt x="10044" y="129239"/>
                  </a:moveTo>
                  <a:lnTo>
                    <a:pt x="411823" y="129239"/>
                  </a:lnTo>
                  <a:lnTo>
                    <a:pt x="288611" y="10044"/>
                  </a:lnTo>
                  <a:lnTo>
                    <a:pt x="113168" y="10044"/>
                  </a:lnTo>
                  <a:close/>
                </a:path>
              </a:pathLst>
            </a:custGeom>
            <a:solidFill>
              <a:schemeClr val="bg1">
                <a:lumMod val="75000"/>
                <a:alpha val="28000"/>
              </a:schemeClr>
            </a:solidFill>
            <a:ln w="9525"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3302EADB-1F34-4295-9541-F24081D3DA26}"/>
                </a:ext>
              </a:extLst>
            </p:cNvPr>
            <p:cNvSpPr/>
            <p:nvPr/>
          </p:nvSpPr>
          <p:spPr>
            <a:xfrm>
              <a:off x="11024500" y="4360211"/>
              <a:ext cx="308030" cy="321423"/>
            </a:xfrm>
            <a:custGeom>
              <a:avLst/>
              <a:gdLst>
                <a:gd name="connsiteX0" fmla="*/ 40847 w 308030"/>
                <a:gd name="connsiteY0" fmla="*/ 311378 h 321422"/>
                <a:gd name="connsiteX1" fmla="*/ 10044 w 308030"/>
                <a:gd name="connsiteY1" fmla="*/ 192184 h 321422"/>
                <a:gd name="connsiteX2" fmla="*/ 180131 w 308030"/>
                <a:gd name="connsiteY2" fmla="*/ 10044 h 321422"/>
                <a:gd name="connsiteX3" fmla="*/ 299325 w 308030"/>
                <a:gd name="connsiteY3" fmla="*/ 10044 h 321422"/>
              </a:gdLst>
              <a:ahLst/>
              <a:cxnLst>
                <a:cxn ang="0">
                  <a:pos x="connsiteX0" y="connsiteY0"/>
                </a:cxn>
                <a:cxn ang="0">
                  <a:pos x="connsiteX1" y="connsiteY1"/>
                </a:cxn>
                <a:cxn ang="0">
                  <a:pos x="connsiteX2" y="connsiteY2"/>
                </a:cxn>
                <a:cxn ang="0">
                  <a:pos x="connsiteX3" y="connsiteY3"/>
                </a:cxn>
              </a:cxnLst>
              <a:rect l="l" t="t" r="r" b="b"/>
              <a:pathLst>
                <a:path w="308030" h="321422">
                  <a:moveTo>
                    <a:pt x="40847" y="311378"/>
                  </a:moveTo>
                  <a:lnTo>
                    <a:pt x="10044" y="192184"/>
                  </a:lnTo>
                  <a:lnTo>
                    <a:pt x="180131" y="10044"/>
                  </a:lnTo>
                  <a:lnTo>
                    <a:pt x="299325" y="10044"/>
                  </a:lnTo>
                  <a:close/>
                </a:path>
              </a:pathLst>
            </a:custGeom>
            <a:solidFill>
              <a:schemeClr val="bg1">
                <a:lumMod val="85000"/>
                <a:alpha val="21000"/>
              </a:schemeClr>
            </a:solidFill>
            <a:ln w="9525"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020C05DB-4CB8-4C96-ADA4-00C7AD539FB1}"/>
                </a:ext>
              </a:extLst>
            </p:cNvPr>
            <p:cNvSpPr/>
            <p:nvPr/>
          </p:nvSpPr>
          <p:spPr>
            <a:xfrm>
              <a:off x="11193247" y="4174054"/>
              <a:ext cx="133926" cy="200889"/>
            </a:xfrm>
            <a:custGeom>
              <a:avLst/>
              <a:gdLst>
                <a:gd name="connsiteX0" fmla="*/ 10044 w 133926"/>
                <a:gd name="connsiteY0" fmla="*/ 10044 h 200889"/>
                <a:gd name="connsiteX1" fmla="*/ 130578 w 133926"/>
                <a:gd name="connsiteY1" fmla="*/ 10044 h 200889"/>
                <a:gd name="connsiteX2" fmla="*/ 130578 w 133926"/>
                <a:gd name="connsiteY2" fmla="*/ 196202 h 200889"/>
                <a:gd name="connsiteX3" fmla="*/ 11384 w 133926"/>
                <a:gd name="connsiteY3" fmla="*/ 196202 h 200889"/>
              </a:gdLst>
              <a:ahLst/>
              <a:cxnLst>
                <a:cxn ang="0">
                  <a:pos x="connsiteX0" y="connsiteY0"/>
                </a:cxn>
                <a:cxn ang="0">
                  <a:pos x="connsiteX1" y="connsiteY1"/>
                </a:cxn>
                <a:cxn ang="0">
                  <a:pos x="connsiteX2" y="connsiteY2"/>
                </a:cxn>
                <a:cxn ang="0">
                  <a:pos x="connsiteX3" y="connsiteY3"/>
                </a:cxn>
              </a:cxnLst>
              <a:rect l="l" t="t" r="r" b="b"/>
              <a:pathLst>
                <a:path w="133926" h="200889">
                  <a:moveTo>
                    <a:pt x="10044" y="10044"/>
                  </a:moveTo>
                  <a:lnTo>
                    <a:pt x="130578" y="10044"/>
                  </a:lnTo>
                  <a:lnTo>
                    <a:pt x="130578" y="196202"/>
                  </a:lnTo>
                  <a:lnTo>
                    <a:pt x="11384" y="196202"/>
                  </a:lnTo>
                  <a:close/>
                </a:path>
              </a:pathLst>
            </a:custGeom>
            <a:solidFill>
              <a:schemeClr val="bg1">
                <a:lumMod val="95000"/>
                <a:alpha val="74000"/>
              </a:schemeClr>
            </a:solid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F27D918-5CDC-43F5-B438-69BCBD5203BF}"/>
                </a:ext>
              </a:extLst>
            </p:cNvPr>
            <p:cNvSpPr/>
            <p:nvPr/>
          </p:nvSpPr>
          <p:spPr>
            <a:xfrm>
              <a:off x="11269584" y="4391014"/>
              <a:ext cx="227675" cy="281245"/>
            </a:xfrm>
            <a:custGeom>
              <a:avLst/>
              <a:gdLst>
                <a:gd name="connsiteX0" fmla="*/ 10044 w 227674"/>
                <a:gd name="connsiteY0" fmla="*/ 98436 h 281244"/>
                <a:gd name="connsiteX1" fmla="*/ 86382 w 227674"/>
                <a:gd name="connsiteY1" fmla="*/ 10044 h 281244"/>
                <a:gd name="connsiteX2" fmla="*/ 224326 w 227674"/>
                <a:gd name="connsiteY2" fmla="*/ 164059 h 281244"/>
                <a:gd name="connsiteX3" fmla="*/ 197541 w 227674"/>
                <a:gd name="connsiteY3" fmla="*/ 280575 h 281244"/>
              </a:gdLst>
              <a:ahLst/>
              <a:cxnLst>
                <a:cxn ang="0">
                  <a:pos x="connsiteX0" y="connsiteY0"/>
                </a:cxn>
                <a:cxn ang="0">
                  <a:pos x="connsiteX1" y="connsiteY1"/>
                </a:cxn>
                <a:cxn ang="0">
                  <a:pos x="connsiteX2" y="connsiteY2"/>
                </a:cxn>
                <a:cxn ang="0">
                  <a:pos x="connsiteX3" y="connsiteY3"/>
                </a:cxn>
              </a:cxnLst>
              <a:rect l="l" t="t" r="r" b="b"/>
              <a:pathLst>
                <a:path w="227674" h="281244">
                  <a:moveTo>
                    <a:pt x="10044" y="98436"/>
                  </a:moveTo>
                  <a:lnTo>
                    <a:pt x="86382" y="10044"/>
                  </a:lnTo>
                  <a:lnTo>
                    <a:pt x="224326" y="164059"/>
                  </a:lnTo>
                  <a:lnTo>
                    <a:pt x="197541" y="280575"/>
                  </a:lnTo>
                  <a:close/>
                </a:path>
              </a:pathLst>
            </a:custGeom>
            <a:solidFill>
              <a:schemeClr val="bg1">
                <a:lumMod val="85000"/>
                <a:alpha val="18000"/>
              </a:schemeClr>
            </a:solidFill>
            <a:ln w="952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E64F0650-94FE-4414-B0CA-58258F35DD2F}"/>
                </a:ext>
              </a:extLst>
            </p:cNvPr>
            <p:cNvSpPr/>
            <p:nvPr/>
          </p:nvSpPr>
          <p:spPr>
            <a:xfrm>
              <a:off x="11515354" y="5260941"/>
              <a:ext cx="676646" cy="268418"/>
            </a:xfrm>
            <a:custGeom>
              <a:avLst/>
              <a:gdLst>
                <a:gd name="connsiteX0" fmla="*/ 232227 w 676646"/>
                <a:gd name="connsiteY0" fmla="*/ 0 h 268418"/>
                <a:gd name="connsiteX1" fmla="*/ 627313 w 676646"/>
                <a:gd name="connsiteY1" fmla="*/ 0 h 268418"/>
                <a:gd name="connsiteX2" fmla="*/ 676646 w 676646"/>
                <a:gd name="connsiteY2" fmla="*/ 47725 h 268418"/>
                <a:gd name="connsiteX3" fmla="*/ 676646 w 676646"/>
                <a:gd name="connsiteY3" fmla="*/ 268418 h 268418"/>
                <a:gd name="connsiteX4" fmla="*/ 0 w 676646"/>
                <a:gd name="connsiteY4" fmla="*/ 268418 h 268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646" h="268418">
                  <a:moveTo>
                    <a:pt x="232227" y="0"/>
                  </a:moveTo>
                  <a:lnTo>
                    <a:pt x="627313" y="0"/>
                  </a:lnTo>
                  <a:lnTo>
                    <a:pt x="676646" y="47725"/>
                  </a:lnTo>
                  <a:lnTo>
                    <a:pt x="676646" y="268418"/>
                  </a:lnTo>
                  <a:lnTo>
                    <a:pt x="0" y="268418"/>
                  </a:lnTo>
                  <a:close/>
                </a:path>
              </a:pathLst>
            </a:custGeom>
            <a:solidFill>
              <a:schemeClr val="bg1">
                <a:lumMod val="75000"/>
                <a:alpha val="28000"/>
              </a:schemeClr>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C7DA3B30-7A1C-4B62-B62E-F1F6CAD78B0D}"/>
                </a:ext>
              </a:extLst>
            </p:cNvPr>
            <p:cNvSpPr/>
            <p:nvPr/>
          </p:nvSpPr>
          <p:spPr>
            <a:xfrm>
              <a:off x="11423369" y="4828157"/>
              <a:ext cx="693662" cy="723821"/>
            </a:xfrm>
            <a:custGeom>
              <a:avLst/>
              <a:gdLst>
                <a:gd name="connsiteX0" fmla="*/ 91986 w 693662"/>
                <a:gd name="connsiteY0" fmla="*/ 701202 h 723821"/>
                <a:gd name="connsiteX1" fmla="*/ 22619 w 693662"/>
                <a:gd name="connsiteY1" fmla="*/ 432785 h 723821"/>
                <a:gd name="connsiteX2" fmla="*/ 405642 w 693662"/>
                <a:gd name="connsiteY2" fmla="*/ 22619 h 723821"/>
                <a:gd name="connsiteX3" fmla="*/ 674059 w 693662"/>
                <a:gd name="connsiteY3" fmla="*/ 22619 h 723821"/>
              </a:gdLst>
              <a:ahLst/>
              <a:cxnLst>
                <a:cxn ang="0">
                  <a:pos x="connsiteX0" y="connsiteY0"/>
                </a:cxn>
                <a:cxn ang="0">
                  <a:pos x="connsiteX1" y="connsiteY1"/>
                </a:cxn>
                <a:cxn ang="0">
                  <a:pos x="connsiteX2" y="connsiteY2"/>
                </a:cxn>
                <a:cxn ang="0">
                  <a:pos x="connsiteX3" y="connsiteY3"/>
                </a:cxn>
              </a:cxnLst>
              <a:rect l="l" t="t" r="r" b="b"/>
              <a:pathLst>
                <a:path w="693662" h="723821">
                  <a:moveTo>
                    <a:pt x="91986" y="701202"/>
                  </a:moveTo>
                  <a:lnTo>
                    <a:pt x="22619" y="432785"/>
                  </a:lnTo>
                  <a:lnTo>
                    <a:pt x="405642" y="22619"/>
                  </a:lnTo>
                  <a:lnTo>
                    <a:pt x="674059" y="22619"/>
                  </a:lnTo>
                  <a:close/>
                </a:path>
              </a:pathLst>
            </a:custGeom>
            <a:solidFill>
              <a:schemeClr val="bg1">
                <a:lumMod val="85000"/>
                <a:alpha val="21000"/>
              </a:schemeClr>
            </a:solidFill>
            <a:ln w="9525"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DFDD76FB-91E8-4A6E-9561-9D669C127E23}"/>
                </a:ext>
              </a:extLst>
            </p:cNvPr>
            <p:cNvSpPr/>
            <p:nvPr/>
          </p:nvSpPr>
          <p:spPr>
            <a:xfrm>
              <a:off x="11803375" y="4408944"/>
              <a:ext cx="301592" cy="452388"/>
            </a:xfrm>
            <a:custGeom>
              <a:avLst/>
              <a:gdLst>
                <a:gd name="connsiteX0" fmla="*/ 22619 w 301592"/>
                <a:gd name="connsiteY0" fmla="*/ 22619 h 452388"/>
                <a:gd name="connsiteX1" fmla="*/ 294053 w 301592"/>
                <a:gd name="connsiteY1" fmla="*/ 22619 h 452388"/>
                <a:gd name="connsiteX2" fmla="*/ 294053 w 301592"/>
                <a:gd name="connsiteY2" fmla="*/ 441833 h 452388"/>
                <a:gd name="connsiteX3" fmla="*/ 25635 w 301592"/>
                <a:gd name="connsiteY3" fmla="*/ 441833 h 452388"/>
              </a:gdLst>
              <a:ahLst/>
              <a:cxnLst>
                <a:cxn ang="0">
                  <a:pos x="connsiteX0" y="connsiteY0"/>
                </a:cxn>
                <a:cxn ang="0">
                  <a:pos x="connsiteX1" y="connsiteY1"/>
                </a:cxn>
                <a:cxn ang="0">
                  <a:pos x="connsiteX2" y="connsiteY2"/>
                </a:cxn>
                <a:cxn ang="0">
                  <a:pos x="connsiteX3" y="connsiteY3"/>
                </a:cxn>
              </a:cxnLst>
              <a:rect l="l" t="t" r="r" b="b"/>
              <a:pathLst>
                <a:path w="301592" h="452388">
                  <a:moveTo>
                    <a:pt x="22619" y="22619"/>
                  </a:moveTo>
                  <a:lnTo>
                    <a:pt x="294053" y="22619"/>
                  </a:lnTo>
                  <a:lnTo>
                    <a:pt x="294053" y="441833"/>
                  </a:lnTo>
                  <a:lnTo>
                    <a:pt x="25635" y="441833"/>
                  </a:lnTo>
                  <a:close/>
                </a:path>
              </a:pathLst>
            </a:custGeom>
            <a:solidFill>
              <a:schemeClr val="bg1">
                <a:lumMod val="95000"/>
                <a:alpha val="74000"/>
              </a:schemeClr>
            </a:solidFill>
            <a:ln w="9525" cap="flat">
              <a:no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C5A55F67-B0BB-4DF9-A636-96EF9F266F62}"/>
                </a:ext>
              </a:extLst>
            </p:cNvPr>
            <p:cNvSpPr/>
            <p:nvPr/>
          </p:nvSpPr>
          <p:spPr>
            <a:xfrm>
              <a:off x="11997902" y="4920143"/>
              <a:ext cx="187704" cy="381393"/>
            </a:xfrm>
            <a:custGeom>
              <a:avLst/>
              <a:gdLst>
                <a:gd name="connsiteX0" fmla="*/ 171908 w 187704"/>
                <a:gd name="connsiteY0" fmla="*/ 0 h 381393"/>
                <a:gd name="connsiteX1" fmla="*/ 187704 w 187704"/>
                <a:gd name="connsiteY1" fmla="*/ 17637 h 381393"/>
                <a:gd name="connsiteX2" fmla="*/ 187704 w 187704"/>
                <a:gd name="connsiteY2" fmla="*/ 381393 h 381393"/>
                <a:gd name="connsiteX3" fmla="*/ 0 w 187704"/>
                <a:gd name="connsiteY3" fmla="*/ 199052 h 381393"/>
              </a:gdLst>
              <a:ahLst/>
              <a:cxnLst>
                <a:cxn ang="0">
                  <a:pos x="connsiteX0" y="connsiteY0"/>
                </a:cxn>
                <a:cxn ang="0">
                  <a:pos x="connsiteX1" y="connsiteY1"/>
                </a:cxn>
                <a:cxn ang="0">
                  <a:pos x="connsiteX2" y="connsiteY2"/>
                </a:cxn>
                <a:cxn ang="0">
                  <a:pos x="connsiteX3" y="connsiteY3"/>
                </a:cxn>
              </a:cxnLst>
              <a:rect l="l" t="t" r="r" b="b"/>
              <a:pathLst>
                <a:path w="187704" h="381393">
                  <a:moveTo>
                    <a:pt x="171908" y="0"/>
                  </a:moveTo>
                  <a:lnTo>
                    <a:pt x="187704" y="17637"/>
                  </a:lnTo>
                  <a:lnTo>
                    <a:pt x="187704" y="381393"/>
                  </a:lnTo>
                  <a:lnTo>
                    <a:pt x="0" y="199052"/>
                  </a:lnTo>
                  <a:close/>
                </a:path>
              </a:pathLst>
            </a:custGeom>
            <a:solidFill>
              <a:schemeClr val="bg1">
                <a:lumMod val="85000"/>
                <a:alpha val="18000"/>
              </a:schemeClr>
            </a:solidFill>
            <a:ln w="9525" cap="flat">
              <a:no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34162349-E3B4-4E5D-BE6D-6BCEDF2FB031}"/>
                </a:ext>
              </a:extLst>
            </p:cNvPr>
            <p:cNvSpPr/>
            <p:nvPr/>
          </p:nvSpPr>
          <p:spPr>
            <a:xfrm>
              <a:off x="11808642" y="2971190"/>
              <a:ext cx="386401" cy="246311"/>
            </a:xfrm>
            <a:custGeom>
              <a:avLst/>
              <a:gdLst>
                <a:gd name="connsiteX0" fmla="*/ 213100 w 386401"/>
                <a:gd name="connsiteY0" fmla="*/ 0 h 246311"/>
                <a:gd name="connsiteX1" fmla="*/ 386401 w 386401"/>
                <a:gd name="connsiteY1" fmla="*/ 0 h 246311"/>
                <a:gd name="connsiteX2" fmla="*/ 386401 w 386401"/>
                <a:gd name="connsiteY2" fmla="*/ 246311 h 246311"/>
                <a:gd name="connsiteX3" fmla="*/ 0 w 386401"/>
                <a:gd name="connsiteY3" fmla="*/ 246311 h 246311"/>
              </a:gdLst>
              <a:ahLst/>
              <a:cxnLst>
                <a:cxn ang="0">
                  <a:pos x="connsiteX0" y="connsiteY0"/>
                </a:cxn>
                <a:cxn ang="0">
                  <a:pos x="connsiteX1" y="connsiteY1"/>
                </a:cxn>
                <a:cxn ang="0">
                  <a:pos x="connsiteX2" y="connsiteY2"/>
                </a:cxn>
                <a:cxn ang="0">
                  <a:pos x="connsiteX3" y="connsiteY3"/>
                </a:cxn>
              </a:cxnLst>
              <a:rect l="l" t="t" r="r" b="b"/>
              <a:pathLst>
                <a:path w="386401" h="246311">
                  <a:moveTo>
                    <a:pt x="213100" y="0"/>
                  </a:moveTo>
                  <a:lnTo>
                    <a:pt x="386401" y="0"/>
                  </a:lnTo>
                  <a:lnTo>
                    <a:pt x="386401" y="246311"/>
                  </a:lnTo>
                  <a:lnTo>
                    <a:pt x="0" y="246311"/>
                  </a:lnTo>
                  <a:close/>
                </a:path>
              </a:pathLst>
            </a:custGeom>
            <a:solidFill>
              <a:schemeClr val="bg1">
                <a:lumMod val="75000"/>
                <a:alpha val="28000"/>
              </a:schemeClr>
            </a:solidFill>
            <a:ln w="9525" cap="flat">
              <a:noFill/>
              <a:prstDash val="solid"/>
              <a:miter/>
            </a:ln>
          </p:spPr>
          <p:txBody>
            <a:bodyPr rtlCol="0" anchor="ctr"/>
            <a:lstStyle/>
            <a:p>
              <a:endParaRPr lang="en-IN"/>
            </a:p>
          </p:txBody>
        </p:sp>
        <p:sp>
          <p:nvSpPr>
            <p:cNvPr id="216" name="Freeform: Shape 215">
              <a:extLst>
                <a:ext uri="{FF2B5EF4-FFF2-40B4-BE49-F238E27FC236}">
                  <a16:creationId xmlns:a16="http://schemas.microsoft.com/office/drawing/2014/main" id="{F08DA448-F2F9-47E6-8182-BE259B6E7736}"/>
                </a:ext>
              </a:extLst>
            </p:cNvPr>
            <p:cNvSpPr/>
            <p:nvPr/>
          </p:nvSpPr>
          <p:spPr>
            <a:xfrm>
              <a:off x="11744989" y="2594807"/>
              <a:ext cx="450054" cy="622694"/>
            </a:xfrm>
            <a:custGeom>
              <a:avLst/>
              <a:gdLst>
                <a:gd name="connsiteX0" fmla="*/ 351476 w 450054"/>
                <a:gd name="connsiteY0" fmla="*/ 0 h 622694"/>
                <a:gd name="connsiteX1" fmla="*/ 450054 w 450054"/>
                <a:gd name="connsiteY1" fmla="*/ 0 h 622694"/>
                <a:gd name="connsiteX2" fmla="*/ 450054 w 450054"/>
                <a:gd name="connsiteY2" fmla="*/ 172227 h 622694"/>
                <a:gd name="connsiteX3" fmla="*/ 63654 w 450054"/>
                <a:gd name="connsiteY3" fmla="*/ 622694 h 622694"/>
                <a:gd name="connsiteX4" fmla="*/ 0 w 450054"/>
                <a:gd name="connsiteY4" fmla="*/ 376384 h 62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054" h="622694">
                  <a:moveTo>
                    <a:pt x="351476" y="0"/>
                  </a:moveTo>
                  <a:lnTo>
                    <a:pt x="450054" y="0"/>
                  </a:lnTo>
                  <a:lnTo>
                    <a:pt x="450054" y="172227"/>
                  </a:lnTo>
                  <a:lnTo>
                    <a:pt x="63654" y="622694"/>
                  </a:lnTo>
                  <a:lnTo>
                    <a:pt x="0" y="376384"/>
                  </a:lnTo>
                  <a:close/>
                </a:path>
              </a:pathLst>
            </a:custGeom>
            <a:solidFill>
              <a:schemeClr val="bg1">
                <a:lumMod val="85000"/>
                <a:alpha val="21000"/>
              </a:schemeClr>
            </a:solidFill>
            <a:ln w="9525"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8C3C8EB4-D84A-4117-862A-A212216D5EFC}"/>
                </a:ext>
              </a:extLst>
            </p:cNvPr>
            <p:cNvSpPr/>
            <p:nvPr/>
          </p:nvSpPr>
          <p:spPr>
            <a:xfrm>
              <a:off x="12093697" y="2210121"/>
              <a:ext cx="101346" cy="384687"/>
            </a:xfrm>
            <a:custGeom>
              <a:avLst/>
              <a:gdLst>
                <a:gd name="connsiteX0" fmla="*/ 0 w 101346"/>
                <a:gd name="connsiteY0" fmla="*/ 0 h 384687"/>
                <a:gd name="connsiteX1" fmla="*/ 101346 w 101346"/>
                <a:gd name="connsiteY1" fmla="*/ 0 h 384687"/>
                <a:gd name="connsiteX2" fmla="*/ 101346 w 101346"/>
                <a:gd name="connsiteY2" fmla="*/ 384687 h 384687"/>
                <a:gd name="connsiteX3" fmla="*/ 2768 w 101346"/>
                <a:gd name="connsiteY3" fmla="*/ 384687 h 384687"/>
              </a:gdLst>
              <a:ahLst/>
              <a:cxnLst>
                <a:cxn ang="0">
                  <a:pos x="connsiteX0" y="connsiteY0"/>
                </a:cxn>
                <a:cxn ang="0">
                  <a:pos x="connsiteX1" y="connsiteY1"/>
                </a:cxn>
                <a:cxn ang="0">
                  <a:pos x="connsiteX2" y="connsiteY2"/>
                </a:cxn>
                <a:cxn ang="0">
                  <a:pos x="connsiteX3" y="connsiteY3"/>
                </a:cxn>
              </a:cxnLst>
              <a:rect l="l" t="t" r="r" b="b"/>
              <a:pathLst>
                <a:path w="101346" h="384687">
                  <a:moveTo>
                    <a:pt x="0" y="0"/>
                  </a:moveTo>
                  <a:lnTo>
                    <a:pt x="101346" y="0"/>
                  </a:lnTo>
                  <a:lnTo>
                    <a:pt x="101346" y="384687"/>
                  </a:lnTo>
                  <a:lnTo>
                    <a:pt x="2768" y="384687"/>
                  </a:lnTo>
                  <a:close/>
                </a:path>
              </a:pathLst>
            </a:custGeom>
            <a:solidFill>
              <a:schemeClr val="bg1">
                <a:lumMod val="95000"/>
                <a:alpha val="74000"/>
              </a:schemeClr>
            </a:solidFill>
            <a:ln w="9525" cap="flat">
              <a:noFill/>
              <a:prstDash val="solid"/>
              <a:miter/>
            </a:ln>
          </p:spPr>
          <p:txBody>
            <a:bodyPr rtlCol="0" anchor="ctr"/>
            <a:lstStyle/>
            <a:p>
              <a:endParaRPr lang="en-IN"/>
            </a:p>
          </p:txBody>
        </p:sp>
      </p:grpSp>
      <p:grpSp>
        <p:nvGrpSpPr>
          <p:cNvPr id="32" name="Group 31">
            <a:extLst>
              <a:ext uri="{FF2B5EF4-FFF2-40B4-BE49-F238E27FC236}">
                <a16:creationId xmlns:a16="http://schemas.microsoft.com/office/drawing/2014/main" id="{54BC9290-B149-4DAA-BF8A-A0445641BEFA}"/>
              </a:ext>
            </a:extLst>
          </p:cNvPr>
          <p:cNvGrpSpPr/>
          <p:nvPr/>
        </p:nvGrpSpPr>
        <p:grpSpPr>
          <a:xfrm>
            <a:off x="1368462" y="5083237"/>
            <a:ext cx="5586611" cy="635374"/>
            <a:chOff x="1368462" y="5083237"/>
            <a:chExt cx="5586611" cy="635374"/>
          </a:xfrm>
        </p:grpSpPr>
        <p:sp>
          <p:nvSpPr>
            <p:cNvPr id="13" name="Rectangle 12">
              <a:extLst>
                <a:ext uri="{FF2B5EF4-FFF2-40B4-BE49-F238E27FC236}">
                  <a16:creationId xmlns:a16="http://schemas.microsoft.com/office/drawing/2014/main" id="{98D83CD9-B7FC-4CE5-9248-FD1F384CF6E8}"/>
                </a:ext>
              </a:extLst>
            </p:cNvPr>
            <p:cNvSpPr/>
            <p:nvPr/>
          </p:nvSpPr>
          <p:spPr>
            <a:xfrm>
              <a:off x="3124234" y="5276129"/>
              <a:ext cx="3830839" cy="215444"/>
            </a:xfrm>
            <a:prstGeom prst="rect">
              <a:avLst/>
            </a:prstGeom>
          </p:spPr>
          <p:txBody>
            <a:bodyPr wrap="square" lIns="0" tIns="0" rIns="0" bIns="0">
              <a:spAutoFit/>
            </a:bodyPr>
            <a:lstStyle/>
            <a:p>
              <a:pPr marL="0" marR="0" lvl="0" indent="0" algn="l" defTabSz="914049" rtl="0" eaLnBrk="1" fontAlgn="auto" latinLnBrk="0" hangingPunct="1">
                <a:spcBef>
                  <a:spcPts val="0"/>
                </a:spcBef>
                <a:spcAft>
                  <a:spcPts val="2400"/>
                </a:spcAft>
                <a:buClrTx/>
                <a:buSzTx/>
                <a:buFontTx/>
                <a:buNone/>
                <a:tabLst/>
                <a:defRPr/>
              </a:pPr>
              <a:r>
                <a:rPr kumimoji="0" lang="en-US" sz="1400" b="1" i="0" u="none" strike="noStrike" kern="0" cap="none" spc="0" normalizeH="0" baseline="0" noProof="0">
                  <a:ln>
                    <a:noFill/>
                  </a:ln>
                  <a:solidFill>
                    <a:schemeClr val="tx2"/>
                  </a:solidFill>
                  <a:effectLst/>
                  <a:uLnTx/>
                  <a:uFillTx/>
                  <a:latin typeface="Segoe UI Semibold" charset="0"/>
                  <a:ea typeface="+mn-ea"/>
                  <a:cs typeface="Segoe UI Semibold" charset="0"/>
                </a:rPr>
                <a:t>Deploy and manage your models everywhere</a:t>
              </a:r>
            </a:p>
          </p:txBody>
        </p:sp>
        <p:cxnSp>
          <p:nvCxnSpPr>
            <p:cNvPr id="139" name="Straight Connector 138">
              <a:extLst>
                <a:ext uri="{FF2B5EF4-FFF2-40B4-BE49-F238E27FC236}">
                  <a16:creationId xmlns:a16="http://schemas.microsoft.com/office/drawing/2014/main" id="{C8DEAE4F-9D4B-4EEE-8144-4C026D9BF91C}"/>
                </a:ext>
              </a:extLst>
            </p:cNvPr>
            <p:cNvCxnSpPr/>
            <p:nvPr/>
          </p:nvCxnSpPr>
          <p:spPr>
            <a:xfrm>
              <a:off x="2844745" y="5115588"/>
              <a:ext cx="0" cy="603023"/>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872BC4A0-8319-401E-984B-0A99AFA22F02}"/>
                </a:ext>
              </a:extLst>
            </p:cNvPr>
            <p:cNvGrpSpPr/>
            <p:nvPr/>
          </p:nvGrpSpPr>
          <p:grpSpPr>
            <a:xfrm>
              <a:off x="1368462" y="5083237"/>
              <a:ext cx="1279589" cy="549204"/>
              <a:chOff x="1349791" y="3168457"/>
              <a:chExt cx="5679659" cy="2437728"/>
            </a:xfrm>
          </p:grpSpPr>
          <p:sp>
            <p:nvSpPr>
              <p:cNvPr id="205" name="Freeform: Shape 204">
                <a:extLst>
                  <a:ext uri="{FF2B5EF4-FFF2-40B4-BE49-F238E27FC236}">
                    <a16:creationId xmlns:a16="http://schemas.microsoft.com/office/drawing/2014/main" id="{384AE23C-D2BA-475C-8743-9A1558EF4334}"/>
                  </a:ext>
                </a:extLst>
              </p:cNvPr>
              <p:cNvSpPr/>
              <p:nvPr/>
            </p:nvSpPr>
            <p:spPr>
              <a:xfrm>
                <a:off x="4411612" y="4538106"/>
                <a:ext cx="2617838" cy="1068079"/>
              </a:xfrm>
              <a:custGeom>
                <a:avLst/>
                <a:gdLst>
                  <a:gd name="connsiteX0" fmla="*/ 1108234 w 1190625"/>
                  <a:gd name="connsiteY0" fmla="*/ 325991 h 485775"/>
                  <a:gd name="connsiteX1" fmla="*/ 1105376 w 1190625"/>
                  <a:gd name="connsiteY1" fmla="*/ 325991 h 485775"/>
                  <a:gd name="connsiteX2" fmla="*/ 992981 w 1190625"/>
                  <a:gd name="connsiteY2" fmla="*/ 126918 h 485775"/>
                  <a:gd name="connsiteX3" fmla="*/ 839629 w 1190625"/>
                  <a:gd name="connsiteY3" fmla="*/ 164066 h 485775"/>
                  <a:gd name="connsiteX4" fmla="*/ 578644 w 1190625"/>
                  <a:gd name="connsiteY4" fmla="*/ 14523 h 485775"/>
                  <a:gd name="connsiteX5" fmla="*/ 422434 w 1190625"/>
                  <a:gd name="connsiteY5" fmla="*/ 200261 h 485775"/>
                  <a:gd name="connsiteX6" fmla="*/ 416719 w 1190625"/>
                  <a:gd name="connsiteY6" fmla="*/ 199308 h 485775"/>
                  <a:gd name="connsiteX7" fmla="*/ 188119 w 1190625"/>
                  <a:gd name="connsiteY7" fmla="*/ 207881 h 485775"/>
                  <a:gd name="connsiteX8" fmla="*/ 153829 w 1190625"/>
                  <a:gd name="connsiteY8" fmla="*/ 265983 h 485775"/>
                  <a:gd name="connsiteX9" fmla="*/ 117634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8234 w 1190625"/>
                  <a:gd name="connsiteY18" fmla="*/ 325991 h 485775"/>
                  <a:gd name="connsiteX19" fmla="*/ 1108234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6" name="Freeform: Shape 205">
                <a:extLst>
                  <a:ext uri="{FF2B5EF4-FFF2-40B4-BE49-F238E27FC236}">
                    <a16:creationId xmlns:a16="http://schemas.microsoft.com/office/drawing/2014/main" id="{AB456F5E-3E0F-4FC7-8C85-61053740555C}"/>
                  </a:ext>
                </a:extLst>
              </p:cNvPr>
              <p:cNvSpPr/>
              <p:nvPr/>
            </p:nvSpPr>
            <p:spPr>
              <a:xfrm>
                <a:off x="2008442" y="3914466"/>
                <a:ext cx="4251364" cy="1256563"/>
              </a:xfrm>
              <a:custGeom>
                <a:avLst/>
                <a:gdLst>
                  <a:gd name="connsiteX0" fmla="*/ 42863 w 1933575"/>
                  <a:gd name="connsiteY0" fmla="*/ 165766 h 571500"/>
                  <a:gd name="connsiteX1" fmla="*/ 1016317 w 1933575"/>
                  <a:gd name="connsiteY1" fmla="*/ 102901 h 571500"/>
                  <a:gd name="connsiteX2" fmla="*/ 1894523 w 1933575"/>
                  <a:gd name="connsiteY2" fmla="*/ 528668 h 571500"/>
                </a:gdLst>
                <a:ahLst/>
                <a:cxnLst>
                  <a:cxn ang="0">
                    <a:pos x="connsiteX0" y="connsiteY0"/>
                  </a:cxn>
                  <a:cxn ang="0">
                    <a:pos x="connsiteX1" y="connsiteY1"/>
                  </a:cxn>
                  <a:cxn ang="0">
                    <a:pos x="connsiteX2" y="connsiteY2"/>
                  </a:cxn>
                </a:cxnLst>
                <a:rect l="l" t="t" r="r" b="b"/>
                <a:pathLst>
                  <a:path w="1933575" h="571500">
                    <a:moveTo>
                      <a:pt x="42863" y="165766"/>
                    </a:moveTo>
                    <a:cubicBezTo>
                      <a:pt x="69532" y="30511"/>
                      <a:pt x="505778" y="2888"/>
                      <a:pt x="1016317" y="102901"/>
                    </a:cubicBezTo>
                    <a:cubicBezTo>
                      <a:pt x="1526858" y="202913"/>
                      <a:pt x="1921192" y="393413"/>
                      <a:pt x="1894523" y="528668"/>
                    </a:cubicBezTo>
                  </a:path>
                </a:pathLst>
              </a:custGeom>
              <a:noFill/>
              <a:ln w="57150"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7" name="Freeform: Shape 206">
                <a:extLst>
                  <a:ext uri="{FF2B5EF4-FFF2-40B4-BE49-F238E27FC236}">
                    <a16:creationId xmlns:a16="http://schemas.microsoft.com/office/drawing/2014/main" id="{17D699B2-40AC-4E64-9681-0954147679B6}"/>
                  </a:ext>
                </a:extLst>
              </p:cNvPr>
              <p:cNvSpPr/>
              <p:nvPr/>
            </p:nvSpPr>
            <p:spPr>
              <a:xfrm>
                <a:off x="1349791" y="3168457"/>
                <a:ext cx="2617838" cy="1068079"/>
              </a:xfrm>
              <a:custGeom>
                <a:avLst/>
                <a:gdLst>
                  <a:gd name="connsiteX0" fmla="*/ 1106329 w 1190625"/>
                  <a:gd name="connsiteY0" fmla="*/ 325991 h 485775"/>
                  <a:gd name="connsiteX1" fmla="*/ 1103471 w 1190625"/>
                  <a:gd name="connsiteY1" fmla="*/ 325991 h 485775"/>
                  <a:gd name="connsiteX2" fmla="*/ 991076 w 1190625"/>
                  <a:gd name="connsiteY2" fmla="*/ 126918 h 485775"/>
                  <a:gd name="connsiteX3" fmla="*/ 837724 w 1190625"/>
                  <a:gd name="connsiteY3" fmla="*/ 164066 h 485775"/>
                  <a:gd name="connsiteX4" fmla="*/ 577691 w 1190625"/>
                  <a:gd name="connsiteY4" fmla="*/ 14523 h 485775"/>
                  <a:gd name="connsiteX5" fmla="*/ 421481 w 1190625"/>
                  <a:gd name="connsiteY5" fmla="*/ 200261 h 485775"/>
                  <a:gd name="connsiteX6" fmla="*/ 415766 w 1190625"/>
                  <a:gd name="connsiteY6" fmla="*/ 199308 h 485775"/>
                  <a:gd name="connsiteX7" fmla="*/ 187166 w 1190625"/>
                  <a:gd name="connsiteY7" fmla="*/ 207881 h 485775"/>
                  <a:gd name="connsiteX8" fmla="*/ 152876 w 1190625"/>
                  <a:gd name="connsiteY8" fmla="*/ 265983 h 485775"/>
                  <a:gd name="connsiteX9" fmla="*/ 116681 w 1190625"/>
                  <a:gd name="connsiteY9" fmla="*/ 260268 h 485775"/>
                  <a:gd name="connsiteX10" fmla="*/ 7144 w 1190625"/>
                  <a:gd name="connsiteY10" fmla="*/ 365996 h 485775"/>
                  <a:gd name="connsiteX11" fmla="*/ 7144 w 1190625"/>
                  <a:gd name="connsiteY11" fmla="*/ 367901 h 485775"/>
                  <a:gd name="connsiteX12" fmla="*/ 116681 w 1190625"/>
                  <a:gd name="connsiteY12" fmla="*/ 481248 h 485775"/>
                  <a:gd name="connsiteX13" fmla="*/ 376714 w 1190625"/>
                  <a:gd name="connsiteY13" fmla="*/ 481248 h 485775"/>
                  <a:gd name="connsiteX14" fmla="*/ 397669 w 1190625"/>
                  <a:gd name="connsiteY14" fmla="*/ 481248 h 485775"/>
                  <a:gd name="connsiteX15" fmla="*/ 1107281 w 1190625"/>
                  <a:gd name="connsiteY15" fmla="*/ 481248 h 485775"/>
                  <a:gd name="connsiteX16" fmla="*/ 1185386 w 1190625"/>
                  <a:gd name="connsiteY16" fmla="*/ 405048 h 485775"/>
                  <a:gd name="connsiteX17" fmla="*/ 1109186 w 1190625"/>
                  <a:gd name="connsiteY17" fmla="*/ 326943 h 485775"/>
                  <a:gd name="connsiteX18" fmla="*/ 1106329 w 1190625"/>
                  <a:gd name="connsiteY18" fmla="*/ 325991 h 485775"/>
                  <a:gd name="connsiteX19" fmla="*/ 1106329 w 1190625"/>
                  <a:gd name="connsiteY19" fmla="*/ 32599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0625" h="48577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8" name="Freeform: Shape 207">
                <a:extLst>
                  <a:ext uri="{FF2B5EF4-FFF2-40B4-BE49-F238E27FC236}">
                    <a16:creationId xmlns:a16="http://schemas.microsoft.com/office/drawing/2014/main" id="{142059EC-5DB9-4607-AADF-DCB6BCDC15F0}"/>
                  </a:ext>
                </a:extLst>
              </p:cNvPr>
              <p:cNvSpPr/>
              <p:nvPr/>
            </p:nvSpPr>
            <p:spPr>
              <a:xfrm>
                <a:off x="3697468"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9" name="Freeform: Shape 208">
                <a:extLst>
                  <a:ext uri="{FF2B5EF4-FFF2-40B4-BE49-F238E27FC236}">
                    <a16:creationId xmlns:a16="http://schemas.microsoft.com/office/drawing/2014/main" id="{3144498B-C6D2-4608-8D18-379319CF5E30}"/>
                  </a:ext>
                </a:extLst>
              </p:cNvPr>
              <p:cNvSpPr/>
              <p:nvPr/>
            </p:nvSpPr>
            <p:spPr>
              <a:xfrm>
                <a:off x="3356099"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1" name="Freeform: Shape 210">
                <a:extLst>
                  <a:ext uri="{FF2B5EF4-FFF2-40B4-BE49-F238E27FC236}">
                    <a16:creationId xmlns:a16="http://schemas.microsoft.com/office/drawing/2014/main" id="{B3A984C1-F389-484D-8C0B-A4D40C8F69B6}"/>
                  </a:ext>
                </a:extLst>
              </p:cNvPr>
              <p:cNvSpPr/>
              <p:nvPr/>
            </p:nvSpPr>
            <p:spPr>
              <a:xfrm>
                <a:off x="4579152" y="374594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659302B0-FEA8-4A20-83A5-35EF316E03C8}"/>
                  </a:ext>
                </a:extLst>
              </p:cNvPr>
              <p:cNvSpPr/>
              <p:nvPr/>
            </p:nvSpPr>
            <p:spPr>
              <a:xfrm>
                <a:off x="4239880" y="375223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5" name="Freeform: Shape 214">
                <a:extLst>
                  <a:ext uri="{FF2B5EF4-FFF2-40B4-BE49-F238E27FC236}">
                    <a16:creationId xmlns:a16="http://schemas.microsoft.com/office/drawing/2014/main" id="{60DD0ED7-48EE-44C8-90DD-946937BBEF17}"/>
                  </a:ext>
                </a:extLst>
              </p:cNvPr>
              <p:cNvSpPr/>
              <p:nvPr/>
            </p:nvSpPr>
            <p:spPr>
              <a:xfrm>
                <a:off x="3697468"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807B34CE-391D-4CCB-BFE4-71CC54E5E20D}"/>
                  </a:ext>
                </a:extLst>
              </p:cNvPr>
              <p:cNvSpPr/>
              <p:nvPr/>
            </p:nvSpPr>
            <p:spPr>
              <a:xfrm>
                <a:off x="3356099" y="4964810"/>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136BB401-F1D0-4873-8C08-B8DA672ABDEE}"/>
                  </a:ext>
                </a:extLst>
              </p:cNvPr>
              <p:cNvSpPr/>
              <p:nvPr/>
            </p:nvSpPr>
            <p:spPr>
              <a:xfrm>
                <a:off x="4579152" y="4958526"/>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79EB0524-2660-4408-8E15-AF28D594AB0F}"/>
                  </a:ext>
                </a:extLst>
              </p:cNvPr>
              <p:cNvSpPr/>
              <p:nvPr/>
            </p:nvSpPr>
            <p:spPr>
              <a:xfrm>
                <a:off x="4239880" y="4964801"/>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1B1770C7-52AC-45D8-B19D-E876ED22BEF1}"/>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E7073A9C-8FC9-4582-8054-C2D66C4DBE60}"/>
                  </a:ext>
                </a:extLst>
              </p:cNvPr>
              <p:cNvSpPr/>
              <p:nvPr/>
            </p:nvSpPr>
            <p:spPr>
              <a:xfrm>
                <a:off x="3825216"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473A8346-4ED0-4F7D-A8DF-7751A200147C}"/>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9EA22E87-5B72-4177-AF75-2ECF7F224B4A}"/>
                  </a:ext>
                </a:extLst>
              </p:cNvPr>
              <p:cNvSpPr/>
              <p:nvPr/>
            </p:nvSpPr>
            <p:spPr>
              <a:xfrm>
                <a:off x="2947718"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B899B82C-A8EE-4A4F-809A-4A1A50FFA3F3}"/>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A2C4EA52-940E-47B8-AA46-793428A4ED7D}"/>
                  </a:ext>
                </a:extLst>
              </p:cNvPr>
              <p:cNvSpPr/>
              <p:nvPr/>
            </p:nvSpPr>
            <p:spPr>
              <a:xfrm>
                <a:off x="3697468"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7345A46C-F582-478E-A240-3160F224782C}"/>
                  </a:ext>
                </a:extLst>
              </p:cNvPr>
              <p:cNvSpPr/>
              <p:nvPr/>
            </p:nvSpPr>
            <p:spPr>
              <a:xfrm>
                <a:off x="4579152" y="3745937"/>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FF986498-5289-4CD5-96E7-24F6D6B719F6}"/>
                  </a:ext>
                </a:extLst>
              </p:cNvPr>
              <p:cNvSpPr/>
              <p:nvPr/>
            </p:nvSpPr>
            <p:spPr>
              <a:xfrm>
                <a:off x="3697468"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9A69DB00-7581-4554-A921-712D36201867}"/>
                  </a:ext>
                </a:extLst>
              </p:cNvPr>
              <p:cNvSpPr/>
              <p:nvPr/>
            </p:nvSpPr>
            <p:spPr>
              <a:xfrm>
                <a:off x="4579152" y="4958515"/>
                <a:ext cx="397910" cy="628279"/>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06E10264-B24B-4809-B5F1-53421A11968F}"/>
                  </a:ext>
                </a:extLst>
              </p:cNvPr>
              <p:cNvSpPr/>
              <p:nvPr/>
            </p:nvSpPr>
            <p:spPr>
              <a:xfrm>
                <a:off x="4170772"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1" name="Freeform: Shape 230">
                <a:extLst>
                  <a:ext uri="{FF2B5EF4-FFF2-40B4-BE49-F238E27FC236}">
                    <a16:creationId xmlns:a16="http://schemas.microsoft.com/office/drawing/2014/main" id="{16659F10-7564-4B29-8BAE-B19C1511FECD}"/>
                  </a:ext>
                </a:extLst>
              </p:cNvPr>
              <p:cNvSpPr/>
              <p:nvPr/>
            </p:nvSpPr>
            <p:spPr>
              <a:xfrm>
                <a:off x="3293270" y="4353272"/>
                <a:ext cx="397910" cy="628279"/>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178C601C-0F55-4ED1-9474-82BD1364B740}"/>
                  </a:ext>
                </a:extLst>
              </p:cNvPr>
              <p:cNvSpPr/>
              <p:nvPr/>
            </p:nvSpPr>
            <p:spPr>
              <a:xfrm>
                <a:off x="5037799" y="4353272"/>
                <a:ext cx="397910" cy="628279"/>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BB7F4CF2-2037-4C5F-8B68-499CE10687A1}"/>
                  </a:ext>
                </a:extLst>
              </p:cNvPr>
              <p:cNvSpPr/>
              <p:nvPr/>
            </p:nvSpPr>
            <p:spPr>
              <a:xfrm>
                <a:off x="4692243" y="4353272"/>
                <a:ext cx="293198" cy="628279"/>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EF3E1B17-4732-47E9-AB38-0288DE5A965F}"/>
                  </a:ext>
                </a:extLst>
              </p:cNvPr>
              <p:cNvSpPr/>
              <p:nvPr/>
            </p:nvSpPr>
            <p:spPr>
              <a:xfrm>
                <a:off x="2005632" y="4184679"/>
                <a:ext cx="4251364" cy="1256561"/>
              </a:xfrm>
              <a:custGeom>
                <a:avLst/>
                <a:gdLst>
                  <a:gd name="connsiteX0" fmla="*/ 1895800 w 1933575"/>
                  <a:gd name="connsiteY0" fmla="*/ 405765 h 571500"/>
                  <a:gd name="connsiteX1" fmla="*/ 922345 w 1933575"/>
                  <a:gd name="connsiteY1" fmla="*/ 468630 h 571500"/>
                  <a:gd name="connsiteX2" fmla="*/ 44139 w 1933575"/>
                  <a:gd name="connsiteY2" fmla="*/ 42863 h 571500"/>
                </a:gdLst>
                <a:ahLst/>
                <a:cxnLst>
                  <a:cxn ang="0">
                    <a:pos x="connsiteX0" y="connsiteY0"/>
                  </a:cxn>
                  <a:cxn ang="0">
                    <a:pos x="connsiteX1" y="connsiteY1"/>
                  </a:cxn>
                  <a:cxn ang="0">
                    <a:pos x="connsiteX2" y="connsiteY2"/>
                  </a:cxn>
                </a:cxnLst>
                <a:rect l="l" t="t" r="r" b="b"/>
                <a:pathLst>
                  <a:path w="1933575" h="571500">
                    <a:moveTo>
                      <a:pt x="1895800" y="405765"/>
                    </a:moveTo>
                    <a:cubicBezTo>
                      <a:pt x="1869130" y="541020"/>
                      <a:pt x="1432885" y="568643"/>
                      <a:pt x="922345" y="468630"/>
                    </a:cubicBezTo>
                    <a:cubicBezTo>
                      <a:pt x="411805" y="368618"/>
                      <a:pt x="17469" y="178118"/>
                      <a:pt x="44139" y="42863"/>
                    </a:cubicBezTo>
                  </a:path>
                </a:pathLst>
              </a:custGeom>
              <a:noFill/>
              <a:ln w="57150" cap="flat">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7DEB6BE4-0563-481B-8F9E-20B220582801}"/>
                  </a:ext>
                </a:extLst>
              </p:cNvPr>
              <p:cNvSpPr/>
              <p:nvPr/>
            </p:nvSpPr>
            <p:spPr>
              <a:xfrm>
                <a:off x="5092248" y="5176315"/>
                <a:ext cx="523566" cy="272253"/>
              </a:xfrm>
              <a:custGeom>
                <a:avLst/>
                <a:gdLst>
                  <a:gd name="connsiteX0" fmla="*/ 136684 w 238125"/>
                  <a:gd name="connsiteY0" fmla="*/ 122396 h 123825"/>
                  <a:gd name="connsiteX1" fmla="*/ 7144 w 238125"/>
                  <a:gd name="connsiteY1" fmla="*/ 39529 h 123825"/>
                  <a:gd name="connsiteX2" fmla="*/ 123349 w 238125"/>
                  <a:gd name="connsiteY2" fmla="*/ 21431 h 123825"/>
                  <a:gd name="connsiteX3" fmla="*/ 226219 w 238125"/>
                  <a:gd name="connsiteY3" fmla="*/ 7144 h 123825"/>
                  <a:gd name="connsiteX4" fmla="*/ 239554 w 238125"/>
                  <a:gd name="connsiteY4" fmla="*/ 108109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123825">
                    <a:moveTo>
                      <a:pt x="136684" y="122396"/>
                    </a:moveTo>
                    <a:lnTo>
                      <a:pt x="7144" y="39529"/>
                    </a:lnTo>
                    <a:lnTo>
                      <a:pt x="123349" y="21431"/>
                    </a:lnTo>
                    <a:lnTo>
                      <a:pt x="226219" y="7144"/>
                    </a:lnTo>
                    <a:lnTo>
                      <a:pt x="239554" y="108109"/>
                    </a:lnTo>
                    <a:close/>
                  </a:path>
                </a:pathLst>
              </a:custGeom>
              <a:solidFill>
                <a:srgbClr val="D83B01">
                  <a:alpha val="6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98388732-64AC-4E5B-84F2-0E268E359366}"/>
                  </a:ext>
                </a:extLst>
              </p:cNvPr>
              <p:cNvSpPr/>
              <p:nvPr/>
            </p:nvSpPr>
            <p:spPr>
              <a:xfrm>
                <a:off x="5119472" y="5176315"/>
                <a:ext cx="502626" cy="293198"/>
              </a:xfrm>
              <a:custGeom>
                <a:avLst/>
                <a:gdLst>
                  <a:gd name="connsiteX0" fmla="*/ 79534 w 228600"/>
                  <a:gd name="connsiteY0" fmla="*/ 25241 h 133350"/>
                  <a:gd name="connsiteX1" fmla="*/ 7144 w 228600"/>
                  <a:gd name="connsiteY1" fmla="*/ 134779 h 133350"/>
                  <a:gd name="connsiteX2" fmla="*/ 124301 w 228600"/>
                  <a:gd name="connsiteY2" fmla="*/ 122396 h 133350"/>
                  <a:gd name="connsiteX3" fmla="*/ 227171 w 228600"/>
                  <a:gd name="connsiteY3" fmla="*/ 108109 h 133350"/>
                  <a:gd name="connsiteX4" fmla="*/ 213836 w 228600"/>
                  <a:gd name="connsiteY4" fmla="*/ 7144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133350">
                    <a:moveTo>
                      <a:pt x="79534" y="25241"/>
                    </a:moveTo>
                    <a:lnTo>
                      <a:pt x="7144" y="134779"/>
                    </a:lnTo>
                    <a:lnTo>
                      <a:pt x="124301" y="122396"/>
                    </a:lnTo>
                    <a:lnTo>
                      <a:pt x="227171" y="108109"/>
                    </a:lnTo>
                    <a:lnTo>
                      <a:pt x="213836" y="7144"/>
                    </a:lnTo>
                    <a:close/>
                  </a:path>
                </a:pathLst>
              </a:custGeom>
              <a:solidFill>
                <a:srgbClr val="DD5900">
                  <a:alpha val="7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B04F06CE-52FA-4136-ACC9-AA18135B25BC}"/>
                  </a:ext>
                </a:extLst>
              </p:cNvPr>
              <p:cNvSpPr/>
              <p:nvPr/>
            </p:nvSpPr>
            <p:spPr>
              <a:xfrm>
                <a:off x="5027329" y="5176315"/>
                <a:ext cx="607339" cy="272253"/>
              </a:xfrm>
              <a:custGeom>
                <a:avLst/>
                <a:gdLst>
                  <a:gd name="connsiteX0" fmla="*/ 121444 w 276225"/>
                  <a:gd name="connsiteY0" fmla="*/ 25241 h 123825"/>
                  <a:gd name="connsiteX1" fmla="*/ 7144 w 276225"/>
                  <a:gd name="connsiteY1" fmla="*/ 95726 h 123825"/>
                  <a:gd name="connsiteX2" fmla="*/ 166211 w 276225"/>
                  <a:gd name="connsiteY2" fmla="*/ 122396 h 123825"/>
                  <a:gd name="connsiteX3" fmla="*/ 269081 w 276225"/>
                  <a:gd name="connsiteY3" fmla="*/ 108109 h 123825"/>
                  <a:gd name="connsiteX4" fmla="*/ 255746 w 276225"/>
                  <a:gd name="connsiteY4" fmla="*/ 7144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123825">
                    <a:moveTo>
                      <a:pt x="121444" y="25241"/>
                    </a:moveTo>
                    <a:lnTo>
                      <a:pt x="7144" y="95726"/>
                    </a:lnTo>
                    <a:lnTo>
                      <a:pt x="166211" y="122396"/>
                    </a:lnTo>
                    <a:lnTo>
                      <a:pt x="269081" y="108109"/>
                    </a:lnTo>
                    <a:lnTo>
                      <a:pt x="255746" y="7144"/>
                    </a:lnTo>
                    <a:close/>
                  </a:path>
                </a:pathLst>
              </a:custGeom>
              <a:solidFill>
                <a:srgbClr val="EAE42D">
                  <a:alpha val="7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FA981314-88FA-4760-BDAB-6908508DD63B}"/>
                  </a:ext>
                </a:extLst>
              </p:cNvPr>
              <p:cNvSpPr/>
              <p:nvPr/>
            </p:nvSpPr>
            <p:spPr>
              <a:xfrm>
                <a:off x="5278642" y="5111370"/>
                <a:ext cx="314141" cy="125656"/>
              </a:xfrm>
              <a:custGeom>
                <a:avLst/>
                <a:gdLst>
                  <a:gd name="connsiteX0" fmla="*/ 7144 w 142875"/>
                  <a:gd name="connsiteY0" fmla="*/ 54769 h 57150"/>
                  <a:gd name="connsiteX1" fmla="*/ 21431 w 142875"/>
                  <a:gd name="connsiteY1" fmla="*/ 7144 h 57150"/>
                  <a:gd name="connsiteX2" fmla="*/ 141446 w 142875"/>
                  <a:gd name="connsiteY2" fmla="*/ 36671 h 57150"/>
                </a:gdLst>
                <a:ahLst/>
                <a:cxnLst>
                  <a:cxn ang="0">
                    <a:pos x="connsiteX0" y="connsiteY0"/>
                  </a:cxn>
                  <a:cxn ang="0">
                    <a:pos x="connsiteX1" y="connsiteY1"/>
                  </a:cxn>
                  <a:cxn ang="0">
                    <a:pos x="connsiteX2" y="connsiteY2"/>
                  </a:cxn>
                </a:cxnLst>
                <a:rect l="l" t="t" r="r" b="b"/>
                <a:pathLst>
                  <a:path w="142875" h="57150">
                    <a:moveTo>
                      <a:pt x="7144" y="54769"/>
                    </a:moveTo>
                    <a:lnTo>
                      <a:pt x="21431" y="7144"/>
                    </a:lnTo>
                    <a:lnTo>
                      <a:pt x="141446" y="36671"/>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46852A02-A5DA-431F-9976-867444E2320C}"/>
                  </a:ext>
                </a:extLst>
              </p:cNvPr>
              <p:cNvSpPr/>
              <p:nvPr/>
            </p:nvSpPr>
            <p:spPr>
              <a:xfrm>
                <a:off x="5307962" y="5398277"/>
                <a:ext cx="314141" cy="146597"/>
              </a:xfrm>
              <a:custGeom>
                <a:avLst/>
                <a:gdLst>
                  <a:gd name="connsiteX0" fmla="*/ 7144 w 142875"/>
                  <a:gd name="connsiteY0" fmla="*/ 25241 h 66675"/>
                  <a:gd name="connsiteX1" fmla="*/ 32861 w 142875"/>
                  <a:gd name="connsiteY1" fmla="*/ 68104 h 66675"/>
                  <a:gd name="connsiteX2" fmla="*/ 141446 w 142875"/>
                  <a:gd name="connsiteY2" fmla="*/ 7144 h 66675"/>
                </a:gdLst>
                <a:ahLst/>
                <a:cxnLst>
                  <a:cxn ang="0">
                    <a:pos x="connsiteX0" y="connsiteY0"/>
                  </a:cxn>
                  <a:cxn ang="0">
                    <a:pos x="connsiteX1" y="connsiteY1"/>
                  </a:cxn>
                  <a:cxn ang="0">
                    <a:pos x="connsiteX2" y="connsiteY2"/>
                  </a:cxn>
                </a:cxnLst>
                <a:rect l="l" t="t" r="r" b="b"/>
                <a:pathLst>
                  <a:path w="142875" h="66675">
                    <a:moveTo>
                      <a:pt x="7144" y="25241"/>
                    </a:moveTo>
                    <a:lnTo>
                      <a:pt x="32861" y="68104"/>
                    </a:lnTo>
                    <a:lnTo>
                      <a:pt x="141446" y="7144"/>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527215B1-C524-47B4-A413-DA4B88F9510E}"/>
                  </a:ext>
                </a:extLst>
              </p:cNvPr>
              <p:cNvSpPr/>
              <p:nvPr/>
            </p:nvSpPr>
            <p:spPr>
              <a:xfrm>
                <a:off x="5343565" y="5153246"/>
                <a:ext cx="502628" cy="188484"/>
              </a:xfrm>
              <a:custGeom>
                <a:avLst/>
                <a:gdLst>
                  <a:gd name="connsiteX0" fmla="*/ 14764 w 228600"/>
                  <a:gd name="connsiteY0" fmla="*/ 80486 h 85725"/>
                  <a:gd name="connsiteX1" fmla="*/ 7144 w 228600"/>
                  <a:gd name="connsiteY1" fmla="*/ 21431 h 85725"/>
                  <a:gd name="connsiteX2" fmla="*/ 215741 w 228600"/>
                  <a:gd name="connsiteY2" fmla="*/ 7144 h 85725"/>
                  <a:gd name="connsiteX3" fmla="*/ 222409 w 228600"/>
                  <a:gd name="connsiteY3" fmla="*/ 53816 h 85725"/>
                </a:gdLst>
                <a:ahLst/>
                <a:cxnLst>
                  <a:cxn ang="0">
                    <a:pos x="connsiteX0" y="connsiteY0"/>
                  </a:cxn>
                  <a:cxn ang="0">
                    <a:pos x="connsiteX1" y="connsiteY1"/>
                  </a:cxn>
                  <a:cxn ang="0">
                    <a:pos x="connsiteX2" y="connsiteY2"/>
                  </a:cxn>
                  <a:cxn ang="0">
                    <a:pos x="connsiteX3" y="connsiteY3"/>
                  </a:cxn>
                </a:cxnLst>
                <a:rect l="l" t="t" r="r" b="b"/>
                <a:pathLst>
                  <a:path w="228600" h="85725">
                    <a:moveTo>
                      <a:pt x="14764" y="80486"/>
                    </a:moveTo>
                    <a:lnTo>
                      <a:pt x="7144" y="21431"/>
                    </a:lnTo>
                    <a:lnTo>
                      <a:pt x="215741" y="7144"/>
                    </a:lnTo>
                    <a:lnTo>
                      <a:pt x="222409" y="53816"/>
                    </a:lnTo>
                    <a:close/>
                  </a:path>
                </a:pathLst>
              </a:custGeom>
              <a:solidFill>
                <a:srgbClr val="354D73"/>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C8070A25-66F9-4144-BF8B-57A87C48B303}"/>
                  </a:ext>
                </a:extLst>
              </p:cNvPr>
              <p:cNvSpPr/>
              <p:nvPr/>
            </p:nvSpPr>
            <p:spPr>
              <a:xfrm>
                <a:off x="5802208" y="5153213"/>
                <a:ext cx="188485" cy="125656"/>
              </a:xfrm>
              <a:custGeom>
                <a:avLst/>
                <a:gdLst>
                  <a:gd name="connsiteX0" fmla="*/ 13811 w 85725"/>
                  <a:gd name="connsiteY0" fmla="*/ 53816 h 57150"/>
                  <a:gd name="connsiteX1" fmla="*/ 7144 w 85725"/>
                  <a:gd name="connsiteY1" fmla="*/ 7144 h 57150"/>
                  <a:gd name="connsiteX2" fmla="*/ 87154 w 85725"/>
                  <a:gd name="connsiteY2" fmla="*/ 43339 h 57150"/>
                </a:gdLst>
                <a:ahLst/>
                <a:cxnLst>
                  <a:cxn ang="0">
                    <a:pos x="connsiteX0" y="connsiteY0"/>
                  </a:cxn>
                  <a:cxn ang="0">
                    <a:pos x="connsiteX1" y="connsiteY1"/>
                  </a:cxn>
                  <a:cxn ang="0">
                    <a:pos x="connsiteX2" y="connsiteY2"/>
                  </a:cxn>
                </a:cxnLst>
                <a:rect l="l" t="t" r="r" b="b"/>
                <a:pathLst>
                  <a:path w="85725" h="57150">
                    <a:moveTo>
                      <a:pt x="13811" y="53816"/>
                    </a:moveTo>
                    <a:lnTo>
                      <a:pt x="7144" y="7144"/>
                    </a:lnTo>
                    <a:lnTo>
                      <a:pt x="87154" y="43339"/>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8A39AEDA-7626-45A5-9311-C4A42912F177}"/>
                  </a:ext>
                </a:extLst>
              </p:cNvPr>
              <p:cNvSpPr/>
              <p:nvPr/>
            </p:nvSpPr>
            <p:spPr>
              <a:xfrm>
                <a:off x="5360319" y="5255827"/>
                <a:ext cx="481683" cy="209423"/>
              </a:xfrm>
              <a:custGeom>
                <a:avLst/>
                <a:gdLst>
                  <a:gd name="connsiteX0" fmla="*/ 7144 w 219075"/>
                  <a:gd name="connsiteY0" fmla="*/ 33814 h 95250"/>
                  <a:gd name="connsiteX1" fmla="*/ 15716 w 219075"/>
                  <a:gd name="connsiteY1" fmla="*/ 92869 h 95250"/>
                  <a:gd name="connsiteX2" fmla="*/ 220504 w 219075"/>
                  <a:gd name="connsiteY2" fmla="*/ 52864 h 95250"/>
                  <a:gd name="connsiteX3" fmla="*/ 214789 w 219075"/>
                  <a:gd name="connsiteY3" fmla="*/ 7144 h 95250"/>
                </a:gdLst>
                <a:ahLst/>
                <a:cxnLst>
                  <a:cxn ang="0">
                    <a:pos x="connsiteX0" y="connsiteY0"/>
                  </a:cxn>
                  <a:cxn ang="0">
                    <a:pos x="connsiteX1" y="connsiteY1"/>
                  </a:cxn>
                  <a:cxn ang="0">
                    <a:pos x="connsiteX2" y="connsiteY2"/>
                  </a:cxn>
                  <a:cxn ang="0">
                    <a:pos x="connsiteX3" y="connsiteY3"/>
                  </a:cxn>
                </a:cxnLst>
                <a:rect l="l" t="t" r="r" b="b"/>
                <a:pathLst>
                  <a:path w="219075" h="95250">
                    <a:moveTo>
                      <a:pt x="7144" y="33814"/>
                    </a:moveTo>
                    <a:lnTo>
                      <a:pt x="15716" y="92869"/>
                    </a:lnTo>
                    <a:lnTo>
                      <a:pt x="220504" y="52864"/>
                    </a:lnTo>
                    <a:lnTo>
                      <a:pt x="214789" y="7144"/>
                    </a:lnTo>
                    <a:close/>
                  </a:path>
                </a:pathLst>
              </a:custGeom>
              <a:solidFill>
                <a:srgbClr val="354D73"/>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2B397CDC-16CE-4400-97C9-8F1BA37AE124}"/>
                  </a:ext>
                </a:extLst>
              </p:cNvPr>
              <p:cNvSpPr/>
              <p:nvPr/>
            </p:nvSpPr>
            <p:spPr>
              <a:xfrm>
                <a:off x="5816878" y="5232829"/>
                <a:ext cx="188485" cy="146597"/>
              </a:xfrm>
              <a:custGeom>
                <a:avLst/>
                <a:gdLst>
                  <a:gd name="connsiteX0" fmla="*/ 7144 w 85725"/>
                  <a:gd name="connsiteY0" fmla="*/ 17621 h 66675"/>
                  <a:gd name="connsiteX1" fmla="*/ 12859 w 85725"/>
                  <a:gd name="connsiteY1" fmla="*/ 63341 h 66675"/>
                  <a:gd name="connsiteX2" fmla="*/ 80486 w 85725"/>
                  <a:gd name="connsiteY2" fmla="*/ 7144 h 66675"/>
                </a:gdLst>
                <a:ahLst/>
                <a:cxnLst>
                  <a:cxn ang="0">
                    <a:pos x="connsiteX0" y="connsiteY0"/>
                  </a:cxn>
                  <a:cxn ang="0">
                    <a:pos x="connsiteX1" y="connsiteY1"/>
                  </a:cxn>
                  <a:cxn ang="0">
                    <a:pos x="connsiteX2" y="connsiteY2"/>
                  </a:cxn>
                </a:cxnLst>
                <a:rect l="l" t="t" r="r" b="b"/>
                <a:pathLst>
                  <a:path w="85725" h="66675">
                    <a:moveTo>
                      <a:pt x="7144" y="17621"/>
                    </a:moveTo>
                    <a:lnTo>
                      <a:pt x="12859" y="63341"/>
                    </a:lnTo>
                    <a:lnTo>
                      <a:pt x="80486" y="7144"/>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4" name="Freeform: Shape 243">
                <a:extLst>
                  <a:ext uri="{FF2B5EF4-FFF2-40B4-BE49-F238E27FC236}">
                    <a16:creationId xmlns:a16="http://schemas.microsoft.com/office/drawing/2014/main" id="{2B793C8C-105B-4A20-AF2F-16F609B70B3E}"/>
                  </a:ext>
                </a:extLst>
              </p:cNvPr>
              <p:cNvSpPr/>
              <p:nvPr/>
            </p:nvSpPr>
            <p:spPr>
              <a:xfrm>
                <a:off x="5224197" y="5257966"/>
                <a:ext cx="356027" cy="104711"/>
              </a:xfrm>
              <a:custGeom>
                <a:avLst/>
                <a:gdLst>
                  <a:gd name="connsiteX0" fmla="*/ 7144 w 161925"/>
                  <a:gd name="connsiteY0" fmla="*/ 43339 h 47625"/>
                  <a:gd name="connsiteX1" fmla="*/ 37624 w 161925"/>
                  <a:gd name="connsiteY1" fmla="*/ 7144 h 47625"/>
                  <a:gd name="connsiteX2" fmla="*/ 155734 w 161925"/>
                  <a:gd name="connsiteY2" fmla="*/ 23336 h 47625"/>
                </a:gdLst>
                <a:ahLst/>
                <a:cxnLst>
                  <a:cxn ang="0">
                    <a:pos x="connsiteX0" y="connsiteY0"/>
                  </a:cxn>
                  <a:cxn ang="0">
                    <a:pos x="connsiteX1" y="connsiteY1"/>
                  </a:cxn>
                  <a:cxn ang="0">
                    <a:pos x="connsiteX2" y="connsiteY2"/>
                  </a:cxn>
                </a:cxnLst>
                <a:rect l="l" t="t" r="r" b="b"/>
                <a:pathLst>
                  <a:path w="161925" h="47625">
                    <a:moveTo>
                      <a:pt x="7144" y="43339"/>
                    </a:moveTo>
                    <a:lnTo>
                      <a:pt x="37624" y="7144"/>
                    </a:lnTo>
                    <a:lnTo>
                      <a:pt x="155734" y="23336"/>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5" name="Freeform: Shape 244">
                <a:extLst>
                  <a:ext uri="{FF2B5EF4-FFF2-40B4-BE49-F238E27FC236}">
                    <a16:creationId xmlns:a16="http://schemas.microsoft.com/office/drawing/2014/main" id="{1664074D-548A-4088-800E-92FB306F971F}"/>
                  </a:ext>
                </a:extLst>
              </p:cNvPr>
              <p:cNvSpPr/>
              <p:nvPr/>
            </p:nvSpPr>
            <p:spPr>
              <a:xfrm>
                <a:off x="5224197" y="5293625"/>
                <a:ext cx="356027" cy="125656"/>
              </a:xfrm>
              <a:custGeom>
                <a:avLst/>
                <a:gdLst>
                  <a:gd name="connsiteX0" fmla="*/ 7144 w 161925"/>
                  <a:gd name="connsiteY0" fmla="*/ 26194 h 57150"/>
                  <a:gd name="connsiteX1" fmla="*/ 45244 w 161925"/>
                  <a:gd name="connsiteY1" fmla="*/ 52864 h 57150"/>
                  <a:gd name="connsiteX2" fmla="*/ 155734 w 161925"/>
                  <a:gd name="connsiteY2" fmla="*/ 7144 h 57150"/>
                </a:gdLst>
                <a:ahLst/>
                <a:cxnLst>
                  <a:cxn ang="0">
                    <a:pos x="connsiteX0" y="connsiteY0"/>
                  </a:cxn>
                  <a:cxn ang="0">
                    <a:pos x="connsiteX1" y="connsiteY1"/>
                  </a:cxn>
                  <a:cxn ang="0">
                    <a:pos x="connsiteX2" y="connsiteY2"/>
                  </a:cxn>
                </a:cxnLst>
                <a:rect l="l" t="t" r="r" b="b"/>
                <a:pathLst>
                  <a:path w="161925" h="57150">
                    <a:moveTo>
                      <a:pt x="7144" y="26194"/>
                    </a:moveTo>
                    <a:lnTo>
                      <a:pt x="45244" y="52864"/>
                    </a:lnTo>
                    <a:lnTo>
                      <a:pt x="155734" y="7144"/>
                    </a:lnTo>
                    <a:close/>
                  </a:path>
                </a:pathLst>
              </a:custGeom>
              <a:solidFill>
                <a:srgbClr val="022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847386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animEffect transition="in" filter="fade">
                                      <p:cBhvr>
                                        <p:cTn id="25" dur="500"/>
                                        <p:tgtEl>
                                          <p:spTgt spid="95"/>
                                        </p:tgtEl>
                                      </p:cBhvr>
                                    </p:animEffect>
                                  </p:childTnLst>
                                </p:cTn>
                              </p:par>
                              <p:par>
                                <p:cTn id="26" presetID="10" presetClass="entr" presetSubtype="0" fill="hold" nodeType="withEffect">
                                  <p:stCondLst>
                                    <p:cond delay="0"/>
                                  </p:stCondLst>
                                  <p:childTnLst>
                                    <p:set>
                                      <p:cBhvr>
                                        <p:cTn id="27" dur="1" fill="hold">
                                          <p:stCondLst>
                                            <p:cond delay="0"/>
                                          </p:stCondLst>
                                        </p:cTn>
                                        <p:tgtEl>
                                          <p:spTgt spid="96"/>
                                        </p:tgtEl>
                                        <p:attrNameLst>
                                          <p:attrName>style.visibility</p:attrName>
                                        </p:attrNameLst>
                                      </p:cBhvr>
                                      <p:to>
                                        <p:strVal val="visible"/>
                                      </p:to>
                                    </p:set>
                                    <p:animEffect transition="in" filter="fade">
                                      <p:cBhvr>
                                        <p:cTn id="28"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A9FF-B493-4F86-BE3B-34E4B7469F53}"/>
              </a:ext>
            </a:extLst>
          </p:cNvPr>
          <p:cNvSpPr>
            <a:spLocks noGrp="1"/>
          </p:cNvSpPr>
          <p:nvPr>
            <p:ph type="title"/>
          </p:nvPr>
        </p:nvSpPr>
        <p:spPr/>
        <p:txBody>
          <a:bodyPr/>
          <a:lstStyle/>
          <a:p>
            <a:r>
              <a:rPr lang="en-US"/>
              <a:t>Deployment environments</a:t>
            </a:r>
          </a:p>
        </p:txBody>
      </p:sp>
      <p:grpSp>
        <p:nvGrpSpPr>
          <p:cNvPr id="3" name="Group 2">
            <a:extLst>
              <a:ext uri="{FF2B5EF4-FFF2-40B4-BE49-F238E27FC236}">
                <a16:creationId xmlns:a16="http://schemas.microsoft.com/office/drawing/2014/main" id="{C54BECC4-EA8D-45DF-9AEB-57A089BC331D}"/>
              </a:ext>
            </a:extLst>
          </p:cNvPr>
          <p:cNvGrpSpPr/>
          <p:nvPr/>
        </p:nvGrpSpPr>
        <p:grpSpPr>
          <a:xfrm>
            <a:off x="367897" y="3932075"/>
            <a:ext cx="11393477" cy="2583139"/>
            <a:chOff x="367897" y="3932075"/>
            <a:chExt cx="11393477" cy="2583139"/>
          </a:xfrm>
        </p:grpSpPr>
        <p:cxnSp>
          <p:nvCxnSpPr>
            <p:cNvPr id="182" name="Straight Connector 181">
              <a:extLst>
                <a:ext uri="{FF2B5EF4-FFF2-40B4-BE49-F238E27FC236}">
                  <a16:creationId xmlns:a16="http://schemas.microsoft.com/office/drawing/2014/main" id="{C4BC9813-AF04-4260-B49D-5BED5F6EA9B3}"/>
                </a:ext>
              </a:extLst>
            </p:cNvPr>
            <p:cNvCxnSpPr>
              <a:cxnSpLocks/>
            </p:cNvCxnSpPr>
            <p:nvPr/>
          </p:nvCxnSpPr>
          <p:spPr>
            <a:xfrm>
              <a:off x="2351086" y="4543629"/>
              <a:ext cx="3741027"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AB922153-C146-4E9E-90F5-993D5973EBB2}"/>
                </a:ext>
              </a:extLst>
            </p:cNvPr>
            <p:cNvCxnSpPr>
              <a:cxnSpLocks/>
            </p:cNvCxnSpPr>
            <p:nvPr/>
          </p:nvCxnSpPr>
          <p:spPr>
            <a:xfrm>
              <a:off x="2351086" y="5854433"/>
              <a:ext cx="111509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5778EB2B-6424-464A-BB2F-1DBA4F398235}"/>
                </a:ext>
              </a:extLst>
            </p:cNvPr>
            <p:cNvSpPr/>
            <p:nvPr/>
          </p:nvSpPr>
          <p:spPr bwMode="auto">
            <a:xfrm>
              <a:off x="1267462" y="3932075"/>
              <a:ext cx="10493912" cy="2577760"/>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6" name="Rectangle 185">
              <a:extLst>
                <a:ext uri="{FF2B5EF4-FFF2-40B4-BE49-F238E27FC236}">
                  <a16:creationId xmlns:a16="http://schemas.microsoft.com/office/drawing/2014/main" id="{7D0ABBED-99CD-4AD2-806D-C9780DAA0A13}"/>
                </a:ext>
              </a:extLst>
            </p:cNvPr>
            <p:cNvSpPr/>
            <p:nvPr/>
          </p:nvSpPr>
          <p:spPr>
            <a:xfrm>
              <a:off x="2351086" y="5966690"/>
              <a:ext cx="4018844" cy="430887"/>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Get turnkey global distribution and replicate data to any number of regions for fast, responsive access </a:t>
              </a:r>
            </a:p>
          </p:txBody>
        </p:sp>
        <p:sp>
          <p:nvSpPr>
            <p:cNvPr id="189" name="Rectangle 188">
              <a:extLst>
                <a:ext uri="{FF2B5EF4-FFF2-40B4-BE49-F238E27FC236}">
                  <a16:creationId xmlns:a16="http://schemas.microsoft.com/office/drawing/2014/main" id="{4475C661-31CB-418D-AA94-845243F09D63}"/>
                </a:ext>
              </a:extLst>
            </p:cNvPr>
            <p:cNvSpPr/>
            <p:nvPr/>
          </p:nvSpPr>
          <p:spPr>
            <a:xfrm>
              <a:off x="2351086" y="5311288"/>
              <a:ext cx="4018844" cy="430887"/>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Elastically scale throughput and storage worldwide, and only pay for what you need</a:t>
              </a:r>
            </a:p>
          </p:txBody>
        </p:sp>
        <p:sp>
          <p:nvSpPr>
            <p:cNvPr id="192" name="Rectangle 191">
              <a:extLst>
                <a:ext uri="{FF2B5EF4-FFF2-40B4-BE49-F238E27FC236}">
                  <a16:creationId xmlns:a16="http://schemas.microsoft.com/office/drawing/2014/main" id="{1186670F-0DBD-45BE-B390-8735407150BE}"/>
                </a:ext>
              </a:extLst>
            </p:cNvPr>
            <p:cNvSpPr/>
            <p:nvPr/>
          </p:nvSpPr>
          <p:spPr>
            <a:xfrm>
              <a:off x="2351086" y="4738742"/>
              <a:ext cx="4018844" cy="265176"/>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Use a database built for low latency and massively scalable applications</a:t>
              </a:r>
            </a:p>
          </p:txBody>
        </p:sp>
        <p:sp>
          <p:nvSpPr>
            <p:cNvPr id="195" name="Rectangle 194">
              <a:extLst>
                <a:ext uri="{FF2B5EF4-FFF2-40B4-BE49-F238E27FC236}">
                  <a16:creationId xmlns:a16="http://schemas.microsoft.com/office/drawing/2014/main" id="{6278D26F-0194-4DC1-94D8-1AA6DB895CC2}"/>
                </a:ext>
              </a:extLst>
            </p:cNvPr>
            <p:cNvSpPr/>
            <p:nvPr/>
          </p:nvSpPr>
          <p:spPr>
            <a:xfrm>
              <a:off x="3101588" y="4103159"/>
              <a:ext cx="164592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defTabSz="914225" rtl="0" eaLnBrk="1" fontAlgn="auto" latinLnBrk="0" hangingPunct="1">
                <a:spcBef>
                  <a:spcPts val="0"/>
                </a:spcBef>
                <a:spcAft>
                  <a:spcPts val="0"/>
                </a:spcAft>
                <a:buClrTx/>
                <a:buSzTx/>
                <a:buFontTx/>
                <a:buNone/>
                <a:tabLst/>
                <a:defRPr/>
              </a:pPr>
              <a:r>
                <a:rPr kumimoji="0" lang="en-US" sz="1400" b="0" i="0" u="none" strike="noStrike" kern="120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COSMOS DB</a:t>
              </a:r>
            </a:p>
          </p:txBody>
        </p:sp>
        <p:cxnSp>
          <p:nvCxnSpPr>
            <p:cNvPr id="209" name="Straight Connector 208">
              <a:extLst>
                <a:ext uri="{FF2B5EF4-FFF2-40B4-BE49-F238E27FC236}">
                  <a16:creationId xmlns:a16="http://schemas.microsoft.com/office/drawing/2014/main" id="{01D702A1-0C35-4751-8766-7E50BFA6180C}"/>
                </a:ext>
              </a:extLst>
            </p:cNvPr>
            <p:cNvCxnSpPr>
              <a:cxnSpLocks/>
            </p:cNvCxnSpPr>
            <p:nvPr/>
          </p:nvCxnSpPr>
          <p:spPr>
            <a:xfrm>
              <a:off x="7463107" y="4543629"/>
              <a:ext cx="3741027"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6145D1F0-E0DA-4FD4-80D8-BCDE3E539D0D}"/>
                </a:ext>
              </a:extLst>
            </p:cNvPr>
            <p:cNvSpPr/>
            <p:nvPr/>
          </p:nvSpPr>
          <p:spPr>
            <a:xfrm>
              <a:off x="7463107" y="5966691"/>
              <a:ext cx="4126559" cy="430887"/>
            </a:xfrm>
            <a:prstGeom prst="rect">
              <a:avLst/>
            </a:prstGeom>
          </p:spPr>
          <p:txBody>
            <a:bodyPr wrap="square" lIns="0" tIns="0" rIns="0" bIns="0">
              <a:noAutofit/>
            </a:bodyPr>
            <a:lstStyle/>
            <a:p>
              <a:pPr marL="0" marR="0" lvl="0" indent="0" algn="l" defTabSz="914400"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mn-cs"/>
                </a:rPr>
                <a:t>Provision thousands of compute cores in under five minutes and scale to petabyte in hours</a:t>
              </a:r>
            </a:p>
          </p:txBody>
        </p:sp>
        <p:sp>
          <p:nvSpPr>
            <p:cNvPr id="215" name="Rectangle 214">
              <a:extLst>
                <a:ext uri="{FF2B5EF4-FFF2-40B4-BE49-F238E27FC236}">
                  <a16:creationId xmlns:a16="http://schemas.microsoft.com/office/drawing/2014/main" id="{33115A2A-60FD-4A80-AF45-BF5A12971521}"/>
                </a:ext>
              </a:extLst>
            </p:cNvPr>
            <p:cNvSpPr/>
            <p:nvPr/>
          </p:nvSpPr>
          <p:spPr>
            <a:xfrm>
              <a:off x="7463107" y="4655886"/>
              <a:ext cx="4125859" cy="430887"/>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mn-cs"/>
                </a:rPr>
                <a:t>Seamlessly create your analytics hub with native connectivity to data integration and visualization services</a:t>
              </a:r>
              <a:endPar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218" name="Rectangle 217">
              <a:extLst>
                <a:ext uri="{FF2B5EF4-FFF2-40B4-BE49-F238E27FC236}">
                  <a16:creationId xmlns:a16="http://schemas.microsoft.com/office/drawing/2014/main" id="{94296FBD-55A1-4708-AD65-C174F18850FF}"/>
                </a:ext>
              </a:extLst>
            </p:cNvPr>
            <p:cNvSpPr/>
            <p:nvPr/>
          </p:nvSpPr>
          <p:spPr>
            <a:xfrm>
              <a:off x="7463108" y="5311289"/>
              <a:ext cx="4125860" cy="430887"/>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effectLst/>
                  <a:uLnTx/>
                  <a:uFillTx/>
                  <a:latin typeface="Segoe UI Semilight"/>
                  <a:ea typeface="+mn-ea"/>
                </a:rPr>
                <a:t>Improve query performance with up to 128 concurrent queries and scale to unlimited queries with Azure Analysis Services integration</a:t>
              </a:r>
              <a:endParaRPr kumimoji="0" lang="en-US" sz="1100" b="0" i="0" u="none" strike="noStrike" kern="1200" cap="none" normalizeH="0" baseline="0" noProof="0">
                <a:ln>
                  <a:noFill/>
                </a:ln>
                <a:effectLst/>
                <a:uLnTx/>
                <a:uFillTx/>
                <a:latin typeface="Segoe UI Semilight"/>
                <a:ea typeface="+mn-ea"/>
                <a:cs typeface="Segoe UI" panose="020B0502040204020203" pitchFamily="34" charset="0"/>
              </a:endParaRPr>
            </a:p>
          </p:txBody>
        </p:sp>
        <p:sp>
          <p:nvSpPr>
            <p:cNvPr id="221" name="Rectangle 220">
              <a:extLst>
                <a:ext uri="{FF2B5EF4-FFF2-40B4-BE49-F238E27FC236}">
                  <a16:creationId xmlns:a16="http://schemas.microsoft.com/office/drawing/2014/main" id="{850154A7-EB51-481E-AE9E-3A52FC32F3A6}"/>
                </a:ext>
              </a:extLst>
            </p:cNvPr>
            <p:cNvSpPr/>
            <p:nvPr/>
          </p:nvSpPr>
          <p:spPr>
            <a:xfrm>
              <a:off x="8170364" y="4103159"/>
              <a:ext cx="3520217"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defTabSz="914225" rtl="0" eaLnBrk="1" fontAlgn="auto" latinLnBrk="0" hangingPunct="1">
                <a:spcBef>
                  <a:spcPts val="0"/>
                </a:spcBef>
                <a:spcAft>
                  <a:spcPts val="0"/>
                </a:spcAft>
                <a:buClrTx/>
                <a:buSzTx/>
                <a:buFontTx/>
                <a:buNone/>
                <a:tabLst/>
                <a:defRPr/>
              </a:pPr>
              <a:r>
                <a:rPr kumimoji="0" lang="en-US" sz="1400" b="0" i="0" u="none" strike="noStrike" kern="120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DATAWAREHOUSE </a:t>
              </a:r>
            </a:p>
          </p:txBody>
        </p:sp>
        <p:cxnSp>
          <p:nvCxnSpPr>
            <p:cNvPr id="310" name="Straight Connector 309">
              <a:extLst>
                <a:ext uri="{FF2B5EF4-FFF2-40B4-BE49-F238E27FC236}">
                  <a16:creationId xmlns:a16="http://schemas.microsoft.com/office/drawing/2014/main" id="{381BE491-DDE1-4BC5-92F3-70873FB2E96A}"/>
                </a:ext>
              </a:extLst>
            </p:cNvPr>
            <p:cNvCxnSpPr>
              <a:cxnSpLocks/>
            </p:cNvCxnSpPr>
            <p:nvPr/>
          </p:nvCxnSpPr>
          <p:spPr>
            <a:xfrm>
              <a:off x="7463107" y="5199031"/>
              <a:ext cx="111509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3934145-E770-4A0B-B623-CDE5F5149A8E}"/>
                </a:ext>
              </a:extLst>
            </p:cNvPr>
            <p:cNvCxnSpPr>
              <a:cxnSpLocks/>
            </p:cNvCxnSpPr>
            <p:nvPr/>
          </p:nvCxnSpPr>
          <p:spPr>
            <a:xfrm>
              <a:off x="2351086" y="5199031"/>
              <a:ext cx="111509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46B0E53-52A4-4DA5-985C-C729A581BB9E}"/>
                </a:ext>
              </a:extLst>
            </p:cNvPr>
            <p:cNvCxnSpPr>
              <a:cxnSpLocks/>
            </p:cNvCxnSpPr>
            <p:nvPr/>
          </p:nvCxnSpPr>
          <p:spPr>
            <a:xfrm>
              <a:off x="7463107" y="5854433"/>
              <a:ext cx="111509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1F21924D-6E90-494A-88D0-FF4A7230EC51}"/>
                </a:ext>
              </a:extLst>
            </p:cNvPr>
            <p:cNvCxnSpPr>
              <a:cxnSpLocks/>
            </p:cNvCxnSpPr>
            <p:nvPr/>
          </p:nvCxnSpPr>
          <p:spPr>
            <a:xfrm>
              <a:off x="7463107" y="6515214"/>
              <a:ext cx="111509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8" name="Rectangle 317">
              <a:extLst>
                <a:ext uri="{FF2B5EF4-FFF2-40B4-BE49-F238E27FC236}">
                  <a16:creationId xmlns:a16="http://schemas.microsoft.com/office/drawing/2014/main" id="{E4AAAF9B-69C2-41D9-A848-CAC072AF1C8D}"/>
                </a:ext>
              </a:extLst>
            </p:cNvPr>
            <p:cNvSpPr/>
            <p:nvPr/>
          </p:nvSpPr>
          <p:spPr bwMode="auto">
            <a:xfrm rot="10800000" flipV="1">
              <a:off x="367897" y="4799255"/>
              <a:ext cx="1248722" cy="843400"/>
            </a:xfrm>
            <a:prstGeom prst="rect">
              <a:avLst/>
            </a:prstGeom>
            <a:solidFill>
              <a:schemeClr val="bg1"/>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2"/>
                  </a:solidFill>
                  <a:latin typeface="Segoe UI Semibold" panose="020B0702040204020203" pitchFamily="34" charset="0"/>
                  <a:ea typeface="Segoe UI" pitchFamily="34" charset="0"/>
                  <a:cs typeface="Segoe UI Semibold" panose="020B0702040204020203" pitchFamily="34" charset="0"/>
                </a:rPr>
                <a:t>Applications and BI tools</a:t>
              </a:r>
            </a:p>
          </p:txBody>
        </p:sp>
        <p:sp>
          <p:nvSpPr>
            <p:cNvPr id="319" name="Copy_E8C8" title="Icon of two documents stacked together">
              <a:extLst>
                <a:ext uri="{FF2B5EF4-FFF2-40B4-BE49-F238E27FC236}">
                  <a16:creationId xmlns:a16="http://schemas.microsoft.com/office/drawing/2014/main" id="{1002C013-5AEA-4BF6-B2E4-20880379181E}"/>
                </a:ext>
              </a:extLst>
            </p:cNvPr>
            <p:cNvSpPr>
              <a:spLocks noChangeAspect="1" noEditPoints="1"/>
            </p:cNvSpPr>
            <p:nvPr/>
          </p:nvSpPr>
          <p:spPr bwMode="auto">
            <a:xfrm>
              <a:off x="1856189" y="6044973"/>
              <a:ext cx="237774" cy="27432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20" name="globe" title="Icon of the earth">
              <a:extLst>
                <a:ext uri="{FF2B5EF4-FFF2-40B4-BE49-F238E27FC236}">
                  <a16:creationId xmlns:a16="http://schemas.microsoft.com/office/drawing/2014/main" id="{0BC55657-8B02-4678-8F21-23EDED5AE095}"/>
                </a:ext>
              </a:extLst>
            </p:cNvPr>
            <p:cNvSpPr>
              <a:spLocks noChangeAspect="1" noEditPoints="1"/>
            </p:cNvSpPr>
            <p:nvPr/>
          </p:nvSpPr>
          <p:spPr bwMode="auto">
            <a:xfrm>
              <a:off x="1838383" y="5389571"/>
              <a:ext cx="273387" cy="27432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21" name="Market_EAFC" title="Icon of a chart line of varying heights that ends with an arrow pointing up">
              <a:extLst>
                <a:ext uri="{FF2B5EF4-FFF2-40B4-BE49-F238E27FC236}">
                  <a16:creationId xmlns:a16="http://schemas.microsoft.com/office/drawing/2014/main" id="{E6047D93-9259-4F0D-9C23-42B2768538A4}"/>
                </a:ext>
              </a:extLst>
            </p:cNvPr>
            <p:cNvSpPr>
              <a:spLocks noChangeAspect="1" noEditPoints="1"/>
            </p:cNvSpPr>
            <p:nvPr/>
          </p:nvSpPr>
          <p:spPr bwMode="auto">
            <a:xfrm>
              <a:off x="1837916" y="4788151"/>
              <a:ext cx="274320" cy="166358"/>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28" name="MiniExpand_E93A" title="Icon of a rectangle on the lower-left inside a larger rectangle with an arrow pointed to the upper-right corner">
              <a:extLst>
                <a:ext uri="{FF2B5EF4-FFF2-40B4-BE49-F238E27FC236}">
                  <a16:creationId xmlns:a16="http://schemas.microsoft.com/office/drawing/2014/main" id="{D3F0BBD9-E7AA-4E99-8213-DA33B07FEDAA}"/>
                </a:ext>
              </a:extLst>
            </p:cNvPr>
            <p:cNvSpPr>
              <a:spLocks noChangeAspect="1" noEditPoints="1"/>
            </p:cNvSpPr>
            <p:nvPr/>
          </p:nvSpPr>
          <p:spPr bwMode="auto">
            <a:xfrm>
              <a:off x="6940931" y="6072911"/>
              <a:ext cx="274320" cy="232205"/>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29" name="Relationship_F003" title="Icon of three boxes connected by lines">
              <a:extLst>
                <a:ext uri="{FF2B5EF4-FFF2-40B4-BE49-F238E27FC236}">
                  <a16:creationId xmlns:a16="http://schemas.microsoft.com/office/drawing/2014/main" id="{570BCEB7-FF45-4DA7-8761-86D716F3AA83}"/>
                </a:ext>
              </a:extLst>
            </p:cNvPr>
            <p:cNvSpPr>
              <a:spLocks noChangeAspect="1" noEditPoints="1"/>
            </p:cNvSpPr>
            <p:nvPr/>
          </p:nvSpPr>
          <p:spPr bwMode="auto">
            <a:xfrm>
              <a:off x="6940931" y="4749922"/>
              <a:ext cx="274320" cy="256573"/>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30" name="Freeform 96" title="Icon of a gear with a wrench">
              <a:extLst>
                <a:ext uri="{FF2B5EF4-FFF2-40B4-BE49-F238E27FC236}">
                  <a16:creationId xmlns:a16="http://schemas.microsoft.com/office/drawing/2014/main" id="{F9114A7E-2F92-49AA-B2E7-FBB2AC989D8D}"/>
                </a:ext>
              </a:extLst>
            </p:cNvPr>
            <p:cNvSpPr>
              <a:spLocks noChangeAspect="1" noEditPoints="1"/>
            </p:cNvSpPr>
            <p:nvPr/>
          </p:nvSpPr>
          <p:spPr bwMode="auto">
            <a:xfrm>
              <a:off x="6929128" y="5396451"/>
              <a:ext cx="297927" cy="27432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360" name="Picture 359">
              <a:extLst>
                <a:ext uri="{FF2B5EF4-FFF2-40B4-BE49-F238E27FC236}">
                  <a16:creationId xmlns:a16="http://schemas.microsoft.com/office/drawing/2014/main" id="{9FE6B03E-3606-4733-A75C-5FF29ADA1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2818" y="4111357"/>
              <a:ext cx="357398" cy="357398"/>
            </a:xfrm>
            <a:prstGeom prst="rect">
              <a:avLst/>
            </a:prstGeom>
          </p:spPr>
        </p:pic>
        <p:grpSp>
          <p:nvGrpSpPr>
            <p:cNvPr id="383" name="Graphic 31">
              <a:extLst>
                <a:ext uri="{FF2B5EF4-FFF2-40B4-BE49-F238E27FC236}">
                  <a16:creationId xmlns:a16="http://schemas.microsoft.com/office/drawing/2014/main" id="{9784867C-0CEF-4FC9-A658-DBB74A322A82}"/>
                </a:ext>
              </a:extLst>
            </p:cNvPr>
            <p:cNvGrpSpPr>
              <a:grpSpLocks noChangeAspect="1"/>
            </p:cNvGrpSpPr>
            <p:nvPr/>
          </p:nvGrpSpPr>
          <p:grpSpPr>
            <a:xfrm>
              <a:off x="2492269" y="4079874"/>
              <a:ext cx="414675" cy="382432"/>
              <a:chOff x="4619907" y="3277626"/>
              <a:chExt cx="299590" cy="275464"/>
            </a:xfrm>
          </p:grpSpPr>
          <p:sp>
            <p:nvSpPr>
              <p:cNvPr id="384" name="Freeform: Shape 383">
                <a:extLst>
                  <a:ext uri="{FF2B5EF4-FFF2-40B4-BE49-F238E27FC236}">
                    <a16:creationId xmlns:a16="http://schemas.microsoft.com/office/drawing/2014/main" id="{1F6EFE9A-BD94-4EEE-935D-7F2B81E02724}"/>
                  </a:ext>
                </a:extLst>
              </p:cNvPr>
              <p:cNvSpPr/>
              <p:nvPr/>
            </p:nvSpPr>
            <p:spPr>
              <a:xfrm>
                <a:off x="4848970" y="3504254"/>
                <a:ext cx="48836" cy="48836"/>
              </a:xfrm>
              <a:custGeom>
                <a:avLst/>
                <a:gdLst>
                  <a:gd name="connsiteX0" fmla="*/ 23546 w 48835"/>
                  <a:gd name="connsiteY0" fmla="*/ 48778 h 48835"/>
                  <a:gd name="connsiteX1" fmla="*/ 21337 w 48835"/>
                  <a:gd name="connsiteY1" fmla="*/ 39127 h 48835"/>
                  <a:gd name="connsiteX2" fmla="*/ 4593 w 48835"/>
                  <a:gd name="connsiteY2" fmla="*/ 26918 h 48835"/>
                  <a:gd name="connsiteX3" fmla="*/ 872 w 48835"/>
                  <a:gd name="connsiteY3" fmla="*/ 24825 h 48835"/>
                  <a:gd name="connsiteX4" fmla="*/ 4477 w 48835"/>
                  <a:gd name="connsiteY4" fmla="*/ 22732 h 48835"/>
                  <a:gd name="connsiteX5" fmla="*/ 22616 w 48835"/>
                  <a:gd name="connsiteY5" fmla="*/ 4593 h 48835"/>
                  <a:gd name="connsiteX6" fmla="*/ 24709 w 48835"/>
                  <a:gd name="connsiteY6" fmla="*/ 872 h 48835"/>
                  <a:gd name="connsiteX7" fmla="*/ 26802 w 48835"/>
                  <a:gd name="connsiteY7" fmla="*/ 4477 h 48835"/>
                  <a:gd name="connsiteX8" fmla="*/ 45406 w 48835"/>
                  <a:gd name="connsiteY8" fmla="*/ 22616 h 48835"/>
                  <a:gd name="connsiteX9" fmla="*/ 48778 w 48835"/>
                  <a:gd name="connsiteY9" fmla="*/ 24592 h 48835"/>
                  <a:gd name="connsiteX10" fmla="*/ 45871 w 48835"/>
                  <a:gd name="connsiteY10" fmla="*/ 26569 h 48835"/>
                  <a:gd name="connsiteX11" fmla="*/ 26685 w 48835"/>
                  <a:gd name="connsiteY11" fmla="*/ 46103 h 48835"/>
                  <a:gd name="connsiteX12" fmla="*/ 25988 w 48835"/>
                  <a:gd name="connsiteY12" fmla="*/ 48661 h 48835"/>
                  <a:gd name="connsiteX13" fmla="*/ 23546 w 48835"/>
                  <a:gd name="connsiteY13" fmla="*/ 48778 h 48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835" h="48835">
                    <a:moveTo>
                      <a:pt x="23546" y="48778"/>
                    </a:moveTo>
                    <a:cubicBezTo>
                      <a:pt x="22732" y="45522"/>
                      <a:pt x="22848" y="42150"/>
                      <a:pt x="21337" y="39127"/>
                    </a:cubicBezTo>
                    <a:cubicBezTo>
                      <a:pt x="17965" y="32150"/>
                      <a:pt x="12500" y="27732"/>
                      <a:pt x="4593" y="26918"/>
                    </a:cubicBezTo>
                    <a:cubicBezTo>
                      <a:pt x="3081" y="26801"/>
                      <a:pt x="872" y="27034"/>
                      <a:pt x="872" y="24825"/>
                    </a:cubicBezTo>
                    <a:cubicBezTo>
                      <a:pt x="872" y="22616"/>
                      <a:pt x="3081" y="22964"/>
                      <a:pt x="4477" y="22732"/>
                    </a:cubicBezTo>
                    <a:cubicBezTo>
                      <a:pt x="14593" y="21453"/>
                      <a:pt x="21220" y="14709"/>
                      <a:pt x="22616" y="4593"/>
                    </a:cubicBezTo>
                    <a:cubicBezTo>
                      <a:pt x="22848" y="3081"/>
                      <a:pt x="22616" y="872"/>
                      <a:pt x="24709" y="872"/>
                    </a:cubicBezTo>
                    <a:cubicBezTo>
                      <a:pt x="26802" y="872"/>
                      <a:pt x="26685" y="2965"/>
                      <a:pt x="26802" y="4477"/>
                    </a:cubicBezTo>
                    <a:cubicBezTo>
                      <a:pt x="28197" y="14709"/>
                      <a:pt x="34708" y="21104"/>
                      <a:pt x="45406" y="22616"/>
                    </a:cubicBezTo>
                    <a:cubicBezTo>
                      <a:pt x="46801" y="22848"/>
                      <a:pt x="48661" y="22732"/>
                      <a:pt x="48778" y="24592"/>
                    </a:cubicBezTo>
                    <a:cubicBezTo>
                      <a:pt x="48894" y="26336"/>
                      <a:pt x="47150" y="26336"/>
                      <a:pt x="45871" y="26569"/>
                    </a:cubicBezTo>
                    <a:cubicBezTo>
                      <a:pt x="33429" y="29011"/>
                      <a:pt x="28894" y="33662"/>
                      <a:pt x="26685" y="46103"/>
                    </a:cubicBezTo>
                    <a:cubicBezTo>
                      <a:pt x="26569" y="46917"/>
                      <a:pt x="26220" y="47731"/>
                      <a:pt x="25988" y="48661"/>
                    </a:cubicBezTo>
                    <a:cubicBezTo>
                      <a:pt x="25290" y="48778"/>
                      <a:pt x="24476" y="48778"/>
                      <a:pt x="23546" y="48778"/>
                    </a:cubicBezTo>
                    <a:close/>
                  </a:path>
                </a:pathLst>
              </a:custGeom>
              <a:solidFill>
                <a:srgbClr val="0675C7"/>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22B30354-11D5-4F39-AC66-A21C5699792B}"/>
                  </a:ext>
                </a:extLst>
              </p:cNvPr>
              <p:cNvSpPr/>
              <p:nvPr/>
            </p:nvSpPr>
            <p:spPr>
              <a:xfrm>
                <a:off x="4674092" y="3325441"/>
                <a:ext cx="179064" cy="156972"/>
              </a:xfrm>
              <a:custGeom>
                <a:avLst/>
                <a:gdLst>
                  <a:gd name="connsiteX0" fmla="*/ 872 w 179064"/>
                  <a:gd name="connsiteY0" fmla="*/ 79223 h 156971"/>
                  <a:gd name="connsiteX1" fmla="*/ 78544 w 179064"/>
                  <a:gd name="connsiteY1" fmla="*/ 2598 h 156971"/>
                  <a:gd name="connsiteX2" fmla="*/ 140868 w 179064"/>
                  <a:gd name="connsiteY2" fmla="*/ 10621 h 156971"/>
                  <a:gd name="connsiteX3" fmla="*/ 143658 w 179064"/>
                  <a:gd name="connsiteY3" fmla="*/ 12830 h 156971"/>
                  <a:gd name="connsiteX4" fmla="*/ 131915 w 179064"/>
                  <a:gd name="connsiteY4" fmla="*/ 13179 h 156971"/>
                  <a:gd name="connsiteX5" fmla="*/ 116450 w 179064"/>
                  <a:gd name="connsiteY5" fmla="*/ 26202 h 156971"/>
                  <a:gd name="connsiteX6" fmla="*/ 115055 w 179064"/>
                  <a:gd name="connsiteY6" fmla="*/ 34457 h 156971"/>
                  <a:gd name="connsiteX7" fmla="*/ 106218 w 179064"/>
                  <a:gd name="connsiteY7" fmla="*/ 34922 h 156971"/>
                  <a:gd name="connsiteX8" fmla="*/ 104008 w 179064"/>
                  <a:gd name="connsiteY8" fmla="*/ 34922 h 156971"/>
                  <a:gd name="connsiteX9" fmla="*/ 82265 w 179064"/>
                  <a:gd name="connsiteY9" fmla="*/ 47480 h 156971"/>
                  <a:gd name="connsiteX10" fmla="*/ 81567 w 179064"/>
                  <a:gd name="connsiteY10" fmla="*/ 75851 h 156971"/>
                  <a:gd name="connsiteX11" fmla="*/ 106566 w 179064"/>
                  <a:gd name="connsiteY11" fmla="*/ 89688 h 156971"/>
                  <a:gd name="connsiteX12" fmla="*/ 179239 w 179064"/>
                  <a:gd name="connsiteY12" fmla="*/ 89804 h 156971"/>
                  <a:gd name="connsiteX13" fmla="*/ 154937 w 179064"/>
                  <a:gd name="connsiteY13" fmla="*/ 109804 h 156971"/>
                  <a:gd name="connsiteX14" fmla="*/ 142844 w 179064"/>
                  <a:gd name="connsiteY14" fmla="*/ 109687 h 156971"/>
                  <a:gd name="connsiteX15" fmla="*/ 119124 w 179064"/>
                  <a:gd name="connsiteY15" fmla="*/ 133989 h 156971"/>
                  <a:gd name="connsiteX16" fmla="*/ 96799 w 179064"/>
                  <a:gd name="connsiteY16" fmla="*/ 147012 h 156971"/>
                  <a:gd name="connsiteX17" fmla="*/ 77149 w 179064"/>
                  <a:gd name="connsiteY17" fmla="*/ 156779 h 156971"/>
                  <a:gd name="connsiteX18" fmla="*/ 80172 w 179064"/>
                  <a:gd name="connsiteY18" fmla="*/ 151082 h 156971"/>
                  <a:gd name="connsiteX19" fmla="*/ 82381 w 179064"/>
                  <a:gd name="connsiteY19" fmla="*/ 131896 h 156971"/>
                  <a:gd name="connsiteX20" fmla="*/ 58661 w 179064"/>
                  <a:gd name="connsiteY20" fmla="*/ 112943 h 156971"/>
                  <a:gd name="connsiteX21" fmla="*/ 53545 w 179064"/>
                  <a:gd name="connsiteY21" fmla="*/ 106781 h 156971"/>
                  <a:gd name="connsiteX22" fmla="*/ 32150 w 179064"/>
                  <a:gd name="connsiteY22" fmla="*/ 81084 h 156971"/>
                  <a:gd name="connsiteX23" fmla="*/ 5756 w 179064"/>
                  <a:gd name="connsiteY23" fmla="*/ 80270 h 156971"/>
                  <a:gd name="connsiteX24" fmla="*/ 872 w 179064"/>
                  <a:gd name="connsiteY24" fmla="*/ 79223 h 1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9064" h="156971">
                    <a:moveTo>
                      <a:pt x="872" y="79223"/>
                    </a:moveTo>
                    <a:cubicBezTo>
                      <a:pt x="7616" y="41783"/>
                      <a:pt x="40406" y="9574"/>
                      <a:pt x="78544" y="2598"/>
                    </a:cubicBezTo>
                    <a:cubicBezTo>
                      <a:pt x="100288" y="-1356"/>
                      <a:pt x="120868" y="1551"/>
                      <a:pt x="140868" y="10621"/>
                    </a:cubicBezTo>
                    <a:cubicBezTo>
                      <a:pt x="141798" y="11318"/>
                      <a:pt x="142728" y="12132"/>
                      <a:pt x="143658" y="12830"/>
                    </a:cubicBezTo>
                    <a:cubicBezTo>
                      <a:pt x="139705" y="12946"/>
                      <a:pt x="135868" y="12946"/>
                      <a:pt x="131915" y="13179"/>
                    </a:cubicBezTo>
                    <a:cubicBezTo>
                      <a:pt x="124938" y="13411"/>
                      <a:pt x="117496" y="19690"/>
                      <a:pt x="116450" y="26202"/>
                    </a:cubicBezTo>
                    <a:cubicBezTo>
                      <a:pt x="115985" y="29109"/>
                      <a:pt x="116682" y="33295"/>
                      <a:pt x="115055" y="34457"/>
                    </a:cubicBezTo>
                    <a:cubicBezTo>
                      <a:pt x="113078" y="35969"/>
                      <a:pt x="109241" y="34922"/>
                      <a:pt x="106218" y="34922"/>
                    </a:cubicBezTo>
                    <a:cubicBezTo>
                      <a:pt x="105520" y="34922"/>
                      <a:pt x="104706" y="34922"/>
                      <a:pt x="104008" y="34922"/>
                    </a:cubicBezTo>
                    <a:cubicBezTo>
                      <a:pt x="94823" y="35620"/>
                      <a:pt x="87265" y="39690"/>
                      <a:pt x="82265" y="47480"/>
                    </a:cubicBezTo>
                    <a:cubicBezTo>
                      <a:pt x="76335" y="56666"/>
                      <a:pt x="76219" y="66433"/>
                      <a:pt x="81567" y="75851"/>
                    </a:cubicBezTo>
                    <a:cubicBezTo>
                      <a:pt x="87032" y="85502"/>
                      <a:pt x="95869" y="89572"/>
                      <a:pt x="106566" y="89688"/>
                    </a:cubicBezTo>
                    <a:cubicBezTo>
                      <a:pt x="130752" y="89804"/>
                      <a:pt x="155053" y="89804"/>
                      <a:pt x="179239" y="89804"/>
                    </a:cubicBezTo>
                    <a:cubicBezTo>
                      <a:pt x="171797" y="97246"/>
                      <a:pt x="163425" y="103641"/>
                      <a:pt x="154937" y="109804"/>
                    </a:cubicBezTo>
                    <a:cubicBezTo>
                      <a:pt x="150867" y="109804"/>
                      <a:pt x="146798" y="110036"/>
                      <a:pt x="142844" y="109687"/>
                    </a:cubicBezTo>
                    <a:cubicBezTo>
                      <a:pt x="129008" y="108408"/>
                      <a:pt x="117729" y="122129"/>
                      <a:pt x="119124" y="133989"/>
                    </a:cubicBezTo>
                    <a:cubicBezTo>
                      <a:pt x="111683" y="138407"/>
                      <a:pt x="104357" y="143059"/>
                      <a:pt x="96799" y="147012"/>
                    </a:cubicBezTo>
                    <a:cubicBezTo>
                      <a:pt x="90288" y="150384"/>
                      <a:pt x="84242" y="154570"/>
                      <a:pt x="77149" y="156779"/>
                    </a:cubicBezTo>
                    <a:cubicBezTo>
                      <a:pt x="78195" y="154919"/>
                      <a:pt x="79125" y="152942"/>
                      <a:pt x="80172" y="151082"/>
                    </a:cubicBezTo>
                    <a:cubicBezTo>
                      <a:pt x="83660" y="145035"/>
                      <a:pt x="84358" y="138524"/>
                      <a:pt x="82381" y="131896"/>
                    </a:cubicBezTo>
                    <a:cubicBezTo>
                      <a:pt x="78893" y="120269"/>
                      <a:pt x="70521" y="113990"/>
                      <a:pt x="58661" y="112943"/>
                    </a:cubicBezTo>
                    <a:cubicBezTo>
                      <a:pt x="54243" y="112478"/>
                      <a:pt x="53429" y="110734"/>
                      <a:pt x="53545" y="106781"/>
                    </a:cubicBezTo>
                    <a:cubicBezTo>
                      <a:pt x="53777" y="94107"/>
                      <a:pt x="44592" y="83293"/>
                      <a:pt x="32150" y="81084"/>
                    </a:cubicBezTo>
                    <a:cubicBezTo>
                      <a:pt x="23313" y="79456"/>
                      <a:pt x="14476" y="80619"/>
                      <a:pt x="5756" y="80270"/>
                    </a:cubicBezTo>
                    <a:cubicBezTo>
                      <a:pt x="4128" y="80154"/>
                      <a:pt x="2267" y="80619"/>
                      <a:pt x="872" y="79223"/>
                    </a:cubicBezTo>
                    <a:close/>
                  </a:path>
                </a:pathLst>
              </a:custGeom>
              <a:solidFill>
                <a:srgbClr val="59B3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4FA9A551-AF39-460B-805D-A23C0492EBEE}"/>
                  </a:ext>
                </a:extLst>
              </p:cNvPr>
              <p:cNvSpPr/>
              <p:nvPr/>
            </p:nvSpPr>
            <p:spPr>
              <a:xfrm>
                <a:off x="4622995" y="3320295"/>
                <a:ext cx="296502" cy="206970"/>
              </a:xfrm>
              <a:custGeom>
                <a:avLst/>
                <a:gdLst>
                  <a:gd name="connsiteX0" fmla="*/ 206150 w 296502"/>
                  <a:gd name="connsiteY0" fmla="*/ 115065 h 206970"/>
                  <a:gd name="connsiteX1" fmla="*/ 230452 w 296502"/>
                  <a:gd name="connsiteY1" fmla="*/ 95066 h 206970"/>
                  <a:gd name="connsiteX2" fmla="*/ 245102 w 296502"/>
                  <a:gd name="connsiteY2" fmla="*/ 81927 h 206970"/>
                  <a:gd name="connsiteX3" fmla="*/ 265683 w 296502"/>
                  <a:gd name="connsiteY3" fmla="*/ 58323 h 206970"/>
                  <a:gd name="connsiteX4" fmla="*/ 277776 w 296502"/>
                  <a:gd name="connsiteY4" fmla="*/ 33091 h 206970"/>
                  <a:gd name="connsiteX5" fmla="*/ 270799 w 296502"/>
                  <a:gd name="connsiteY5" fmla="*/ 20882 h 206970"/>
                  <a:gd name="connsiteX6" fmla="*/ 258823 w 296502"/>
                  <a:gd name="connsiteY6" fmla="*/ 18905 h 206970"/>
                  <a:gd name="connsiteX7" fmla="*/ 211266 w 296502"/>
                  <a:gd name="connsiteY7" fmla="*/ 27859 h 206970"/>
                  <a:gd name="connsiteX8" fmla="*/ 194755 w 296502"/>
                  <a:gd name="connsiteY8" fmla="*/ 17859 h 206970"/>
                  <a:gd name="connsiteX9" fmla="*/ 191964 w 296502"/>
                  <a:gd name="connsiteY9" fmla="*/ 15650 h 206970"/>
                  <a:gd name="connsiteX10" fmla="*/ 256962 w 296502"/>
                  <a:gd name="connsiteY10" fmla="*/ 883 h 206970"/>
                  <a:gd name="connsiteX11" fmla="*/ 277892 w 296502"/>
                  <a:gd name="connsiteY11" fmla="*/ 4371 h 206970"/>
                  <a:gd name="connsiteX12" fmla="*/ 295217 w 296502"/>
                  <a:gd name="connsiteY12" fmla="*/ 38091 h 206970"/>
                  <a:gd name="connsiteX13" fmla="*/ 273706 w 296502"/>
                  <a:gd name="connsiteY13" fmla="*/ 77392 h 206970"/>
                  <a:gd name="connsiteX14" fmla="*/ 246963 w 296502"/>
                  <a:gd name="connsiteY14" fmla="*/ 105414 h 206970"/>
                  <a:gd name="connsiteX15" fmla="*/ 235568 w 296502"/>
                  <a:gd name="connsiteY15" fmla="*/ 114949 h 206970"/>
                  <a:gd name="connsiteX16" fmla="*/ 158012 w 296502"/>
                  <a:gd name="connsiteY16" fmla="*/ 167389 h 206970"/>
                  <a:gd name="connsiteX17" fmla="*/ 132431 w 296502"/>
                  <a:gd name="connsiteY17" fmla="*/ 180412 h 206970"/>
                  <a:gd name="connsiteX18" fmla="*/ 104758 w 296502"/>
                  <a:gd name="connsiteY18" fmla="*/ 192737 h 206970"/>
                  <a:gd name="connsiteX19" fmla="*/ 71038 w 296502"/>
                  <a:gd name="connsiteY19" fmla="*/ 202737 h 206970"/>
                  <a:gd name="connsiteX20" fmla="*/ 25690 w 296502"/>
                  <a:gd name="connsiteY20" fmla="*/ 204946 h 206970"/>
                  <a:gd name="connsiteX21" fmla="*/ 2319 w 296502"/>
                  <a:gd name="connsiteY21" fmla="*/ 167273 h 206970"/>
                  <a:gd name="connsiteX22" fmla="*/ 18830 w 296502"/>
                  <a:gd name="connsiteY22" fmla="*/ 135413 h 206970"/>
                  <a:gd name="connsiteX23" fmla="*/ 48946 w 296502"/>
                  <a:gd name="connsiteY23" fmla="*/ 102856 h 206970"/>
                  <a:gd name="connsiteX24" fmla="*/ 50690 w 296502"/>
                  <a:gd name="connsiteY24" fmla="*/ 119367 h 206970"/>
                  <a:gd name="connsiteX25" fmla="*/ 50690 w 296502"/>
                  <a:gd name="connsiteY25" fmla="*/ 126344 h 206970"/>
                  <a:gd name="connsiteX26" fmla="*/ 28597 w 296502"/>
                  <a:gd name="connsiteY26" fmla="*/ 152622 h 206970"/>
                  <a:gd name="connsiteX27" fmla="*/ 19644 w 296502"/>
                  <a:gd name="connsiteY27" fmla="*/ 169947 h 206970"/>
                  <a:gd name="connsiteX28" fmla="*/ 31272 w 296502"/>
                  <a:gd name="connsiteY28" fmla="*/ 188319 h 206970"/>
                  <a:gd name="connsiteX29" fmla="*/ 49062 w 296502"/>
                  <a:gd name="connsiteY29" fmla="*/ 188319 h 206970"/>
                  <a:gd name="connsiteX30" fmla="*/ 84642 w 296502"/>
                  <a:gd name="connsiteY30" fmla="*/ 179598 h 206970"/>
                  <a:gd name="connsiteX31" fmla="*/ 108362 w 296502"/>
                  <a:gd name="connsiteY31" fmla="*/ 170877 h 206970"/>
                  <a:gd name="connsiteX32" fmla="*/ 126734 w 296502"/>
                  <a:gd name="connsiteY32" fmla="*/ 162971 h 206970"/>
                  <a:gd name="connsiteX33" fmla="*/ 128362 w 296502"/>
                  <a:gd name="connsiteY33" fmla="*/ 162040 h 206970"/>
                  <a:gd name="connsiteX34" fmla="*/ 128362 w 296502"/>
                  <a:gd name="connsiteY34" fmla="*/ 162040 h 206970"/>
                  <a:gd name="connsiteX35" fmla="*/ 148012 w 296502"/>
                  <a:gd name="connsiteY35" fmla="*/ 152273 h 206970"/>
                  <a:gd name="connsiteX36" fmla="*/ 170337 w 296502"/>
                  <a:gd name="connsiteY36" fmla="*/ 139250 h 206970"/>
                  <a:gd name="connsiteX37" fmla="*/ 206150 w 296502"/>
                  <a:gd name="connsiteY37" fmla="*/ 115065 h 20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6502" h="206970">
                    <a:moveTo>
                      <a:pt x="206150" y="115065"/>
                    </a:moveTo>
                    <a:cubicBezTo>
                      <a:pt x="214638" y="108903"/>
                      <a:pt x="223010" y="102507"/>
                      <a:pt x="230452" y="95066"/>
                    </a:cubicBezTo>
                    <a:cubicBezTo>
                      <a:pt x="235800" y="91229"/>
                      <a:pt x="240451" y="86461"/>
                      <a:pt x="245102" y="81927"/>
                    </a:cubicBezTo>
                    <a:cubicBezTo>
                      <a:pt x="252544" y="74601"/>
                      <a:pt x="259637" y="66927"/>
                      <a:pt x="265683" y="58323"/>
                    </a:cubicBezTo>
                    <a:cubicBezTo>
                      <a:pt x="271148" y="50649"/>
                      <a:pt x="276148" y="42626"/>
                      <a:pt x="277776" y="33091"/>
                    </a:cubicBezTo>
                    <a:cubicBezTo>
                      <a:pt x="278822" y="26812"/>
                      <a:pt x="276729" y="23091"/>
                      <a:pt x="270799" y="20882"/>
                    </a:cubicBezTo>
                    <a:cubicBezTo>
                      <a:pt x="266962" y="19487"/>
                      <a:pt x="262892" y="19022"/>
                      <a:pt x="258823" y="18905"/>
                    </a:cubicBezTo>
                    <a:cubicBezTo>
                      <a:pt x="242312" y="18673"/>
                      <a:pt x="226614" y="22626"/>
                      <a:pt x="211266" y="27859"/>
                    </a:cubicBezTo>
                    <a:cubicBezTo>
                      <a:pt x="205452" y="25068"/>
                      <a:pt x="200918" y="20184"/>
                      <a:pt x="194755" y="17859"/>
                    </a:cubicBezTo>
                    <a:cubicBezTo>
                      <a:pt x="193825" y="17161"/>
                      <a:pt x="192895" y="16347"/>
                      <a:pt x="191964" y="15650"/>
                    </a:cubicBezTo>
                    <a:cubicBezTo>
                      <a:pt x="212894" y="7627"/>
                      <a:pt x="234289" y="1232"/>
                      <a:pt x="256962" y="883"/>
                    </a:cubicBezTo>
                    <a:cubicBezTo>
                      <a:pt x="264055" y="766"/>
                      <a:pt x="271264" y="1580"/>
                      <a:pt x="277892" y="4371"/>
                    </a:cubicBezTo>
                    <a:cubicBezTo>
                      <a:pt x="294868" y="11580"/>
                      <a:pt x="297891" y="23324"/>
                      <a:pt x="295217" y="38091"/>
                    </a:cubicBezTo>
                    <a:cubicBezTo>
                      <a:pt x="292426" y="53323"/>
                      <a:pt x="283241" y="65532"/>
                      <a:pt x="273706" y="77392"/>
                    </a:cubicBezTo>
                    <a:cubicBezTo>
                      <a:pt x="265567" y="87508"/>
                      <a:pt x="256032" y="96229"/>
                      <a:pt x="246963" y="105414"/>
                    </a:cubicBezTo>
                    <a:cubicBezTo>
                      <a:pt x="242777" y="108205"/>
                      <a:pt x="239289" y="111577"/>
                      <a:pt x="235568" y="114949"/>
                    </a:cubicBezTo>
                    <a:cubicBezTo>
                      <a:pt x="211382" y="134832"/>
                      <a:pt x="185337" y="152157"/>
                      <a:pt x="158012" y="167389"/>
                    </a:cubicBezTo>
                    <a:cubicBezTo>
                      <a:pt x="149524" y="171691"/>
                      <a:pt x="141152" y="176342"/>
                      <a:pt x="132431" y="180412"/>
                    </a:cubicBezTo>
                    <a:cubicBezTo>
                      <a:pt x="123362" y="184714"/>
                      <a:pt x="113944" y="188668"/>
                      <a:pt x="104758" y="192737"/>
                    </a:cubicBezTo>
                    <a:cubicBezTo>
                      <a:pt x="93595" y="196458"/>
                      <a:pt x="82665" y="200644"/>
                      <a:pt x="71038" y="202737"/>
                    </a:cubicBezTo>
                    <a:cubicBezTo>
                      <a:pt x="56038" y="205411"/>
                      <a:pt x="41039" y="208086"/>
                      <a:pt x="25690" y="204946"/>
                    </a:cubicBezTo>
                    <a:cubicBezTo>
                      <a:pt x="5807" y="200760"/>
                      <a:pt x="-2797" y="187040"/>
                      <a:pt x="2319" y="167273"/>
                    </a:cubicBezTo>
                    <a:cubicBezTo>
                      <a:pt x="5459" y="155413"/>
                      <a:pt x="11621" y="145181"/>
                      <a:pt x="18830" y="135413"/>
                    </a:cubicBezTo>
                    <a:cubicBezTo>
                      <a:pt x="27667" y="123437"/>
                      <a:pt x="37899" y="112856"/>
                      <a:pt x="48946" y="102856"/>
                    </a:cubicBezTo>
                    <a:cubicBezTo>
                      <a:pt x="50690" y="108205"/>
                      <a:pt x="49411" y="113902"/>
                      <a:pt x="50690" y="119367"/>
                    </a:cubicBezTo>
                    <a:cubicBezTo>
                      <a:pt x="51271" y="121577"/>
                      <a:pt x="52550" y="124018"/>
                      <a:pt x="50690" y="126344"/>
                    </a:cubicBezTo>
                    <a:cubicBezTo>
                      <a:pt x="42550" y="134367"/>
                      <a:pt x="34992" y="143088"/>
                      <a:pt x="28597" y="152622"/>
                    </a:cubicBezTo>
                    <a:cubicBezTo>
                      <a:pt x="24877" y="158087"/>
                      <a:pt x="21621" y="163668"/>
                      <a:pt x="19644" y="169947"/>
                    </a:cubicBezTo>
                    <a:cubicBezTo>
                      <a:pt x="16272" y="180645"/>
                      <a:pt x="20109" y="186575"/>
                      <a:pt x="31272" y="188319"/>
                    </a:cubicBezTo>
                    <a:cubicBezTo>
                      <a:pt x="37202" y="189249"/>
                      <a:pt x="43132" y="189016"/>
                      <a:pt x="49062" y="188319"/>
                    </a:cubicBezTo>
                    <a:cubicBezTo>
                      <a:pt x="61271" y="186807"/>
                      <a:pt x="73247" y="184365"/>
                      <a:pt x="84642" y="179598"/>
                    </a:cubicBezTo>
                    <a:cubicBezTo>
                      <a:pt x="92898" y="177738"/>
                      <a:pt x="100688" y="174482"/>
                      <a:pt x="108362" y="170877"/>
                    </a:cubicBezTo>
                    <a:cubicBezTo>
                      <a:pt x="114757" y="169017"/>
                      <a:pt x="120688" y="165994"/>
                      <a:pt x="126734" y="162971"/>
                    </a:cubicBezTo>
                    <a:cubicBezTo>
                      <a:pt x="127432" y="162971"/>
                      <a:pt x="128129" y="162854"/>
                      <a:pt x="128362" y="162040"/>
                    </a:cubicBezTo>
                    <a:lnTo>
                      <a:pt x="128362" y="162040"/>
                    </a:lnTo>
                    <a:cubicBezTo>
                      <a:pt x="135455" y="159948"/>
                      <a:pt x="141501" y="155645"/>
                      <a:pt x="148012" y="152273"/>
                    </a:cubicBezTo>
                    <a:cubicBezTo>
                      <a:pt x="155686" y="148320"/>
                      <a:pt x="162896" y="143669"/>
                      <a:pt x="170337" y="139250"/>
                    </a:cubicBezTo>
                    <a:cubicBezTo>
                      <a:pt x="182779" y="131925"/>
                      <a:pt x="194871" y="124018"/>
                      <a:pt x="206150" y="115065"/>
                    </a:cubicBezTo>
                    <a:close/>
                  </a:path>
                </a:pathLst>
              </a:custGeom>
              <a:solidFill>
                <a:srgbClr val="1767B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4B272D00-B845-40B2-A71C-A76F69906A17}"/>
                  </a:ext>
                </a:extLst>
              </p:cNvPr>
              <p:cNvSpPr/>
              <p:nvPr/>
            </p:nvSpPr>
            <p:spPr>
              <a:xfrm>
                <a:off x="4670952" y="3403908"/>
                <a:ext cx="87207" cy="87207"/>
              </a:xfrm>
              <a:custGeom>
                <a:avLst/>
                <a:gdLst>
                  <a:gd name="connsiteX0" fmla="*/ 78660 w 87206"/>
                  <a:gd name="connsiteY0" fmla="*/ 79358 h 87206"/>
                  <a:gd name="connsiteX1" fmla="*/ 60289 w 87206"/>
                  <a:gd name="connsiteY1" fmla="*/ 87265 h 87206"/>
                  <a:gd name="connsiteX2" fmla="*/ 55754 w 87206"/>
                  <a:gd name="connsiteY2" fmla="*/ 86451 h 87206"/>
                  <a:gd name="connsiteX3" fmla="*/ 26802 w 87206"/>
                  <a:gd name="connsiteY3" fmla="*/ 86451 h 87206"/>
                  <a:gd name="connsiteX4" fmla="*/ 23662 w 87206"/>
                  <a:gd name="connsiteY4" fmla="*/ 83428 h 87206"/>
                  <a:gd name="connsiteX5" fmla="*/ 5174 w 87206"/>
                  <a:gd name="connsiteY5" fmla="*/ 47266 h 87206"/>
                  <a:gd name="connsiteX6" fmla="*/ 2616 w 87206"/>
                  <a:gd name="connsiteY6" fmla="*/ 42847 h 87206"/>
                  <a:gd name="connsiteX7" fmla="*/ 2616 w 87206"/>
                  <a:gd name="connsiteY7" fmla="*/ 35871 h 87206"/>
                  <a:gd name="connsiteX8" fmla="*/ 872 w 87206"/>
                  <a:gd name="connsiteY8" fmla="*/ 19360 h 87206"/>
                  <a:gd name="connsiteX9" fmla="*/ 3895 w 87206"/>
                  <a:gd name="connsiteY9" fmla="*/ 872 h 87206"/>
                  <a:gd name="connsiteX10" fmla="*/ 8779 w 87206"/>
                  <a:gd name="connsiteY10" fmla="*/ 1919 h 87206"/>
                  <a:gd name="connsiteX11" fmla="*/ 35173 w 87206"/>
                  <a:gd name="connsiteY11" fmla="*/ 2732 h 87206"/>
                  <a:gd name="connsiteX12" fmla="*/ 56568 w 87206"/>
                  <a:gd name="connsiteY12" fmla="*/ 28429 h 87206"/>
                  <a:gd name="connsiteX13" fmla="*/ 61684 w 87206"/>
                  <a:gd name="connsiteY13" fmla="*/ 34592 h 87206"/>
                  <a:gd name="connsiteX14" fmla="*/ 85404 w 87206"/>
                  <a:gd name="connsiteY14" fmla="*/ 53545 h 87206"/>
                  <a:gd name="connsiteX15" fmla="*/ 83195 w 87206"/>
                  <a:gd name="connsiteY15" fmla="*/ 72730 h 87206"/>
                  <a:gd name="connsiteX16" fmla="*/ 80172 w 87206"/>
                  <a:gd name="connsiteY16" fmla="*/ 78428 h 87206"/>
                  <a:gd name="connsiteX17" fmla="*/ 80172 w 87206"/>
                  <a:gd name="connsiteY17" fmla="*/ 78428 h 87206"/>
                  <a:gd name="connsiteX18" fmla="*/ 78660 w 87206"/>
                  <a:gd name="connsiteY18" fmla="*/ 79358 h 8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206" h="87206">
                    <a:moveTo>
                      <a:pt x="78660" y="79358"/>
                    </a:moveTo>
                    <a:cubicBezTo>
                      <a:pt x="72730" y="82381"/>
                      <a:pt x="66800" y="85288"/>
                      <a:pt x="60289" y="87265"/>
                    </a:cubicBezTo>
                    <a:cubicBezTo>
                      <a:pt x="59010" y="85869"/>
                      <a:pt x="57266" y="86451"/>
                      <a:pt x="55754" y="86451"/>
                    </a:cubicBezTo>
                    <a:cubicBezTo>
                      <a:pt x="46103" y="86451"/>
                      <a:pt x="36452" y="86451"/>
                      <a:pt x="26802" y="86451"/>
                    </a:cubicBezTo>
                    <a:cubicBezTo>
                      <a:pt x="25755" y="85404"/>
                      <a:pt x="24592" y="84590"/>
                      <a:pt x="23662" y="83428"/>
                    </a:cubicBezTo>
                    <a:cubicBezTo>
                      <a:pt x="15058" y="72614"/>
                      <a:pt x="8895" y="60638"/>
                      <a:pt x="5174" y="47266"/>
                    </a:cubicBezTo>
                    <a:cubicBezTo>
                      <a:pt x="4709" y="45638"/>
                      <a:pt x="5174" y="43313"/>
                      <a:pt x="2616" y="42847"/>
                    </a:cubicBezTo>
                    <a:cubicBezTo>
                      <a:pt x="4477" y="40522"/>
                      <a:pt x="3081" y="38080"/>
                      <a:pt x="2616" y="35871"/>
                    </a:cubicBezTo>
                    <a:cubicBezTo>
                      <a:pt x="1337" y="30406"/>
                      <a:pt x="2616" y="24709"/>
                      <a:pt x="872" y="19360"/>
                    </a:cubicBezTo>
                    <a:cubicBezTo>
                      <a:pt x="2616" y="13314"/>
                      <a:pt x="1919" y="6918"/>
                      <a:pt x="3895" y="872"/>
                    </a:cubicBezTo>
                    <a:cubicBezTo>
                      <a:pt x="5291" y="2384"/>
                      <a:pt x="7151" y="1919"/>
                      <a:pt x="8779" y="1919"/>
                    </a:cubicBezTo>
                    <a:cubicBezTo>
                      <a:pt x="17616" y="2267"/>
                      <a:pt x="26453" y="1105"/>
                      <a:pt x="35173" y="2732"/>
                    </a:cubicBezTo>
                    <a:cubicBezTo>
                      <a:pt x="47499" y="4942"/>
                      <a:pt x="56801" y="15755"/>
                      <a:pt x="56568" y="28429"/>
                    </a:cubicBezTo>
                    <a:cubicBezTo>
                      <a:pt x="56452" y="32499"/>
                      <a:pt x="57266" y="34243"/>
                      <a:pt x="61684" y="34592"/>
                    </a:cubicBezTo>
                    <a:cubicBezTo>
                      <a:pt x="73544" y="35755"/>
                      <a:pt x="81800" y="41917"/>
                      <a:pt x="85404" y="53545"/>
                    </a:cubicBezTo>
                    <a:cubicBezTo>
                      <a:pt x="87381" y="60173"/>
                      <a:pt x="86683" y="66684"/>
                      <a:pt x="83195" y="72730"/>
                    </a:cubicBezTo>
                    <a:cubicBezTo>
                      <a:pt x="82149" y="74591"/>
                      <a:pt x="81218" y="76567"/>
                      <a:pt x="80172" y="78428"/>
                    </a:cubicBezTo>
                    <a:cubicBezTo>
                      <a:pt x="80172" y="78428"/>
                      <a:pt x="80172" y="78428"/>
                      <a:pt x="80172" y="78428"/>
                    </a:cubicBezTo>
                    <a:cubicBezTo>
                      <a:pt x="79591" y="78428"/>
                      <a:pt x="79009" y="78660"/>
                      <a:pt x="78660" y="79358"/>
                    </a:cubicBezTo>
                    <a:close/>
                  </a:path>
                </a:pathLst>
              </a:custGeom>
              <a:solidFill>
                <a:srgbClr val="98C9E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FE9684C3-8264-4DA8-BD73-D9137B66CD81}"/>
                  </a:ext>
                </a:extLst>
              </p:cNvPr>
              <p:cNvSpPr/>
              <p:nvPr/>
            </p:nvSpPr>
            <p:spPr>
              <a:xfrm>
                <a:off x="4780014" y="3434372"/>
                <a:ext cx="89532" cy="76742"/>
              </a:xfrm>
              <a:custGeom>
                <a:avLst/>
                <a:gdLst>
                  <a:gd name="connsiteX0" fmla="*/ 993 w 89532"/>
                  <a:gd name="connsiteY0" fmla="*/ 53312 h 76741"/>
                  <a:gd name="connsiteX1" fmla="*/ 78549 w 89532"/>
                  <a:gd name="connsiteY1" fmla="*/ 872 h 76741"/>
                  <a:gd name="connsiteX2" fmla="*/ 89479 w 89532"/>
                  <a:gd name="connsiteY2" fmla="*/ 872 h 76741"/>
                  <a:gd name="connsiteX3" fmla="*/ 42271 w 89532"/>
                  <a:gd name="connsiteY3" fmla="*/ 75405 h 76741"/>
                  <a:gd name="connsiteX4" fmla="*/ 38783 w 89532"/>
                  <a:gd name="connsiteY4" fmla="*/ 76916 h 76741"/>
                  <a:gd name="connsiteX5" fmla="*/ 24016 w 89532"/>
                  <a:gd name="connsiteY5" fmla="*/ 76916 h 76741"/>
                  <a:gd name="connsiteX6" fmla="*/ 993 w 89532"/>
                  <a:gd name="connsiteY6" fmla="*/ 53312 h 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532" h="76741">
                    <a:moveTo>
                      <a:pt x="993" y="53312"/>
                    </a:moveTo>
                    <a:cubicBezTo>
                      <a:pt x="28318" y="38080"/>
                      <a:pt x="54248" y="20755"/>
                      <a:pt x="78549" y="872"/>
                    </a:cubicBezTo>
                    <a:cubicBezTo>
                      <a:pt x="82154" y="872"/>
                      <a:pt x="85875" y="872"/>
                      <a:pt x="89479" y="872"/>
                    </a:cubicBezTo>
                    <a:cubicBezTo>
                      <a:pt x="85991" y="33429"/>
                      <a:pt x="69945" y="58080"/>
                      <a:pt x="42271" y="75405"/>
                    </a:cubicBezTo>
                    <a:cubicBezTo>
                      <a:pt x="41225" y="76102"/>
                      <a:pt x="39946" y="76451"/>
                      <a:pt x="38783" y="76916"/>
                    </a:cubicBezTo>
                    <a:cubicBezTo>
                      <a:pt x="33899" y="76916"/>
                      <a:pt x="28900" y="76684"/>
                      <a:pt x="24016" y="76916"/>
                    </a:cubicBezTo>
                    <a:cubicBezTo>
                      <a:pt x="10412" y="77498"/>
                      <a:pt x="-402" y="65986"/>
                      <a:pt x="993" y="53312"/>
                    </a:cubicBezTo>
                    <a:close/>
                  </a:path>
                </a:pathLst>
              </a:custGeom>
              <a:solidFill>
                <a:srgbClr val="98C9E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C79FFE42-D6D1-4F6D-93E7-95808FA838FF}"/>
                  </a:ext>
                </a:extLst>
              </p:cNvPr>
              <p:cNvSpPr/>
              <p:nvPr/>
            </p:nvSpPr>
            <p:spPr>
              <a:xfrm>
                <a:off x="4619907" y="3277626"/>
                <a:ext cx="81393" cy="81393"/>
              </a:xfrm>
              <a:custGeom>
                <a:avLst/>
                <a:gdLst>
                  <a:gd name="connsiteX0" fmla="*/ 41336 w 81392"/>
                  <a:gd name="connsiteY0" fmla="*/ 879 h 81392"/>
                  <a:gd name="connsiteX1" fmla="*/ 44127 w 81392"/>
                  <a:gd name="connsiteY1" fmla="*/ 4600 h 81392"/>
                  <a:gd name="connsiteX2" fmla="*/ 77730 w 81392"/>
                  <a:gd name="connsiteY2" fmla="*/ 38203 h 81392"/>
                  <a:gd name="connsiteX3" fmla="*/ 81567 w 81392"/>
                  <a:gd name="connsiteY3" fmla="*/ 41459 h 81392"/>
                  <a:gd name="connsiteX4" fmla="*/ 77498 w 81392"/>
                  <a:gd name="connsiteY4" fmla="*/ 44482 h 81392"/>
                  <a:gd name="connsiteX5" fmla="*/ 44359 w 81392"/>
                  <a:gd name="connsiteY5" fmla="*/ 77272 h 81392"/>
                  <a:gd name="connsiteX6" fmla="*/ 41103 w 81392"/>
                  <a:gd name="connsiteY6" fmla="*/ 81574 h 81392"/>
                  <a:gd name="connsiteX7" fmla="*/ 38196 w 81392"/>
                  <a:gd name="connsiteY7" fmla="*/ 77504 h 81392"/>
                  <a:gd name="connsiteX8" fmla="*/ 4709 w 81392"/>
                  <a:gd name="connsiteY8" fmla="*/ 44366 h 81392"/>
                  <a:gd name="connsiteX9" fmla="*/ 872 w 81392"/>
                  <a:gd name="connsiteY9" fmla="*/ 41226 h 81392"/>
                  <a:gd name="connsiteX10" fmla="*/ 4825 w 81392"/>
                  <a:gd name="connsiteY10" fmla="*/ 38203 h 81392"/>
                  <a:gd name="connsiteX11" fmla="*/ 38196 w 81392"/>
                  <a:gd name="connsiteY11" fmla="*/ 5762 h 81392"/>
                  <a:gd name="connsiteX12" fmla="*/ 41336 w 81392"/>
                  <a:gd name="connsiteY12" fmla="*/ 879 h 8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92" h="81392">
                    <a:moveTo>
                      <a:pt x="41336" y="879"/>
                    </a:moveTo>
                    <a:cubicBezTo>
                      <a:pt x="43196" y="1228"/>
                      <a:pt x="44127" y="2623"/>
                      <a:pt x="44127" y="4600"/>
                    </a:cubicBezTo>
                    <a:cubicBezTo>
                      <a:pt x="44592" y="22971"/>
                      <a:pt x="59475" y="37273"/>
                      <a:pt x="77730" y="38203"/>
                    </a:cubicBezTo>
                    <a:cubicBezTo>
                      <a:pt x="79939" y="38319"/>
                      <a:pt x="81684" y="39133"/>
                      <a:pt x="81567" y="41459"/>
                    </a:cubicBezTo>
                    <a:cubicBezTo>
                      <a:pt x="81451" y="43784"/>
                      <a:pt x="79591" y="44249"/>
                      <a:pt x="77498" y="44482"/>
                    </a:cubicBezTo>
                    <a:cubicBezTo>
                      <a:pt x="58545" y="45994"/>
                      <a:pt x="45871" y="58551"/>
                      <a:pt x="44359" y="77272"/>
                    </a:cubicBezTo>
                    <a:cubicBezTo>
                      <a:pt x="44127" y="79481"/>
                      <a:pt x="43661" y="81574"/>
                      <a:pt x="41103" y="81574"/>
                    </a:cubicBezTo>
                    <a:cubicBezTo>
                      <a:pt x="38778" y="81574"/>
                      <a:pt x="38313" y="79597"/>
                      <a:pt x="38196" y="77504"/>
                    </a:cubicBezTo>
                    <a:cubicBezTo>
                      <a:pt x="37034" y="58086"/>
                      <a:pt x="21453" y="44598"/>
                      <a:pt x="4709" y="44366"/>
                    </a:cubicBezTo>
                    <a:cubicBezTo>
                      <a:pt x="2732" y="44366"/>
                      <a:pt x="872" y="43784"/>
                      <a:pt x="872" y="41226"/>
                    </a:cubicBezTo>
                    <a:cubicBezTo>
                      <a:pt x="872" y="38668"/>
                      <a:pt x="2732" y="38436"/>
                      <a:pt x="4825" y="38203"/>
                    </a:cubicBezTo>
                    <a:cubicBezTo>
                      <a:pt x="23662" y="36575"/>
                      <a:pt x="35987" y="24599"/>
                      <a:pt x="38196" y="5762"/>
                    </a:cubicBezTo>
                    <a:cubicBezTo>
                      <a:pt x="38429" y="2158"/>
                      <a:pt x="39359" y="762"/>
                      <a:pt x="41336" y="879"/>
                    </a:cubicBezTo>
                    <a:close/>
                  </a:path>
                </a:pathLst>
              </a:custGeom>
              <a:solidFill>
                <a:srgbClr val="B8D434"/>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C9194C8A-4ADC-477D-AFA4-4A1E5E43CF5A}"/>
                  </a:ext>
                </a:extLst>
              </p:cNvPr>
              <p:cNvSpPr/>
              <p:nvPr/>
            </p:nvSpPr>
            <p:spPr>
              <a:xfrm>
                <a:off x="4726997" y="3486812"/>
                <a:ext cx="91858" cy="37208"/>
              </a:xfrm>
              <a:custGeom>
                <a:avLst/>
                <a:gdLst>
                  <a:gd name="connsiteX0" fmla="*/ 54010 w 91857"/>
                  <a:gd name="connsiteY0" fmla="*/ 872 h 37208"/>
                  <a:gd name="connsiteX1" fmla="*/ 77033 w 91857"/>
                  <a:gd name="connsiteY1" fmla="*/ 24360 h 37208"/>
                  <a:gd name="connsiteX2" fmla="*/ 91799 w 91857"/>
                  <a:gd name="connsiteY2" fmla="*/ 24360 h 37208"/>
                  <a:gd name="connsiteX3" fmla="*/ 54591 w 91857"/>
                  <a:gd name="connsiteY3" fmla="*/ 36220 h 37208"/>
                  <a:gd name="connsiteX4" fmla="*/ 3430 w 91857"/>
                  <a:gd name="connsiteY4" fmla="*/ 27732 h 37208"/>
                  <a:gd name="connsiteX5" fmla="*/ 872 w 91857"/>
                  <a:gd name="connsiteY5" fmla="*/ 26220 h 37208"/>
                  <a:gd name="connsiteX6" fmla="*/ 28546 w 91857"/>
                  <a:gd name="connsiteY6" fmla="*/ 13895 h 37208"/>
                  <a:gd name="connsiteX7" fmla="*/ 54010 w 91857"/>
                  <a:gd name="connsiteY7" fmla="*/ 872 h 3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857" h="37208">
                    <a:moveTo>
                      <a:pt x="54010" y="872"/>
                    </a:moveTo>
                    <a:cubicBezTo>
                      <a:pt x="52615" y="13546"/>
                      <a:pt x="63428" y="25057"/>
                      <a:pt x="77033" y="24360"/>
                    </a:cubicBezTo>
                    <a:cubicBezTo>
                      <a:pt x="81916" y="24127"/>
                      <a:pt x="86916" y="24360"/>
                      <a:pt x="91799" y="24360"/>
                    </a:cubicBezTo>
                    <a:cubicBezTo>
                      <a:pt x="80404" y="31453"/>
                      <a:pt x="67730" y="34941"/>
                      <a:pt x="54591" y="36220"/>
                    </a:cubicBezTo>
                    <a:cubicBezTo>
                      <a:pt x="36917" y="37964"/>
                      <a:pt x="19709" y="35290"/>
                      <a:pt x="3430" y="27732"/>
                    </a:cubicBezTo>
                    <a:cubicBezTo>
                      <a:pt x="2500" y="27267"/>
                      <a:pt x="1686" y="26685"/>
                      <a:pt x="872" y="26220"/>
                    </a:cubicBezTo>
                    <a:cubicBezTo>
                      <a:pt x="10058" y="22150"/>
                      <a:pt x="19476" y="18197"/>
                      <a:pt x="28546" y="13895"/>
                    </a:cubicBezTo>
                    <a:cubicBezTo>
                      <a:pt x="37034" y="9825"/>
                      <a:pt x="45522" y="5174"/>
                      <a:pt x="54010" y="872"/>
                    </a:cubicBezTo>
                    <a:close/>
                  </a:path>
                </a:pathLst>
              </a:custGeom>
              <a:solidFill>
                <a:srgbClr val="5AB4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2696F288-9B65-4F25-950B-02BE4B3132D4}"/>
                  </a:ext>
                </a:extLst>
              </p:cNvPr>
              <p:cNvSpPr/>
              <p:nvPr/>
            </p:nvSpPr>
            <p:spPr>
              <a:xfrm>
                <a:off x="4857691" y="3424721"/>
                <a:ext cx="12790" cy="10465"/>
              </a:xfrm>
              <a:custGeom>
                <a:avLst/>
                <a:gdLst>
                  <a:gd name="connsiteX0" fmla="*/ 11802 w 12790"/>
                  <a:gd name="connsiteY0" fmla="*/ 10407 h 10464"/>
                  <a:gd name="connsiteX1" fmla="*/ 872 w 12790"/>
                  <a:gd name="connsiteY1" fmla="*/ 10407 h 10464"/>
                  <a:gd name="connsiteX2" fmla="*/ 12267 w 12790"/>
                  <a:gd name="connsiteY2" fmla="*/ 872 h 10464"/>
                  <a:gd name="connsiteX3" fmla="*/ 11802 w 12790"/>
                  <a:gd name="connsiteY3" fmla="*/ 10407 h 10464"/>
                </a:gdLst>
                <a:ahLst/>
                <a:cxnLst>
                  <a:cxn ang="0">
                    <a:pos x="connsiteX0" y="connsiteY0"/>
                  </a:cxn>
                  <a:cxn ang="0">
                    <a:pos x="connsiteX1" y="connsiteY1"/>
                  </a:cxn>
                  <a:cxn ang="0">
                    <a:pos x="connsiteX2" y="connsiteY2"/>
                  </a:cxn>
                  <a:cxn ang="0">
                    <a:pos x="connsiteX3" y="connsiteY3"/>
                  </a:cxn>
                </a:cxnLst>
                <a:rect l="l" t="t" r="r" b="b"/>
                <a:pathLst>
                  <a:path w="12790" h="10464">
                    <a:moveTo>
                      <a:pt x="11802" y="10407"/>
                    </a:moveTo>
                    <a:cubicBezTo>
                      <a:pt x="8197" y="10407"/>
                      <a:pt x="4477" y="10407"/>
                      <a:pt x="872" y="10407"/>
                    </a:cubicBezTo>
                    <a:cubicBezTo>
                      <a:pt x="4477" y="7035"/>
                      <a:pt x="8081" y="3663"/>
                      <a:pt x="12267" y="872"/>
                    </a:cubicBezTo>
                    <a:cubicBezTo>
                      <a:pt x="12383" y="4128"/>
                      <a:pt x="12500" y="7267"/>
                      <a:pt x="11802" y="10407"/>
                    </a:cubicBezTo>
                    <a:close/>
                  </a:path>
                </a:pathLst>
              </a:custGeom>
              <a:solidFill>
                <a:srgbClr val="5BB2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494EC948-D5C8-4E75-8B3F-337E907A2A29}"/>
                  </a:ext>
                </a:extLst>
              </p:cNvPr>
              <p:cNvSpPr/>
              <p:nvPr/>
            </p:nvSpPr>
            <p:spPr>
              <a:xfrm>
                <a:off x="4751133" y="3337282"/>
                <a:ext cx="117438" cy="77905"/>
              </a:xfrm>
              <a:custGeom>
                <a:avLst/>
                <a:gdLst>
                  <a:gd name="connsiteX0" fmla="*/ 66617 w 117438"/>
                  <a:gd name="connsiteY0" fmla="*/ 872 h 77904"/>
                  <a:gd name="connsiteX1" fmla="*/ 83128 w 117438"/>
                  <a:gd name="connsiteY1" fmla="*/ 10872 h 77904"/>
                  <a:gd name="connsiteX2" fmla="*/ 84872 w 117438"/>
                  <a:gd name="connsiteY2" fmla="*/ 12848 h 77904"/>
                  <a:gd name="connsiteX3" fmla="*/ 108360 w 117438"/>
                  <a:gd name="connsiteY3" fmla="*/ 42731 h 77904"/>
                  <a:gd name="connsiteX4" fmla="*/ 117080 w 117438"/>
                  <a:gd name="connsiteY4" fmla="*/ 64824 h 77904"/>
                  <a:gd name="connsiteX5" fmla="*/ 102430 w 117438"/>
                  <a:gd name="connsiteY5" fmla="*/ 77963 h 77904"/>
                  <a:gd name="connsiteX6" fmla="*/ 29757 w 117438"/>
                  <a:gd name="connsiteY6" fmla="*/ 77846 h 77904"/>
                  <a:gd name="connsiteX7" fmla="*/ 4758 w 117438"/>
                  <a:gd name="connsiteY7" fmla="*/ 64010 h 77904"/>
                  <a:gd name="connsiteX8" fmla="*/ 5456 w 117438"/>
                  <a:gd name="connsiteY8" fmla="*/ 35638 h 77904"/>
                  <a:gd name="connsiteX9" fmla="*/ 27199 w 117438"/>
                  <a:gd name="connsiteY9" fmla="*/ 23081 h 77904"/>
                  <a:gd name="connsiteX10" fmla="*/ 29409 w 117438"/>
                  <a:gd name="connsiteY10" fmla="*/ 23081 h 77904"/>
                  <a:gd name="connsiteX11" fmla="*/ 38246 w 117438"/>
                  <a:gd name="connsiteY11" fmla="*/ 22616 h 77904"/>
                  <a:gd name="connsiteX12" fmla="*/ 39641 w 117438"/>
                  <a:gd name="connsiteY12" fmla="*/ 14360 h 77904"/>
                  <a:gd name="connsiteX13" fmla="*/ 55106 w 117438"/>
                  <a:gd name="connsiteY13" fmla="*/ 1337 h 77904"/>
                  <a:gd name="connsiteX14" fmla="*/ 66617 w 117438"/>
                  <a:gd name="connsiteY14" fmla="*/ 872 h 7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7438" h="77904">
                    <a:moveTo>
                      <a:pt x="66617" y="872"/>
                    </a:moveTo>
                    <a:cubicBezTo>
                      <a:pt x="72663" y="3198"/>
                      <a:pt x="77314" y="8081"/>
                      <a:pt x="83128" y="10872"/>
                    </a:cubicBezTo>
                    <a:cubicBezTo>
                      <a:pt x="83709" y="11569"/>
                      <a:pt x="84174" y="12267"/>
                      <a:pt x="84872" y="12848"/>
                    </a:cubicBezTo>
                    <a:cubicBezTo>
                      <a:pt x="94988" y="20988"/>
                      <a:pt x="102197" y="31336"/>
                      <a:pt x="108360" y="42731"/>
                    </a:cubicBezTo>
                    <a:cubicBezTo>
                      <a:pt x="112197" y="49824"/>
                      <a:pt x="113825" y="57614"/>
                      <a:pt x="117080" y="64824"/>
                    </a:cubicBezTo>
                    <a:cubicBezTo>
                      <a:pt x="112313" y="69358"/>
                      <a:pt x="107778" y="74126"/>
                      <a:pt x="102430" y="77963"/>
                    </a:cubicBezTo>
                    <a:cubicBezTo>
                      <a:pt x="78244" y="77963"/>
                      <a:pt x="53943" y="77963"/>
                      <a:pt x="29757" y="77846"/>
                    </a:cubicBezTo>
                    <a:cubicBezTo>
                      <a:pt x="19060" y="77730"/>
                      <a:pt x="10223" y="73660"/>
                      <a:pt x="4758" y="64010"/>
                    </a:cubicBezTo>
                    <a:cubicBezTo>
                      <a:pt x="-590" y="54475"/>
                      <a:pt x="-474" y="44824"/>
                      <a:pt x="5456" y="35638"/>
                    </a:cubicBezTo>
                    <a:cubicBezTo>
                      <a:pt x="10456" y="27848"/>
                      <a:pt x="17897" y="23778"/>
                      <a:pt x="27199" y="23081"/>
                    </a:cubicBezTo>
                    <a:cubicBezTo>
                      <a:pt x="27897" y="23081"/>
                      <a:pt x="28595" y="23081"/>
                      <a:pt x="29409" y="23081"/>
                    </a:cubicBezTo>
                    <a:cubicBezTo>
                      <a:pt x="32432" y="23081"/>
                      <a:pt x="36269" y="24127"/>
                      <a:pt x="38246" y="22616"/>
                    </a:cubicBezTo>
                    <a:cubicBezTo>
                      <a:pt x="39873" y="21453"/>
                      <a:pt x="39176" y="17151"/>
                      <a:pt x="39641" y="14360"/>
                    </a:cubicBezTo>
                    <a:cubicBezTo>
                      <a:pt x="40687" y="7849"/>
                      <a:pt x="48129" y="1570"/>
                      <a:pt x="55106" y="1337"/>
                    </a:cubicBezTo>
                    <a:cubicBezTo>
                      <a:pt x="58826" y="1105"/>
                      <a:pt x="62780" y="988"/>
                      <a:pt x="66617" y="872"/>
                    </a:cubicBezTo>
                    <a:close/>
                  </a:path>
                </a:pathLst>
              </a:custGeom>
              <a:solidFill>
                <a:srgbClr val="98C9E2"/>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222C4150-A16F-46A7-8108-DE3D8F39233F}"/>
                  </a:ext>
                </a:extLst>
              </p:cNvPr>
              <p:cNvSpPr/>
              <p:nvPr/>
            </p:nvSpPr>
            <p:spPr>
              <a:xfrm>
                <a:off x="4792343" y="3434391"/>
                <a:ext cx="37208" cy="25581"/>
              </a:xfrm>
              <a:custGeom>
                <a:avLst/>
                <a:gdLst>
                  <a:gd name="connsiteX0" fmla="*/ 36802 w 37208"/>
                  <a:gd name="connsiteY0" fmla="*/ 970 h 25580"/>
                  <a:gd name="connsiteX1" fmla="*/ 989 w 37208"/>
                  <a:gd name="connsiteY1" fmla="*/ 25271 h 25580"/>
                  <a:gd name="connsiteX2" fmla="*/ 24709 w 37208"/>
                  <a:gd name="connsiteY2" fmla="*/ 970 h 25580"/>
                  <a:gd name="connsiteX3" fmla="*/ 36802 w 37208"/>
                  <a:gd name="connsiteY3" fmla="*/ 970 h 25580"/>
                </a:gdLst>
                <a:ahLst/>
                <a:cxnLst>
                  <a:cxn ang="0">
                    <a:pos x="connsiteX0" y="connsiteY0"/>
                  </a:cxn>
                  <a:cxn ang="0">
                    <a:pos x="connsiteX1" y="connsiteY1"/>
                  </a:cxn>
                  <a:cxn ang="0">
                    <a:pos x="connsiteX2" y="connsiteY2"/>
                  </a:cxn>
                  <a:cxn ang="0">
                    <a:pos x="connsiteX3" y="connsiteY3"/>
                  </a:cxn>
                </a:cxnLst>
                <a:rect l="l" t="t" r="r" b="b"/>
                <a:pathLst>
                  <a:path w="37208" h="25580">
                    <a:moveTo>
                      <a:pt x="36802" y="970"/>
                    </a:moveTo>
                    <a:cubicBezTo>
                      <a:pt x="25523" y="10039"/>
                      <a:pt x="13430" y="17946"/>
                      <a:pt x="989" y="25271"/>
                    </a:cubicBezTo>
                    <a:cubicBezTo>
                      <a:pt x="-406" y="13411"/>
                      <a:pt x="10872" y="-426"/>
                      <a:pt x="24709" y="970"/>
                    </a:cubicBezTo>
                    <a:cubicBezTo>
                      <a:pt x="28663" y="1202"/>
                      <a:pt x="32732" y="853"/>
                      <a:pt x="36802" y="970"/>
                    </a:cubicBezTo>
                    <a:close/>
                  </a:path>
                </a:pathLst>
              </a:custGeom>
              <a:solidFill>
                <a:srgbClr val="96C7E1"/>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BFA09786-22E5-4140-8E0A-42C5F2DEC08F}"/>
                  </a:ext>
                </a:extLst>
              </p:cNvPr>
              <p:cNvSpPr/>
              <p:nvPr/>
            </p:nvSpPr>
            <p:spPr>
              <a:xfrm>
                <a:off x="4696998" y="3489367"/>
                <a:ext cx="34883" cy="10465"/>
              </a:xfrm>
              <a:custGeom>
                <a:avLst/>
                <a:gdLst>
                  <a:gd name="connsiteX0" fmla="*/ 10639 w 34882"/>
                  <a:gd name="connsiteY0" fmla="*/ 10527 h 10464"/>
                  <a:gd name="connsiteX1" fmla="*/ 872 w 34882"/>
                  <a:gd name="connsiteY1" fmla="*/ 992 h 10464"/>
                  <a:gd name="connsiteX2" fmla="*/ 29825 w 34882"/>
                  <a:gd name="connsiteY2" fmla="*/ 992 h 10464"/>
                  <a:gd name="connsiteX3" fmla="*/ 34359 w 34882"/>
                  <a:gd name="connsiteY3" fmla="*/ 1806 h 10464"/>
                  <a:gd name="connsiteX4" fmla="*/ 10639 w 34882"/>
                  <a:gd name="connsiteY4" fmla="*/ 10527 h 1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82" h="10464">
                    <a:moveTo>
                      <a:pt x="10639" y="10527"/>
                    </a:moveTo>
                    <a:cubicBezTo>
                      <a:pt x="6918" y="7852"/>
                      <a:pt x="3546" y="4713"/>
                      <a:pt x="872" y="992"/>
                    </a:cubicBezTo>
                    <a:cubicBezTo>
                      <a:pt x="10523" y="992"/>
                      <a:pt x="20174" y="992"/>
                      <a:pt x="29825" y="992"/>
                    </a:cubicBezTo>
                    <a:cubicBezTo>
                      <a:pt x="31336" y="992"/>
                      <a:pt x="33080" y="411"/>
                      <a:pt x="34359" y="1806"/>
                    </a:cubicBezTo>
                    <a:cubicBezTo>
                      <a:pt x="26685" y="5294"/>
                      <a:pt x="18895" y="8666"/>
                      <a:pt x="10639" y="10527"/>
                    </a:cubicBezTo>
                    <a:close/>
                  </a:path>
                </a:pathLst>
              </a:custGeom>
              <a:solidFill>
                <a:srgbClr val="5CB4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6FC8A4F8-3213-428B-BCAA-32AABBD7D748}"/>
                  </a:ext>
                </a:extLst>
              </p:cNvPr>
              <p:cNvSpPr/>
              <p:nvPr/>
            </p:nvSpPr>
            <p:spPr>
              <a:xfrm>
                <a:off x="4748741" y="3481464"/>
                <a:ext cx="2326" cy="2326"/>
              </a:xfrm>
              <a:custGeom>
                <a:avLst/>
                <a:gdLst>
                  <a:gd name="connsiteX0" fmla="*/ 872 w 2325"/>
                  <a:gd name="connsiteY0" fmla="*/ 1802 h 2325"/>
                  <a:gd name="connsiteX1" fmla="*/ 2500 w 2325"/>
                  <a:gd name="connsiteY1" fmla="*/ 872 h 2325"/>
                  <a:gd name="connsiteX2" fmla="*/ 872 w 2325"/>
                  <a:gd name="connsiteY2" fmla="*/ 1802 h 2325"/>
                </a:gdLst>
                <a:ahLst/>
                <a:cxnLst>
                  <a:cxn ang="0">
                    <a:pos x="connsiteX0" y="connsiteY0"/>
                  </a:cxn>
                  <a:cxn ang="0">
                    <a:pos x="connsiteX1" y="connsiteY1"/>
                  </a:cxn>
                  <a:cxn ang="0">
                    <a:pos x="connsiteX2" y="connsiteY2"/>
                  </a:cxn>
                </a:cxnLst>
                <a:rect l="l" t="t" r="r" b="b"/>
                <a:pathLst>
                  <a:path w="2325" h="2325">
                    <a:moveTo>
                      <a:pt x="872" y="1802"/>
                    </a:moveTo>
                    <a:cubicBezTo>
                      <a:pt x="1221" y="1105"/>
                      <a:pt x="1802" y="872"/>
                      <a:pt x="2500" y="872"/>
                    </a:cubicBezTo>
                    <a:cubicBezTo>
                      <a:pt x="2267" y="1686"/>
                      <a:pt x="1570" y="1802"/>
                      <a:pt x="872" y="1802"/>
                    </a:cubicBezTo>
                    <a:close/>
                  </a:path>
                </a:pathLst>
              </a:custGeom>
              <a:solidFill>
                <a:srgbClr val="59B3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050" b="0" i="0" u="none" strike="noStrike" kern="1200" cap="none" normalizeH="0" baseline="0" noProof="0">
                  <a:ln>
                    <a:noFill/>
                  </a:ln>
                  <a:solidFill>
                    <a:srgbClr val="505050"/>
                  </a:solidFill>
                  <a:effectLst/>
                  <a:uLnTx/>
                  <a:uFillTx/>
                  <a:latin typeface="Segoe UI Semilight"/>
                  <a:ea typeface="+mn-ea"/>
                  <a:cs typeface="+mn-cs"/>
                </a:endParaRPr>
              </a:p>
            </p:txBody>
          </p:sp>
        </p:grpSp>
        <p:cxnSp>
          <p:nvCxnSpPr>
            <p:cNvPr id="125" name="Straight Connector 124">
              <a:extLst>
                <a:ext uri="{FF2B5EF4-FFF2-40B4-BE49-F238E27FC236}">
                  <a16:creationId xmlns:a16="http://schemas.microsoft.com/office/drawing/2014/main" id="{FB613B42-29D1-436E-BCED-130CC97D8FF2}"/>
                </a:ext>
              </a:extLst>
            </p:cNvPr>
            <p:cNvCxnSpPr>
              <a:cxnSpLocks/>
            </p:cNvCxnSpPr>
            <p:nvPr/>
          </p:nvCxnSpPr>
          <p:spPr>
            <a:xfrm>
              <a:off x="6563654" y="4306555"/>
              <a:ext cx="0" cy="1828800"/>
            </a:xfrm>
            <a:prstGeom prst="line">
              <a:avLst/>
            </a:prstGeom>
            <a:noFill/>
            <a:ln w="6350" cap="flat" cmpd="sng" algn="ctr">
              <a:solidFill>
                <a:srgbClr val="FFFFFF">
                  <a:lumMod val="75000"/>
                </a:srgbClr>
              </a:solidFill>
              <a:prstDash val="dash"/>
              <a:headEnd type="none"/>
              <a:tailEnd type="none"/>
            </a:ln>
            <a:effectLst/>
          </p:spPr>
        </p:cxnSp>
      </p:grpSp>
      <p:grpSp>
        <p:nvGrpSpPr>
          <p:cNvPr id="5" name="Group 4">
            <a:extLst>
              <a:ext uri="{FF2B5EF4-FFF2-40B4-BE49-F238E27FC236}">
                <a16:creationId xmlns:a16="http://schemas.microsoft.com/office/drawing/2014/main" id="{1CD2BE7A-695E-434B-9F8C-2C5B6289CC4B}"/>
              </a:ext>
            </a:extLst>
          </p:cNvPr>
          <p:cNvGrpSpPr/>
          <p:nvPr/>
        </p:nvGrpSpPr>
        <p:grpSpPr>
          <a:xfrm>
            <a:off x="364490" y="1189177"/>
            <a:ext cx="11396884" cy="2577760"/>
            <a:chOff x="364490" y="1189177"/>
            <a:chExt cx="11396884" cy="2577760"/>
          </a:xfrm>
        </p:grpSpPr>
        <p:cxnSp>
          <p:nvCxnSpPr>
            <p:cNvPr id="223" name="Straight Connector 222">
              <a:extLst>
                <a:ext uri="{FF2B5EF4-FFF2-40B4-BE49-F238E27FC236}">
                  <a16:creationId xmlns:a16="http://schemas.microsoft.com/office/drawing/2014/main" id="{8DF6BF7A-59C1-4E02-B37A-054EB692198C}"/>
                </a:ext>
              </a:extLst>
            </p:cNvPr>
            <p:cNvCxnSpPr>
              <a:cxnSpLocks/>
            </p:cNvCxnSpPr>
            <p:nvPr/>
          </p:nvCxnSpPr>
          <p:spPr>
            <a:xfrm>
              <a:off x="2351086" y="1812777"/>
              <a:ext cx="3741027"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A5DDC5A-5D56-48B4-BB4F-CFE16FD95900}"/>
                </a:ext>
              </a:extLst>
            </p:cNvPr>
            <p:cNvCxnSpPr>
              <a:cxnSpLocks/>
            </p:cNvCxnSpPr>
            <p:nvPr/>
          </p:nvCxnSpPr>
          <p:spPr>
            <a:xfrm>
              <a:off x="2351086" y="3120137"/>
              <a:ext cx="111509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F77D2B1D-B00C-4967-A3F7-325F3FAEEB39}"/>
                </a:ext>
              </a:extLst>
            </p:cNvPr>
            <p:cNvSpPr/>
            <p:nvPr/>
          </p:nvSpPr>
          <p:spPr bwMode="auto">
            <a:xfrm>
              <a:off x="1267462" y="1189177"/>
              <a:ext cx="10493912" cy="2577760"/>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400" b="0" i="0" u="none" strike="noStrike" kern="1200" cap="none"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7" name="Rectangle 226">
              <a:extLst>
                <a:ext uri="{FF2B5EF4-FFF2-40B4-BE49-F238E27FC236}">
                  <a16:creationId xmlns:a16="http://schemas.microsoft.com/office/drawing/2014/main" id="{A848D469-FCD3-4354-9433-2074288B68B0}"/>
                </a:ext>
              </a:extLst>
            </p:cNvPr>
            <p:cNvSpPr/>
            <p:nvPr/>
          </p:nvSpPr>
          <p:spPr>
            <a:xfrm>
              <a:off x="2351086" y="2577854"/>
              <a:ext cx="4018844" cy="430887"/>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Expose your containers directly to the internet with an IP address and fully qualified domain </a:t>
              </a:r>
            </a:p>
          </p:txBody>
        </p:sp>
        <p:sp>
          <p:nvSpPr>
            <p:cNvPr id="230" name="Rectangle 229">
              <a:extLst>
                <a:ext uri="{FF2B5EF4-FFF2-40B4-BE49-F238E27FC236}">
                  <a16:creationId xmlns:a16="http://schemas.microsoft.com/office/drawing/2014/main" id="{1850DDCB-8BA9-492B-AFC6-2B2763573D70}"/>
                </a:ext>
              </a:extLst>
            </p:cNvPr>
            <p:cNvSpPr/>
            <p:nvPr/>
          </p:nvSpPr>
          <p:spPr>
            <a:xfrm>
              <a:off x="2351086" y="1924174"/>
              <a:ext cx="4018844" cy="430887"/>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Run containers without having to manage servers, virtual machines, or higher-level services</a:t>
              </a:r>
            </a:p>
          </p:txBody>
        </p:sp>
        <p:sp>
          <p:nvSpPr>
            <p:cNvPr id="236" name="Rectangle 235">
              <a:extLst>
                <a:ext uri="{FF2B5EF4-FFF2-40B4-BE49-F238E27FC236}">
                  <a16:creationId xmlns:a16="http://schemas.microsoft.com/office/drawing/2014/main" id="{3DECBC79-9A15-4411-9285-B9D73E1EEB7E}"/>
                </a:ext>
              </a:extLst>
            </p:cNvPr>
            <p:cNvSpPr/>
            <p:nvPr/>
          </p:nvSpPr>
          <p:spPr>
            <a:xfrm>
              <a:off x="2351086" y="3323051"/>
              <a:ext cx="4018844" cy="261610"/>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Secure your applications with guaranteed hypervisor-level isolation</a:t>
              </a:r>
            </a:p>
          </p:txBody>
        </p:sp>
        <p:sp>
          <p:nvSpPr>
            <p:cNvPr id="239" name="Rectangle 238">
              <a:extLst>
                <a:ext uri="{FF2B5EF4-FFF2-40B4-BE49-F238E27FC236}">
                  <a16:creationId xmlns:a16="http://schemas.microsoft.com/office/drawing/2014/main" id="{6A9522F6-1B10-4411-BAC7-9E768852C6A5}"/>
                </a:ext>
              </a:extLst>
            </p:cNvPr>
            <p:cNvSpPr/>
            <p:nvPr/>
          </p:nvSpPr>
          <p:spPr>
            <a:xfrm>
              <a:off x="2961461" y="1363474"/>
              <a:ext cx="3187775"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defTabSz="914225" rtl="0" eaLnBrk="1" fontAlgn="auto" latinLnBrk="0" hangingPunct="1">
                <a:spcBef>
                  <a:spcPts val="0"/>
                </a:spcBef>
                <a:spcAft>
                  <a:spcPts val="0"/>
                </a:spcAft>
                <a:buClrTx/>
                <a:buSzTx/>
                <a:buFontTx/>
                <a:buNone/>
                <a:tabLst/>
                <a:defRPr/>
              </a:pPr>
              <a:r>
                <a:rPr kumimoji="0" lang="en-US" sz="1400" b="0" i="0" u="none" strike="noStrike" kern="120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CONTAINER INSTANCES</a:t>
              </a:r>
            </a:p>
          </p:txBody>
        </p:sp>
        <p:cxnSp>
          <p:nvCxnSpPr>
            <p:cNvPr id="246" name="Straight Connector 245">
              <a:extLst>
                <a:ext uri="{FF2B5EF4-FFF2-40B4-BE49-F238E27FC236}">
                  <a16:creationId xmlns:a16="http://schemas.microsoft.com/office/drawing/2014/main" id="{A9F378B5-AA61-406C-B3B2-0E181E426389}"/>
                </a:ext>
              </a:extLst>
            </p:cNvPr>
            <p:cNvCxnSpPr>
              <a:cxnSpLocks/>
            </p:cNvCxnSpPr>
            <p:nvPr/>
          </p:nvCxnSpPr>
          <p:spPr>
            <a:xfrm>
              <a:off x="2351086" y="2466457"/>
              <a:ext cx="111509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8B8C5FD-13A5-440C-BE44-DA53F3446F1A}"/>
                </a:ext>
              </a:extLst>
            </p:cNvPr>
            <p:cNvCxnSpPr>
              <a:cxnSpLocks/>
            </p:cNvCxnSpPr>
            <p:nvPr/>
          </p:nvCxnSpPr>
          <p:spPr>
            <a:xfrm>
              <a:off x="7463107" y="1812777"/>
              <a:ext cx="3741027"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A6EF4AC2-BBE0-427B-9AD9-0BC6172B0009}"/>
                </a:ext>
              </a:extLst>
            </p:cNvPr>
            <p:cNvCxnSpPr>
              <a:cxnSpLocks/>
            </p:cNvCxnSpPr>
            <p:nvPr/>
          </p:nvCxnSpPr>
          <p:spPr>
            <a:xfrm>
              <a:off x="7463107" y="3120137"/>
              <a:ext cx="111509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6A6FB4FE-3726-49C6-B4AA-C80F5A46FD04}"/>
                </a:ext>
              </a:extLst>
            </p:cNvPr>
            <p:cNvSpPr/>
            <p:nvPr/>
          </p:nvSpPr>
          <p:spPr>
            <a:xfrm>
              <a:off x="7463108" y="2577854"/>
              <a:ext cx="4125858" cy="430887"/>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Use your favorite Kubernetes tools like Helm for service deployments and Draft for app deployments</a:t>
              </a:r>
            </a:p>
          </p:txBody>
        </p:sp>
        <p:sp>
          <p:nvSpPr>
            <p:cNvPr id="254" name="Rectangle 253">
              <a:extLst>
                <a:ext uri="{FF2B5EF4-FFF2-40B4-BE49-F238E27FC236}">
                  <a16:creationId xmlns:a16="http://schemas.microsoft.com/office/drawing/2014/main" id="{E1972082-CD19-4E08-883C-10E8643442FA}"/>
                </a:ext>
              </a:extLst>
            </p:cNvPr>
            <p:cNvSpPr/>
            <p:nvPr/>
          </p:nvSpPr>
          <p:spPr>
            <a:xfrm>
              <a:off x="7463108" y="3231533"/>
              <a:ext cx="4125858" cy="430887"/>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mn-cs"/>
                </a:rPr>
                <a:t>Quickly and efficiently scale to maximize your resource utilization without having to take your applications offline</a:t>
              </a:r>
              <a:endPar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endParaRPr>
            </a:p>
          </p:txBody>
        </p:sp>
        <p:sp>
          <p:nvSpPr>
            <p:cNvPr id="257" name="Rectangle 256">
              <a:extLst>
                <a:ext uri="{FF2B5EF4-FFF2-40B4-BE49-F238E27FC236}">
                  <a16:creationId xmlns:a16="http://schemas.microsoft.com/office/drawing/2014/main" id="{E822FE04-4FD2-432D-BBCE-8EDF728DBE90}"/>
                </a:ext>
              </a:extLst>
            </p:cNvPr>
            <p:cNvSpPr/>
            <p:nvPr/>
          </p:nvSpPr>
          <p:spPr>
            <a:xfrm>
              <a:off x="7463108" y="2008812"/>
              <a:ext cx="4125858" cy="261610"/>
            </a:xfrm>
            <a:prstGeom prst="rect">
              <a:avLst/>
            </a:prstGeom>
          </p:spPr>
          <p:txBody>
            <a:bodyPr wrap="square" lIns="0" tIns="0" rIns="0" bIns="0">
              <a:noAutofit/>
            </a:bodyPr>
            <a:lstStyle/>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1200" cap="none" normalizeH="0" baseline="0" noProof="0">
                  <a:ln>
                    <a:noFill/>
                  </a:ln>
                  <a:solidFill>
                    <a:srgbClr val="505050"/>
                  </a:solidFill>
                  <a:effectLst/>
                  <a:uLnTx/>
                  <a:uFillTx/>
                  <a:latin typeface="Segoe UI Semilight"/>
                  <a:ea typeface="+mn-ea"/>
                  <a:cs typeface="Segoe UI" panose="020B0502040204020203" pitchFamily="34" charset="0"/>
                </a:rPr>
                <a:t>Create a Kubernetes cluster in minutes with just a few clicks</a:t>
              </a:r>
            </a:p>
          </p:txBody>
        </p:sp>
        <p:sp>
          <p:nvSpPr>
            <p:cNvPr id="286" name="Rectangle 285">
              <a:extLst>
                <a:ext uri="{FF2B5EF4-FFF2-40B4-BE49-F238E27FC236}">
                  <a16:creationId xmlns:a16="http://schemas.microsoft.com/office/drawing/2014/main" id="{332B809F-682F-4EAF-A750-70EBC685F206}"/>
                </a:ext>
              </a:extLst>
            </p:cNvPr>
            <p:cNvSpPr/>
            <p:nvPr/>
          </p:nvSpPr>
          <p:spPr>
            <a:xfrm>
              <a:off x="8110916" y="1363474"/>
              <a:ext cx="30536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defTabSz="914225" rtl="0" eaLnBrk="1" fontAlgn="auto" latinLnBrk="0" hangingPunct="1">
                <a:spcBef>
                  <a:spcPts val="0"/>
                </a:spcBef>
                <a:spcAft>
                  <a:spcPts val="0"/>
                </a:spcAft>
                <a:buClrTx/>
                <a:buSzTx/>
                <a:buFontTx/>
                <a:buNone/>
                <a:tabLst/>
                <a:defRPr/>
              </a:pPr>
              <a:r>
                <a:rPr kumimoji="0" lang="en-US" sz="1400" b="0" i="0" u="none" strike="noStrike" kern="1200" cap="none"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KUBERNETES SERVICE</a:t>
              </a:r>
            </a:p>
          </p:txBody>
        </p:sp>
        <p:cxnSp>
          <p:nvCxnSpPr>
            <p:cNvPr id="309" name="Straight Connector 308">
              <a:extLst>
                <a:ext uri="{FF2B5EF4-FFF2-40B4-BE49-F238E27FC236}">
                  <a16:creationId xmlns:a16="http://schemas.microsoft.com/office/drawing/2014/main" id="{8F5D1EFF-AC80-4D0F-AAEA-BFA8E4A10DD0}"/>
                </a:ext>
              </a:extLst>
            </p:cNvPr>
            <p:cNvCxnSpPr>
              <a:cxnSpLocks/>
            </p:cNvCxnSpPr>
            <p:nvPr/>
          </p:nvCxnSpPr>
          <p:spPr>
            <a:xfrm>
              <a:off x="7463107" y="2466457"/>
              <a:ext cx="111509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6" name="Rectangle 315">
              <a:extLst>
                <a:ext uri="{FF2B5EF4-FFF2-40B4-BE49-F238E27FC236}">
                  <a16:creationId xmlns:a16="http://schemas.microsoft.com/office/drawing/2014/main" id="{F6D869ED-8481-46DD-9C6A-77E2648B0635}"/>
                </a:ext>
              </a:extLst>
            </p:cNvPr>
            <p:cNvSpPr/>
            <p:nvPr/>
          </p:nvSpPr>
          <p:spPr bwMode="auto">
            <a:xfrm rot="10800000" flipV="1">
              <a:off x="364490" y="2056357"/>
              <a:ext cx="1248722" cy="843400"/>
            </a:xfrm>
            <a:prstGeom prst="rect">
              <a:avLst/>
            </a:prstGeom>
            <a:solidFill>
              <a:schemeClr val="bg1"/>
            </a:solid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2"/>
                  </a:solidFill>
                  <a:latin typeface="Segoe UI Semibold" panose="020B0702040204020203" pitchFamily="34" charset="0"/>
                  <a:ea typeface="Segoe UI" pitchFamily="34" charset="0"/>
                  <a:cs typeface="Segoe UI Semibold" panose="020B0702040204020203" pitchFamily="34" charset="0"/>
                </a:rPr>
                <a:t>Containers</a:t>
              </a:r>
            </a:p>
          </p:txBody>
        </p:sp>
        <p:sp>
          <p:nvSpPr>
            <p:cNvPr id="322" name="globe_2" title="Icon of a sphere made of lines">
              <a:extLst>
                <a:ext uri="{FF2B5EF4-FFF2-40B4-BE49-F238E27FC236}">
                  <a16:creationId xmlns:a16="http://schemas.microsoft.com/office/drawing/2014/main" id="{7CB6F9D2-2CAB-4205-B0EB-79A30A1632D2}"/>
                </a:ext>
              </a:extLst>
            </p:cNvPr>
            <p:cNvSpPr>
              <a:spLocks noChangeAspect="1" noEditPoints="1"/>
            </p:cNvSpPr>
            <p:nvPr/>
          </p:nvSpPr>
          <p:spPr bwMode="auto">
            <a:xfrm>
              <a:off x="1837916" y="2656137"/>
              <a:ext cx="274320" cy="27432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323" name="Group 322">
              <a:extLst>
                <a:ext uri="{FF2B5EF4-FFF2-40B4-BE49-F238E27FC236}">
                  <a16:creationId xmlns:a16="http://schemas.microsoft.com/office/drawing/2014/main" id="{CBBCB40B-4CF8-4EB3-8155-EDAC475C1DC5}"/>
                </a:ext>
              </a:extLst>
            </p:cNvPr>
            <p:cNvGrpSpPr>
              <a:grpSpLocks noChangeAspect="1"/>
            </p:cNvGrpSpPr>
            <p:nvPr/>
          </p:nvGrpSpPr>
          <p:grpSpPr>
            <a:xfrm>
              <a:off x="1854675" y="2039164"/>
              <a:ext cx="240803" cy="200906"/>
              <a:chOff x="7929993" y="1754544"/>
              <a:chExt cx="520586" cy="434343"/>
            </a:xfrm>
          </p:grpSpPr>
          <p:sp>
            <p:nvSpPr>
              <p:cNvPr id="324" name="Trapezoid 323">
                <a:extLst>
                  <a:ext uri="{FF2B5EF4-FFF2-40B4-BE49-F238E27FC236}">
                    <a16:creationId xmlns:a16="http://schemas.microsoft.com/office/drawing/2014/main" id="{9795552D-DC14-4281-AC90-C6C659FF6935}"/>
                  </a:ext>
                </a:extLst>
              </p:cNvPr>
              <p:cNvSpPr/>
              <p:nvPr/>
            </p:nvSpPr>
            <p:spPr bwMode="auto">
              <a:xfrm rot="16200000">
                <a:off x="7821292" y="1863245"/>
                <a:ext cx="434343" cy="216942"/>
              </a:xfrm>
              <a:prstGeom prst="trapezoid">
                <a:avLst>
                  <a:gd name="adj" fmla="val 42563"/>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800" b="0" i="0" u="none" strike="noStrike" kern="120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Trapezoid 324">
                <a:extLst>
                  <a:ext uri="{FF2B5EF4-FFF2-40B4-BE49-F238E27FC236}">
                    <a16:creationId xmlns:a16="http://schemas.microsoft.com/office/drawing/2014/main" id="{559AB723-06B3-49AC-BD67-9865CF2D6F1F}"/>
                  </a:ext>
                </a:extLst>
              </p:cNvPr>
              <p:cNvSpPr/>
              <p:nvPr/>
            </p:nvSpPr>
            <p:spPr bwMode="auto">
              <a:xfrm rot="5400000" flipH="1">
                <a:off x="8081585" y="1819893"/>
                <a:ext cx="434343" cy="303645"/>
              </a:xfrm>
              <a:prstGeom prst="trapezoid">
                <a:avLst>
                  <a:gd name="adj" fmla="val 37544"/>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1800" b="0" i="0" u="none" strike="noStrike" kern="120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26" name="Straight Connector 325">
                <a:extLst>
                  <a:ext uri="{FF2B5EF4-FFF2-40B4-BE49-F238E27FC236}">
                    <a16:creationId xmlns:a16="http://schemas.microsoft.com/office/drawing/2014/main" id="{11AD6DE8-68D5-4D22-B2A4-64FFF8878965}"/>
                  </a:ext>
                </a:extLst>
              </p:cNvPr>
              <p:cNvCxnSpPr>
                <a:cxnSpLocks/>
                <a:stCxn id="324" idx="3"/>
                <a:endCxn id="324" idx="1"/>
              </p:cNvCxnSpPr>
              <p:nvPr/>
            </p:nvCxnSpPr>
            <p:spPr>
              <a:xfrm>
                <a:off x="8038464" y="1800714"/>
                <a:ext cx="0" cy="342005"/>
              </a:xfrm>
              <a:prstGeom prst="lin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27" name="server_2" title="Icon of a server tower with a padlock on the lower right corner">
              <a:extLst>
                <a:ext uri="{FF2B5EF4-FFF2-40B4-BE49-F238E27FC236}">
                  <a16:creationId xmlns:a16="http://schemas.microsoft.com/office/drawing/2014/main" id="{6A79FB40-0226-4C9D-9C4F-19F85CD2A91E}"/>
                </a:ext>
              </a:extLst>
            </p:cNvPr>
            <p:cNvSpPr>
              <a:spLocks noChangeAspect="1" noEditPoints="1"/>
            </p:cNvSpPr>
            <p:nvPr/>
          </p:nvSpPr>
          <p:spPr bwMode="auto">
            <a:xfrm>
              <a:off x="1864569" y="3316696"/>
              <a:ext cx="221015" cy="27432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31" name="tool" title="Icon of a skrewdriver and wrench">
              <a:extLst>
                <a:ext uri="{FF2B5EF4-FFF2-40B4-BE49-F238E27FC236}">
                  <a16:creationId xmlns:a16="http://schemas.microsoft.com/office/drawing/2014/main" id="{48961082-BDB0-48E6-9F8A-9E52E16F25B1}"/>
                </a:ext>
              </a:extLst>
            </p:cNvPr>
            <p:cNvSpPr>
              <a:spLocks noChangeAspect="1" noEditPoints="1"/>
            </p:cNvSpPr>
            <p:nvPr/>
          </p:nvSpPr>
          <p:spPr bwMode="auto">
            <a:xfrm>
              <a:off x="6980714" y="2663016"/>
              <a:ext cx="194755" cy="27432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32" name="speedometer_2" title="Icon of a spedometer showing fast speed">
              <a:extLst>
                <a:ext uri="{FF2B5EF4-FFF2-40B4-BE49-F238E27FC236}">
                  <a16:creationId xmlns:a16="http://schemas.microsoft.com/office/drawing/2014/main" id="{4781764C-B9FD-4AAF-9AA6-5D5DC2994B02}"/>
                </a:ext>
              </a:extLst>
            </p:cNvPr>
            <p:cNvSpPr>
              <a:spLocks noChangeAspect="1" noEditPoints="1"/>
            </p:cNvSpPr>
            <p:nvPr/>
          </p:nvSpPr>
          <p:spPr bwMode="auto">
            <a:xfrm>
              <a:off x="6940931" y="3316695"/>
              <a:ext cx="274320" cy="27432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361" name="Group 360">
              <a:extLst>
                <a:ext uri="{FF2B5EF4-FFF2-40B4-BE49-F238E27FC236}">
                  <a16:creationId xmlns:a16="http://schemas.microsoft.com/office/drawing/2014/main" id="{D9117AF0-FCBF-4029-BB43-DA99CCB86ABB}"/>
                </a:ext>
              </a:extLst>
            </p:cNvPr>
            <p:cNvGrpSpPr>
              <a:grpSpLocks noChangeAspect="1"/>
            </p:cNvGrpSpPr>
            <p:nvPr/>
          </p:nvGrpSpPr>
          <p:grpSpPr>
            <a:xfrm>
              <a:off x="7535002" y="1330864"/>
              <a:ext cx="435379" cy="323240"/>
              <a:chOff x="-219366" y="4364127"/>
              <a:chExt cx="678219" cy="503526"/>
            </a:xfrm>
          </p:grpSpPr>
          <p:sp>
            <p:nvSpPr>
              <p:cNvPr id="362" name="Freeform: Shape 361">
                <a:extLst>
                  <a:ext uri="{FF2B5EF4-FFF2-40B4-BE49-F238E27FC236}">
                    <a16:creationId xmlns:a16="http://schemas.microsoft.com/office/drawing/2014/main" id="{20E6C190-4A86-447F-9F9D-29CC5F2F4473}"/>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63" name="Freeform: Shape 362">
                <a:extLst>
                  <a:ext uri="{FF2B5EF4-FFF2-40B4-BE49-F238E27FC236}">
                    <a16:creationId xmlns:a16="http://schemas.microsoft.com/office/drawing/2014/main" id="{85A5119C-83E9-437F-8058-CCB6708558FE}"/>
                  </a:ext>
                </a:extLst>
              </p:cNvPr>
              <p:cNvSpPr/>
              <p:nvPr/>
            </p:nvSpPr>
            <p:spPr>
              <a:xfrm>
                <a:off x="-108042"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64" name="Freeform: Shape 363">
                <a:extLst>
                  <a:ext uri="{FF2B5EF4-FFF2-40B4-BE49-F238E27FC236}">
                    <a16:creationId xmlns:a16="http://schemas.microsoft.com/office/drawing/2014/main" id="{ABF810B4-A6AF-46C9-A1B4-6FA6BA8003B7}"/>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65" name="Freeform: Shape 364">
                <a:extLst>
                  <a:ext uri="{FF2B5EF4-FFF2-40B4-BE49-F238E27FC236}">
                    <a16:creationId xmlns:a16="http://schemas.microsoft.com/office/drawing/2014/main" id="{3578CC13-5A70-421A-A66F-89390AA4BCF1}"/>
                  </a:ext>
                </a:extLst>
              </p:cNvPr>
              <p:cNvSpPr/>
              <p:nvPr/>
            </p:nvSpPr>
            <p:spPr>
              <a:xfrm>
                <a:off x="132874" y="4365840"/>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2391 w 133350"/>
                  <a:gd name="connsiteY24" fmla="*/ 237649 h 285750"/>
                  <a:gd name="connsiteX25" fmla="*/ 82391 w 133350"/>
                  <a:gd name="connsiteY25" fmla="*/ 47149 h 285750"/>
                  <a:gd name="connsiteX26" fmla="*/ 93821 w 133350"/>
                  <a:gd name="connsiteY26" fmla="*/ 45244 h 285750"/>
                  <a:gd name="connsiteX27" fmla="*/ 105251 w 133350"/>
                  <a:gd name="connsiteY27" fmla="*/ 40481 h 285750"/>
                  <a:gd name="connsiteX28" fmla="*/ 118586 w 133350"/>
                  <a:gd name="connsiteY28" fmla="*/ 35719 h 285750"/>
                  <a:gd name="connsiteX29" fmla="*/ 118586 w 133350"/>
                  <a:gd name="connsiteY29" fmla="*/ 249079 h 285750"/>
                  <a:gd name="connsiteX30" fmla="*/ 105251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66" name="Freeform: Shape 365">
                <a:extLst>
                  <a:ext uri="{FF2B5EF4-FFF2-40B4-BE49-F238E27FC236}">
                    <a16:creationId xmlns:a16="http://schemas.microsoft.com/office/drawing/2014/main" id="{4DDF8F6C-D203-4775-85C5-451D63FBBB73}"/>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67" name="Freeform: Shape 366">
                <a:extLst>
                  <a:ext uri="{FF2B5EF4-FFF2-40B4-BE49-F238E27FC236}">
                    <a16:creationId xmlns:a16="http://schemas.microsoft.com/office/drawing/2014/main" id="{957D2586-0ACA-4F1D-8409-F859C7A760DB}"/>
                  </a:ext>
                </a:extLst>
              </p:cNvPr>
              <p:cNvSpPr/>
              <p:nvPr/>
            </p:nvSpPr>
            <p:spPr>
              <a:xfrm>
                <a:off x="-108042"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29076 h 285750"/>
                  <a:gd name="connsiteX15" fmla="*/ 46196 w 133350"/>
                  <a:gd name="connsiteY15" fmla="*/ 227171 h 285750"/>
                  <a:gd name="connsiteX16" fmla="*/ 46196 w 133350"/>
                  <a:gd name="connsiteY16" fmla="*/ 58579 h 285750"/>
                  <a:gd name="connsiteX17" fmla="*/ 54769 w 133350"/>
                  <a:gd name="connsiteY17" fmla="*/ 56674 h 285750"/>
                  <a:gd name="connsiteX18" fmla="*/ 63341 w 133350"/>
                  <a:gd name="connsiteY18" fmla="*/ 54769 h 285750"/>
                  <a:gd name="connsiteX19" fmla="*/ 71914 w 133350"/>
                  <a:gd name="connsiteY19" fmla="*/ 52864 h 285750"/>
                  <a:gd name="connsiteX20" fmla="*/ 71914 w 133350"/>
                  <a:gd name="connsiteY20" fmla="*/ 236696 h 285750"/>
                  <a:gd name="connsiteX21" fmla="*/ 63341 w 133350"/>
                  <a:gd name="connsiteY21" fmla="*/ 234791 h 285750"/>
                  <a:gd name="connsiteX22" fmla="*/ 54769 w 133350"/>
                  <a:gd name="connsiteY22" fmla="*/ 229076 h 285750"/>
                  <a:gd name="connsiteX23" fmla="*/ 94774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4774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68" name="Freeform: Shape 367">
                <a:extLst>
                  <a:ext uri="{FF2B5EF4-FFF2-40B4-BE49-F238E27FC236}">
                    <a16:creationId xmlns:a16="http://schemas.microsoft.com/office/drawing/2014/main" id="{19C251E3-8AFC-4670-A662-D62190243141}"/>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69" name="Freeform: Shape 368">
                <a:extLst>
                  <a:ext uri="{FF2B5EF4-FFF2-40B4-BE49-F238E27FC236}">
                    <a16:creationId xmlns:a16="http://schemas.microsoft.com/office/drawing/2014/main" id="{5308BCF0-6F32-4EE7-8E35-5895E2DC2344}"/>
                  </a:ext>
                </a:extLst>
              </p:cNvPr>
              <p:cNvSpPr/>
              <p:nvPr/>
            </p:nvSpPr>
            <p:spPr>
              <a:xfrm>
                <a:off x="132874" y="46963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29076 h 285750"/>
                  <a:gd name="connsiteX15" fmla="*/ 45244 w 133350"/>
                  <a:gd name="connsiteY15" fmla="*/ 227171 h 285750"/>
                  <a:gd name="connsiteX16" fmla="*/ 45244 w 133350"/>
                  <a:gd name="connsiteY16" fmla="*/ 58579 h 285750"/>
                  <a:gd name="connsiteX17" fmla="*/ 53816 w 133350"/>
                  <a:gd name="connsiteY17" fmla="*/ 56674 h 285750"/>
                  <a:gd name="connsiteX18" fmla="*/ 62389 w 133350"/>
                  <a:gd name="connsiteY18" fmla="*/ 54769 h 285750"/>
                  <a:gd name="connsiteX19" fmla="*/ 70961 w 133350"/>
                  <a:gd name="connsiteY19" fmla="*/ 52864 h 285750"/>
                  <a:gd name="connsiteX20" fmla="*/ 70961 w 133350"/>
                  <a:gd name="connsiteY20" fmla="*/ 236696 h 285750"/>
                  <a:gd name="connsiteX21" fmla="*/ 62389 w 133350"/>
                  <a:gd name="connsiteY21" fmla="*/ 234791 h 285750"/>
                  <a:gd name="connsiteX22" fmla="*/ 53816 w 133350"/>
                  <a:gd name="connsiteY22" fmla="*/ 229076 h 285750"/>
                  <a:gd name="connsiteX23" fmla="*/ 93821 w 133350"/>
                  <a:gd name="connsiteY23" fmla="*/ 242411 h 285750"/>
                  <a:gd name="connsiteX24" fmla="*/ 83344 w 133350"/>
                  <a:gd name="connsiteY24" fmla="*/ 237649 h 285750"/>
                  <a:gd name="connsiteX25" fmla="*/ 83344 w 133350"/>
                  <a:gd name="connsiteY25" fmla="*/ 47149 h 285750"/>
                  <a:gd name="connsiteX26" fmla="*/ 94774 w 133350"/>
                  <a:gd name="connsiteY26" fmla="*/ 45244 h 285750"/>
                  <a:gd name="connsiteX27" fmla="*/ 106204 w 133350"/>
                  <a:gd name="connsiteY27" fmla="*/ 40481 h 285750"/>
                  <a:gd name="connsiteX28" fmla="*/ 119539 w 133350"/>
                  <a:gd name="connsiteY28" fmla="*/ 35719 h 285750"/>
                  <a:gd name="connsiteX29" fmla="*/ 119539 w 133350"/>
                  <a:gd name="connsiteY29" fmla="*/ 249079 h 285750"/>
                  <a:gd name="connsiteX30" fmla="*/ 106204 w 133350"/>
                  <a:gd name="connsiteY30" fmla="*/ 244316 h 285750"/>
                  <a:gd name="connsiteX31" fmla="*/ 93821 w 133350"/>
                  <a:gd name="connsiteY31" fmla="*/ 242411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0" name="Freeform: Shape 369">
                <a:extLst>
                  <a:ext uri="{FF2B5EF4-FFF2-40B4-BE49-F238E27FC236}">
                    <a16:creationId xmlns:a16="http://schemas.microsoft.com/office/drawing/2014/main" id="{C482B21A-CF27-4C21-8474-D387D070E90C}"/>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1" name="Freeform: Shape 370">
                <a:extLst>
                  <a:ext uri="{FF2B5EF4-FFF2-40B4-BE49-F238E27FC236}">
                    <a16:creationId xmlns:a16="http://schemas.microsoft.com/office/drawing/2014/main" id="{A6671589-5013-42E0-9FFA-DD499038C378}"/>
                  </a:ext>
                </a:extLst>
              </p:cNvPr>
              <p:cNvSpPr/>
              <p:nvPr/>
            </p:nvSpPr>
            <p:spPr>
              <a:xfrm>
                <a:off x="19837"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2" name="Freeform: Shape 371">
                <a:extLst>
                  <a:ext uri="{FF2B5EF4-FFF2-40B4-BE49-F238E27FC236}">
                    <a16:creationId xmlns:a16="http://schemas.microsoft.com/office/drawing/2014/main" id="{BF6D4F6E-ED77-49DE-AA55-95301FB7D763}"/>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DBD2EDD4-7B0D-4F73-BE2F-7CFA2C29820A}"/>
                  </a:ext>
                </a:extLst>
              </p:cNvPr>
              <p:cNvSpPr/>
              <p:nvPr/>
            </p:nvSpPr>
            <p:spPr>
              <a:xfrm>
                <a:off x="-21936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3816 w 133350"/>
                  <a:gd name="connsiteY14" fmla="*/ 230981 h 285750"/>
                  <a:gd name="connsiteX15" fmla="*/ 45244 w 133350"/>
                  <a:gd name="connsiteY15" fmla="*/ 229076 h 285750"/>
                  <a:gd name="connsiteX16" fmla="*/ 45244 w 133350"/>
                  <a:gd name="connsiteY16" fmla="*/ 60484 h 285750"/>
                  <a:gd name="connsiteX17" fmla="*/ 53816 w 133350"/>
                  <a:gd name="connsiteY17" fmla="*/ 58579 h 285750"/>
                  <a:gd name="connsiteX18" fmla="*/ 62389 w 133350"/>
                  <a:gd name="connsiteY18" fmla="*/ 56674 h 285750"/>
                  <a:gd name="connsiteX19" fmla="*/ 70961 w 133350"/>
                  <a:gd name="connsiteY19" fmla="*/ 54769 h 285750"/>
                  <a:gd name="connsiteX20" fmla="*/ 70961 w 133350"/>
                  <a:gd name="connsiteY20" fmla="*/ 238601 h 285750"/>
                  <a:gd name="connsiteX21" fmla="*/ 62389 w 133350"/>
                  <a:gd name="connsiteY21" fmla="*/ 236696 h 285750"/>
                  <a:gd name="connsiteX22" fmla="*/ 53816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27AF0A7D-7922-4703-B08E-762A62FD3439}"/>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5" name="Freeform: Shape 374">
                <a:extLst>
                  <a:ext uri="{FF2B5EF4-FFF2-40B4-BE49-F238E27FC236}">
                    <a16:creationId xmlns:a16="http://schemas.microsoft.com/office/drawing/2014/main" id="{F60DE1B8-ED28-4444-B57C-0A19BBC456D3}"/>
                  </a:ext>
                </a:extLst>
              </p:cNvPr>
              <p:cNvSpPr/>
              <p:nvPr/>
            </p:nvSpPr>
            <p:spPr>
              <a:xfrm>
                <a:off x="-14987"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6" name="Freeform: Shape 375">
                <a:extLst>
                  <a:ext uri="{FF2B5EF4-FFF2-40B4-BE49-F238E27FC236}">
                    <a16:creationId xmlns:a16="http://schemas.microsoft.com/office/drawing/2014/main" id="{95BBD36F-8605-435D-9EA9-F385B606953D}"/>
                  </a:ext>
                </a:extLst>
              </p:cNvPr>
              <p:cNvSpPr/>
              <p:nvPr/>
            </p:nvSpPr>
            <p:spPr>
              <a:xfrm>
                <a:off x="225358" y="4364127"/>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7" name="Freeform: Shape 376">
                <a:extLst>
                  <a:ext uri="{FF2B5EF4-FFF2-40B4-BE49-F238E27FC236}">
                    <a16:creationId xmlns:a16="http://schemas.microsoft.com/office/drawing/2014/main" id="{7A3BCCAC-3C03-458C-97BD-CD7FD1659A5F}"/>
                  </a:ext>
                </a:extLst>
              </p:cNvPr>
              <p:cNvSpPr/>
              <p:nvPr/>
            </p:nvSpPr>
            <p:spPr>
              <a:xfrm>
                <a:off x="-14987"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8" name="Freeform: Shape 377">
                <a:extLst>
                  <a:ext uri="{FF2B5EF4-FFF2-40B4-BE49-F238E27FC236}">
                    <a16:creationId xmlns:a16="http://schemas.microsoft.com/office/drawing/2014/main" id="{B2355717-25BA-4F89-B18C-55D1F4E810A9}"/>
                  </a:ext>
                </a:extLst>
              </p:cNvPr>
              <p:cNvSpPr/>
              <p:nvPr/>
            </p:nvSpPr>
            <p:spPr>
              <a:xfrm>
                <a:off x="225358" y="4694674"/>
                <a:ext cx="108469" cy="171267"/>
              </a:xfrm>
              <a:custGeom>
                <a:avLst/>
                <a:gdLst>
                  <a:gd name="connsiteX0" fmla="*/ 179546 w 180975"/>
                  <a:gd name="connsiteY0" fmla="*/ 218599 h 285750"/>
                  <a:gd name="connsiteX1" fmla="*/ 7144 w 180975"/>
                  <a:gd name="connsiteY1" fmla="*/ 285274 h 285750"/>
                  <a:gd name="connsiteX2" fmla="*/ 7144 w 180975"/>
                  <a:gd name="connsiteY2" fmla="*/ 7144 h 285750"/>
                  <a:gd name="connsiteX3" fmla="*/ 179546 w 180975"/>
                  <a:gd name="connsiteY3" fmla="*/ 68104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9546" y="218599"/>
                    </a:moveTo>
                    <a:lnTo>
                      <a:pt x="7144" y="285274"/>
                    </a:lnTo>
                    <a:lnTo>
                      <a:pt x="7144" y="7144"/>
                    </a:lnTo>
                    <a:lnTo>
                      <a:pt x="179546" y="68104"/>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79" name="Freeform: Shape 378">
                <a:extLst>
                  <a:ext uri="{FF2B5EF4-FFF2-40B4-BE49-F238E27FC236}">
                    <a16:creationId xmlns:a16="http://schemas.microsoft.com/office/drawing/2014/main" id="{0165ADCC-510C-4394-9CAA-984B9EBD23E8}"/>
                  </a:ext>
                </a:extLst>
              </p:cNvPr>
              <p:cNvSpPr/>
              <p:nvPr/>
            </p:nvSpPr>
            <p:spPr>
              <a:xfrm>
                <a:off x="114035"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80" name="Freeform: Shape 379">
                <a:extLst>
                  <a:ext uri="{FF2B5EF4-FFF2-40B4-BE49-F238E27FC236}">
                    <a16:creationId xmlns:a16="http://schemas.microsoft.com/office/drawing/2014/main" id="{4F786205-9C5B-4CA3-9D47-82A629F7CA9C}"/>
                  </a:ext>
                </a:extLst>
              </p:cNvPr>
              <p:cNvSpPr/>
              <p:nvPr/>
            </p:nvSpPr>
            <p:spPr>
              <a:xfrm>
                <a:off x="-125169" y="4529686"/>
                <a:ext cx="108469" cy="171267"/>
              </a:xfrm>
              <a:custGeom>
                <a:avLst/>
                <a:gdLst>
                  <a:gd name="connsiteX0" fmla="*/ 176689 w 180975"/>
                  <a:gd name="connsiteY0" fmla="*/ 217646 h 285750"/>
                  <a:gd name="connsiteX1" fmla="*/ 7144 w 180975"/>
                  <a:gd name="connsiteY1" fmla="*/ 282416 h 285750"/>
                  <a:gd name="connsiteX2" fmla="*/ 7144 w 180975"/>
                  <a:gd name="connsiteY2" fmla="*/ 7144 h 285750"/>
                  <a:gd name="connsiteX3" fmla="*/ 176689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6689" y="217646"/>
                    </a:moveTo>
                    <a:lnTo>
                      <a:pt x="7144" y="282416"/>
                    </a:lnTo>
                    <a:lnTo>
                      <a:pt x="7144" y="7144"/>
                    </a:lnTo>
                    <a:lnTo>
                      <a:pt x="176689" y="67151"/>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81" name="Freeform: Shape 380">
                <a:extLst>
                  <a:ext uri="{FF2B5EF4-FFF2-40B4-BE49-F238E27FC236}">
                    <a16:creationId xmlns:a16="http://schemas.microsoft.com/office/drawing/2014/main" id="{9FBB7AB4-2F2E-482A-95AD-AFB1DEB9AE3B}"/>
                  </a:ext>
                </a:extLst>
              </p:cNvPr>
              <p:cNvSpPr/>
              <p:nvPr/>
            </p:nvSpPr>
            <p:spPr>
              <a:xfrm>
                <a:off x="350384" y="4529686"/>
                <a:ext cx="108469" cy="171267"/>
              </a:xfrm>
              <a:custGeom>
                <a:avLst/>
                <a:gdLst>
                  <a:gd name="connsiteX0" fmla="*/ 177641 w 180975"/>
                  <a:gd name="connsiteY0" fmla="*/ 217646 h 285750"/>
                  <a:gd name="connsiteX1" fmla="*/ 7144 w 180975"/>
                  <a:gd name="connsiteY1" fmla="*/ 282416 h 285750"/>
                  <a:gd name="connsiteX2" fmla="*/ 7144 w 180975"/>
                  <a:gd name="connsiteY2" fmla="*/ 7144 h 285750"/>
                  <a:gd name="connsiteX3" fmla="*/ 177641 w 180975"/>
                  <a:gd name="connsiteY3" fmla="*/ 67151 h 285750"/>
                </a:gdLst>
                <a:ahLst/>
                <a:cxnLst>
                  <a:cxn ang="0">
                    <a:pos x="connsiteX0" y="connsiteY0"/>
                  </a:cxn>
                  <a:cxn ang="0">
                    <a:pos x="connsiteX1" y="connsiteY1"/>
                  </a:cxn>
                  <a:cxn ang="0">
                    <a:pos x="connsiteX2" y="connsiteY2"/>
                  </a:cxn>
                  <a:cxn ang="0">
                    <a:pos x="connsiteX3" y="connsiteY3"/>
                  </a:cxn>
                </a:cxnLst>
                <a:rect l="l" t="t" r="r" b="b"/>
                <a:pathLst>
                  <a:path w="180975" h="285750">
                    <a:moveTo>
                      <a:pt x="177641" y="217646"/>
                    </a:moveTo>
                    <a:lnTo>
                      <a:pt x="7144" y="282416"/>
                    </a:lnTo>
                    <a:lnTo>
                      <a:pt x="7144" y="7144"/>
                    </a:lnTo>
                    <a:lnTo>
                      <a:pt x="177641" y="67151"/>
                    </a:lnTo>
                    <a:close/>
                  </a:path>
                </a:pathLst>
              </a:custGeom>
              <a:solidFill>
                <a:srgbClr val="FFFFFF">
                  <a:alpha val="20000"/>
                </a:srgbClr>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82" name="Freeform: Shape 381">
                <a:extLst>
                  <a:ext uri="{FF2B5EF4-FFF2-40B4-BE49-F238E27FC236}">
                    <a16:creationId xmlns:a16="http://schemas.microsoft.com/office/drawing/2014/main" id="{D16B397E-C048-454D-B4DC-0B690B74FB9D}"/>
                  </a:ext>
                </a:extLst>
              </p:cNvPr>
              <p:cNvSpPr/>
              <p:nvPr/>
            </p:nvSpPr>
            <p:spPr>
              <a:xfrm>
                <a:off x="256186" y="4529686"/>
                <a:ext cx="79925" cy="171267"/>
              </a:xfrm>
              <a:custGeom>
                <a:avLst/>
                <a:gdLst>
                  <a:gd name="connsiteX0" fmla="*/ 7144 w 133350"/>
                  <a:gd name="connsiteY0" fmla="*/ 51911 h 285750"/>
                  <a:gd name="connsiteX1" fmla="*/ 7144 w 133350"/>
                  <a:gd name="connsiteY1" fmla="*/ 233839 h 285750"/>
                  <a:gd name="connsiteX2" fmla="*/ 134779 w 133350"/>
                  <a:gd name="connsiteY2" fmla="*/ 283369 h 285750"/>
                  <a:gd name="connsiteX3" fmla="*/ 134779 w 133350"/>
                  <a:gd name="connsiteY3" fmla="*/ 7144 h 285750"/>
                  <a:gd name="connsiteX4" fmla="*/ 7144 w 133350"/>
                  <a:gd name="connsiteY4" fmla="*/ 51911 h 285750"/>
                  <a:gd name="connsiteX5" fmla="*/ 20479 w 133350"/>
                  <a:gd name="connsiteY5" fmla="*/ 219551 h 285750"/>
                  <a:gd name="connsiteX6" fmla="*/ 13811 w 133350"/>
                  <a:gd name="connsiteY6" fmla="*/ 217646 h 285750"/>
                  <a:gd name="connsiteX7" fmla="*/ 13811 w 133350"/>
                  <a:gd name="connsiteY7" fmla="*/ 67151 h 285750"/>
                  <a:gd name="connsiteX8" fmla="*/ 20479 w 133350"/>
                  <a:gd name="connsiteY8" fmla="*/ 65246 h 285750"/>
                  <a:gd name="connsiteX9" fmla="*/ 27146 w 133350"/>
                  <a:gd name="connsiteY9" fmla="*/ 63341 h 285750"/>
                  <a:gd name="connsiteX10" fmla="*/ 33814 w 133350"/>
                  <a:gd name="connsiteY10" fmla="*/ 61436 h 285750"/>
                  <a:gd name="connsiteX11" fmla="*/ 33814 w 133350"/>
                  <a:gd name="connsiteY11" fmla="*/ 225266 h 285750"/>
                  <a:gd name="connsiteX12" fmla="*/ 27146 w 133350"/>
                  <a:gd name="connsiteY12" fmla="*/ 223361 h 285750"/>
                  <a:gd name="connsiteX13" fmla="*/ 20479 w 133350"/>
                  <a:gd name="connsiteY13" fmla="*/ 219551 h 285750"/>
                  <a:gd name="connsiteX14" fmla="*/ 54769 w 133350"/>
                  <a:gd name="connsiteY14" fmla="*/ 230981 h 285750"/>
                  <a:gd name="connsiteX15" fmla="*/ 46196 w 133350"/>
                  <a:gd name="connsiteY15" fmla="*/ 229076 h 285750"/>
                  <a:gd name="connsiteX16" fmla="*/ 46196 w 133350"/>
                  <a:gd name="connsiteY16" fmla="*/ 60484 h 285750"/>
                  <a:gd name="connsiteX17" fmla="*/ 54769 w 133350"/>
                  <a:gd name="connsiteY17" fmla="*/ 58579 h 285750"/>
                  <a:gd name="connsiteX18" fmla="*/ 63341 w 133350"/>
                  <a:gd name="connsiteY18" fmla="*/ 56674 h 285750"/>
                  <a:gd name="connsiteX19" fmla="*/ 71914 w 133350"/>
                  <a:gd name="connsiteY19" fmla="*/ 54769 h 285750"/>
                  <a:gd name="connsiteX20" fmla="*/ 71914 w 133350"/>
                  <a:gd name="connsiteY20" fmla="*/ 238601 h 285750"/>
                  <a:gd name="connsiteX21" fmla="*/ 63341 w 133350"/>
                  <a:gd name="connsiteY21" fmla="*/ 236696 h 285750"/>
                  <a:gd name="connsiteX22" fmla="*/ 54769 w 133350"/>
                  <a:gd name="connsiteY22" fmla="*/ 230981 h 285750"/>
                  <a:gd name="connsiteX23" fmla="*/ 94774 w 133350"/>
                  <a:gd name="connsiteY23" fmla="*/ 244316 h 285750"/>
                  <a:gd name="connsiteX24" fmla="*/ 83344 w 133350"/>
                  <a:gd name="connsiteY24" fmla="*/ 239554 h 285750"/>
                  <a:gd name="connsiteX25" fmla="*/ 83344 w 133350"/>
                  <a:gd name="connsiteY25" fmla="*/ 49054 h 285750"/>
                  <a:gd name="connsiteX26" fmla="*/ 94774 w 133350"/>
                  <a:gd name="connsiteY26" fmla="*/ 47149 h 285750"/>
                  <a:gd name="connsiteX27" fmla="*/ 106204 w 133350"/>
                  <a:gd name="connsiteY27" fmla="*/ 42386 h 285750"/>
                  <a:gd name="connsiteX28" fmla="*/ 119539 w 133350"/>
                  <a:gd name="connsiteY28" fmla="*/ 37624 h 285750"/>
                  <a:gd name="connsiteX29" fmla="*/ 119539 w 133350"/>
                  <a:gd name="connsiteY29" fmla="*/ 250984 h 285750"/>
                  <a:gd name="connsiteX30" fmla="*/ 106204 w 133350"/>
                  <a:gd name="connsiteY30" fmla="*/ 246221 h 285750"/>
                  <a:gd name="connsiteX31" fmla="*/ 94774 w 133350"/>
                  <a:gd name="connsiteY31" fmla="*/ 244316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33350" h="2857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rgbClr val="80499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grpSp>
        <p:grpSp>
          <p:nvGrpSpPr>
            <p:cNvPr id="396" name="Graphic 2">
              <a:extLst>
                <a:ext uri="{FF2B5EF4-FFF2-40B4-BE49-F238E27FC236}">
                  <a16:creationId xmlns:a16="http://schemas.microsoft.com/office/drawing/2014/main" id="{35F0A368-D424-43E0-856B-163E45DD777D}"/>
                </a:ext>
              </a:extLst>
            </p:cNvPr>
            <p:cNvGrpSpPr/>
            <p:nvPr/>
          </p:nvGrpSpPr>
          <p:grpSpPr>
            <a:xfrm>
              <a:off x="2442692" y="1282756"/>
              <a:ext cx="418682" cy="418682"/>
              <a:chOff x="1393919" y="1385906"/>
              <a:chExt cx="404186" cy="401794"/>
            </a:xfrm>
          </p:grpSpPr>
          <p:sp>
            <p:nvSpPr>
              <p:cNvPr id="397" name="Freeform: Shape 396">
                <a:extLst>
                  <a:ext uri="{FF2B5EF4-FFF2-40B4-BE49-F238E27FC236}">
                    <a16:creationId xmlns:a16="http://schemas.microsoft.com/office/drawing/2014/main" id="{BD69608C-D877-4B5B-BD0D-25E12B1C7A28}"/>
                  </a:ext>
                </a:extLst>
              </p:cNvPr>
              <p:cNvSpPr/>
              <p:nvPr/>
            </p:nvSpPr>
            <p:spPr>
              <a:xfrm>
                <a:off x="1393919" y="1385906"/>
                <a:ext cx="404186" cy="258157"/>
              </a:xfrm>
              <a:custGeom>
                <a:avLst/>
                <a:gdLst>
                  <a:gd name="connsiteX0" fmla="*/ 273486 w 404185"/>
                  <a:gd name="connsiteY0" fmla="*/ 176820 h 258157"/>
                  <a:gd name="connsiteX1" fmla="*/ 218595 w 404185"/>
                  <a:gd name="connsiteY1" fmla="*/ 176299 h 258157"/>
                  <a:gd name="connsiteX2" fmla="*/ 186130 w 404185"/>
                  <a:gd name="connsiteY2" fmla="*/ 176299 h 258157"/>
                  <a:gd name="connsiteX3" fmla="*/ 109465 w 404185"/>
                  <a:gd name="connsiteY3" fmla="*/ 176429 h 258157"/>
                  <a:gd name="connsiteX4" fmla="*/ 97339 w 404185"/>
                  <a:gd name="connsiteY4" fmla="*/ 188685 h 258157"/>
                  <a:gd name="connsiteX5" fmla="*/ 97209 w 404185"/>
                  <a:gd name="connsiteY5" fmla="*/ 256875 h 258157"/>
                  <a:gd name="connsiteX6" fmla="*/ 52618 w 404185"/>
                  <a:gd name="connsiteY6" fmla="*/ 253615 h 258157"/>
                  <a:gd name="connsiteX7" fmla="*/ 1378 w 404185"/>
                  <a:gd name="connsiteY7" fmla="*/ 190250 h 258157"/>
                  <a:gd name="connsiteX8" fmla="*/ 38406 w 404185"/>
                  <a:gd name="connsiteY8" fmla="*/ 121668 h 258157"/>
                  <a:gd name="connsiteX9" fmla="*/ 42970 w 404185"/>
                  <a:gd name="connsiteY9" fmla="*/ 112672 h 258157"/>
                  <a:gd name="connsiteX10" fmla="*/ 158619 w 404185"/>
                  <a:gd name="connsiteY10" fmla="*/ 35616 h 258157"/>
                  <a:gd name="connsiteX11" fmla="*/ 169050 w 404185"/>
                  <a:gd name="connsiteY11" fmla="*/ 34182 h 258157"/>
                  <a:gd name="connsiteX12" fmla="*/ 336461 w 404185"/>
                  <a:gd name="connsiteY12" fmla="*/ 72645 h 258157"/>
                  <a:gd name="connsiteX13" fmla="*/ 338547 w 404185"/>
                  <a:gd name="connsiteY13" fmla="*/ 85552 h 258157"/>
                  <a:gd name="connsiteX14" fmla="*/ 343501 w 404185"/>
                  <a:gd name="connsiteY14" fmla="*/ 91811 h 258157"/>
                  <a:gd name="connsiteX15" fmla="*/ 402304 w 404185"/>
                  <a:gd name="connsiteY15" fmla="*/ 188294 h 258157"/>
                  <a:gd name="connsiteX16" fmla="*/ 334896 w 404185"/>
                  <a:gd name="connsiteY16" fmla="*/ 255702 h 258157"/>
                  <a:gd name="connsiteX17" fmla="*/ 307646 w 404185"/>
                  <a:gd name="connsiteY17" fmla="*/ 257136 h 258157"/>
                  <a:gd name="connsiteX18" fmla="*/ 307516 w 404185"/>
                  <a:gd name="connsiteY18" fmla="*/ 188424 h 258157"/>
                  <a:gd name="connsiteX19" fmla="*/ 295651 w 404185"/>
                  <a:gd name="connsiteY19" fmla="*/ 176690 h 258157"/>
                  <a:gd name="connsiteX20" fmla="*/ 273486 w 404185"/>
                  <a:gd name="connsiteY20" fmla="*/ 176820 h 25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4185" h="258157">
                    <a:moveTo>
                      <a:pt x="273486" y="176820"/>
                    </a:moveTo>
                    <a:cubicBezTo>
                      <a:pt x="255232" y="176690"/>
                      <a:pt x="236848" y="176559"/>
                      <a:pt x="218595" y="176299"/>
                    </a:cubicBezTo>
                    <a:cubicBezTo>
                      <a:pt x="196821" y="176168"/>
                      <a:pt x="205948" y="176951"/>
                      <a:pt x="186130" y="176299"/>
                    </a:cubicBezTo>
                    <a:cubicBezTo>
                      <a:pt x="160575" y="176299"/>
                      <a:pt x="135020" y="176429"/>
                      <a:pt x="109465" y="176429"/>
                    </a:cubicBezTo>
                    <a:cubicBezTo>
                      <a:pt x="99686" y="176429"/>
                      <a:pt x="97339" y="178776"/>
                      <a:pt x="97339" y="188685"/>
                    </a:cubicBezTo>
                    <a:cubicBezTo>
                      <a:pt x="97339" y="211372"/>
                      <a:pt x="97209" y="234188"/>
                      <a:pt x="97209" y="256875"/>
                    </a:cubicBezTo>
                    <a:cubicBezTo>
                      <a:pt x="82345" y="256353"/>
                      <a:pt x="67221" y="258700"/>
                      <a:pt x="52618" y="253615"/>
                    </a:cubicBezTo>
                    <a:cubicBezTo>
                      <a:pt x="22369" y="243185"/>
                      <a:pt x="5289" y="221932"/>
                      <a:pt x="1378" y="190250"/>
                    </a:cubicBezTo>
                    <a:cubicBezTo>
                      <a:pt x="-1752" y="163912"/>
                      <a:pt x="13764" y="135228"/>
                      <a:pt x="38406" y="121668"/>
                    </a:cubicBezTo>
                    <a:cubicBezTo>
                      <a:pt x="42187" y="119582"/>
                      <a:pt x="43882" y="117627"/>
                      <a:pt x="42970" y="112672"/>
                    </a:cubicBezTo>
                    <a:cubicBezTo>
                      <a:pt x="30844" y="49176"/>
                      <a:pt x="104901" y="674"/>
                      <a:pt x="158619" y="35616"/>
                    </a:cubicBezTo>
                    <a:cubicBezTo>
                      <a:pt x="163182" y="38615"/>
                      <a:pt x="165399" y="38354"/>
                      <a:pt x="169050" y="34182"/>
                    </a:cubicBezTo>
                    <a:cubicBezTo>
                      <a:pt x="218334" y="-23317"/>
                      <a:pt x="318989" y="-3368"/>
                      <a:pt x="336461" y="72645"/>
                    </a:cubicBezTo>
                    <a:cubicBezTo>
                      <a:pt x="337373" y="76947"/>
                      <a:pt x="338156" y="81250"/>
                      <a:pt x="338547" y="85552"/>
                    </a:cubicBezTo>
                    <a:cubicBezTo>
                      <a:pt x="338938" y="89334"/>
                      <a:pt x="340242" y="90768"/>
                      <a:pt x="343501" y="91811"/>
                    </a:cubicBezTo>
                    <a:cubicBezTo>
                      <a:pt x="384181" y="104588"/>
                      <a:pt x="410388" y="145920"/>
                      <a:pt x="402304" y="188294"/>
                    </a:cubicBezTo>
                    <a:cubicBezTo>
                      <a:pt x="395785" y="222324"/>
                      <a:pt x="368535" y="248791"/>
                      <a:pt x="334896" y="255702"/>
                    </a:cubicBezTo>
                    <a:cubicBezTo>
                      <a:pt x="325900" y="257527"/>
                      <a:pt x="316773" y="257266"/>
                      <a:pt x="307646" y="257136"/>
                    </a:cubicBezTo>
                    <a:cubicBezTo>
                      <a:pt x="307646" y="234188"/>
                      <a:pt x="307516" y="211372"/>
                      <a:pt x="307516" y="188424"/>
                    </a:cubicBezTo>
                    <a:cubicBezTo>
                      <a:pt x="307516" y="178906"/>
                      <a:pt x="305169" y="176559"/>
                      <a:pt x="295651" y="176690"/>
                    </a:cubicBezTo>
                    <a:cubicBezTo>
                      <a:pt x="288219" y="176559"/>
                      <a:pt x="280918" y="176690"/>
                      <a:pt x="273486" y="176820"/>
                    </a:cubicBezTo>
                    <a:close/>
                  </a:path>
                </a:pathLst>
              </a:custGeom>
              <a:solidFill>
                <a:srgbClr val="D2E3F3"/>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45AC5049-3231-416A-A438-2F6233829366}"/>
                  </a:ext>
                </a:extLst>
              </p:cNvPr>
              <p:cNvSpPr/>
              <p:nvPr/>
            </p:nvSpPr>
            <p:spPr>
              <a:xfrm>
                <a:off x="1556124" y="1447403"/>
                <a:ext cx="80837" cy="114737"/>
              </a:xfrm>
              <a:custGeom>
                <a:avLst/>
                <a:gdLst>
                  <a:gd name="connsiteX0" fmla="*/ 24186 w 80837"/>
                  <a:gd name="connsiteY0" fmla="*/ 114411 h 114736"/>
                  <a:gd name="connsiteX1" fmla="*/ 24186 w 80837"/>
                  <a:gd name="connsiteY1" fmla="*/ 55869 h 114736"/>
                  <a:gd name="connsiteX2" fmla="*/ 978 w 80837"/>
                  <a:gd name="connsiteY2" fmla="*/ 55869 h 114736"/>
                  <a:gd name="connsiteX3" fmla="*/ 39571 w 80837"/>
                  <a:gd name="connsiteY3" fmla="*/ 978 h 114736"/>
                  <a:gd name="connsiteX4" fmla="*/ 80902 w 80837"/>
                  <a:gd name="connsiteY4" fmla="*/ 55869 h 114736"/>
                  <a:gd name="connsiteX5" fmla="*/ 56390 w 80837"/>
                  <a:gd name="connsiteY5" fmla="*/ 55869 h 114736"/>
                  <a:gd name="connsiteX6" fmla="*/ 56390 w 80837"/>
                  <a:gd name="connsiteY6" fmla="*/ 114411 h 1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37" h="114736">
                    <a:moveTo>
                      <a:pt x="24186" y="114411"/>
                    </a:moveTo>
                    <a:lnTo>
                      <a:pt x="24186" y="55869"/>
                    </a:lnTo>
                    <a:lnTo>
                      <a:pt x="978" y="55869"/>
                    </a:lnTo>
                    <a:lnTo>
                      <a:pt x="39571" y="978"/>
                    </a:lnTo>
                    <a:lnTo>
                      <a:pt x="80902" y="55869"/>
                    </a:lnTo>
                    <a:lnTo>
                      <a:pt x="56390" y="55869"/>
                    </a:lnTo>
                    <a:lnTo>
                      <a:pt x="56390" y="114411"/>
                    </a:lnTo>
                    <a:close/>
                  </a:path>
                </a:pathLst>
              </a:custGeom>
              <a:solidFill>
                <a:srgbClr val="FDFEFE"/>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399" name="Freeform: Shape 398">
                <a:extLst>
                  <a:ext uri="{FF2B5EF4-FFF2-40B4-BE49-F238E27FC236}">
                    <a16:creationId xmlns:a16="http://schemas.microsoft.com/office/drawing/2014/main" id="{1C3F50F7-7C68-434B-AABB-615DE8F32ED3}"/>
                  </a:ext>
                </a:extLst>
              </p:cNvPr>
              <p:cNvSpPr/>
              <p:nvPr/>
            </p:nvSpPr>
            <p:spPr>
              <a:xfrm>
                <a:off x="1522746" y="1560835"/>
                <a:ext cx="178624" cy="226865"/>
              </a:xfrm>
              <a:custGeom>
                <a:avLst/>
                <a:gdLst>
                  <a:gd name="connsiteX0" fmla="*/ 170997 w 178624"/>
                  <a:gd name="connsiteY0" fmla="*/ 978 h 226865"/>
                  <a:gd name="connsiteX1" fmla="*/ 147137 w 178624"/>
                  <a:gd name="connsiteY1" fmla="*/ 978 h 226865"/>
                  <a:gd name="connsiteX2" fmla="*/ 978 w 178624"/>
                  <a:gd name="connsiteY2" fmla="*/ 226148 h 226865"/>
                  <a:gd name="connsiteX3" fmla="*/ 170866 w 178624"/>
                  <a:gd name="connsiteY3" fmla="*/ 226148 h 226865"/>
                  <a:gd name="connsiteX4" fmla="*/ 178429 w 178624"/>
                  <a:gd name="connsiteY4" fmla="*/ 218586 h 226865"/>
                  <a:gd name="connsiteX5" fmla="*/ 178429 w 178624"/>
                  <a:gd name="connsiteY5" fmla="*/ 8670 h 226865"/>
                  <a:gd name="connsiteX6" fmla="*/ 170997 w 178624"/>
                  <a:gd name="connsiteY6" fmla="*/ 978 h 22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24" h="226865">
                    <a:moveTo>
                      <a:pt x="170997" y="978"/>
                    </a:moveTo>
                    <a:lnTo>
                      <a:pt x="147137" y="978"/>
                    </a:lnTo>
                    <a:lnTo>
                      <a:pt x="978" y="226148"/>
                    </a:lnTo>
                    <a:lnTo>
                      <a:pt x="170866" y="226148"/>
                    </a:lnTo>
                    <a:cubicBezTo>
                      <a:pt x="175039" y="226148"/>
                      <a:pt x="178429" y="222758"/>
                      <a:pt x="178429" y="218586"/>
                    </a:cubicBezTo>
                    <a:lnTo>
                      <a:pt x="178429" y="8670"/>
                    </a:lnTo>
                    <a:cubicBezTo>
                      <a:pt x="178559" y="4498"/>
                      <a:pt x="175169" y="978"/>
                      <a:pt x="170997" y="978"/>
                    </a:cubicBezTo>
                    <a:close/>
                  </a:path>
                </a:pathLst>
              </a:custGeom>
              <a:solidFill>
                <a:srgbClr val="672A7B"/>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400" name="Freeform: Shape 399">
                <a:extLst>
                  <a:ext uri="{FF2B5EF4-FFF2-40B4-BE49-F238E27FC236}">
                    <a16:creationId xmlns:a16="http://schemas.microsoft.com/office/drawing/2014/main" id="{2C7493BF-6FF7-4654-895F-A237C64ED4E3}"/>
                  </a:ext>
                </a:extLst>
              </p:cNvPr>
              <p:cNvSpPr/>
              <p:nvPr/>
            </p:nvSpPr>
            <p:spPr>
              <a:xfrm>
                <a:off x="1490541" y="1560705"/>
                <a:ext cx="179928" cy="226865"/>
              </a:xfrm>
              <a:custGeom>
                <a:avLst/>
                <a:gdLst>
                  <a:gd name="connsiteX0" fmla="*/ 8540 w 179927"/>
                  <a:gd name="connsiteY0" fmla="*/ 1108 h 226865"/>
                  <a:gd name="connsiteX1" fmla="*/ 978 w 179927"/>
                  <a:gd name="connsiteY1" fmla="*/ 8670 h 226865"/>
                  <a:gd name="connsiteX2" fmla="*/ 978 w 179927"/>
                  <a:gd name="connsiteY2" fmla="*/ 218586 h 226865"/>
                  <a:gd name="connsiteX3" fmla="*/ 8540 w 179927"/>
                  <a:gd name="connsiteY3" fmla="*/ 226148 h 226865"/>
                  <a:gd name="connsiteX4" fmla="*/ 33313 w 179927"/>
                  <a:gd name="connsiteY4" fmla="*/ 226148 h 226865"/>
                  <a:gd name="connsiteX5" fmla="*/ 179472 w 179927"/>
                  <a:gd name="connsiteY5" fmla="*/ 978 h 226865"/>
                  <a:gd name="connsiteX6" fmla="*/ 8540 w 179927"/>
                  <a:gd name="connsiteY6" fmla="*/ 978 h 22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927" h="226865">
                    <a:moveTo>
                      <a:pt x="8540" y="1108"/>
                    </a:moveTo>
                    <a:cubicBezTo>
                      <a:pt x="4368" y="1108"/>
                      <a:pt x="978" y="4498"/>
                      <a:pt x="978" y="8670"/>
                    </a:cubicBezTo>
                    <a:lnTo>
                      <a:pt x="978" y="218586"/>
                    </a:lnTo>
                    <a:cubicBezTo>
                      <a:pt x="978" y="222758"/>
                      <a:pt x="4368" y="226148"/>
                      <a:pt x="8540" y="226148"/>
                    </a:cubicBezTo>
                    <a:lnTo>
                      <a:pt x="33313" y="226148"/>
                    </a:lnTo>
                    <a:lnTo>
                      <a:pt x="179472" y="978"/>
                    </a:lnTo>
                    <a:lnTo>
                      <a:pt x="8540" y="978"/>
                    </a:lnTo>
                    <a:close/>
                  </a:path>
                </a:pathLst>
              </a:custGeom>
              <a:solidFill>
                <a:srgbClr val="6D3A7F"/>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sp>
            <p:nvSpPr>
              <p:cNvPr id="401" name="Freeform: Shape 400">
                <a:extLst>
                  <a:ext uri="{FF2B5EF4-FFF2-40B4-BE49-F238E27FC236}">
                    <a16:creationId xmlns:a16="http://schemas.microsoft.com/office/drawing/2014/main" id="{3A3A0EAE-2827-4508-AF6A-F724F9399A7D}"/>
                  </a:ext>
                </a:extLst>
              </p:cNvPr>
              <p:cNvSpPr/>
              <p:nvPr/>
            </p:nvSpPr>
            <p:spPr>
              <a:xfrm>
                <a:off x="1514401" y="1584826"/>
                <a:ext cx="164282" cy="178624"/>
              </a:xfrm>
              <a:custGeom>
                <a:avLst/>
                <a:gdLst>
                  <a:gd name="connsiteX0" fmla="*/ 978 w 164281"/>
                  <a:gd name="connsiteY0" fmla="*/ 978 h 178623"/>
                  <a:gd name="connsiteX1" fmla="*/ 978 w 164281"/>
                  <a:gd name="connsiteY1" fmla="*/ 178689 h 178623"/>
                  <a:gd name="connsiteX2" fmla="*/ 163565 w 164281"/>
                  <a:gd name="connsiteY2" fmla="*/ 178689 h 178623"/>
                  <a:gd name="connsiteX3" fmla="*/ 163565 w 164281"/>
                  <a:gd name="connsiteY3" fmla="*/ 978 h 178623"/>
                  <a:gd name="connsiteX4" fmla="*/ 978 w 164281"/>
                  <a:gd name="connsiteY4" fmla="*/ 978 h 178623"/>
                  <a:gd name="connsiteX5" fmla="*/ 49611 w 164281"/>
                  <a:gd name="connsiteY5" fmla="*/ 162652 h 178623"/>
                  <a:gd name="connsiteX6" fmla="*/ 17406 w 164281"/>
                  <a:gd name="connsiteY6" fmla="*/ 162652 h 178623"/>
                  <a:gd name="connsiteX7" fmla="*/ 17406 w 164281"/>
                  <a:gd name="connsiteY7" fmla="*/ 15711 h 178623"/>
                  <a:gd name="connsiteX8" fmla="*/ 49611 w 164281"/>
                  <a:gd name="connsiteY8" fmla="*/ 15711 h 178623"/>
                  <a:gd name="connsiteX9" fmla="*/ 49611 w 164281"/>
                  <a:gd name="connsiteY9" fmla="*/ 162652 h 178623"/>
                  <a:gd name="connsiteX10" fmla="*/ 98113 w 164281"/>
                  <a:gd name="connsiteY10" fmla="*/ 162652 h 178623"/>
                  <a:gd name="connsiteX11" fmla="*/ 65908 w 164281"/>
                  <a:gd name="connsiteY11" fmla="*/ 162652 h 178623"/>
                  <a:gd name="connsiteX12" fmla="*/ 65908 w 164281"/>
                  <a:gd name="connsiteY12" fmla="*/ 15711 h 178623"/>
                  <a:gd name="connsiteX13" fmla="*/ 98113 w 164281"/>
                  <a:gd name="connsiteY13" fmla="*/ 15711 h 178623"/>
                  <a:gd name="connsiteX14" fmla="*/ 98113 w 164281"/>
                  <a:gd name="connsiteY14" fmla="*/ 162652 h 178623"/>
                  <a:gd name="connsiteX15" fmla="*/ 146094 w 164281"/>
                  <a:gd name="connsiteY15" fmla="*/ 162652 h 178623"/>
                  <a:gd name="connsiteX16" fmla="*/ 113889 w 164281"/>
                  <a:gd name="connsiteY16" fmla="*/ 162652 h 178623"/>
                  <a:gd name="connsiteX17" fmla="*/ 113889 w 164281"/>
                  <a:gd name="connsiteY17" fmla="*/ 15711 h 178623"/>
                  <a:gd name="connsiteX18" fmla="*/ 146094 w 164281"/>
                  <a:gd name="connsiteY18" fmla="*/ 15711 h 178623"/>
                  <a:gd name="connsiteX19" fmla="*/ 146094 w 164281"/>
                  <a:gd name="connsiteY19" fmla="*/ 162652 h 1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4281" h="178623">
                    <a:moveTo>
                      <a:pt x="978" y="978"/>
                    </a:moveTo>
                    <a:lnTo>
                      <a:pt x="978" y="178689"/>
                    </a:lnTo>
                    <a:lnTo>
                      <a:pt x="163565" y="178689"/>
                    </a:lnTo>
                    <a:lnTo>
                      <a:pt x="163565" y="978"/>
                    </a:lnTo>
                    <a:lnTo>
                      <a:pt x="978" y="978"/>
                    </a:lnTo>
                    <a:close/>
                    <a:moveTo>
                      <a:pt x="49611" y="162652"/>
                    </a:moveTo>
                    <a:lnTo>
                      <a:pt x="17406" y="162652"/>
                    </a:lnTo>
                    <a:lnTo>
                      <a:pt x="17406" y="15711"/>
                    </a:lnTo>
                    <a:lnTo>
                      <a:pt x="49611" y="15711"/>
                    </a:lnTo>
                    <a:lnTo>
                      <a:pt x="49611" y="162652"/>
                    </a:lnTo>
                    <a:close/>
                    <a:moveTo>
                      <a:pt x="98113" y="162652"/>
                    </a:moveTo>
                    <a:lnTo>
                      <a:pt x="65908" y="162652"/>
                    </a:lnTo>
                    <a:lnTo>
                      <a:pt x="65908" y="15711"/>
                    </a:lnTo>
                    <a:lnTo>
                      <a:pt x="98113" y="15711"/>
                    </a:lnTo>
                    <a:lnTo>
                      <a:pt x="98113" y="162652"/>
                    </a:lnTo>
                    <a:close/>
                    <a:moveTo>
                      <a:pt x="146094" y="162652"/>
                    </a:moveTo>
                    <a:lnTo>
                      <a:pt x="113889" y="162652"/>
                    </a:lnTo>
                    <a:lnTo>
                      <a:pt x="113889" y="15711"/>
                    </a:lnTo>
                    <a:lnTo>
                      <a:pt x="146094" y="15711"/>
                    </a:lnTo>
                    <a:lnTo>
                      <a:pt x="146094" y="162652"/>
                    </a:lnTo>
                    <a:close/>
                  </a:path>
                </a:pathLst>
              </a:custGeom>
              <a:solidFill>
                <a:srgbClr val="FAFAFA"/>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rgbClr val="505050"/>
                  </a:solidFill>
                  <a:effectLst/>
                  <a:uLnTx/>
                  <a:uFillTx/>
                  <a:latin typeface="Segoe UI Semilight"/>
                  <a:ea typeface="+mn-ea"/>
                  <a:cs typeface="+mn-cs"/>
                </a:endParaRPr>
              </a:p>
            </p:txBody>
          </p:sp>
        </p:grpSp>
        <p:cxnSp>
          <p:nvCxnSpPr>
            <p:cNvPr id="4" name="Straight Connector 3">
              <a:extLst>
                <a:ext uri="{FF2B5EF4-FFF2-40B4-BE49-F238E27FC236}">
                  <a16:creationId xmlns:a16="http://schemas.microsoft.com/office/drawing/2014/main" id="{E1F5709D-457D-4143-823C-06814CDA4799}"/>
                </a:ext>
              </a:extLst>
            </p:cNvPr>
            <p:cNvCxnSpPr>
              <a:cxnSpLocks/>
            </p:cNvCxnSpPr>
            <p:nvPr/>
          </p:nvCxnSpPr>
          <p:spPr>
            <a:xfrm>
              <a:off x="6563654" y="1563657"/>
              <a:ext cx="0" cy="1828800"/>
            </a:xfrm>
            <a:prstGeom prst="line">
              <a:avLst/>
            </a:prstGeom>
            <a:noFill/>
            <a:ln w="6350" cap="flat" cmpd="sng" algn="ctr">
              <a:solidFill>
                <a:srgbClr val="FFFFFF">
                  <a:lumMod val="75000"/>
                </a:srgbClr>
              </a:solidFill>
              <a:prstDash val="dash"/>
              <a:headEnd type="none"/>
              <a:tailEnd type="none"/>
            </a:ln>
            <a:effectLst/>
          </p:spPr>
        </p:cxnSp>
        <p:grpSp>
          <p:nvGrpSpPr>
            <p:cNvPr id="122" name="Group 121">
              <a:extLst>
                <a:ext uri="{FF2B5EF4-FFF2-40B4-BE49-F238E27FC236}">
                  <a16:creationId xmlns:a16="http://schemas.microsoft.com/office/drawing/2014/main" id="{5197D876-C20F-4673-81B2-6085E006D4A7}"/>
                </a:ext>
              </a:extLst>
            </p:cNvPr>
            <p:cNvGrpSpPr>
              <a:grpSpLocks noChangeAspect="1"/>
            </p:cNvGrpSpPr>
            <p:nvPr/>
          </p:nvGrpSpPr>
          <p:grpSpPr>
            <a:xfrm>
              <a:off x="6942746" y="1986401"/>
              <a:ext cx="272540" cy="284028"/>
              <a:chOff x="7492425" y="5626774"/>
              <a:chExt cx="460780" cy="480207"/>
            </a:xfrm>
          </p:grpSpPr>
          <p:grpSp>
            <p:nvGrpSpPr>
              <p:cNvPr id="123" name="Group 122">
                <a:extLst>
                  <a:ext uri="{FF2B5EF4-FFF2-40B4-BE49-F238E27FC236}">
                    <a16:creationId xmlns:a16="http://schemas.microsoft.com/office/drawing/2014/main" id="{DF7EF611-1389-48A8-81E1-CEFB59E36A97}"/>
                  </a:ext>
                </a:extLst>
              </p:cNvPr>
              <p:cNvGrpSpPr/>
              <p:nvPr/>
            </p:nvGrpSpPr>
            <p:grpSpPr>
              <a:xfrm>
                <a:off x="7492425" y="5626774"/>
                <a:ext cx="460780" cy="480207"/>
                <a:chOff x="4199486" y="3361559"/>
                <a:chExt cx="2024926" cy="2110272"/>
              </a:xfrm>
            </p:grpSpPr>
            <p:grpSp>
              <p:nvGrpSpPr>
                <p:cNvPr id="131" name="Group 130">
                  <a:extLst>
                    <a:ext uri="{FF2B5EF4-FFF2-40B4-BE49-F238E27FC236}">
                      <a16:creationId xmlns:a16="http://schemas.microsoft.com/office/drawing/2014/main" id="{77DB8AC1-73BC-45F6-9D7B-9772D0B2E690}"/>
                    </a:ext>
                  </a:extLst>
                </p:cNvPr>
                <p:cNvGrpSpPr/>
                <p:nvPr/>
              </p:nvGrpSpPr>
              <p:grpSpPr>
                <a:xfrm>
                  <a:off x="4199486" y="3361559"/>
                  <a:ext cx="2024926" cy="2110272"/>
                  <a:chOff x="2862096" y="5372526"/>
                  <a:chExt cx="556717" cy="580181"/>
                </a:xfrm>
              </p:grpSpPr>
              <p:sp>
                <p:nvSpPr>
                  <p:cNvPr id="139" name="Freeform: Shape 138">
                    <a:extLst>
                      <a:ext uri="{FF2B5EF4-FFF2-40B4-BE49-F238E27FC236}">
                        <a16:creationId xmlns:a16="http://schemas.microsoft.com/office/drawing/2014/main" id="{11CBCE2F-87B2-450A-9EB6-7564DCB37045}"/>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140" name="Freeform: Shape 139">
                    <a:extLst>
                      <a:ext uri="{FF2B5EF4-FFF2-40B4-BE49-F238E27FC236}">
                        <a16:creationId xmlns:a16="http://schemas.microsoft.com/office/drawing/2014/main" id="{DF82F23F-2B0E-42D7-8EC9-DD0173023D68}"/>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141" name="Freeform: Shape 140">
                    <a:extLst>
                      <a:ext uri="{FF2B5EF4-FFF2-40B4-BE49-F238E27FC236}">
                        <a16:creationId xmlns:a16="http://schemas.microsoft.com/office/drawing/2014/main" id="{F91D434E-F964-496E-9BE8-9B3EE1673B28}"/>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317008C6-D671-4F26-A7BC-630D246E74BE}"/>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143" name="Freeform: Shape 142">
                    <a:extLst>
                      <a:ext uri="{FF2B5EF4-FFF2-40B4-BE49-F238E27FC236}">
                        <a16:creationId xmlns:a16="http://schemas.microsoft.com/office/drawing/2014/main" id="{332BCA98-934D-430E-8E40-7507D525F4B0}"/>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144" name="Freeform: Shape 143">
                    <a:extLst>
                      <a:ext uri="{FF2B5EF4-FFF2-40B4-BE49-F238E27FC236}">
                        <a16:creationId xmlns:a16="http://schemas.microsoft.com/office/drawing/2014/main" id="{A9FA9EB4-CA91-4D6A-A0EF-23C5C6C976C0}"/>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sp>
                <p:nvSpPr>
                  <p:cNvPr id="145" name="Freeform: Shape 144">
                    <a:extLst>
                      <a:ext uri="{FF2B5EF4-FFF2-40B4-BE49-F238E27FC236}">
                        <a16:creationId xmlns:a16="http://schemas.microsoft.com/office/drawing/2014/main" id="{18F3DFC1-CCAA-4E56-9320-83B0FCE5E494}"/>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chemeClr val="accent1"/>
                    </a:solid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0" cap="none" normalizeH="0" baseline="0" noProof="0">
                      <a:ln>
                        <a:noFill/>
                      </a:ln>
                      <a:solidFill>
                        <a:srgbClr val="505050"/>
                      </a:solidFill>
                      <a:effectLst/>
                      <a:uLnTx/>
                      <a:uFillTx/>
                      <a:latin typeface="Segoe UI Semilight"/>
                      <a:ea typeface="+mn-ea"/>
                      <a:cs typeface="+mn-cs"/>
                    </a:endParaRPr>
                  </a:p>
                </p:txBody>
              </p:sp>
            </p:grpSp>
            <p:sp>
              <p:nvSpPr>
                <p:cNvPr id="132" name="Oval 131">
                  <a:extLst>
                    <a:ext uri="{FF2B5EF4-FFF2-40B4-BE49-F238E27FC236}">
                      <a16:creationId xmlns:a16="http://schemas.microsoft.com/office/drawing/2014/main" id="{8B8E8067-A430-4FA2-A361-5A0D58125B13}"/>
                    </a:ext>
                  </a:extLst>
                </p:cNvPr>
                <p:cNvSpPr/>
                <p:nvPr/>
              </p:nvSpPr>
              <p:spPr bwMode="auto">
                <a:xfrm>
                  <a:off x="5154128" y="4361490"/>
                  <a:ext cx="131328" cy="131328"/>
                </a:xfrm>
                <a:prstGeom prst="ellipse">
                  <a:avLst/>
                </a:prstGeom>
                <a:solidFill>
                  <a:srgbClr val="0078D7"/>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Oval 132">
                  <a:extLst>
                    <a:ext uri="{FF2B5EF4-FFF2-40B4-BE49-F238E27FC236}">
                      <a16:creationId xmlns:a16="http://schemas.microsoft.com/office/drawing/2014/main" id="{C71ADBF9-6EDA-4501-A9B6-17E1C1E2621B}"/>
                    </a:ext>
                  </a:extLst>
                </p:cNvPr>
                <p:cNvSpPr/>
                <p:nvPr/>
              </p:nvSpPr>
              <p:spPr bwMode="auto">
                <a:xfrm>
                  <a:off x="5782652" y="4006493"/>
                  <a:ext cx="131328" cy="131328"/>
                </a:xfrm>
                <a:prstGeom prst="ellipse">
                  <a:avLst/>
                </a:prstGeom>
                <a:solidFill>
                  <a:srgbClr val="0078D7"/>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Oval 133">
                  <a:extLst>
                    <a:ext uri="{FF2B5EF4-FFF2-40B4-BE49-F238E27FC236}">
                      <a16:creationId xmlns:a16="http://schemas.microsoft.com/office/drawing/2014/main" id="{AD94D61F-4F94-458E-BD9E-E7C5E90EEDDB}"/>
                    </a:ext>
                  </a:extLst>
                </p:cNvPr>
                <p:cNvSpPr/>
                <p:nvPr/>
              </p:nvSpPr>
              <p:spPr bwMode="auto">
                <a:xfrm>
                  <a:off x="5154128" y="3622567"/>
                  <a:ext cx="131328" cy="131328"/>
                </a:xfrm>
                <a:prstGeom prst="ellipse">
                  <a:avLst/>
                </a:prstGeom>
                <a:solidFill>
                  <a:srgbClr val="0078D7"/>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Oval 134">
                  <a:extLst>
                    <a:ext uri="{FF2B5EF4-FFF2-40B4-BE49-F238E27FC236}">
                      <a16:creationId xmlns:a16="http://schemas.microsoft.com/office/drawing/2014/main" id="{B3E6A6E6-DBEC-44EF-9065-2031254A45E5}"/>
                    </a:ext>
                  </a:extLst>
                </p:cNvPr>
                <p:cNvSpPr/>
                <p:nvPr/>
              </p:nvSpPr>
              <p:spPr bwMode="auto">
                <a:xfrm>
                  <a:off x="5156601" y="5079481"/>
                  <a:ext cx="131328" cy="131328"/>
                </a:xfrm>
                <a:prstGeom prst="ellipse">
                  <a:avLst/>
                </a:prstGeom>
                <a:solidFill>
                  <a:srgbClr val="0078D7"/>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6" name="Oval 135">
                  <a:extLst>
                    <a:ext uri="{FF2B5EF4-FFF2-40B4-BE49-F238E27FC236}">
                      <a16:creationId xmlns:a16="http://schemas.microsoft.com/office/drawing/2014/main" id="{1B6E7786-E067-4E1F-B5BF-A1E8E850C308}"/>
                    </a:ext>
                  </a:extLst>
                </p:cNvPr>
                <p:cNvSpPr/>
                <p:nvPr/>
              </p:nvSpPr>
              <p:spPr bwMode="auto">
                <a:xfrm>
                  <a:off x="4509929" y="4715485"/>
                  <a:ext cx="131328" cy="131328"/>
                </a:xfrm>
                <a:prstGeom prst="ellipse">
                  <a:avLst/>
                </a:prstGeom>
                <a:solidFill>
                  <a:srgbClr val="0078D7"/>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Oval 136">
                  <a:extLst>
                    <a:ext uri="{FF2B5EF4-FFF2-40B4-BE49-F238E27FC236}">
                      <a16:creationId xmlns:a16="http://schemas.microsoft.com/office/drawing/2014/main" id="{D84D77E2-C133-4ABD-929F-3537915809D9}"/>
                    </a:ext>
                  </a:extLst>
                </p:cNvPr>
                <p:cNvSpPr/>
                <p:nvPr/>
              </p:nvSpPr>
              <p:spPr bwMode="auto">
                <a:xfrm>
                  <a:off x="4509929" y="4006493"/>
                  <a:ext cx="131328" cy="131328"/>
                </a:xfrm>
                <a:prstGeom prst="ellipse">
                  <a:avLst/>
                </a:prstGeom>
                <a:solidFill>
                  <a:srgbClr val="0078D7"/>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Oval 137">
                  <a:extLst>
                    <a:ext uri="{FF2B5EF4-FFF2-40B4-BE49-F238E27FC236}">
                      <a16:creationId xmlns:a16="http://schemas.microsoft.com/office/drawing/2014/main" id="{2A646B26-E12B-4C50-A1FD-9CACE9B9A5FB}"/>
                    </a:ext>
                  </a:extLst>
                </p:cNvPr>
                <p:cNvSpPr/>
                <p:nvPr/>
              </p:nvSpPr>
              <p:spPr bwMode="auto">
                <a:xfrm>
                  <a:off x="5782652" y="4719050"/>
                  <a:ext cx="131328" cy="131328"/>
                </a:xfrm>
                <a:prstGeom prst="ellipse">
                  <a:avLst/>
                </a:prstGeom>
                <a:solidFill>
                  <a:srgbClr val="0078D7"/>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spcBef>
                      <a:spcPct val="0"/>
                    </a:spcBef>
                    <a:spcAft>
                      <a:spcPct val="0"/>
                    </a:spcAft>
                    <a:buClrTx/>
                    <a:buSzTx/>
                    <a:buFont typeface="Arial" panose="020B0604020202020204" pitchFamily="34" charset="0"/>
                    <a:buChar char="•"/>
                    <a:tabLst/>
                    <a:defRPr/>
                  </a:pPr>
                  <a:endParaRPr kumimoji="0" lang="en-US" sz="1400" b="0" i="0" u="none" strike="noStrike" kern="0" cap="none"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124" name="Straight Connector 123">
                <a:extLst>
                  <a:ext uri="{FF2B5EF4-FFF2-40B4-BE49-F238E27FC236}">
                    <a16:creationId xmlns:a16="http://schemas.microsoft.com/office/drawing/2014/main" id="{CEC63D56-29FF-472F-AD1E-0CE21D8BFD6A}"/>
                  </a:ext>
                </a:extLst>
              </p:cNvPr>
              <p:cNvCxnSpPr>
                <a:cxnSpLocks/>
                <a:stCxn id="137" idx="4"/>
                <a:endCxn id="136" idx="0"/>
              </p:cNvCxnSpPr>
              <p:nvPr/>
            </p:nvCxnSpPr>
            <p:spPr>
              <a:xfrm>
                <a:off x="7578017" y="5803412"/>
                <a:ext cx="0" cy="131451"/>
              </a:xfrm>
              <a:prstGeom prst="line">
                <a:avLst/>
              </a:prstGeom>
              <a:noFill/>
              <a:ln w="12700" cap="flat" cmpd="sng" algn="ctr">
                <a:solidFill>
                  <a:schemeClr val="accent1"/>
                </a:solidFill>
                <a:prstDash val="solid"/>
                <a:headEnd type="none"/>
                <a:tailEnd type="none"/>
              </a:ln>
              <a:effectLst/>
            </p:spPr>
          </p:cxnSp>
          <p:cxnSp>
            <p:nvCxnSpPr>
              <p:cNvPr id="126" name="Straight Connector 125">
                <a:extLst>
                  <a:ext uri="{FF2B5EF4-FFF2-40B4-BE49-F238E27FC236}">
                    <a16:creationId xmlns:a16="http://schemas.microsoft.com/office/drawing/2014/main" id="{ED807C2E-0F19-4DD2-BBBB-DA8695064EBE}"/>
                  </a:ext>
                </a:extLst>
              </p:cNvPr>
              <p:cNvCxnSpPr>
                <a:cxnSpLocks/>
                <a:stCxn id="136" idx="5"/>
                <a:endCxn id="135" idx="2"/>
              </p:cNvCxnSpPr>
              <p:nvPr/>
            </p:nvCxnSpPr>
            <p:spPr>
              <a:xfrm>
                <a:off x="7588582" y="5960370"/>
                <a:ext cx="121645" cy="72264"/>
              </a:xfrm>
              <a:prstGeom prst="line">
                <a:avLst/>
              </a:prstGeom>
              <a:noFill/>
              <a:ln w="12700" cap="flat" cmpd="sng" algn="ctr">
                <a:solidFill>
                  <a:schemeClr val="accent1"/>
                </a:solidFill>
                <a:prstDash val="solid"/>
                <a:headEnd type="none"/>
                <a:tailEnd type="none"/>
              </a:ln>
              <a:effectLst/>
            </p:spPr>
          </p:cxnSp>
          <p:cxnSp>
            <p:nvCxnSpPr>
              <p:cNvPr id="127" name="Straight Connector 126">
                <a:extLst>
                  <a:ext uri="{FF2B5EF4-FFF2-40B4-BE49-F238E27FC236}">
                    <a16:creationId xmlns:a16="http://schemas.microsoft.com/office/drawing/2014/main" id="{289C1041-D016-4057-ABB1-6F7283233A8A}"/>
                  </a:ext>
                </a:extLst>
              </p:cNvPr>
              <p:cNvCxnSpPr>
                <a:cxnSpLocks/>
                <a:stCxn id="135" idx="6"/>
                <a:endCxn id="138" idx="3"/>
              </p:cNvCxnSpPr>
              <p:nvPr/>
            </p:nvCxnSpPr>
            <p:spPr>
              <a:xfrm flipV="1">
                <a:off x="7740109" y="5961178"/>
                <a:ext cx="116952" cy="71452"/>
              </a:xfrm>
              <a:prstGeom prst="line">
                <a:avLst/>
              </a:prstGeom>
              <a:noFill/>
              <a:ln w="12700" cap="flat" cmpd="sng" algn="ctr">
                <a:solidFill>
                  <a:schemeClr val="accent1"/>
                </a:solidFill>
                <a:prstDash val="solid"/>
                <a:headEnd type="none"/>
                <a:tailEnd type="none"/>
              </a:ln>
              <a:effectLst/>
            </p:spPr>
          </p:cxnSp>
          <p:cxnSp>
            <p:nvCxnSpPr>
              <p:cNvPr id="128" name="Straight Connector 127">
                <a:extLst>
                  <a:ext uri="{FF2B5EF4-FFF2-40B4-BE49-F238E27FC236}">
                    <a16:creationId xmlns:a16="http://schemas.microsoft.com/office/drawing/2014/main" id="{A97CFDD1-81A7-48D9-9E89-5CC089AF0ADE}"/>
                  </a:ext>
                </a:extLst>
              </p:cNvPr>
              <p:cNvCxnSpPr>
                <a:cxnSpLocks/>
                <a:stCxn id="138" idx="0"/>
                <a:endCxn id="133" idx="4"/>
              </p:cNvCxnSpPr>
              <p:nvPr/>
            </p:nvCxnSpPr>
            <p:spPr>
              <a:xfrm flipV="1">
                <a:off x="7867641" y="5803408"/>
                <a:ext cx="0" cy="132262"/>
              </a:xfrm>
              <a:prstGeom prst="line">
                <a:avLst/>
              </a:prstGeom>
              <a:noFill/>
              <a:ln w="12700" cap="flat" cmpd="sng" algn="ctr">
                <a:solidFill>
                  <a:schemeClr val="accent1"/>
                </a:solidFill>
                <a:prstDash val="solid"/>
                <a:headEnd type="none"/>
                <a:tailEnd type="none"/>
              </a:ln>
              <a:effectLst/>
            </p:spPr>
          </p:cxnSp>
          <p:cxnSp>
            <p:nvCxnSpPr>
              <p:cNvPr id="129" name="Straight Connector 128">
                <a:extLst>
                  <a:ext uri="{FF2B5EF4-FFF2-40B4-BE49-F238E27FC236}">
                    <a16:creationId xmlns:a16="http://schemas.microsoft.com/office/drawing/2014/main" id="{6460BBA2-56BA-40C6-9B41-0053EC49BBAD}"/>
                  </a:ext>
                </a:extLst>
              </p:cNvPr>
              <p:cNvCxnSpPr>
                <a:cxnSpLocks/>
                <a:stCxn id="133" idx="1"/>
                <a:endCxn id="134" idx="5"/>
              </p:cNvCxnSpPr>
              <p:nvPr/>
            </p:nvCxnSpPr>
            <p:spPr>
              <a:xfrm flipH="1" flipV="1">
                <a:off x="7735183" y="5711666"/>
                <a:ext cx="121893" cy="66233"/>
              </a:xfrm>
              <a:prstGeom prst="line">
                <a:avLst/>
              </a:prstGeom>
              <a:noFill/>
              <a:ln w="12700" cap="flat" cmpd="sng" algn="ctr">
                <a:solidFill>
                  <a:schemeClr val="accent1"/>
                </a:solidFill>
                <a:prstDash val="solid"/>
                <a:headEnd type="none"/>
                <a:tailEnd type="none"/>
              </a:ln>
              <a:effectLst/>
            </p:spPr>
          </p:cxnSp>
          <p:cxnSp>
            <p:nvCxnSpPr>
              <p:cNvPr id="130" name="Straight Connector 129">
                <a:extLst>
                  <a:ext uri="{FF2B5EF4-FFF2-40B4-BE49-F238E27FC236}">
                    <a16:creationId xmlns:a16="http://schemas.microsoft.com/office/drawing/2014/main" id="{E0CF963D-02D6-41C2-8DB2-0F69BB08CE2C}"/>
                  </a:ext>
                </a:extLst>
              </p:cNvPr>
              <p:cNvCxnSpPr>
                <a:cxnSpLocks/>
                <a:stCxn id="134" idx="3"/>
                <a:endCxn id="137" idx="7"/>
              </p:cNvCxnSpPr>
              <p:nvPr/>
            </p:nvCxnSpPr>
            <p:spPr>
              <a:xfrm flipH="1">
                <a:off x="7588594" y="5711656"/>
                <a:ext cx="125458" cy="66233"/>
              </a:xfrm>
              <a:prstGeom prst="line">
                <a:avLst/>
              </a:prstGeom>
              <a:noFill/>
              <a:ln w="12700" cap="flat" cmpd="sng" algn="ctr">
                <a:solidFill>
                  <a:schemeClr val="accent1"/>
                </a:solidFill>
                <a:prstDash val="solid"/>
                <a:headEnd type="none"/>
                <a:tailEnd type="none"/>
              </a:ln>
              <a:effectLst/>
            </p:spPr>
          </p:cxnSp>
        </p:grpSp>
      </p:grpSp>
      <p:grpSp>
        <p:nvGrpSpPr>
          <p:cNvPr id="119" name="Group 118">
            <a:extLst>
              <a:ext uri="{FF2B5EF4-FFF2-40B4-BE49-F238E27FC236}">
                <a16:creationId xmlns:a16="http://schemas.microsoft.com/office/drawing/2014/main" id="{23A3CF35-159B-43D2-869F-0B9C6CC2487B}"/>
              </a:ext>
            </a:extLst>
          </p:cNvPr>
          <p:cNvGrpSpPr/>
          <p:nvPr/>
        </p:nvGrpSpPr>
        <p:grpSpPr>
          <a:xfrm>
            <a:off x="10692383" y="165004"/>
            <a:ext cx="1281470" cy="360458"/>
            <a:chOff x="10692383" y="165004"/>
            <a:chExt cx="1281470" cy="360458"/>
          </a:xfrm>
        </p:grpSpPr>
        <p:sp>
          <p:nvSpPr>
            <p:cNvPr id="120" name="Rectangle: Rounded Corners 119">
              <a:extLst>
                <a:ext uri="{FF2B5EF4-FFF2-40B4-BE49-F238E27FC236}">
                  <a16:creationId xmlns:a16="http://schemas.microsoft.com/office/drawing/2014/main" id="{B16EDD70-CD21-44B1-8BA2-351D4D357535}"/>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DEF9C7A7-F615-4D2D-A7A3-515748223D57}"/>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6" name="Freeform: Shape 145">
              <a:extLst>
                <a:ext uri="{FF2B5EF4-FFF2-40B4-BE49-F238E27FC236}">
                  <a16:creationId xmlns:a16="http://schemas.microsoft.com/office/drawing/2014/main" id="{A50CE4FA-3409-4ED2-819B-A1E33C72FEBA}"/>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7" name="Rectangle: Rounded Corners 146">
              <a:extLst>
                <a:ext uri="{FF2B5EF4-FFF2-40B4-BE49-F238E27FC236}">
                  <a16:creationId xmlns:a16="http://schemas.microsoft.com/office/drawing/2014/main" id="{E8C62558-9B78-4180-B9DA-153ACFE91AED}"/>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Rounded Corners 147">
              <a:extLst>
                <a:ext uri="{FF2B5EF4-FFF2-40B4-BE49-F238E27FC236}">
                  <a16:creationId xmlns:a16="http://schemas.microsoft.com/office/drawing/2014/main" id="{CBB359B2-05FA-4538-8C9A-B0E2A15215DF}"/>
                </a:ext>
              </a:extLst>
            </p:cNvPr>
            <p:cNvSpPr/>
            <p:nvPr/>
          </p:nvSpPr>
          <p:spPr bwMode="auto">
            <a:xfrm>
              <a:off x="11217934"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1C06FD6-6214-4D9E-938D-316EEA034448}"/>
                </a:ext>
              </a:extLst>
            </p:cNvPr>
            <p:cNvSpPr/>
            <p:nvPr/>
          </p:nvSpPr>
          <p:spPr bwMode="auto">
            <a:xfrm>
              <a:off x="11743485"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0" name="Left Brace 149">
              <a:extLst>
                <a:ext uri="{FF2B5EF4-FFF2-40B4-BE49-F238E27FC236}">
                  <a16:creationId xmlns:a16="http://schemas.microsoft.com/office/drawing/2014/main" id="{A7794CF3-F881-4C1B-904A-F467E84B91E9}"/>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85453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7D34B4-BDCF-4BA0-86A9-715CD2D0CA05}"/>
              </a:ext>
            </a:extLst>
          </p:cNvPr>
          <p:cNvSpPr>
            <a:spLocks noGrp="1"/>
          </p:cNvSpPr>
          <p:nvPr>
            <p:ph type="title"/>
          </p:nvPr>
        </p:nvSpPr>
        <p:spPr/>
        <p:txBody>
          <a:bodyPr/>
          <a:lstStyle/>
          <a:p>
            <a:r>
              <a:rPr lang="en-US"/>
              <a:t>Model deployment options</a:t>
            </a:r>
            <a:endParaRPr lang="en-IN"/>
          </a:p>
        </p:txBody>
      </p:sp>
      <p:sp>
        <p:nvSpPr>
          <p:cNvPr id="115" name="Rectangle 114">
            <a:extLst>
              <a:ext uri="{FF2B5EF4-FFF2-40B4-BE49-F238E27FC236}">
                <a16:creationId xmlns:a16="http://schemas.microsoft.com/office/drawing/2014/main" id="{C32B063E-6654-49BA-86FE-932DABA3B725}"/>
              </a:ext>
            </a:extLst>
          </p:cNvPr>
          <p:cNvSpPr/>
          <p:nvPr/>
        </p:nvSpPr>
        <p:spPr bwMode="auto">
          <a:xfrm>
            <a:off x="464200" y="995766"/>
            <a:ext cx="1125441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spcBef>
                <a:spcPts val="0"/>
              </a:spcBef>
              <a:spcAft>
                <a:spcPts val="600"/>
              </a:spcAft>
              <a:buClrTx/>
              <a:buSzPct val="90000"/>
              <a:buFontTx/>
              <a:buNone/>
              <a:tabLst/>
              <a:defRPr/>
            </a:pPr>
            <a:r>
              <a:rPr kumimoji="0" lang="en-US" sz="2400" b="0" i="0" u="none" strike="noStrike" kern="1200" cap="none" spc="0" normalizeH="0" baseline="0" noProof="0">
                <a:ln>
                  <a:noFill/>
                </a:ln>
                <a:solidFill>
                  <a:schemeClr val="tx1"/>
                </a:solidFill>
                <a:effectLst/>
                <a:uLnTx/>
                <a:uFillTx/>
                <a:latin typeface="Segoe UI Light"/>
                <a:ea typeface="+mn-ea"/>
                <a:cs typeface="Segoe UI Semilight" panose="020B0402040204020203" pitchFamily="34" charset="0"/>
              </a:rPr>
              <a:t>A side-by-side comparison of capabilities and features</a:t>
            </a:r>
          </a:p>
        </p:txBody>
      </p:sp>
      <p:sp>
        <p:nvSpPr>
          <p:cNvPr id="107" name="TextBox 106">
            <a:extLst>
              <a:ext uri="{FF2B5EF4-FFF2-40B4-BE49-F238E27FC236}">
                <a16:creationId xmlns:a16="http://schemas.microsoft.com/office/drawing/2014/main" id="{9F023F16-0D63-47CD-A67D-AA203A8EE276}"/>
              </a:ext>
            </a:extLst>
          </p:cNvPr>
          <p:cNvSpPr txBox="1"/>
          <p:nvPr/>
        </p:nvSpPr>
        <p:spPr>
          <a:xfrm>
            <a:off x="2884687" y="7451254"/>
            <a:ext cx="335412" cy="184666"/>
          </a:xfrm>
          <a:prstGeom prst="rect">
            <a:avLst/>
          </a:prstGeom>
        </p:spPr>
        <p:txBody>
          <a:bodyPr wrap="square">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spcBef>
                <a:spcPts val="0"/>
              </a:spcBef>
              <a:spcAft>
                <a:spcPts val="0"/>
              </a:spcAft>
              <a:buClrTx/>
              <a:buSzTx/>
              <a:buFontTx/>
              <a:buNone/>
              <a:tabLst/>
              <a:defRPr/>
            </a:pPr>
            <a:endParaRPr kumimoji="0" lang="en-US" sz="600" b="0" i="0" u="none" strike="noStrike" kern="0" cap="none" spc="0" normalizeH="0" baseline="0" noProof="0">
              <a:ln>
                <a:noFill/>
              </a:ln>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82" name="Rectangle 181">
            <a:extLst>
              <a:ext uri="{FF2B5EF4-FFF2-40B4-BE49-F238E27FC236}">
                <a16:creationId xmlns:a16="http://schemas.microsoft.com/office/drawing/2014/main" id="{1AD638F8-993B-42BE-B8E9-96FDD4F757BC}"/>
              </a:ext>
            </a:extLst>
          </p:cNvPr>
          <p:cNvSpPr/>
          <p:nvPr/>
        </p:nvSpPr>
        <p:spPr>
          <a:xfrm>
            <a:off x="290593" y="2837703"/>
            <a:ext cx="1343958" cy="369332"/>
          </a:xfrm>
          <a:prstGeom prst="rect">
            <a:avLst/>
          </a:prstGeom>
        </p:spPr>
        <p:txBody>
          <a:bodyPr wrap="square" lIns="0" tIns="0" rIns="0" bIns="0">
            <a:spAutoFit/>
          </a:bodyPr>
          <a:lstStyle/>
          <a:p>
            <a:pPr lvl="0" algn="r" defTabSz="914049">
              <a:spcAft>
                <a:spcPts val="2400"/>
              </a:spcAft>
              <a:defRPr/>
            </a:pPr>
            <a:r>
              <a:rPr lang="en-US" sz="1200" kern="0">
                <a:solidFill>
                  <a:schemeClr val="tx2"/>
                </a:solidFill>
                <a:latin typeface="Segoe UI Semibold" charset="0"/>
                <a:cs typeface="Segoe UI Semibold" charset="0"/>
              </a:rPr>
              <a:t>Scoring interface provided</a:t>
            </a:r>
          </a:p>
        </p:txBody>
      </p:sp>
      <p:sp>
        <p:nvSpPr>
          <p:cNvPr id="184" name="Rectangle 183">
            <a:extLst>
              <a:ext uri="{FF2B5EF4-FFF2-40B4-BE49-F238E27FC236}">
                <a16:creationId xmlns:a16="http://schemas.microsoft.com/office/drawing/2014/main" id="{003A192F-55EA-44C9-9BC7-7B3F339E817B}"/>
              </a:ext>
            </a:extLst>
          </p:cNvPr>
          <p:cNvSpPr/>
          <p:nvPr/>
        </p:nvSpPr>
        <p:spPr>
          <a:xfrm>
            <a:off x="290593" y="3833702"/>
            <a:ext cx="1343958" cy="369332"/>
          </a:xfrm>
          <a:prstGeom prst="rect">
            <a:avLst/>
          </a:prstGeom>
        </p:spPr>
        <p:txBody>
          <a:bodyPr wrap="square" lIns="0" tIns="0" rIns="0" bIns="0">
            <a:spAutoFit/>
          </a:bodyPr>
          <a:lstStyle/>
          <a:p>
            <a:pPr lvl="0" algn="r" defTabSz="914049">
              <a:spcAft>
                <a:spcPts val="2400"/>
              </a:spcAft>
              <a:defRPr/>
            </a:pPr>
            <a:r>
              <a:rPr lang="en-US" sz="1200" kern="0">
                <a:solidFill>
                  <a:schemeClr val="tx2"/>
                </a:solidFill>
                <a:latin typeface="Segoe UI Semibold" charset="0"/>
                <a:cs typeface="Segoe UI Semibold" charset="0"/>
              </a:rPr>
              <a:t>Deployment environments</a:t>
            </a:r>
          </a:p>
        </p:txBody>
      </p:sp>
      <p:sp>
        <p:nvSpPr>
          <p:cNvPr id="185" name="Rectangle 184">
            <a:extLst>
              <a:ext uri="{FF2B5EF4-FFF2-40B4-BE49-F238E27FC236}">
                <a16:creationId xmlns:a16="http://schemas.microsoft.com/office/drawing/2014/main" id="{0EA17CCD-D82A-491F-9187-5A68F151FC8F}"/>
              </a:ext>
            </a:extLst>
          </p:cNvPr>
          <p:cNvSpPr/>
          <p:nvPr/>
        </p:nvSpPr>
        <p:spPr>
          <a:xfrm>
            <a:off x="290593" y="4829061"/>
            <a:ext cx="1343958" cy="369332"/>
          </a:xfrm>
          <a:prstGeom prst="rect">
            <a:avLst/>
          </a:prstGeom>
        </p:spPr>
        <p:txBody>
          <a:bodyPr wrap="square" lIns="0" tIns="0" rIns="0" bIns="0">
            <a:spAutoFit/>
          </a:bodyPr>
          <a:lstStyle/>
          <a:p>
            <a:pPr lvl="0" algn="r" defTabSz="914049">
              <a:spcAft>
                <a:spcPts val="2400"/>
              </a:spcAft>
              <a:defRPr/>
            </a:pPr>
            <a:r>
              <a:rPr lang="en-US" sz="1200" kern="0">
                <a:solidFill>
                  <a:schemeClr val="tx2"/>
                </a:solidFill>
                <a:latin typeface="Segoe UI Semibold" charset="0"/>
                <a:cs typeface="Segoe UI Semibold" charset="0"/>
              </a:rPr>
              <a:t>Scalability of scoring interface</a:t>
            </a:r>
          </a:p>
        </p:txBody>
      </p:sp>
      <p:sp>
        <p:nvSpPr>
          <p:cNvPr id="186" name="Rectangle 185">
            <a:extLst>
              <a:ext uri="{FF2B5EF4-FFF2-40B4-BE49-F238E27FC236}">
                <a16:creationId xmlns:a16="http://schemas.microsoft.com/office/drawing/2014/main" id="{1C64F0D5-C16B-4EF5-9523-6DA18E84079B}"/>
              </a:ext>
            </a:extLst>
          </p:cNvPr>
          <p:cNvSpPr/>
          <p:nvPr/>
        </p:nvSpPr>
        <p:spPr>
          <a:xfrm>
            <a:off x="290593" y="5386315"/>
            <a:ext cx="1343958" cy="369332"/>
          </a:xfrm>
          <a:prstGeom prst="rect">
            <a:avLst/>
          </a:prstGeom>
        </p:spPr>
        <p:txBody>
          <a:bodyPr wrap="square" lIns="0" tIns="0" rIns="0" bIns="0">
            <a:spAutoFit/>
          </a:bodyPr>
          <a:lstStyle/>
          <a:p>
            <a:pPr lvl="0" algn="r" defTabSz="914049">
              <a:spcAft>
                <a:spcPts val="2400"/>
              </a:spcAft>
              <a:defRPr/>
            </a:pPr>
            <a:r>
              <a:rPr lang="en-US" sz="1200" kern="0">
                <a:solidFill>
                  <a:schemeClr val="tx2"/>
                </a:solidFill>
                <a:latin typeface="Segoe UI Semibold" charset="0"/>
                <a:cs typeface="Segoe UI Semibold" charset="0"/>
              </a:rPr>
              <a:t>Scoring requirements</a:t>
            </a:r>
          </a:p>
        </p:txBody>
      </p:sp>
      <p:sp>
        <p:nvSpPr>
          <p:cNvPr id="187" name="Rectangle 186">
            <a:extLst>
              <a:ext uri="{FF2B5EF4-FFF2-40B4-BE49-F238E27FC236}">
                <a16:creationId xmlns:a16="http://schemas.microsoft.com/office/drawing/2014/main" id="{8D867751-D73C-4D68-AA8F-8AB555469310}"/>
              </a:ext>
            </a:extLst>
          </p:cNvPr>
          <p:cNvSpPr/>
          <p:nvPr/>
        </p:nvSpPr>
        <p:spPr>
          <a:xfrm>
            <a:off x="290593" y="6198046"/>
            <a:ext cx="1343958" cy="184666"/>
          </a:xfrm>
          <a:prstGeom prst="rect">
            <a:avLst/>
          </a:prstGeom>
        </p:spPr>
        <p:txBody>
          <a:bodyPr wrap="square" lIns="0" tIns="0" rIns="0" bIns="0">
            <a:spAutoFit/>
          </a:bodyPr>
          <a:lstStyle/>
          <a:p>
            <a:pPr lvl="0" algn="r" defTabSz="914049">
              <a:spcAft>
                <a:spcPts val="2400"/>
              </a:spcAft>
              <a:defRPr/>
            </a:pPr>
            <a:r>
              <a:rPr lang="en-US" sz="1200" kern="0">
                <a:solidFill>
                  <a:schemeClr val="tx2"/>
                </a:solidFill>
                <a:latin typeface="Segoe UI Semibold" charset="0"/>
                <a:cs typeface="Segoe UI Semibold" charset="0"/>
              </a:rPr>
              <a:t>Model packaging</a:t>
            </a:r>
          </a:p>
        </p:txBody>
      </p:sp>
      <p:sp>
        <p:nvSpPr>
          <p:cNvPr id="137" name="Oval 136">
            <a:extLst>
              <a:ext uri="{FF2B5EF4-FFF2-40B4-BE49-F238E27FC236}">
                <a16:creationId xmlns:a16="http://schemas.microsoft.com/office/drawing/2014/main" id="{A7B967C5-BB9B-4ECE-AEBC-6D916C9859E0}"/>
              </a:ext>
            </a:extLst>
          </p:cNvPr>
          <p:cNvSpPr/>
          <p:nvPr/>
        </p:nvSpPr>
        <p:spPr bwMode="auto">
          <a:xfrm>
            <a:off x="8565972" y="1975803"/>
            <a:ext cx="587052" cy="587052"/>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A1631ED3-8872-4FB5-82A8-D3440BCCDD9C}"/>
              </a:ext>
            </a:extLst>
          </p:cNvPr>
          <p:cNvSpPr/>
          <p:nvPr/>
        </p:nvSpPr>
        <p:spPr bwMode="auto">
          <a:xfrm>
            <a:off x="9271904" y="2018554"/>
            <a:ext cx="2521348"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400">
                <a:solidFill>
                  <a:schemeClr val="tx2"/>
                </a:solidFill>
                <a:latin typeface="Segoe UI Semibold" panose="020B0702040204020203" pitchFamily="34" charset="0"/>
                <a:ea typeface="Segoe UI" pitchFamily="34" charset="0"/>
                <a:cs typeface="Segoe UI Semibold" panose="020B0702040204020203" pitchFamily="34" charset="0"/>
              </a:rPr>
              <a:t>SQL Server or SQL Database</a:t>
            </a:r>
          </a:p>
        </p:txBody>
      </p:sp>
      <p:sp>
        <p:nvSpPr>
          <p:cNvPr id="142" name="Rectangle 141">
            <a:extLst>
              <a:ext uri="{FF2B5EF4-FFF2-40B4-BE49-F238E27FC236}">
                <a16:creationId xmlns:a16="http://schemas.microsoft.com/office/drawing/2014/main" id="{B8DD23B9-AEEA-43DD-8416-35187754C7F3}"/>
              </a:ext>
            </a:extLst>
          </p:cNvPr>
          <p:cNvSpPr/>
          <p:nvPr/>
        </p:nvSpPr>
        <p:spPr bwMode="auto">
          <a:xfrm>
            <a:off x="9018492" y="2849977"/>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T-SQL stored procedure</a:t>
            </a:r>
          </a:p>
        </p:txBody>
      </p:sp>
      <p:sp>
        <p:nvSpPr>
          <p:cNvPr id="144" name="Rectangle 143">
            <a:extLst>
              <a:ext uri="{FF2B5EF4-FFF2-40B4-BE49-F238E27FC236}">
                <a16:creationId xmlns:a16="http://schemas.microsoft.com/office/drawing/2014/main" id="{E979344E-A74F-4C18-93B3-D2FC102A42FB}"/>
              </a:ext>
            </a:extLst>
          </p:cNvPr>
          <p:cNvSpPr/>
          <p:nvPr/>
        </p:nvSpPr>
        <p:spPr bwMode="auto">
          <a:xfrm>
            <a:off x="9018492" y="3857979"/>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SQL Server 2017 database instance on-premises or in Azure VM</a:t>
            </a:r>
          </a:p>
        </p:txBody>
      </p:sp>
      <p:sp>
        <p:nvSpPr>
          <p:cNvPr id="149" name="Rectangle 148">
            <a:extLst>
              <a:ext uri="{FF2B5EF4-FFF2-40B4-BE49-F238E27FC236}">
                <a16:creationId xmlns:a16="http://schemas.microsoft.com/office/drawing/2014/main" id="{F50BA737-B40C-43D5-81E7-CAE541F12B39}"/>
              </a:ext>
            </a:extLst>
          </p:cNvPr>
          <p:cNvSpPr/>
          <p:nvPr/>
        </p:nvSpPr>
        <p:spPr bwMode="auto">
          <a:xfrm>
            <a:off x="9018492" y="5303148"/>
            <a:ext cx="2657491" cy="8168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200">
                <a:solidFill>
                  <a:schemeClr val="tx1"/>
                </a:solidFill>
                <a:cs typeface="Segoe UI" pitchFamily="34" charset="0"/>
              </a:rPr>
              <a:t>Need to author Python or R code within a T-SQL stored procedure that loads the trained model from a table where it is stored and applies it in scoring.</a:t>
            </a:r>
          </a:p>
        </p:txBody>
      </p:sp>
      <p:sp>
        <p:nvSpPr>
          <p:cNvPr id="151" name="Rectangle 150">
            <a:extLst>
              <a:ext uri="{FF2B5EF4-FFF2-40B4-BE49-F238E27FC236}">
                <a16:creationId xmlns:a16="http://schemas.microsoft.com/office/drawing/2014/main" id="{B5412B03-C48D-4673-80C6-D96D8912E74C}"/>
              </a:ext>
            </a:extLst>
          </p:cNvPr>
          <p:cNvSpPr/>
          <p:nvPr/>
        </p:nvSpPr>
        <p:spPr bwMode="auto">
          <a:xfrm>
            <a:off x="9018492" y="6222957"/>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Serialized to table</a:t>
            </a:r>
          </a:p>
        </p:txBody>
      </p:sp>
      <p:grpSp>
        <p:nvGrpSpPr>
          <p:cNvPr id="233" name="Group 232">
            <a:extLst>
              <a:ext uri="{FF2B5EF4-FFF2-40B4-BE49-F238E27FC236}">
                <a16:creationId xmlns:a16="http://schemas.microsoft.com/office/drawing/2014/main" id="{CF8CB8EA-20B8-483B-9C3F-296A9E15D679}"/>
              </a:ext>
            </a:extLst>
          </p:cNvPr>
          <p:cNvGrpSpPr>
            <a:grpSpLocks noChangeAspect="1"/>
          </p:cNvGrpSpPr>
          <p:nvPr/>
        </p:nvGrpSpPr>
        <p:grpSpPr>
          <a:xfrm>
            <a:off x="8702388" y="2061281"/>
            <a:ext cx="314221" cy="416096"/>
            <a:chOff x="6372224" y="3082295"/>
            <a:chExt cx="1533525" cy="2030732"/>
          </a:xfrm>
        </p:grpSpPr>
        <p:sp>
          <p:nvSpPr>
            <p:cNvPr id="234" name="Freeform: Shape 233">
              <a:extLst>
                <a:ext uri="{FF2B5EF4-FFF2-40B4-BE49-F238E27FC236}">
                  <a16:creationId xmlns:a16="http://schemas.microsoft.com/office/drawing/2014/main" id="{AF23AC0C-EA2A-46CF-BB88-EB6F6331A70F}"/>
                </a:ext>
              </a:extLst>
            </p:cNvPr>
            <p:cNvSpPr/>
            <p:nvPr/>
          </p:nvSpPr>
          <p:spPr>
            <a:xfrm>
              <a:off x="6372224" y="3360425"/>
              <a:ext cx="761999" cy="1752602"/>
            </a:xfrm>
            <a:custGeom>
              <a:avLst/>
              <a:gdLst/>
              <a:ahLst/>
              <a:cxnLst/>
              <a:rect l="0" t="0" r="0" b="0"/>
              <a:pathLst>
                <a:path w="762000" h="1752600">
                  <a:moveTo>
                    <a:pt x="0" y="0"/>
                  </a:moveTo>
                  <a:lnTo>
                    <a:pt x="0" y="1480185"/>
                  </a:lnTo>
                  <a:cubicBezTo>
                    <a:pt x="0" y="1632585"/>
                    <a:pt x="344805" y="1758315"/>
                    <a:pt x="768668" y="1758315"/>
                  </a:cubicBezTo>
                  <a:lnTo>
                    <a:pt x="768668" y="0"/>
                  </a:lnTo>
                  <a:lnTo>
                    <a:pt x="0" y="0"/>
                  </a:lnTo>
                  <a:close/>
                </a:path>
              </a:pathLst>
            </a:custGeom>
            <a:solidFill>
              <a:srgbClr val="3999C6"/>
            </a:solidFill>
            <a:ln w="9525" cap="flat">
              <a:noFill/>
              <a:prstDash val="solid"/>
              <a:miter/>
            </a:ln>
          </p:spPr>
          <p:txBody>
            <a:bodyPr/>
            <a:lstStyle/>
            <a:p>
              <a:pPr marL="0" marR="0" lvl="0" indent="0"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sp>
          <p:nvSpPr>
            <p:cNvPr id="235" name="Freeform: Shape 234">
              <a:extLst>
                <a:ext uri="{FF2B5EF4-FFF2-40B4-BE49-F238E27FC236}">
                  <a16:creationId xmlns:a16="http://schemas.microsoft.com/office/drawing/2014/main" id="{10EC28AA-69BB-490B-BBFA-ED19B8DF1B3D}"/>
                </a:ext>
              </a:extLst>
            </p:cNvPr>
            <p:cNvSpPr/>
            <p:nvPr/>
          </p:nvSpPr>
          <p:spPr>
            <a:xfrm>
              <a:off x="7129464" y="3360425"/>
              <a:ext cx="771526" cy="1752602"/>
            </a:xfrm>
            <a:custGeom>
              <a:avLst/>
              <a:gdLst/>
              <a:ahLst/>
              <a:cxnLst/>
              <a:rect l="0" t="0" r="0" b="0"/>
              <a:pathLst>
                <a:path w="771525" h="1752600">
                  <a:moveTo>
                    <a:pt x="0" y="1759268"/>
                  </a:moveTo>
                  <a:lnTo>
                    <a:pt x="11430" y="1759268"/>
                  </a:lnTo>
                  <a:cubicBezTo>
                    <a:pt x="436245" y="1759268"/>
                    <a:pt x="780097" y="1633537"/>
                    <a:pt x="780097" y="1481137"/>
                  </a:cubicBezTo>
                  <a:lnTo>
                    <a:pt x="780097" y="0"/>
                  </a:lnTo>
                  <a:lnTo>
                    <a:pt x="0" y="0"/>
                  </a:lnTo>
                  <a:lnTo>
                    <a:pt x="0" y="1759268"/>
                  </a:lnTo>
                  <a:close/>
                </a:path>
              </a:pathLst>
            </a:custGeom>
            <a:solidFill>
              <a:srgbClr val="5AB4D9"/>
            </a:solidFill>
            <a:ln w="9525" cap="flat">
              <a:noFill/>
              <a:prstDash val="solid"/>
              <a:miter/>
            </a:ln>
          </p:spPr>
          <p:txBody>
            <a:bodyPr/>
            <a:lstStyle/>
            <a:p>
              <a:pPr marL="0" marR="0" lvl="0" indent="0"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sp>
          <p:nvSpPr>
            <p:cNvPr id="236" name="Freeform: Shape 235">
              <a:extLst>
                <a:ext uri="{FF2B5EF4-FFF2-40B4-BE49-F238E27FC236}">
                  <a16:creationId xmlns:a16="http://schemas.microsoft.com/office/drawing/2014/main" id="{636D25A9-8922-4C26-9758-AECE8BAFD2AA}"/>
                </a:ext>
              </a:extLst>
            </p:cNvPr>
            <p:cNvSpPr/>
            <p:nvPr/>
          </p:nvSpPr>
          <p:spPr>
            <a:xfrm>
              <a:off x="6372224" y="3082295"/>
              <a:ext cx="1533525" cy="552451"/>
            </a:xfrm>
            <a:custGeom>
              <a:avLst/>
              <a:gdLst/>
              <a:ahLst/>
              <a:cxnLst/>
              <a:rect l="0" t="0" r="0" b="0"/>
              <a:pathLst>
                <a:path w="1533525" h="552450">
                  <a:moveTo>
                    <a:pt x="1537335" y="278130"/>
                  </a:moveTo>
                  <a:cubicBezTo>
                    <a:pt x="1537335" y="430530"/>
                    <a:pt x="1192530" y="556260"/>
                    <a:pt x="768668" y="556260"/>
                  </a:cubicBezTo>
                  <a:cubicBezTo>
                    <a:pt x="344805" y="556260"/>
                    <a:pt x="0" y="431482"/>
                    <a:pt x="0" y="278130"/>
                  </a:cubicBezTo>
                  <a:cubicBezTo>
                    <a:pt x="0" y="124777"/>
                    <a:pt x="344805" y="0"/>
                    <a:pt x="768668" y="0"/>
                  </a:cubicBezTo>
                  <a:cubicBezTo>
                    <a:pt x="1192530" y="0"/>
                    <a:pt x="1537335" y="122872"/>
                    <a:pt x="1537335" y="278130"/>
                  </a:cubicBezTo>
                </a:path>
              </a:pathLst>
            </a:custGeom>
            <a:solidFill>
              <a:srgbClr val="FFFFFF"/>
            </a:solidFill>
            <a:ln w="9525" cap="flat">
              <a:noFill/>
              <a:prstDash val="solid"/>
              <a:miter/>
            </a:ln>
          </p:spPr>
          <p:txBody>
            <a:bodyPr/>
            <a:lstStyle/>
            <a:p>
              <a:pPr marL="0" marR="0" lvl="0" indent="0"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sp>
          <p:nvSpPr>
            <p:cNvPr id="237" name="Freeform: Shape 236">
              <a:extLst>
                <a:ext uri="{FF2B5EF4-FFF2-40B4-BE49-F238E27FC236}">
                  <a16:creationId xmlns:a16="http://schemas.microsoft.com/office/drawing/2014/main" id="{03432AE0-0AB5-4351-A72A-F1C07FB83AFA}"/>
                </a:ext>
              </a:extLst>
            </p:cNvPr>
            <p:cNvSpPr/>
            <p:nvPr/>
          </p:nvSpPr>
          <p:spPr>
            <a:xfrm>
              <a:off x="6529389" y="3159446"/>
              <a:ext cx="1219201" cy="361951"/>
            </a:xfrm>
            <a:custGeom>
              <a:avLst/>
              <a:gdLst/>
              <a:ahLst/>
              <a:cxnLst/>
              <a:rect l="0" t="0" r="0" b="0"/>
              <a:pathLst>
                <a:path w="1219200" h="361950">
                  <a:moveTo>
                    <a:pt x="1223010" y="184785"/>
                  </a:moveTo>
                  <a:cubicBezTo>
                    <a:pt x="1223010" y="284798"/>
                    <a:pt x="949643" y="369570"/>
                    <a:pt x="611505" y="369570"/>
                  </a:cubicBezTo>
                  <a:cubicBezTo>
                    <a:pt x="273368" y="369570"/>
                    <a:pt x="0" y="287655"/>
                    <a:pt x="0" y="184785"/>
                  </a:cubicBezTo>
                  <a:cubicBezTo>
                    <a:pt x="0" y="84773"/>
                    <a:pt x="273368" y="0"/>
                    <a:pt x="611505" y="0"/>
                  </a:cubicBezTo>
                  <a:cubicBezTo>
                    <a:pt x="949643" y="0"/>
                    <a:pt x="1223010" y="82867"/>
                    <a:pt x="1223010" y="184785"/>
                  </a:cubicBezTo>
                </a:path>
              </a:pathLst>
            </a:custGeom>
            <a:solidFill>
              <a:srgbClr val="7FBB42"/>
            </a:solidFill>
            <a:ln w="9525" cap="flat">
              <a:noFill/>
              <a:prstDash val="solid"/>
              <a:miter/>
            </a:ln>
          </p:spPr>
          <p:txBody>
            <a:bodyPr/>
            <a:lstStyle/>
            <a:p>
              <a:pPr marL="0" marR="0" lvl="0" indent="0"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sp>
          <p:nvSpPr>
            <p:cNvPr id="238" name="Freeform: Shape 237">
              <a:extLst>
                <a:ext uri="{FF2B5EF4-FFF2-40B4-BE49-F238E27FC236}">
                  <a16:creationId xmlns:a16="http://schemas.microsoft.com/office/drawing/2014/main" id="{47280C8D-C582-4F49-BB49-C19063DC044E}"/>
                </a:ext>
              </a:extLst>
            </p:cNvPr>
            <p:cNvSpPr/>
            <p:nvPr/>
          </p:nvSpPr>
          <p:spPr>
            <a:xfrm>
              <a:off x="6529389" y="3160397"/>
              <a:ext cx="1219201" cy="295278"/>
            </a:xfrm>
            <a:custGeom>
              <a:avLst/>
              <a:gdLst/>
              <a:ahLst/>
              <a:cxnLst/>
              <a:rect l="0" t="0" r="0" b="0"/>
              <a:pathLst>
                <a:path w="1219200" h="295275">
                  <a:moveTo>
                    <a:pt x="1095375" y="296227"/>
                  </a:moveTo>
                  <a:cubicBezTo>
                    <a:pt x="1175385" y="263842"/>
                    <a:pt x="1223010" y="225742"/>
                    <a:pt x="1223010" y="184785"/>
                  </a:cubicBezTo>
                  <a:cubicBezTo>
                    <a:pt x="1223010" y="84772"/>
                    <a:pt x="949643" y="0"/>
                    <a:pt x="611505" y="0"/>
                  </a:cubicBezTo>
                  <a:cubicBezTo>
                    <a:pt x="273368" y="0"/>
                    <a:pt x="0" y="81915"/>
                    <a:pt x="0" y="184785"/>
                  </a:cubicBezTo>
                  <a:cubicBezTo>
                    <a:pt x="0" y="228600"/>
                    <a:pt x="47625" y="266700"/>
                    <a:pt x="127635" y="296227"/>
                  </a:cubicBezTo>
                  <a:cubicBezTo>
                    <a:pt x="239078" y="252413"/>
                    <a:pt x="415290" y="225742"/>
                    <a:pt x="611505" y="225742"/>
                  </a:cubicBezTo>
                  <a:cubicBezTo>
                    <a:pt x="807720" y="222885"/>
                    <a:pt x="982980" y="252413"/>
                    <a:pt x="1095375" y="296227"/>
                  </a:cubicBezTo>
                </a:path>
              </a:pathLst>
            </a:custGeom>
            <a:solidFill>
              <a:srgbClr val="B8D433"/>
            </a:solidFill>
            <a:ln w="9525" cap="flat">
              <a:noFill/>
              <a:prstDash val="solid"/>
              <a:miter/>
            </a:ln>
          </p:spPr>
          <p:txBody>
            <a:bodyPr/>
            <a:lstStyle/>
            <a:p>
              <a:pPr marL="0" marR="0" lvl="0" indent="0"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sp>
          <p:nvSpPr>
            <p:cNvPr id="239" name="Freeform: Shape 238">
              <a:extLst>
                <a:ext uri="{FF2B5EF4-FFF2-40B4-BE49-F238E27FC236}">
                  <a16:creationId xmlns:a16="http://schemas.microsoft.com/office/drawing/2014/main" id="{099FFD29-790B-4EA8-B81D-462F68C1FB1C}"/>
                </a:ext>
              </a:extLst>
            </p:cNvPr>
            <p:cNvSpPr/>
            <p:nvPr/>
          </p:nvSpPr>
          <p:spPr>
            <a:xfrm>
              <a:off x="6557965" y="3962405"/>
              <a:ext cx="314324" cy="476251"/>
            </a:xfrm>
            <a:custGeom>
              <a:avLst/>
              <a:gdLst/>
              <a:ahLst/>
              <a:cxnLst/>
              <a:rect l="0" t="0" r="0" b="0"/>
              <a:pathLst>
                <a:path w="314325" h="476250">
                  <a:moveTo>
                    <a:pt x="5715" y="459105"/>
                  </a:moveTo>
                  <a:lnTo>
                    <a:pt x="5715" y="354330"/>
                  </a:lnTo>
                  <a:cubicBezTo>
                    <a:pt x="23813" y="370522"/>
                    <a:pt x="44767" y="381953"/>
                    <a:pt x="67628" y="390525"/>
                  </a:cubicBezTo>
                  <a:cubicBezTo>
                    <a:pt x="90488" y="397193"/>
                    <a:pt x="113347" y="401955"/>
                    <a:pt x="133350" y="401955"/>
                  </a:cubicBezTo>
                  <a:cubicBezTo>
                    <a:pt x="146685" y="401955"/>
                    <a:pt x="158115" y="400050"/>
                    <a:pt x="167640" y="397193"/>
                  </a:cubicBezTo>
                  <a:cubicBezTo>
                    <a:pt x="177165" y="395288"/>
                    <a:pt x="185738" y="392430"/>
                    <a:pt x="192405" y="387668"/>
                  </a:cubicBezTo>
                  <a:cubicBezTo>
                    <a:pt x="199072" y="382905"/>
                    <a:pt x="203835" y="378143"/>
                    <a:pt x="205740" y="371475"/>
                  </a:cubicBezTo>
                  <a:cubicBezTo>
                    <a:pt x="207645" y="364807"/>
                    <a:pt x="210503" y="360045"/>
                    <a:pt x="210503" y="353378"/>
                  </a:cubicBezTo>
                  <a:cubicBezTo>
                    <a:pt x="210503" y="343853"/>
                    <a:pt x="208597" y="335280"/>
                    <a:pt x="203835" y="328613"/>
                  </a:cubicBezTo>
                  <a:cubicBezTo>
                    <a:pt x="199072" y="321945"/>
                    <a:pt x="192405" y="315278"/>
                    <a:pt x="182880" y="307657"/>
                  </a:cubicBezTo>
                  <a:cubicBezTo>
                    <a:pt x="173355" y="300990"/>
                    <a:pt x="161925" y="296228"/>
                    <a:pt x="150495" y="289560"/>
                  </a:cubicBezTo>
                  <a:cubicBezTo>
                    <a:pt x="139065" y="284797"/>
                    <a:pt x="125730" y="278130"/>
                    <a:pt x="109538" y="271463"/>
                  </a:cubicBezTo>
                  <a:cubicBezTo>
                    <a:pt x="73343" y="255270"/>
                    <a:pt x="45720" y="237172"/>
                    <a:pt x="27622" y="217170"/>
                  </a:cubicBezTo>
                  <a:cubicBezTo>
                    <a:pt x="9525" y="194310"/>
                    <a:pt x="0" y="169545"/>
                    <a:pt x="0" y="137160"/>
                  </a:cubicBezTo>
                  <a:cubicBezTo>
                    <a:pt x="0" y="112395"/>
                    <a:pt x="4763" y="91440"/>
                    <a:pt x="13335" y="75247"/>
                  </a:cubicBezTo>
                  <a:cubicBezTo>
                    <a:pt x="22860" y="57150"/>
                    <a:pt x="36195" y="42863"/>
                    <a:pt x="52388" y="31432"/>
                  </a:cubicBezTo>
                  <a:cubicBezTo>
                    <a:pt x="68580" y="20003"/>
                    <a:pt x="88582" y="10478"/>
                    <a:pt x="111443" y="6668"/>
                  </a:cubicBezTo>
                  <a:cubicBezTo>
                    <a:pt x="134303" y="1905"/>
                    <a:pt x="157163" y="0"/>
                    <a:pt x="181928" y="0"/>
                  </a:cubicBezTo>
                  <a:cubicBezTo>
                    <a:pt x="206693" y="0"/>
                    <a:pt x="227647" y="1905"/>
                    <a:pt x="245745" y="4763"/>
                  </a:cubicBezTo>
                  <a:cubicBezTo>
                    <a:pt x="263843" y="6668"/>
                    <a:pt x="281940" y="11430"/>
                    <a:pt x="298132" y="18097"/>
                  </a:cubicBezTo>
                  <a:lnTo>
                    <a:pt x="298132" y="116205"/>
                  </a:lnTo>
                  <a:cubicBezTo>
                    <a:pt x="291465" y="111443"/>
                    <a:pt x="281940" y="106680"/>
                    <a:pt x="273368" y="102870"/>
                  </a:cubicBezTo>
                  <a:cubicBezTo>
                    <a:pt x="264795" y="99060"/>
                    <a:pt x="255270" y="96203"/>
                    <a:pt x="245745" y="93345"/>
                  </a:cubicBezTo>
                  <a:cubicBezTo>
                    <a:pt x="236220" y="91440"/>
                    <a:pt x="224790" y="88582"/>
                    <a:pt x="216218" y="86678"/>
                  </a:cubicBezTo>
                  <a:cubicBezTo>
                    <a:pt x="206693" y="84772"/>
                    <a:pt x="198120" y="84772"/>
                    <a:pt x="188595" y="84772"/>
                  </a:cubicBezTo>
                  <a:cubicBezTo>
                    <a:pt x="177165" y="84772"/>
                    <a:pt x="165735" y="84772"/>
                    <a:pt x="156210" y="86678"/>
                  </a:cubicBezTo>
                  <a:cubicBezTo>
                    <a:pt x="146685" y="88582"/>
                    <a:pt x="138113" y="91440"/>
                    <a:pt x="131445" y="96203"/>
                  </a:cubicBezTo>
                  <a:cubicBezTo>
                    <a:pt x="124778" y="100965"/>
                    <a:pt x="120015" y="105728"/>
                    <a:pt x="115253" y="109538"/>
                  </a:cubicBezTo>
                  <a:cubicBezTo>
                    <a:pt x="110490" y="116205"/>
                    <a:pt x="110490" y="120968"/>
                    <a:pt x="110490" y="127635"/>
                  </a:cubicBezTo>
                  <a:cubicBezTo>
                    <a:pt x="110490" y="134303"/>
                    <a:pt x="112395" y="140970"/>
                    <a:pt x="117157" y="148590"/>
                  </a:cubicBezTo>
                  <a:cubicBezTo>
                    <a:pt x="121920" y="155257"/>
                    <a:pt x="126682" y="160020"/>
                    <a:pt x="135255" y="166688"/>
                  </a:cubicBezTo>
                  <a:cubicBezTo>
                    <a:pt x="141922" y="171450"/>
                    <a:pt x="151447" y="178118"/>
                    <a:pt x="162878" y="182880"/>
                  </a:cubicBezTo>
                  <a:cubicBezTo>
                    <a:pt x="174307" y="187643"/>
                    <a:pt x="185738" y="194310"/>
                    <a:pt x="199072" y="199072"/>
                  </a:cubicBezTo>
                  <a:cubicBezTo>
                    <a:pt x="217170" y="205740"/>
                    <a:pt x="235268" y="215265"/>
                    <a:pt x="249555" y="223838"/>
                  </a:cubicBezTo>
                  <a:cubicBezTo>
                    <a:pt x="265747" y="233363"/>
                    <a:pt x="277178" y="241935"/>
                    <a:pt x="288607" y="253365"/>
                  </a:cubicBezTo>
                  <a:cubicBezTo>
                    <a:pt x="300038" y="264795"/>
                    <a:pt x="306705" y="276225"/>
                    <a:pt x="313372" y="292418"/>
                  </a:cubicBezTo>
                  <a:cubicBezTo>
                    <a:pt x="318135" y="305753"/>
                    <a:pt x="322897" y="321945"/>
                    <a:pt x="322897" y="342900"/>
                  </a:cubicBezTo>
                  <a:cubicBezTo>
                    <a:pt x="322897" y="367665"/>
                    <a:pt x="318135" y="390525"/>
                    <a:pt x="309563" y="408622"/>
                  </a:cubicBezTo>
                  <a:cubicBezTo>
                    <a:pt x="300038" y="426720"/>
                    <a:pt x="286703" y="441007"/>
                    <a:pt x="268605" y="452438"/>
                  </a:cubicBezTo>
                  <a:cubicBezTo>
                    <a:pt x="252413" y="463868"/>
                    <a:pt x="232410" y="470535"/>
                    <a:pt x="209550" y="475297"/>
                  </a:cubicBezTo>
                  <a:cubicBezTo>
                    <a:pt x="186690" y="480060"/>
                    <a:pt x="163830" y="481965"/>
                    <a:pt x="139065" y="481965"/>
                  </a:cubicBezTo>
                  <a:cubicBezTo>
                    <a:pt x="114300" y="481965"/>
                    <a:pt x="88582" y="480060"/>
                    <a:pt x="65722" y="475297"/>
                  </a:cubicBezTo>
                  <a:cubicBezTo>
                    <a:pt x="41910" y="475297"/>
                    <a:pt x="21908" y="467678"/>
                    <a:pt x="5715" y="459105"/>
                  </a:cubicBezTo>
                  <a:close/>
                </a:path>
              </a:pathLst>
            </a:custGeom>
            <a:solidFill>
              <a:srgbClr val="FFFFFF"/>
            </a:solidFill>
            <a:ln w="9525" cap="flat">
              <a:noFill/>
              <a:prstDash val="solid"/>
              <a:miter/>
            </a:ln>
          </p:spPr>
          <p:txBody>
            <a:bodyPr/>
            <a:lstStyle/>
            <a:p>
              <a:pPr marL="0" marR="0" lvl="0" indent="0"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sp>
          <p:nvSpPr>
            <p:cNvPr id="240" name="Freeform: Shape 239">
              <a:extLst>
                <a:ext uri="{FF2B5EF4-FFF2-40B4-BE49-F238E27FC236}">
                  <a16:creationId xmlns:a16="http://schemas.microsoft.com/office/drawing/2014/main" id="{0EDF524F-923B-4645-9964-581F28463F68}"/>
                </a:ext>
              </a:extLst>
            </p:cNvPr>
            <p:cNvSpPr/>
            <p:nvPr/>
          </p:nvSpPr>
          <p:spPr>
            <a:xfrm>
              <a:off x="6926578" y="3965251"/>
              <a:ext cx="495297" cy="533400"/>
            </a:xfrm>
            <a:custGeom>
              <a:avLst/>
              <a:gdLst/>
              <a:ahLst/>
              <a:cxnLst/>
              <a:rect l="0" t="0" r="0" b="0"/>
              <a:pathLst>
                <a:path w="495300" h="533400">
                  <a:moveTo>
                    <a:pt x="227647" y="483870"/>
                  </a:moveTo>
                  <a:cubicBezTo>
                    <a:pt x="161925" y="483870"/>
                    <a:pt x="106680" y="461010"/>
                    <a:pt x="63817" y="418148"/>
                  </a:cubicBezTo>
                  <a:cubicBezTo>
                    <a:pt x="22860" y="374333"/>
                    <a:pt x="0" y="318135"/>
                    <a:pt x="0" y="246698"/>
                  </a:cubicBezTo>
                  <a:cubicBezTo>
                    <a:pt x="0" y="173355"/>
                    <a:pt x="20955" y="114300"/>
                    <a:pt x="63817" y="68580"/>
                  </a:cubicBezTo>
                  <a:cubicBezTo>
                    <a:pt x="107632" y="22860"/>
                    <a:pt x="161925" y="0"/>
                    <a:pt x="232410" y="0"/>
                  </a:cubicBezTo>
                  <a:cubicBezTo>
                    <a:pt x="298132" y="0"/>
                    <a:pt x="353377" y="22860"/>
                    <a:pt x="394335" y="65723"/>
                  </a:cubicBezTo>
                  <a:cubicBezTo>
                    <a:pt x="435292" y="108585"/>
                    <a:pt x="456247" y="165735"/>
                    <a:pt x="456247" y="239078"/>
                  </a:cubicBezTo>
                  <a:cubicBezTo>
                    <a:pt x="456247" y="312420"/>
                    <a:pt x="435292" y="371475"/>
                    <a:pt x="392430" y="417195"/>
                  </a:cubicBezTo>
                  <a:cubicBezTo>
                    <a:pt x="390525" y="419100"/>
                    <a:pt x="390525" y="419100"/>
                    <a:pt x="387667" y="421958"/>
                  </a:cubicBezTo>
                  <a:cubicBezTo>
                    <a:pt x="385763" y="423863"/>
                    <a:pt x="385763" y="423863"/>
                    <a:pt x="382905" y="426720"/>
                  </a:cubicBezTo>
                  <a:lnTo>
                    <a:pt x="501967" y="541020"/>
                  </a:lnTo>
                  <a:lnTo>
                    <a:pt x="353377" y="541020"/>
                  </a:lnTo>
                  <a:lnTo>
                    <a:pt x="291465" y="477203"/>
                  </a:lnTo>
                  <a:cubicBezTo>
                    <a:pt x="276225" y="481013"/>
                    <a:pt x="253365" y="483870"/>
                    <a:pt x="227647" y="483870"/>
                  </a:cubicBezTo>
                  <a:close/>
                  <a:moveTo>
                    <a:pt x="232410" y="91440"/>
                  </a:moveTo>
                  <a:cubicBezTo>
                    <a:pt x="196215" y="91440"/>
                    <a:pt x="166688" y="104775"/>
                    <a:pt x="143827" y="132398"/>
                  </a:cubicBezTo>
                  <a:cubicBezTo>
                    <a:pt x="120967" y="160020"/>
                    <a:pt x="111442" y="196215"/>
                    <a:pt x="111442" y="241935"/>
                  </a:cubicBezTo>
                  <a:cubicBezTo>
                    <a:pt x="111442" y="287655"/>
                    <a:pt x="122872" y="323850"/>
                    <a:pt x="143827" y="351473"/>
                  </a:cubicBezTo>
                  <a:cubicBezTo>
                    <a:pt x="166688" y="379095"/>
                    <a:pt x="194310" y="392430"/>
                    <a:pt x="228600" y="392430"/>
                  </a:cubicBezTo>
                  <a:cubicBezTo>
                    <a:pt x="264795" y="392430"/>
                    <a:pt x="292417" y="379095"/>
                    <a:pt x="315277" y="353378"/>
                  </a:cubicBezTo>
                  <a:cubicBezTo>
                    <a:pt x="336232" y="325755"/>
                    <a:pt x="347663" y="289560"/>
                    <a:pt x="347663" y="243840"/>
                  </a:cubicBezTo>
                  <a:cubicBezTo>
                    <a:pt x="347663" y="196215"/>
                    <a:pt x="336232" y="157163"/>
                    <a:pt x="315277" y="129540"/>
                  </a:cubicBezTo>
                  <a:cubicBezTo>
                    <a:pt x="296227" y="104775"/>
                    <a:pt x="268605" y="91440"/>
                    <a:pt x="232410" y="91440"/>
                  </a:cubicBezTo>
                  <a:close/>
                </a:path>
              </a:pathLst>
            </a:custGeom>
            <a:solidFill>
              <a:srgbClr val="FFFFFF"/>
            </a:solidFill>
            <a:ln w="9525" cap="flat">
              <a:noFill/>
              <a:prstDash val="solid"/>
              <a:miter/>
            </a:ln>
          </p:spPr>
          <p:txBody>
            <a:bodyPr/>
            <a:lstStyle/>
            <a:p>
              <a:pPr marL="0" marR="0" lvl="0" indent="0"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sp>
          <p:nvSpPr>
            <p:cNvPr id="241" name="Freeform: Shape 240">
              <a:extLst>
                <a:ext uri="{FF2B5EF4-FFF2-40B4-BE49-F238E27FC236}">
                  <a16:creationId xmlns:a16="http://schemas.microsoft.com/office/drawing/2014/main" id="{47A3F028-AB2F-46CC-98CC-B846449787FD}"/>
                </a:ext>
              </a:extLst>
            </p:cNvPr>
            <p:cNvSpPr/>
            <p:nvPr/>
          </p:nvSpPr>
          <p:spPr>
            <a:xfrm>
              <a:off x="7462834" y="3971927"/>
              <a:ext cx="276224" cy="466724"/>
            </a:xfrm>
            <a:custGeom>
              <a:avLst/>
              <a:gdLst/>
              <a:ahLst/>
              <a:cxnLst/>
              <a:rect l="0" t="0" r="0" b="0"/>
              <a:pathLst>
                <a:path w="276225" h="466725">
                  <a:moveTo>
                    <a:pt x="278130" y="467678"/>
                  </a:moveTo>
                  <a:lnTo>
                    <a:pt x="0" y="467678"/>
                  </a:lnTo>
                  <a:lnTo>
                    <a:pt x="0" y="0"/>
                  </a:lnTo>
                  <a:lnTo>
                    <a:pt x="104775" y="0"/>
                  </a:lnTo>
                  <a:lnTo>
                    <a:pt x="104775" y="381000"/>
                  </a:lnTo>
                  <a:lnTo>
                    <a:pt x="278130" y="381000"/>
                  </a:lnTo>
                  <a:lnTo>
                    <a:pt x="278130" y="467678"/>
                  </a:lnTo>
                  <a:lnTo>
                    <a:pt x="278130" y="467678"/>
                  </a:lnTo>
                  <a:close/>
                </a:path>
              </a:pathLst>
            </a:custGeom>
            <a:solidFill>
              <a:srgbClr val="FFFFFF"/>
            </a:solidFill>
            <a:ln w="9525" cap="flat">
              <a:noFill/>
              <a:prstDash val="solid"/>
              <a:miter/>
            </a:ln>
          </p:spPr>
          <p:txBody>
            <a:bodyPr/>
            <a:lstStyle/>
            <a:p>
              <a:pPr marL="0" marR="0" lvl="0" indent="0" defTabSz="914400" eaLnBrk="1" fontAlgn="auto" latinLnBrk="0" hangingPunct="1">
                <a:spcBef>
                  <a:spcPts val="0"/>
                </a:spcBef>
                <a:spcAft>
                  <a:spcPts val="0"/>
                </a:spcAft>
                <a:buClrTx/>
                <a:buSzTx/>
                <a:buFontTx/>
                <a:buNone/>
                <a:tabLst/>
                <a:defRPr/>
              </a:pPr>
              <a:endParaRPr kumimoji="0" lang="en-US" sz="1836" b="0" i="0" u="none" strike="noStrike" kern="0" cap="none" spc="0" normalizeH="0" baseline="0" noProof="0">
                <a:ln>
                  <a:noFill/>
                </a:ln>
                <a:solidFill>
                  <a:schemeClr val="tx2"/>
                </a:solidFill>
                <a:effectLst/>
                <a:uLnTx/>
                <a:uFillTx/>
              </a:endParaRPr>
            </a:p>
          </p:txBody>
        </p:sp>
      </p:grpSp>
      <p:sp>
        <p:nvSpPr>
          <p:cNvPr id="192" name="Freeform: Shape 191">
            <a:extLst>
              <a:ext uri="{FF2B5EF4-FFF2-40B4-BE49-F238E27FC236}">
                <a16:creationId xmlns:a16="http://schemas.microsoft.com/office/drawing/2014/main" id="{42BD89C6-22BE-41A1-8255-AE550D7E3D6C}"/>
              </a:ext>
            </a:extLst>
          </p:cNvPr>
          <p:cNvSpPr/>
          <p:nvPr/>
        </p:nvSpPr>
        <p:spPr bwMode="auto">
          <a:xfrm>
            <a:off x="8782396" y="2241615"/>
            <a:ext cx="2959372" cy="4273485"/>
          </a:xfrm>
          <a:custGeom>
            <a:avLst/>
            <a:gdLst>
              <a:gd name="connsiteX0" fmla="*/ 453070 w 2959372"/>
              <a:gd name="connsiteY0" fmla="*/ 0 h 4273485"/>
              <a:gd name="connsiteX1" fmla="*/ 2959372 w 2959372"/>
              <a:gd name="connsiteY1" fmla="*/ 0 h 4273485"/>
              <a:gd name="connsiteX2" fmla="*/ 2959372 w 2959372"/>
              <a:gd name="connsiteY2" fmla="*/ 4273485 h 4273485"/>
              <a:gd name="connsiteX3" fmla="*/ 0 w 2959372"/>
              <a:gd name="connsiteY3" fmla="*/ 4273485 h 4273485"/>
              <a:gd name="connsiteX4" fmla="*/ 0 w 2959372"/>
              <a:gd name="connsiteY4" fmla="*/ 423423 h 4273485"/>
              <a:gd name="connsiteX5" fmla="*/ 54646 w 2959372"/>
              <a:gd name="connsiteY5" fmla="*/ 428932 h 4273485"/>
              <a:gd name="connsiteX6" fmla="*/ 455864 w 2959372"/>
              <a:gd name="connsiteY6" fmla="*/ 27714 h 4273485"/>
              <a:gd name="connsiteX0" fmla="*/ 2959372 w 3050812"/>
              <a:gd name="connsiteY0" fmla="*/ 4273485 h 4364925"/>
              <a:gd name="connsiteX1" fmla="*/ 0 w 3050812"/>
              <a:gd name="connsiteY1" fmla="*/ 4273485 h 4364925"/>
              <a:gd name="connsiteX2" fmla="*/ 0 w 3050812"/>
              <a:gd name="connsiteY2" fmla="*/ 423423 h 4364925"/>
              <a:gd name="connsiteX3" fmla="*/ 54646 w 3050812"/>
              <a:gd name="connsiteY3" fmla="*/ 428932 h 4364925"/>
              <a:gd name="connsiteX4" fmla="*/ 455864 w 3050812"/>
              <a:gd name="connsiteY4" fmla="*/ 27714 h 4364925"/>
              <a:gd name="connsiteX5" fmla="*/ 453070 w 3050812"/>
              <a:gd name="connsiteY5" fmla="*/ 0 h 4364925"/>
              <a:gd name="connsiteX6" fmla="*/ 2959372 w 3050812"/>
              <a:gd name="connsiteY6" fmla="*/ 0 h 4364925"/>
              <a:gd name="connsiteX7" fmla="*/ 3050812 w 3050812"/>
              <a:gd name="connsiteY7" fmla="*/ 4364925 h 4364925"/>
              <a:gd name="connsiteX0" fmla="*/ 2959372 w 2959372"/>
              <a:gd name="connsiteY0" fmla="*/ 4273485 h 4273485"/>
              <a:gd name="connsiteX1" fmla="*/ 0 w 2959372"/>
              <a:gd name="connsiteY1" fmla="*/ 4273485 h 4273485"/>
              <a:gd name="connsiteX2" fmla="*/ 0 w 2959372"/>
              <a:gd name="connsiteY2" fmla="*/ 423423 h 4273485"/>
              <a:gd name="connsiteX3" fmla="*/ 54646 w 2959372"/>
              <a:gd name="connsiteY3" fmla="*/ 428932 h 4273485"/>
              <a:gd name="connsiteX4" fmla="*/ 455864 w 2959372"/>
              <a:gd name="connsiteY4" fmla="*/ 27714 h 4273485"/>
              <a:gd name="connsiteX5" fmla="*/ 453070 w 2959372"/>
              <a:gd name="connsiteY5" fmla="*/ 0 h 4273485"/>
              <a:gd name="connsiteX6" fmla="*/ 2959372 w 2959372"/>
              <a:gd name="connsiteY6" fmla="*/ 0 h 4273485"/>
              <a:gd name="connsiteX0" fmla="*/ 0 w 2959372"/>
              <a:gd name="connsiteY0" fmla="*/ 4273485 h 4273485"/>
              <a:gd name="connsiteX1" fmla="*/ 0 w 2959372"/>
              <a:gd name="connsiteY1" fmla="*/ 423423 h 4273485"/>
              <a:gd name="connsiteX2" fmla="*/ 54646 w 2959372"/>
              <a:gd name="connsiteY2" fmla="*/ 428932 h 4273485"/>
              <a:gd name="connsiteX3" fmla="*/ 455864 w 2959372"/>
              <a:gd name="connsiteY3" fmla="*/ 27714 h 4273485"/>
              <a:gd name="connsiteX4" fmla="*/ 453070 w 2959372"/>
              <a:gd name="connsiteY4" fmla="*/ 0 h 4273485"/>
              <a:gd name="connsiteX5" fmla="*/ 2959372 w 2959372"/>
              <a:gd name="connsiteY5" fmla="*/ 0 h 427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9372" h="4273485">
                <a:moveTo>
                  <a:pt x="0" y="4273485"/>
                </a:moveTo>
                <a:lnTo>
                  <a:pt x="0" y="423423"/>
                </a:lnTo>
                <a:lnTo>
                  <a:pt x="54646" y="428932"/>
                </a:lnTo>
                <a:cubicBezTo>
                  <a:pt x="276233" y="428932"/>
                  <a:pt x="455864" y="249301"/>
                  <a:pt x="455864" y="27714"/>
                </a:cubicBezTo>
                <a:lnTo>
                  <a:pt x="453070" y="0"/>
                </a:lnTo>
                <a:lnTo>
                  <a:pt x="2959372" y="0"/>
                </a:lnTo>
              </a:path>
            </a:pathLst>
          </a:cu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lgn="l" defTabSz="932472" fontAlgn="base">
              <a:spcBef>
                <a:spcPct val="0"/>
              </a:spcBef>
              <a:spcAft>
                <a:spcPct val="0"/>
              </a:spcAft>
              <a:buFont typeface="Arial" panose="020B0604020202020204" pitchFamily="34" charset="0"/>
              <a:buChar char="•"/>
            </a:pPr>
            <a:endParaRPr lang="en-IN" sz="14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EB24C8E7-F7EF-4FCD-BF3A-04D34BEDB03E}"/>
              </a:ext>
            </a:extLst>
          </p:cNvPr>
          <p:cNvSpPr/>
          <p:nvPr/>
        </p:nvSpPr>
        <p:spPr bwMode="auto">
          <a:xfrm>
            <a:off x="8734591"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2A5325B7-F352-4B8A-8303-03B8452D342A}"/>
              </a:ext>
            </a:extLst>
          </p:cNvPr>
          <p:cNvSpPr/>
          <p:nvPr/>
        </p:nvSpPr>
        <p:spPr bwMode="auto">
          <a:xfrm>
            <a:off x="8734591" y="393268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850F4CB-3AB3-49CE-A6DF-7E9E4C1BD767}"/>
              </a:ext>
            </a:extLst>
          </p:cNvPr>
          <p:cNvGrpSpPr/>
          <p:nvPr/>
        </p:nvGrpSpPr>
        <p:grpSpPr>
          <a:xfrm>
            <a:off x="8734591" y="4930605"/>
            <a:ext cx="2941392" cy="246221"/>
            <a:chOff x="8734591" y="4857606"/>
            <a:chExt cx="2941392" cy="246221"/>
          </a:xfrm>
        </p:grpSpPr>
        <p:sp>
          <p:nvSpPr>
            <p:cNvPr id="147" name="Rectangle 146">
              <a:extLst>
                <a:ext uri="{FF2B5EF4-FFF2-40B4-BE49-F238E27FC236}">
                  <a16:creationId xmlns:a16="http://schemas.microsoft.com/office/drawing/2014/main" id="{76343D0E-F426-45CC-A896-BB74FB9F44C5}"/>
                </a:ext>
              </a:extLst>
            </p:cNvPr>
            <p:cNvSpPr/>
            <p:nvPr/>
          </p:nvSpPr>
          <p:spPr bwMode="auto">
            <a:xfrm>
              <a:off x="9018492" y="4857606"/>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Limited to capacity of single server</a:t>
              </a:r>
            </a:p>
          </p:txBody>
        </p:sp>
        <p:sp>
          <p:nvSpPr>
            <p:cNvPr id="146" name="Oval 145">
              <a:extLst>
                <a:ext uri="{FF2B5EF4-FFF2-40B4-BE49-F238E27FC236}">
                  <a16:creationId xmlns:a16="http://schemas.microsoft.com/office/drawing/2014/main" id="{207CC24B-FDF4-4026-A409-01F243E6D447}"/>
                </a:ext>
              </a:extLst>
            </p:cNvPr>
            <p:cNvSpPr/>
            <p:nvPr/>
          </p:nvSpPr>
          <p:spPr bwMode="auto">
            <a:xfrm>
              <a:off x="8734591" y="4932307"/>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sp>
        <p:nvSpPr>
          <p:cNvPr id="148" name="Oval 147">
            <a:extLst>
              <a:ext uri="{FF2B5EF4-FFF2-40B4-BE49-F238E27FC236}">
                <a16:creationId xmlns:a16="http://schemas.microsoft.com/office/drawing/2014/main" id="{002D26FF-F01C-4731-AE88-CFB515EC87A2}"/>
              </a:ext>
            </a:extLst>
          </p:cNvPr>
          <p:cNvSpPr/>
          <p:nvPr/>
        </p:nvSpPr>
        <p:spPr bwMode="auto">
          <a:xfrm>
            <a:off x="8734591" y="560898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0" name="Oval 149">
            <a:extLst>
              <a:ext uri="{FF2B5EF4-FFF2-40B4-BE49-F238E27FC236}">
                <a16:creationId xmlns:a16="http://schemas.microsoft.com/office/drawing/2014/main" id="{2D5A1646-1831-4C5F-A976-16B177DA1E25}"/>
              </a:ext>
            </a:extLst>
          </p:cNvPr>
          <p:cNvSpPr/>
          <p:nvPr/>
        </p:nvSpPr>
        <p:spPr bwMode="auto">
          <a:xfrm>
            <a:off x="8734591" y="629765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3" name="Oval 152">
            <a:extLst>
              <a:ext uri="{FF2B5EF4-FFF2-40B4-BE49-F238E27FC236}">
                <a16:creationId xmlns:a16="http://schemas.microsoft.com/office/drawing/2014/main" id="{0DE2E0DF-3CF4-4306-922E-7597FC3F43A7}"/>
              </a:ext>
            </a:extLst>
          </p:cNvPr>
          <p:cNvSpPr/>
          <p:nvPr/>
        </p:nvSpPr>
        <p:spPr bwMode="auto">
          <a:xfrm>
            <a:off x="5306292" y="1975803"/>
            <a:ext cx="587052" cy="587052"/>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B38FAA55-CD20-4ABF-84A4-83EB48C3951D}"/>
              </a:ext>
            </a:extLst>
          </p:cNvPr>
          <p:cNvSpPr/>
          <p:nvPr/>
        </p:nvSpPr>
        <p:spPr bwMode="auto">
          <a:xfrm>
            <a:off x="5983196" y="2022263"/>
            <a:ext cx="2521348"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400">
                <a:solidFill>
                  <a:schemeClr val="tx2"/>
                </a:solidFill>
                <a:latin typeface="Segoe UI Semibold" panose="020B0702040204020203" pitchFamily="34" charset="0"/>
                <a:ea typeface="Segoe UI" pitchFamily="34" charset="0"/>
                <a:cs typeface="Segoe UI Semibold" panose="020B0702040204020203" pitchFamily="34" charset="0"/>
              </a:rPr>
              <a:t>Azure Databricks</a:t>
            </a:r>
          </a:p>
        </p:txBody>
      </p:sp>
      <p:sp>
        <p:nvSpPr>
          <p:cNvPr id="158" name="Rectangle 157">
            <a:extLst>
              <a:ext uri="{FF2B5EF4-FFF2-40B4-BE49-F238E27FC236}">
                <a16:creationId xmlns:a16="http://schemas.microsoft.com/office/drawing/2014/main" id="{1DF4293E-4644-4724-8BEE-6416ED00CD7B}"/>
              </a:ext>
            </a:extLst>
          </p:cNvPr>
          <p:cNvSpPr/>
          <p:nvPr/>
        </p:nvSpPr>
        <p:spPr bwMode="auto">
          <a:xfrm>
            <a:off x="5758812" y="2849977"/>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Notebook or Job</a:t>
            </a:r>
          </a:p>
        </p:txBody>
      </p:sp>
      <p:sp>
        <p:nvSpPr>
          <p:cNvPr id="166" name="Rectangle 165">
            <a:extLst>
              <a:ext uri="{FF2B5EF4-FFF2-40B4-BE49-F238E27FC236}">
                <a16:creationId xmlns:a16="http://schemas.microsoft.com/office/drawing/2014/main" id="{FFC27BFD-637C-4624-9C08-8CAEF948B9E1}"/>
              </a:ext>
            </a:extLst>
          </p:cNvPr>
          <p:cNvSpPr/>
          <p:nvPr/>
        </p:nvSpPr>
        <p:spPr bwMode="auto">
          <a:xfrm>
            <a:off x="5758812" y="5198393"/>
            <a:ext cx="2657491" cy="826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200">
                <a:solidFill>
                  <a:schemeClr val="tx1"/>
                </a:solidFill>
                <a:cs typeface="Segoe UI" pitchFamily="34" charset="0"/>
              </a:rPr>
              <a:t>Load the trained model from storage and apply to scoring in notebook in Python, Scala, R, or SQL.</a:t>
            </a:r>
          </a:p>
        </p:txBody>
      </p:sp>
      <p:sp>
        <p:nvSpPr>
          <p:cNvPr id="168" name="Rectangle 167">
            <a:extLst>
              <a:ext uri="{FF2B5EF4-FFF2-40B4-BE49-F238E27FC236}">
                <a16:creationId xmlns:a16="http://schemas.microsoft.com/office/drawing/2014/main" id="{31C7F2CD-23DB-45FF-B283-7A8150CC4C64}"/>
              </a:ext>
            </a:extLst>
          </p:cNvPr>
          <p:cNvSpPr/>
          <p:nvPr/>
        </p:nvSpPr>
        <p:spPr bwMode="auto">
          <a:xfrm>
            <a:off x="5758812" y="6222958"/>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200">
                <a:solidFill>
                  <a:schemeClr val="tx1"/>
                </a:solidFill>
                <a:cs typeface="Segoe UI" pitchFamily="34" charset="0"/>
              </a:rPr>
              <a:t>Serialized to storage</a:t>
            </a:r>
          </a:p>
        </p:txBody>
      </p:sp>
      <p:sp>
        <p:nvSpPr>
          <p:cNvPr id="193" name="Freeform: Shape 192">
            <a:extLst>
              <a:ext uri="{FF2B5EF4-FFF2-40B4-BE49-F238E27FC236}">
                <a16:creationId xmlns:a16="http://schemas.microsoft.com/office/drawing/2014/main" id="{E7183DF6-0572-427A-8BAA-CC02796E0CBA}"/>
              </a:ext>
            </a:extLst>
          </p:cNvPr>
          <p:cNvSpPr/>
          <p:nvPr/>
        </p:nvSpPr>
        <p:spPr bwMode="auto">
          <a:xfrm>
            <a:off x="5522716" y="2241615"/>
            <a:ext cx="2959372" cy="4273485"/>
          </a:xfrm>
          <a:custGeom>
            <a:avLst/>
            <a:gdLst>
              <a:gd name="connsiteX0" fmla="*/ 453070 w 2959372"/>
              <a:gd name="connsiteY0" fmla="*/ 0 h 4273485"/>
              <a:gd name="connsiteX1" fmla="*/ 2959372 w 2959372"/>
              <a:gd name="connsiteY1" fmla="*/ 0 h 4273485"/>
              <a:gd name="connsiteX2" fmla="*/ 2959372 w 2959372"/>
              <a:gd name="connsiteY2" fmla="*/ 4273485 h 4273485"/>
              <a:gd name="connsiteX3" fmla="*/ 0 w 2959372"/>
              <a:gd name="connsiteY3" fmla="*/ 4273485 h 4273485"/>
              <a:gd name="connsiteX4" fmla="*/ 0 w 2959372"/>
              <a:gd name="connsiteY4" fmla="*/ 423423 h 4273485"/>
              <a:gd name="connsiteX5" fmla="*/ 54646 w 2959372"/>
              <a:gd name="connsiteY5" fmla="*/ 428932 h 4273485"/>
              <a:gd name="connsiteX6" fmla="*/ 455864 w 2959372"/>
              <a:gd name="connsiteY6" fmla="*/ 27714 h 4273485"/>
              <a:gd name="connsiteX0" fmla="*/ 2959372 w 3050812"/>
              <a:gd name="connsiteY0" fmla="*/ 4273485 h 4364925"/>
              <a:gd name="connsiteX1" fmla="*/ 0 w 3050812"/>
              <a:gd name="connsiteY1" fmla="*/ 4273485 h 4364925"/>
              <a:gd name="connsiteX2" fmla="*/ 0 w 3050812"/>
              <a:gd name="connsiteY2" fmla="*/ 423423 h 4364925"/>
              <a:gd name="connsiteX3" fmla="*/ 54646 w 3050812"/>
              <a:gd name="connsiteY3" fmla="*/ 428932 h 4364925"/>
              <a:gd name="connsiteX4" fmla="*/ 455864 w 3050812"/>
              <a:gd name="connsiteY4" fmla="*/ 27714 h 4364925"/>
              <a:gd name="connsiteX5" fmla="*/ 453070 w 3050812"/>
              <a:gd name="connsiteY5" fmla="*/ 0 h 4364925"/>
              <a:gd name="connsiteX6" fmla="*/ 2959372 w 3050812"/>
              <a:gd name="connsiteY6" fmla="*/ 0 h 4364925"/>
              <a:gd name="connsiteX7" fmla="*/ 3050812 w 3050812"/>
              <a:gd name="connsiteY7" fmla="*/ 4364925 h 4364925"/>
              <a:gd name="connsiteX0" fmla="*/ 2959372 w 2959372"/>
              <a:gd name="connsiteY0" fmla="*/ 4273485 h 4273485"/>
              <a:gd name="connsiteX1" fmla="*/ 0 w 2959372"/>
              <a:gd name="connsiteY1" fmla="*/ 4273485 h 4273485"/>
              <a:gd name="connsiteX2" fmla="*/ 0 w 2959372"/>
              <a:gd name="connsiteY2" fmla="*/ 423423 h 4273485"/>
              <a:gd name="connsiteX3" fmla="*/ 54646 w 2959372"/>
              <a:gd name="connsiteY3" fmla="*/ 428932 h 4273485"/>
              <a:gd name="connsiteX4" fmla="*/ 455864 w 2959372"/>
              <a:gd name="connsiteY4" fmla="*/ 27714 h 4273485"/>
              <a:gd name="connsiteX5" fmla="*/ 453070 w 2959372"/>
              <a:gd name="connsiteY5" fmla="*/ 0 h 4273485"/>
              <a:gd name="connsiteX6" fmla="*/ 2959372 w 2959372"/>
              <a:gd name="connsiteY6" fmla="*/ 0 h 4273485"/>
              <a:gd name="connsiteX0" fmla="*/ 0 w 2959372"/>
              <a:gd name="connsiteY0" fmla="*/ 4273485 h 4273485"/>
              <a:gd name="connsiteX1" fmla="*/ 0 w 2959372"/>
              <a:gd name="connsiteY1" fmla="*/ 423423 h 4273485"/>
              <a:gd name="connsiteX2" fmla="*/ 54646 w 2959372"/>
              <a:gd name="connsiteY2" fmla="*/ 428932 h 4273485"/>
              <a:gd name="connsiteX3" fmla="*/ 455864 w 2959372"/>
              <a:gd name="connsiteY3" fmla="*/ 27714 h 4273485"/>
              <a:gd name="connsiteX4" fmla="*/ 453070 w 2959372"/>
              <a:gd name="connsiteY4" fmla="*/ 0 h 4273485"/>
              <a:gd name="connsiteX5" fmla="*/ 2959372 w 2959372"/>
              <a:gd name="connsiteY5" fmla="*/ 0 h 427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9372" h="4273485">
                <a:moveTo>
                  <a:pt x="0" y="4273485"/>
                </a:moveTo>
                <a:lnTo>
                  <a:pt x="0" y="423423"/>
                </a:lnTo>
                <a:lnTo>
                  <a:pt x="54646" y="428932"/>
                </a:lnTo>
                <a:cubicBezTo>
                  <a:pt x="276233" y="428932"/>
                  <a:pt x="455864" y="249301"/>
                  <a:pt x="455864" y="27714"/>
                </a:cubicBezTo>
                <a:lnTo>
                  <a:pt x="453070" y="0"/>
                </a:lnTo>
                <a:lnTo>
                  <a:pt x="2959372" y="0"/>
                </a:lnTo>
              </a:path>
            </a:pathLst>
          </a:cu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lgn="l" defTabSz="932472" fontAlgn="base">
              <a:spcBef>
                <a:spcPct val="0"/>
              </a:spcBef>
              <a:spcAft>
                <a:spcPct val="0"/>
              </a:spcAft>
              <a:buFont typeface="Arial" panose="020B0604020202020204" pitchFamily="34" charset="0"/>
              <a:buChar char="•"/>
            </a:pPr>
            <a:endParaRPr lang="en-IN" sz="1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a:extLst>
              <a:ext uri="{FF2B5EF4-FFF2-40B4-BE49-F238E27FC236}">
                <a16:creationId xmlns:a16="http://schemas.microsoft.com/office/drawing/2014/main" id="{0F21D8B4-1F1A-4A4A-BC42-A3A93726526C}"/>
              </a:ext>
            </a:extLst>
          </p:cNvPr>
          <p:cNvSpPr/>
          <p:nvPr/>
        </p:nvSpPr>
        <p:spPr bwMode="auto">
          <a:xfrm>
            <a:off x="5476210"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nvGrpSpPr>
          <p:cNvPr id="13" name="Group 12">
            <a:extLst>
              <a:ext uri="{FF2B5EF4-FFF2-40B4-BE49-F238E27FC236}">
                <a16:creationId xmlns:a16="http://schemas.microsoft.com/office/drawing/2014/main" id="{648F25ED-B1AF-45AA-9211-BA79F16C9B96}"/>
              </a:ext>
            </a:extLst>
          </p:cNvPr>
          <p:cNvGrpSpPr/>
          <p:nvPr/>
        </p:nvGrpSpPr>
        <p:grpSpPr>
          <a:xfrm>
            <a:off x="5476210" y="3447767"/>
            <a:ext cx="2940093" cy="246221"/>
            <a:chOff x="5476210" y="3447767"/>
            <a:chExt cx="2940093" cy="246221"/>
          </a:xfrm>
        </p:grpSpPr>
        <p:sp>
          <p:nvSpPr>
            <p:cNvPr id="161" name="Rectangle 160">
              <a:extLst>
                <a:ext uri="{FF2B5EF4-FFF2-40B4-BE49-F238E27FC236}">
                  <a16:creationId xmlns:a16="http://schemas.microsoft.com/office/drawing/2014/main" id="{6C2E74B9-AA51-4B7F-BFD6-050F3936DD0A}"/>
                </a:ext>
              </a:extLst>
            </p:cNvPr>
            <p:cNvSpPr/>
            <p:nvPr/>
          </p:nvSpPr>
          <p:spPr bwMode="auto">
            <a:xfrm>
              <a:off x="5758812" y="3447767"/>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Azure </a:t>
              </a:r>
              <a:r>
                <a:rPr lang="en-US" sz="1200" err="1">
                  <a:solidFill>
                    <a:schemeClr val="tx1"/>
                  </a:solidFill>
                  <a:ea typeface="Segoe UI" pitchFamily="34" charset="0"/>
                  <a:cs typeface="Segoe UI" pitchFamily="34" charset="0"/>
                </a:rPr>
                <a:t>Databricks</a:t>
              </a:r>
              <a:r>
                <a:rPr lang="en-US" sz="1200">
                  <a:solidFill>
                    <a:schemeClr val="tx1"/>
                  </a:solidFill>
                  <a:ea typeface="Segoe UI" pitchFamily="34" charset="0"/>
                  <a:cs typeface="Segoe UI" pitchFamily="34" charset="0"/>
                </a:rPr>
                <a:t> cluster, model export</a:t>
              </a:r>
            </a:p>
          </p:txBody>
        </p:sp>
        <p:sp>
          <p:nvSpPr>
            <p:cNvPr id="162" name="Oval 161">
              <a:extLst>
                <a:ext uri="{FF2B5EF4-FFF2-40B4-BE49-F238E27FC236}">
                  <a16:creationId xmlns:a16="http://schemas.microsoft.com/office/drawing/2014/main" id="{21FAE483-266E-4330-8F02-3EC8D6120A0A}"/>
                </a:ext>
              </a:extLst>
            </p:cNvPr>
            <p:cNvSpPr/>
            <p:nvPr/>
          </p:nvSpPr>
          <p:spPr bwMode="auto">
            <a:xfrm>
              <a:off x="5476210" y="352246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FAF6C9A6-CAB2-4A9A-975A-A80E5A1DC0C6}"/>
              </a:ext>
            </a:extLst>
          </p:cNvPr>
          <p:cNvGrpSpPr/>
          <p:nvPr/>
        </p:nvGrpSpPr>
        <p:grpSpPr>
          <a:xfrm>
            <a:off x="5476210" y="4930605"/>
            <a:ext cx="2940093" cy="246221"/>
            <a:chOff x="5476210" y="4741779"/>
            <a:chExt cx="2940093" cy="246221"/>
          </a:xfrm>
        </p:grpSpPr>
        <p:sp>
          <p:nvSpPr>
            <p:cNvPr id="164" name="Rectangle 163">
              <a:extLst>
                <a:ext uri="{FF2B5EF4-FFF2-40B4-BE49-F238E27FC236}">
                  <a16:creationId xmlns:a16="http://schemas.microsoft.com/office/drawing/2014/main" id="{F1BD2C3D-A13A-4BD2-ACAA-B75A2AB51838}"/>
                </a:ext>
              </a:extLst>
            </p:cNvPr>
            <p:cNvSpPr/>
            <p:nvPr/>
          </p:nvSpPr>
          <p:spPr bwMode="auto">
            <a:xfrm>
              <a:off x="5758812" y="4741779"/>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Can scale across cluster resources</a:t>
              </a:r>
            </a:p>
          </p:txBody>
        </p:sp>
        <p:sp>
          <p:nvSpPr>
            <p:cNvPr id="163" name="Oval 162">
              <a:extLst>
                <a:ext uri="{FF2B5EF4-FFF2-40B4-BE49-F238E27FC236}">
                  <a16:creationId xmlns:a16="http://schemas.microsoft.com/office/drawing/2014/main" id="{FD8A0158-847D-47C9-9E49-8C8B12C9C51E}"/>
                </a:ext>
              </a:extLst>
            </p:cNvPr>
            <p:cNvSpPr/>
            <p:nvPr/>
          </p:nvSpPr>
          <p:spPr bwMode="auto">
            <a:xfrm>
              <a:off x="5476210" y="481648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sp>
        <p:nvSpPr>
          <p:cNvPr id="165" name="Oval 164">
            <a:extLst>
              <a:ext uri="{FF2B5EF4-FFF2-40B4-BE49-F238E27FC236}">
                <a16:creationId xmlns:a16="http://schemas.microsoft.com/office/drawing/2014/main" id="{E77FF697-A26B-4A7B-911F-C8E4359A5E2E}"/>
              </a:ext>
            </a:extLst>
          </p:cNvPr>
          <p:cNvSpPr/>
          <p:nvPr/>
        </p:nvSpPr>
        <p:spPr bwMode="auto">
          <a:xfrm>
            <a:off x="5476210" y="556337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7" name="Oval 166">
            <a:extLst>
              <a:ext uri="{FF2B5EF4-FFF2-40B4-BE49-F238E27FC236}">
                <a16:creationId xmlns:a16="http://schemas.microsoft.com/office/drawing/2014/main" id="{9CECD6AE-FA39-4680-BE34-584CD2F2EEA1}"/>
              </a:ext>
            </a:extLst>
          </p:cNvPr>
          <p:cNvSpPr/>
          <p:nvPr/>
        </p:nvSpPr>
        <p:spPr bwMode="auto">
          <a:xfrm>
            <a:off x="5476210" y="6297659"/>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nvGrpSpPr>
          <p:cNvPr id="194" name="Graphic 942">
            <a:extLst>
              <a:ext uri="{FF2B5EF4-FFF2-40B4-BE49-F238E27FC236}">
                <a16:creationId xmlns:a16="http://schemas.microsoft.com/office/drawing/2014/main" id="{08480CCE-1467-466A-9A42-E574D06701E3}"/>
              </a:ext>
            </a:extLst>
          </p:cNvPr>
          <p:cNvGrpSpPr>
            <a:grpSpLocks noChangeAspect="1"/>
          </p:cNvGrpSpPr>
          <p:nvPr/>
        </p:nvGrpSpPr>
        <p:grpSpPr>
          <a:xfrm>
            <a:off x="5438292" y="2089821"/>
            <a:ext cx="323053" cy="359016"/>
            <a:chOff x="4551581" y="4208764"/>
            <a:chExt cx="278933" cy="309993"/>
          </a:xfrm>
          <a:solidFill>
            <a:srgbClr val="0078D7"/>
          </a:solidFill>
        </p:grpSpPr>
        <p:sp>
          <p:nvSpPr>
            <p:cNvPr id="195" name="Freeform: Shape 194">
              <a:extLst>
                <a:ext uri="{FF2B5EF4-FFF2-40B4-BE49-F238E27FC236}">
                  <a16:creationId xmlns:a16="http://schemas.microsoft.com/office/drawing/2014/main" id="{3B5E2688-39D5-4397-8486-6E703DBB6AB8}"/>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solidFill>
                  <a:schemeClr val="tx2"/>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74AF698D-D5B7-4BF9-8170-8C2EF3AC1E05}"/>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solidFill>
                  <a:schemeClr val="tx2"/>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FF11018D-D327-4186-ADE2-F0A0C2F4EF1A}"/>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solidFill>
                  <a:schemeClr val="tx2"/>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D429A6AD-6200-45BA-A8C0-D4BCBEB44B71}"/>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solidFill>
                  <a:schemeClr val="tx2"/>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AAFD19B6-DA5E-4AFC-A36C-E51030A8E65F}"/>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solidFill>
                  <a:schemeClr val="tx2"/>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47EC4583-6250-4E1A-83CD-F380423966B2}"/>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000" b="0" i="0" u="none" strike="noStrike" kern="0" cap="none" spc="0" normalizeH="0" baseline="0" noProof="0">
                <a:ln>
                  <a:noFill/>
                </a:ln>
                <a:solidFill>
                  <a:schemeClr val="tx2"/>
                </a:solidFill>
                <a:effectLst/>
                <a:uLnTx/>
                <a:uFillTx/>
                <a:latin typeface="Segoe UI"/>
                <a:ea typeface="+mn-ea"/>
                <a:cs typeface="+mn-cs"/>
              </a:endParaRPr>
            </a:p>
          </p:txBody>
        </p:sp>
      </p:grpSp>
      <p:sp>
        <p:nvSpPr>
          <p:cNvPr id="81" name="Oval 80">
            <a:extLst>
              <a:ext uri="{FF2B5EF4-FFF2-40B4-BE49-F238E27FC236}">
                <a16:creationId xmlns:a16="http://schemas.microsoft.com/office/drawing/2014/main" id="{4CBA6BF5-5BB2-4D2D-B633-29AEC2EF06FB}"/>
              </a:ext>
            </a:extLst>
          </p:cNvPr>
          <p:cNvSpPr/>
          <p:nvPr/>
        </p:nvSpPr>
        <p:spPr bwMode="auto">
          <a:xfrm>
            <a:off x="1952881" y="1975803"/>
            <a:ext cx="587052" cy="587052"/>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AA05FAD4-D3E8-4BD0-B643-3E9FD4392AA1}"/>
              </a:ext>
            </a:extLst>
          </p:cNvPr>
          <p:cNvSpPr/>
          <p:nvPr/>
        </p:nvSpPr>
        <p:spPr bwMode="auto">
          <a:xfrm>
            <a:off x="2405401" y="2849977"/>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cs typeface="Segoe UI" pitchFamily="34" charset="0"/>
              </a:rPr>
              <a:t>Web service</a:t>
            </a:r>
          </a:p>
        </p:txBody>
      </p:sp>
      <p:sp>
        <p:nvSpPr>
          <p:cNvPr id="93" name="Rectangle 92">
            <a:extLst>
              <a:ext uri="{FF2B5EF4-FFF2-40B4-BE49-F238E27FC236}">
                <a16:creationId xmlns:a16="http://schemas.microsoft.com/office/drawing/2014/main" id="{7DE21024-0AED-45A9-B67D-DA05E8CE9D0C}"/>
              </a:ext>
            </a:extLst>
          </p:cNvPr>
          <p:cNvSpPr/>
          <p:nvPr/>
        </p:nvSpPr>
        <p:spPr bwMode="auto">
          <a:xfrm>
            <a:off x="2405401" y="5315182"/>
            <a:ext cx="2657491" cy="6594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200">
                <a:solidFill>
                  <a:schemeClr val="tx1"/>
                </a:solidFill>
                <a:cs typeface="Segoe UI" pitchFamily="34" charset="0"/>
              </a:rPr>
              <a:t>Create a Docker image that contains scoring service, model, and dependencies</a:t>
            </a:r>
          </a:p>
        </p:txBody>
      </p:sp>
      <p:sp>
        <p:nvSpPr>
          <p:cNvPr id="95" name="Rectangle 94">
            <a:extLst>
              <a:ext uri="{FF2B5EF4-FFF2-40B4-BE49-F238E27FC236}">
                <a16:creationId xmlns:a16="http://schemas.microsoft.com/office/drawing/2014/main" id="{EC88B413-519E-401A-A803-ADAD812C97BC}"/>
              </a:ext>
            </a:extLst>
          </p:cNvPr>
          <p:cNvSpPr/>
          <p:nvPr/>
        </p:nvSpPr>
        <p:spPr bwMode="auto">
          <a:xfrm>
            <a:off x="2405401" y="6236773"/>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200">
                <a:solidFill>
                  <a:schemeClr val="tx1"/>
                </a:solidFill>
                <a:cs typeface="Segoe UI" pitchFamily="34" charset="0"/>
              </a:rPr>
              <a:t>Docker image</a:t>
            </a:r>
          </a:p>
        </p:txBody>
      </p:sp>
      <p:sp>
        <p:nvSpPr>
          <p:cNvPr id="191" name="Freeform: Shape 190">
            <a:extLst>
              <a:ext uri="{FF2B5EF4-FFF2-40B4-BE49-F238E27FC236}">
                <a16:creationId xmlns:a16="http://schemas.microsoft.com/office/drawing/2014/main" id="{0F418AD1-7552-4DE3-B5A2-E003CDA741DD}"/>
              </a:ext>
            </a:extLst>
          </p:cNvPr>
          <p:cNvSpPr/>
          <p:nvPr/>
        </p:nvSpPr>
        <p:spPr bwMode="auto">
          <a:xfrm>
            <a:off x="2191761" y="2241615"/>
            <a:ext cx="2959372" cy="4273485"/>
          </a:xfrm>
          <a:custGeom>
            <a:avLst/>
            <a:gdLst>
              <a:gd name="connsiteX0" fmla="*/ 453070 w 2959372"/>
              <a:gd name="connsiteY0" fmla="*/ 0 h 4273485"/>
              <a:gd name="connsiteX1" fmla="*/ 2959372 w 2959372"/>
              <a:gd name="connsiteY1" fmla="*/ 0 h 4273485"/>
              <a:gd name="connsiteX2" fmla="*/ 2959372 w 2959372"/>
              <a:gd name="connsiteY2" fmla="*/ 4273485 h 4273485"/>
              <a:gd name="connsiteX3" fmla="*/ 0 w 2959372"/>
              <a:gd name="connsiteY3" fmla="*/ 4273485 h 4273485"/>
              <a:gd name="connsiteX4" fmla="*/ 0 w 2959372"/>
              <a:gd name="connsiteY4" fmla="*/ 423423 h 4273485"/>
              <a:gd name="connsiteX5" fmla="*/ 54646 w 2959372"/>
              <a:gd name="connsiteY5" fmla="*/ 428932 h 4273485"/>
              <a:gd name="connsiteX6" fmla="*/ 455864 w 2959372"/>
              <a:gd name="connsiteY6" fmla="*/ 27714 h 4273485"/>
              <a:gd name="connsiteX0" fmla="*/ 2959372 w 3050812"/>
              <a:gd name="connsiteY0" fmla="*/ 4273485 h 4364925"/>
              <a:gd name="connsiteX1" fmla="*/ 0 w 3050812"/>
              <a:gd name="connsiteY1" fmla="*/ 4273485 h 4364925"/>
              <a:gd name="connsiteX2" fmla="*/ 0 w 3050812"/>
              <a:gd name="connsiteY2" fmla="*/ 423423 h 4364925"/>
              <a:gd name="connsiteX3" fmla="*/ 54646 w 3050812"/>
              <a:gd name="connsiteY3" fmla="*/ 428932 h 4364925"/>
              <a:gd name="connsiteX4" fmla="*/ 455864 w 3050812"/>
              <a:gd name="connsiteY4" fmla="*/ 27714 h 4364925"/>
              <a:gd name="connsiteX5" fmla="*/ 453070 w 3050812"/>
              <a:gd name="connsiteY5" fmla="*/ 0 h 4364925"/>
              <a:gd name="connsiteX6" fmla="*/ 2959372 w 3050812"/>
              <a:gd name="connsiteY6" fmla="*/ 0 h 4364925"/>
              <a:gd name="connsiteX7" fmla="*/ 3050812 w 3050812"/>
              <a:gd name="connsiteY7" fmla="*/ 4364925 h 4364925"/>
              <a:gd name="connsiteX0" fmla="*/ 2959372 w 2959372"/>
              <a:gd name="connsiteY0" fmla="*/ 4273485 h 4273485"/>
              <a:gd name="connsiteX1" fmla="*/ 0 w 2959372"/>
              <a:gd name="connsiteY1" fmla="*/ 4273485 h 4273485"/>
              <a:gd name="connsiteX2" fmla="*/ 0 w 2959372"/>
              <a:gd name="connsiteY2" fmla="*/ 423423 h 4273485"/>
              <a:gd name="connsiteX3" fmla="*/ 54646 w 2959372"/>
              <a:gd name="connsiteY3" fmla="*/ 428932 h 4273485"/>
              <a:gd name="connsiteX4" fmla="*/ 455864 w 2959372"/>
              <a:gd name="connsiteY4" fmla="*/ 27714 h 4273485"/>
              <a:gd name="connsiteX5" fmla="*/ 453070 w 2959372"/>
              <a:gd name="connsiteY5" fmla="*/ 0 h 4273485"/>
              <a:gd name="connsiteX6" fmla="*/ 2959372 w 2959372"/>
              <a:gd name="connsiteY6" fmla="*/ 0 h 4273485"/>
              <a:gd name="connsiteX0" fmla="*/ 0 w 2959372"/>
              <a:gd name="connsiteY0" fmla="*/ 4273485 h 4273485"/>
              <a:gd name="connsiteX1" fmla="*/ 0 w 2959372"/>
              <a:gd name="connsiteY1" fmla="*/ 423423 h 4273485"/>
              <a:gd name="connsiteX2" fmla="*/ 54646 w 2959372"/>
              <a:gd name="connsiteY2" fmla="*/ 428932 h 4273485"/>
              <a:gd name="connsiteX3" fmla="*/ 455864 w 2959372"/>
              <a:gd name="connsiteY3" fmla="*/ 27714 h 4273485"/>
              <a:gd name="connsiteX4" fmla="*/ 453070 w 2959372"/>
              <a:gd name="connsiteY4" fmla="*/ 0 h 4273485"/>
              <a:gd name="connsiteX5" fmla="*/ 2959372 w 2959372"/>
              <a:gd name="connsiteY5" fmla="*/ 0 h 427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9372" h="4273485">
                <a:moveTo>
                  <a:pt x="0" y="4273485"/>
                </a:moveTo>
                <a:lnTo>
                  <a:pt x="0" y="423423"/>
                </a:lnTo>
                <a:lnTo>
                  <a:pt x="54646" y="428932"/>
                </a:lnTo>
                <a:cubicBezTo>
                  <a:pt x="276233" y="428932"/>
                  <a:pt x="455864" y="249301"/>
                  <a:pt x="455864" y="27714"/>
                </a:cubicBezTo>
                <a:lnTo>
                  <a:pt x="453070" y="0"/>
                </a:lnTo>
                <a:lnTo>
                  <a:pt x="2959372" y="0"/>
                </a:lnTo>
              </a:path>
            </a:pathLst>
          </a:cu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lgn="l" defTabSz="932472" fontAlgn="base">
              <a:spcBef>
                <a:spcPct val="0"/>
              </a:spcBef>
              <a:spcAft>
                <a:spcPct val="0"/>
              </a:spcAft>
              <a:buFont typeface="Arial" panose="020B0604020202020204" pitchFamily="34" charset="0"/>
              <a:buChar char="•"/>
            </a:pPr>
            <a:endParaRPr lang="en-IN" sz="14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7E440F64-6493-4559-BE6B-ECA33F546895}"/>
              </a:ext>
            </a:extLst>
          </p:cNvPr>
          <p:cNvSpPr/>
          <p:nvPr/>
        </p:nvSpPr>
        <p:spPr bwMode="auto">
          <a:xfrm>
            <a:off x="2143352" y="292467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9B21B767-FE3F-4C3A-B11E-A2FA097C118B}"/>
              </a:ext>
            </a:extLst>
          </p:cNvPr>
          <p:cNvGrpSpPr/>
          <p:nvPr/>
        </p:nvGrpSpPr>
        <p:grpSpPr>
          <a:xfrm>
            <a:off x="2143352" y="3378239"/>
            <a:ext cx="2930172" cy="246221"/>
            <a:chOff x="2143352" y="3378239"/>
            <a:chExt cx="2930172" cy="246221"/>
          </a:xfrm>
        </p:grpSpPr>
        <p:sp>
          <p:nvSpPr>
            <p:cNvPr id="88" name="Rectangle 87">
              <a:extLst>
                <a:ext uri="{FF2B5EF4-FFF2-40B4-BE49-F238E27FC236}">
                  <a16:creationId xmlns:a16="http://schemas.microsoft.com/office/drawing/2014/main" id="{878963E6-7665-41FD-A161-C53233D0736E}"/>
                </a:ext>
              </a:extLst>
            </p:cNvPr>
            <p:cNvSpPr/>
            <p:nvPr/>
          </p:nvSpPr>
          <p:spPr bwMode="auto">
            <a:xfrm>
              <a:off x="2416033" y="3378239"/>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SQL Server, Hadoop </a:t>
              </a:r>
            </a:p>
          </p:txBody>
        </p:sp>
        <p:sp>
          <p:nvSpPr>
            <p:cNvPr id="89" name="Oval 88">
              <a:extLst>
                <a:ext uri="{FF2B5EF4-FFF2-40B4-BE49-F238E27FC236}">
                  <a16:creationId xmlns:a16="http://schemas.microsoft.com/office/drawing/2014/main" id="{AC2F6741-2A8B-4328-BE79-D9AEE9831682}"/>
                </a:ext>
              </a:extLst>
            </p:cNvPr>
            <p:cNvSpPr/>
            <p:nvPr/>
          </p:nvSpPr>
          <p:spPr bwMode="auto">
            <a:xfrm>
              <a:off x="2143352" y="3452940"/>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93DCD06-ED06-47AB-8197-2AB493532769}"/>
              </a:ext>
            </a:extLst>
          </p:cNvPr>
          <p:cNvGrpSpPr/>
          <p:nvPr/>
        </p:nvGrpSpPr>
        <p:grpSpPr>
          <a:xfrm>
            <a:off x="2143352" y="4930605"/>
            <a:ext cx="2919540" cy="246221"/>
            <a:chOff x="2143352" y="4890617"/>
            <a:chExt cx="2919540" cy="246221"/>
          </a:xfrm>
        </p:grpSpPr>
        <p:sp>
          <p:nvSpPr>
            <p:cNvPr id="91" name="Rectangle 90">
              <a:extLst>
                <a:ext uri="{FF2B5EF4-FFF2-40B4-BE49-F238E27FC236}">
                  <a16:creationId xmlns:a16="http://schemas.microsoft.com/office/drawing/2014/main" id="{E4C68651-0D49-4980-9A55-DF27D8CD2776}"/>
                </a:ext>
              </a:extLst>
            </p:cNvPr>
            <p:cNvSpPr/>
            <p:nvPr/>
          </p:nvSpPr>
          <p:spPr bwMode="auto">
            <a:xfrm>
              <a:off x="2405401" y="4890617"/>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US" sz="1200">
                  <a:solidFill>
                    <a:schemeClr val="tx1"/>
                  </a:solidFill>
                  <a:cs typeface="Segoe UI" pitchFamily="34" charset="0"/>
                </a:rPr>
                <a:t>Scales by deploying more instances in Azure Container Services</a:t>
              </a:r>
            </a:p>
          </p:txBody>
        </p:sp>
        <p:sp>
          <p:nvSpPr>
            <p:cNvPr id="90" name="Oval 89">
              <a:extLst>
                <a:ext uri="{FF2B5EF4-FFF2-40B4-BE49-F238E27FC236}">
                  <a16:creationId xmlns:a16="http://schemas.microsoft.com/office/drawing/2014/main" id="{C3BD18CB-3923-4E73-81A1-BF791272BE19}"/>
                </a:ext>
              </a:extLst>
            </p:cNvPr>
            <p:cNvSpPr/>
            <p:nvPr/>
          </p:nvSpPr>
          <p:spPr bwMode="auto">
            <a:xfrm>
              <a:off x="2143352" y="4952772"/>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sp>
        <p:nvSpPr>
          <p:cNvPr id="92" name="Oval 91">
            <a:extLst>
              <a:ext uri="{FF2B5EF4-FFF2-40B4-BE49-F238E27FC236}">
                <a16:creationId xmlns:a16="http://schemas.microsoft.com/office/drawing/2014/main" id="{E931F7FD-FB47-47B6-BAFD-25A99DF716F9}"/>
              </a:ext>
            </a:extLst>
          </p:cNvPr>
          <p:cNvSpPr/>
          <p:nvPr/>
        </p:nvSpPr>
        <p:spPr bwMode="auto">
          <a:xfrm>
            <a:off x="2143352" y="560370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4" name="Oval 93">
            <a:extLst>
              <a:ext uri="{FF2B5EF4-FFF2-40B4-BE49-F238E27FC236}">
                <a16:creationId xmlns:a16="http://schemas.microsoft.com/office/drawing/2014/main" id="{2D01F009-FC57-47BA-94E3-83B84C20FD12}"/>
              </a:ext>
            </a:extLst>
          </p:cNvPr>
          <p:cNvSpPr/>
          <p:nvPr/>
        </p:nvSpPr>
        <p:spPr bwMode="auto">
          <a:xfrm>
            <a:off x="2143352" y="6311474"/>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AD7E10F8-C9BB-49E8-A67A-A77F961BE7EA}"/>
              </a:ext>
            </a:extLst>
          </p:cNvPr>
          <p:cNvSpPr/>
          <p:nvPr/>
        </p:nvSpPr>
        <p:spPr bwMode="auto">
          <a:xfrm>
            <a:off x="2658813" y="2018554"/>
            <a:ext cx="2521348"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400">
                <a:solidFill>
                  <a:schemeClr val="tx2"/>
                </a:solidFill>
                <a:latin typeface="Segoe UI Semibold" panose="020B0702040204020203" pitchFamily="34" charset="0"/>
                <a:ea typeface="Segoe UI" pitchFamily="34" charset="0"/>
                <a:cs typeface="Segoe UI Semibold" panose="020B0702040204020203" pitchFamily="34" charset="0"/>
              </a:rPr>
              <a:t>Azure Machine Learning</a:t>
            </a:r>
          </a:p>
        </p:txBody>
      </p:sp>
      <p:grpSp>
        <p:nvGrpSpPr>
          <p:cNvPr id="11" name="Group 10">
            <a:extLst>
              <a:ext uri="{FF2B5EF4-FFF2-40B4-BE49-F238E27FC236}">
                <a16:creationId xmlns:a16="http://schemas.microsoft.com/office/drawing/2014/main" id="{051C5208-BD3C-4C70-8D5B-B2265F3CEAF9}"/>
              </a:ext>
            </a:extLst>
          </p:cNvPr>
          <p:cNvGrpSpPr/>
          <p:nvPr/>
        </p:nvGrpSpPr>
        <p:grpSpPr>
          <a:xfrm>
            <a:off x="5476210" y="3844678"/>
            <a:ext cx="2940093" cy="246221"/>
            <a:chOff x="5476210" y="3865794"/>
            <a:chExt cx="2940093" cy="246221"/>
          </a:xfrm>
        </p:grpSpPr>
        <p:sp>
          <p:nvSpPr>
            <p:cNvPr id="73" name="Rectangle 72">
              <a:extLst>
                <a:ext uri="{FF2B5EF4-FFF2-40B4-BE49-F238E27FC236}">
                  <a16:creationId xmlns:a16="http://schemas.microsoft.com/office/drawing/2014/main" id="{E8F398D3-E5BD-425A-9F0A-ABE0479434A6}"/>
                </a:ext>
              </a:extLst>
            </p:cNvPr>
            <p:cNvSpPr/>
            <p:nvPr/>
          </p:nvSpPr>
          <p:spPr bwMode="auto">
            <a:xfrm>
              <a:off x="5758812" y="3865794"/>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AKS, ACI edge via AML</a:t>
              </a:r>
            </a:p>
          </p:txBody>
        </p:sp>
        <p:sp>
          <p:nvSpPr>
            <p:cNvPr id="75" name="Oval 74">
              <a:extLst>
                <a:ext uri="{FF2B5EF4-FFF2-40B4-BE49-F238E27FC236}">
                  <a16:creationId xmlns:a16="http://schemas.microsoft.com/office/drawing/2014/main" id="{13F58B3D-9B41-424F-B957-0CC50E4EBA2D}"/>
                </a:ext>
              </a:extLst>
            </p:cNvPr>
            <p:cNvSpPr/>
            <p:nvPr/>
          </p:nvSpPr>
          <p:spPr bwMode="auto">
            <a:xfrm>
              <a:off x="5476210" y="3936205"/>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F1C26070-B671-466A-8BBE-BA46EB5DF3EF}"/>
              </a:ext>
            </a:extLst>
          </p:cNvPr>
          <p:cNvGrpSpPr/>
          <p:nvPr/>
        </p:nvGrpSpPr>
        <p:grpSpPr>
          <a:xfrm>
            <a:off x="5476210" y="4241589"/>
            <a:ext cx="2940093" cy="246221"/>
            <a:chOff x="5476210" y="4241589"/>
            <a:chExt cx="2940093" cy="246221"/>
          </a:xfrm>
        </p:grpSpPr>
        <p:sp>
          <p:nvSpPr>
            <p:cNvPr id="74" name="Rectangle 73">
              <a:extLst>
                <a:ext uri="{FF2B5EF4-FFF2-40B4-BE49-F238E27FC236}">
                  <a16:creationId xmlns:a16="http://schemas.microsoft.com/office/drawing/2014/main" id="{4A03F3EB-4B20-41BE-B394-869406B3ACCE}"/>
                </a:ext>
              </a:extLst>
            </p:cNvPr>
            <p:cNvSpPr/>
            <p:nvPr/>
          </p:nvSpPr>
          <p:spPr bwMode="auto">
            <a:xfrm>
              <a:off x="5758812" y="4241589"/>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IoT, IoT edge via AML</a:t>
              </a:r>
            </a:p>
          </p:txBody>
        </p:sp>
        <p:sp>
          <p:nvSpPr>
            <p:cNvPr id="76" name="Oval 75">
              <a:extLst>
                <a:ext uri="{FF2B5EF4-FFF2-40B4-BE49-F238E27FC236}">
                  <a16:creationId xmlns:a16="http://schemas.microsoft.com/office/drawing/2014/main" id="{CD9AABA3-758A-47C1-A0D7-B8D43ADF6E5E}"/>
                </a:ext>
              </a:extLst>
            </p:cNvPr>
            <p:cNvSpPr/>
            <p:nvPr/>
          </p:nvSpPr>
          <p:spPr bwMode="auto">
            <a:xfrm>
              <a:off x="5476210" y="4305609"/>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sp>
        <p:nvSpPr>
          <p:cNvPr id="5" name="Left Brace 4">
            <a:extLst>
              <a:ext uri="{FF2B5EF4-FFF2-40B4-BE49-F238E27FC236}">
                <a16:creationId xmlns:a16="http://schemas.microsoft.com/office/drawing/2014/main" id="{3DFF7E7E-DFC8-4ACB-AE3A-CE709577594B}"/>
              </a:ext>
            </a:extLst>
          </p:cNvPr>
          <p:cNvSpPr/>
          <p:nvPr/>
        </p:nvSpPr>
        <p:spPr>
          <a:xfrm>
            <a:off x="1757599" y="3469177"/>
            <a:ext cx="319967" cy="1187267"/>
          </a:xfrm>
          <a:prstGeom prst="leftBrace">
            <a:avLst>
              <a:gd name="adj1" fmla="val 0"/>
              <a:gd name="adj2" fmla="val 50000"/>
            </a:avLst>
          </a:prstGeom>
          <a:noFill/>
          <a:ln w="9525" cap="flat" cmpd="sng" algn="ctr">
            <a:solidFill>
              <a:srgbClr val="FFFFFF">
                <a:lumMod val="75000"/>
              </a:srgbClr>
            </a:solidFill>
            <a:prstDash val="solid"/>
            <a:headEnd type="none"/>
            <a:tailEnd type="none"/>
          </a:ln>
          <a:effectLst/>
        </p:spPr>
        <p:txBody>
          <a:bodyPr rtlCol="0" anchor="ctr"/>
          <a:lstStyle/>
          <a:p>
            <a:pPr algn="ctr"/>
            <a:endParaRPr lang="en-US">
              <a:solidFill>
                <a:schemeClr val="tx2"/>
              </a:solidFill>
            </a:endParaRPr>
          </a:p>
        </p:txBody>
      </p:sp>
      <p:grpSp>
        <p:nvGrpSpPr>
          <p:cNvPr id="9" name="Group 8">
            <a:extLst>
              <a:ext uri="{FF2B5EF4-FFF2-40B4-BE49-F238E27FC236}">
                <a16:creationId xmlns:a16="http://schemas.microsoft.com/office/drawing/2014/main" id="{E4BA6D4F-7F5D-46FB-8B0D-9F170874DC63}"/>
              </a:ext>
            </a:extLst>
          </p:cNvPr>
          <p:cNvGrpSpPr/>
          <p:nvPr/>
        </p:nvGrpSpPr>
        <p:grpSpPr>
          <a:xfrm>
            <a:off x="2143352" y="3722234"/>
            <a:ext cx="2930172" cy="246221"/>
            <a:chOff x="2143352" y="3760337"/>
            <a:chExt cx="2930172" cy="246221"/>
          </a:xfrm>
        </p:grpSpPr>
        <p:sp>
          <p:nvSpPr>
            <p:cNvPr id="78" name="Rectangle 77">
              <a:extLst>
                <a:ext uri="{FF2B5EF4-FFF2-40B4-BE49-F238E27FC236}">
                  <a16:creationId xmlns:a16="http://schemas.microsoft.com/office/drawing/2014/main" id="{3DDD9C33-ABCF-4E65-8457-0A560E23BA5D}"/>
                </a:ext>
              </a:extLst>
            </p:cNvPr>
            <p:cNvSpPr/>
            <p:nvPr/>
          </p:nvSpPr>
          <p:spPr bwMode="auto">
            <a:xfrm>
              <a:off x="2416033" y="3760337"/>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AKS, ACI</a:t>
              </a:r>
            </a:p>
          </p:txBody>
        </p:sp>
        <p:sp>
          <p:nvSpPr>
            <p:cNvPr id="79" name="Oval 78">
              <a:extLst>
                <a:ext uri="{FF2B5EF4-FFF2-40B4-BE49-F238E27FC236}">
                  <a16:creationId xmlns:a16="http://schemas.microsoft.com/office/drawing/2014/main" id="{B6D60053-72BC-45C5-AE17-6ACF96F2D078}"/>
                </a:ext>
              </a:extLst>
            </p:cNvPr>
            <p:cNvSpPr/>
            <p:nvPr/>
          </p:nvSpPr>
          <p:spPr bwMode="auto">
            <a:xfrm>
              <a:off x="2143352" y="3837198"/>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DAAB9B35-CA6B-49A6-9D06-59A491199A93}"/>
              </a:ext>
            </a:extLst>
          </p:cNvPr>
          <p:cNvGrpSpPr/>
          <p:nvPr/>
        </p:nvGrpSpPr>
        <p:grpSpPr>
          <a:xfrm>
            <a:off x="2143352" y="4066229"/>
            <a:ext cx="2930172" cy="246221"/>
            <a:chOff x="2143352" y="4142307"/>
            <a:chExt cx="2930172" cy="246221"/>
          </a:xfrm>
        </p:grpSpPr>
        <p:sp>
          <p:nvSpPr>
            <p:cNvPr id="80" name="Rectangle 79">
              <a:extLst>
                <a:ext uri="{FF2B5EF4-FFF2-40B4-BE49-F238E27FC236}">
                  <a16:creationId xmlns:a16="http://schemas.microsoft.com/office/drawing/2014/main" id="{38139A64-25F1-425B-8707-60A00D0A7ED1}"/>
                </a:ext>
              </a:extLst>
            </p:cNvPr>
            <p:cNvSpPr/>
            <p:nvPr/>
          </p:nvSpPr>
          <p:spPr bwMode="auto">
            <a:xfrm>
              <a:off x="2416033" y="4142307"/>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IoT, IoT edge</a:t>
              </a:r>
            </a:p>
          </p:txBody>
        </p:sp>
        <p:sp>
          <p:nvSpPr>
            <p:cNvPr id="83" name="Oval 82">
              <a:extLst>
                <a:ext uri="{FF2B5EF4-FFF2-40B4-BE49-F238E27FC236}">
                  <a16:creationId xmlns:a16="http://schemas.microsoft.com/office/drawing/2014/main" id="{267396F4-D062-44F4-A54C-513AB8FA64FA}"/>
                </a:ext>
              </a:extLst>
            </p:cNvPr>
            <p:cNvSpPr/>
            <p:nvPr/>
          </p:nvSpPr>
          <p:spPr bwMode="auto">
            <a:xfrm>
              <a:off x="2143352" y="4200947"/>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4F80F004-76A2-47E0-9C5C-ECAA1C5F4C59}"/>
              </a:ext>
            </a:extLst>
          </p:cNvPr>
          <p:cNvGrpSpPr/>
          <p:nvPr/>
        </p:nvGrpSpPr>
        <p:grpSpPr>
          <a:xfrm>
            <a:off x="2143352" y="4410224"/>
            <a:ext cx="2930172" cy="246221"/>
            <a:chOff x="2143352" y="4410224"/>
            <a:chExt cx="2930172" cy="246221"/>
          </a:xfrm>
        </p:grpSpPr>
        <p:sp>
          <p:nvSpPr>
            <p:cNvPr id="82" name="Rectangle 81">
              <a:extLst>
                <a:ext uri="{FF2B5EF4-FFF2-40B4-BE49-F238E27FC236}">
                  <a16:creationId xmlns:a16="http://schemas.microsoft.com/office/drawing/2014/main" id="{688B0B50-9482-4477-8E00-A30A3D49926F}"/>
                </a:ext>
              </a:extLst>
            </p:cNvPr>
            <p:cNvSpPr/>
            <p:nvPr/>
          </p:nvSpPr>
          <p:spPr bwMode="auto">
            <a:xfrm>
              <a:off x="2416033" y="4410224"/>
              <a:ext cx="265749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Spark and Batch AI</a:t>
              </a:r>
            </a:p>
          </p:txBody>
        </p:sp>
        <p:sp>
          <p:nvSpPr>
            <p:cNvPr id="84" name="Oval 83">
              <a:extLst>
                <a:ext uri="{FF2B5EF4-FFF2-40B4-BE49-F238E27FC236}">
                  <a16:creationId xmlns:a16="http://schemas.microsoft.com/office/drawing/2014/main" id="{879CE7AF-6646-440E-9534-5A8DFFD50123}"/>
                </a:ext>
              </a:extLst>
            </p:cNvPr>
            <p:cNvSpPr/>
            <p:nvPr/>
          </p:nvSpPr>
          <p:spPr bwMode="auto">
            <a:xfrm>
              <a:off x="2143352" y="4521611"/>
              <a:ext cx="96818" cy="96818"/>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grpSp>
        <p:nvGrpSpPr>
          <p:cNvPr id="96" name="Graphic 4">
            <a:extLst>
              <a:ext uri="{FF2B5EF4-FFF2-40B4-BE49-F238E27FC236}">
                <a16:creationId xmlns:a16="http://schemas.microsoft.com/office/drawing/2014/main" id="{C8AF1D8F-2A58-4463-830D-700A82D41AF7}"/>
              </a:ext>
            </a:extLst>
          </p:cNvPr>
          <p:cNvGrpSpPr/>
          <p:nvPr/>
        </p:nvGrpSpPr>
        <p:grpSpPr>
          <a:xfrm>
            <a:off x="2083362" y="2096693"/>
            <a:ext cx="326090" cy="345272"/>
            <a:chOff x="11448302" y="6116320"/>
            <a:chExt cx="515552" cy="545879"/>
          </a:xfrm>
        </p:grpSpPr>
        <p:sp>
          <p:nvSpPr>
            <p:cNvPr id="97" name="Freeform: Shape 96">
              <a:extLst>
                <a:ext uri="{FF2B5EF4-FFF2-40B4-BE49-F238E27FC236}">
                  <a16:creationId xmlns:a16="http://schemas.microsoft.com/office/drawing/2014/main" id="{D6B863B3-39AA-4BE7-BA76-A1783D779B32}"/>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A5E80A56-D8CF-4E1A-9385-6A53EEFA8D0A}"/>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D941495B-572A-4B42-97F6-331DE24A46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F112A606-772F-4C53-9584-91365A2B3CBE}"/>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endParaRPr lang="en-IN"/>
            </a:p>
          </p:txBody>
        </p:sp>
      </p:grpSp>
      <p:grpSp>
        <p:nvGrpSpPr>
          <p:cNvPr id="101" name="Group 100">
            <a:extLst>
              <a:ext uri="{FF2B5EF4-FFF2-40B4-BE49-F238E27FC236}">
                <a16:creationId xmlns:a16="http://schemas.microsoft.com/office/drawing/2014/main" id="{057970A6-C997-45DB-9B21-8E1E01244FFA}"/>
              </a:ext>
            </a:extLst>
          </p:cNvPr>
          <p:cNvGrpSpPr/>
          <p:nvPr/>
        </p:nvGrpSpPr>
        <p:grpSpPr>
          <a:xfrm>
            <a:off x="10692383" y="165004"/>
            <a:ext cx="1281470" cy="360458"/>
            <a:chOff x="10692383" y="165004"/>
            <a:chExt cx="1281470" cy="360458"/>
          </a:xfrm>
        </p:grpSpPr>
        <p:sp>
          <p:nvSpPr>
            <p:cNvPr id="102" name="Rectangle: Rounded Corners 101">
              <a:extLst>
                <a:ext uri="{FF2B5EF4-FFF2-40B4-BE49-F238E27FC236}">
                  <a16:creationId xmlns:a16="http://schemas.microsoft.com/office/drawing/2014/main" id="{111184B5-A117-4086-85DA-474FF05DAB7E}"/>
                </a:ext>
              </a:extLst>
            </p:cNvPr>
            <p:cNvSpPr/>
            <p:nvPr/>
          </p:nvSpPr>
          <p:spPr bwMode="auto">
            <a:xfrm>
              <a:off x="11136291" y="165004"/>
              <a:ext cx="393655" cy="81420"/>
            </a:xfrm>
            <a:prstGeom prst="roundRect">
              <a:avLst/>
            </a:prstGeom>
            <a:solidFill>
              <a:schemeClr val="accent1">
                <a:lumMod val="10000"/>
                <a:lumOff val="90000"/>
              </a:schemeClr>
            </a:solidFill>
            <a:ln>
              <a:solidFill>
                <a:schemeClr val="tx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AAACEB90-9578-4182-AA46-600774918A28}"/>
                </a:ext>
              </a:extLst>
            </p:cNvPr>
            <p:cNvSpPr/>
            <p:nvPr/>
          </p:nvSpPr>
          <p:spPr>
            <a:xfrm>
              <a:off x="11049208" y="375312"/>
              <a:ext cx="55365"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Freeform: Shape 103">
              <a:extLst>
                <a:ext uri="{FF2B5EF4-FFF2-40B4-BE49-F238E27FC236}">
                  <a16:creationId xmlns:a16="http://schemas.microsoft.com/office/drawing/2014/main" id="{7A98D06D-E5A4-4C48-9249-9095E7A6CFAC}"/>
                </a:ext>
              </a:extLst>
            </p:cNvPr>
            <p:cNvSpPr/>
            <p:nvPr/>
          </p:nvSpPr>
          <p:spPr>
            <a:xfrm>
              <a:off x="11568210" y="375312"/>
              <a:ext cx="55367" cy="99658"/>
            </a:xfrm>
            <a:custGeom>
              <a:avLst/>
              <a:gdLst>
                <a:gd name="connsiteX0" fmla="*/ 7144 w 47625"/>
                <a:gd name="connsiteY0" fmla="*/ 7144 h 85725"/>
                <a:gd name="connsiteX1" fmla="*/ 25241 w 47625"/>
                <a:gd name="connsiteY1" fmla="*/ 26194 h 85725"/>
                <a:gd name="connsiteX2" fmla="*/ 42386 w 47625"/>
                <a:gd name="connsiteY2" fmla="*/ 46196 h 85725"/>
                <a:gd name="connsiteX3" fmla="*/ 25241 w 47625"/>
                <a:gd name="connsiteY3" fmla="*/ 66199 h 85725"/>
                <a:gd name="connsiteX4" fmla="*/ 7144 w 47625"/>
                <a:gd name="connsiteY4" fmla="*/ 85249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85725">
                  <a:moveTo>
                    <a:pt x="7144" y="7144"/>
                  </a:moveTo>
                  <a:lnTo>
                    <a:pt x="25241" y="26194"/>
                  </a:lnTo>
                  <a:lnTo>
                    <a:pt x="42386" y="46196"/>
                  </a:lnTo>
                  <a:lnTo>
                    <a:pt x="25241" y="66199"/>
                  </a:lnTo>
                  <a:lnTo>
                    <a:pt x="7144" y="85249"/>
                  </a:lnTo>
                </a:path>
              </a:pathLst>
            </a:custGeom>
            <a:noFill/>
            <a:ln w="15875" cap="rnd">
              <a:solidFill>
                <a:schemeClr val="tx2"/>
              </a:solidFill>
              <a:prstDash val="solid"/>
              <a:round/>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Rectangle: Rounded Corners 104">
              <a:extLst>
                <a:ext uri="{FF2B5EF4-FFF2-40B4-BE49-F238E27FC236}">
                  <a16:creationId xmlns:a16="http://schemas.microsoft.com/office/drawing/2014/main" id="{910EE09F-D083-4CF5-B434-74676EC9FECF}"/>
                </a:ext>
              </a:extLst>
            </p:cNvPr>
            <p:cNvSpPr/>
            <p:nvPr/>
          </p:nvSpPr>
          <p:spPr bwMode="auto">
            <a:xfrm>
              <a:off x="10692384" y="324819"/>
              <a:ext cx="230368" cy="200643"/>
            </a:xfrm>
            <a:prstGeom prst="roundRect">
              <a:avLst/>
            </a:prstGeom>
            <a:solidFill>
              <a:schemeClr val="tx1">
                <a:lumMod val="20000"/>
                <a:lumOff val="8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76BFBC21-16EF-4AAB-9D3C-AEEA9920C758}"/>
                </a:ext>
              </a:extLst>
            </p:cNvPr>
            <p:cNvSpPr/>
            <p:nvPr/>
          </p:nvSpPr>
          <p:spPr bwMode="auto">
            <a:xfrm>
              <a:off x="11217934" y="324819"/>
              <a:ext cx="230368" cy="200643"/>
            </a:xfrm>
            <a:prstGeom prst="roundRect">
              <a:avLst/>
            </a:prstGeom>
            <a:solidFill>
              <a:schemeClr val="tx1">
                <a:lumMod val="20000"/>
                <a:lumOff val="80000"/>
              </a:schemeClr>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CDBDD027-C241-4401-8897-69E1AF8F3A56}"/>
                </a:ext>
              </a:extLst>
            </p:cNvPr>
            <p:cNvSpPr/>
            <p:nvPr/>
          </p:nvSpPr>
          <p:spPr bwMode="auto">
            <a:xfrm>
              <a:off x="11743485" y="324819"/>
              <a:ext cx="230368" cy="200643"/>
            </a:xfrm>
            <a:prstGeom prst="roundRect">
              <a:avLst/>
            </a:prstGeom>
            <a:solidFill>
              <a:srgbClr val="0078D7"/>
            </a:solidFill>
            <a:ln w="12700">
              <a:solidFill>
                <a:schemeClr val="tx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Left Brace 108">
              <a:extLst>
                <a:ext uri="{FF2B5EF4-FFF2-40B4-BE49-F238E27FC236}">
                  <a16:creationId xmlns:a16="http://schemas.microsoft.com/office/drawing/2014/main" id="{83EE5424-C05B-4C49-BAC9-8DABB96D5BD3}"/>
                </a:ext>
              </a:extLst>
            </p:cNvPr>
            <p:cNvSpPr/>
            <p:nvPr/>
          </p:nvSpPr>
          <p:spPr>
            <a:xfrm rot="5400000">
              <a:off x="11313143" y="-354519"/>
              <a:ext cx="39950" cy="1281469"/>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089716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1BF70A95-1418-4642-81CC-363583C81CA0}"/>
              </a:ext>
            </a:extLst>
          </p:cNvPr>
          <p:cNvCxnSpPr>
            <a:cxnSpLocks/>
          </p:cNvCxnSpPr>
          <p:nvPr/>
        </p:nvCxnSpPr>
        <p:spPr>
          <a:xfrm>
            <a:off x="3042696" y="3594892"/>
            <a:ext cx="0" cy="1150621"/>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967E071-4F48-424A-B438-F9DEF24DD1DA}"/>
              </a:ext>
            </a:extLst>
          </p:cNvPr>
          <p:cNvGrpSpPr/>
          <p:nvPr/>
        </p:nvGrpSpPr>
        <p:grpSpPr>
          <a:xfrm>
            <a:off x="9479220" y="3584882"/>
            <a:ext cx="2300766" cy="311386"/>
            <a:chOff x="9479220" y="3584882"/>
            <a:chExt cx="2300766" cy="311386"/>
          </a:xfrm>
        </p:grpSpPr>
        <p:sp>
          <p:nvSpPr>
            <p:cNvPr id="51" name="Rectangle 50">
              <a:extLst>
                <a:ext uri="{FF2B5EF4-FFF2-40B4-BE49-F238E27FC236}">
                  <a16:creationId xmlns:a16="http://schemas.microsoft.com/office/drawing/2014/main" id="{42854E3C-D1D0-4343-AEAA-45855560E542}"/>
                </a:ext>
              </a:extLst>
            </p:cNvPr>
            <p:cNvSpPr/>
            <p:nvPr/>
          </p:nvSpPr>
          <p:spPr bwMode="auto">
            <a:xfrm>
              <a:off x="9479220"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2022</a:t>
              </a:r>
            </a:p>
          </p:txBody>
        </p:sp>
        <p:sp>
          <p:nvSpPr>
            <p:cNvPr id="22" name="Rectangle 21">
              <a:extLst>
                <a:ext uri="{FF2B5EF4-FFF2-40B4-BE49-F238E27FC236}">
                  <a16:creationId xmlns:a16="http://schemas.microsoft.com/office/drawing/2014/main" id="{9AC1D5AB-DCA1-4D28-8C97-4FCD9492BD78}"/>
                </a:ext>
              </a:extLst>
            </p:cNvPr>
            <p:cNvSpPr/>
            <p:nvPr/>
          </p:nvSpPr>
          <p:spPr bwMode="auto">
            <a:xfrm>
              <a:off x="9479220" y="3585026"/>
              <a:ext cx="2255581" cy="45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2" name="Isosceles Triangle 51">
              <a:extLst>
                <a:ext uri="{FF2B5EF4-FFF2-40B4-BE49-F238E27FC236}">
                  <a16:creationId xmlns:a16="http://schemas.microsoft.com/office/drawing/2014/main" id="{77578BF3-71B9-4327-82B9-D675D21E2929}"/>
                </a:ext>
              </a:extLst>
            </p:cNvPr>
            <p:cNvSpPr/>
            <p:nvPr/>
          </p:nvSpPr>
          <p:spPr bwMode="auto">
            <a:xfrm rot="5400000">
              <a:off x="11734662" y="3584486"/>
              <a:ext cx="44927" cy="45720"/>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9CD0317B-203A-46E8-B2FB-4C46BA401FC9}"/>
              </a:ext>
            </a:extLst>
          </p:cNvPr>
          <p:cNvGrpSpPr/>
          <p:nvPr/>
        </p:nvGrpSpPr>
        <p:grpSpPr>
          <a:xfrm>
            <a:off x="7223384" y="3585026"/>
            <a:ext cx="2301556" cy="311242"/>
            <a:chOff x="7223384" y="3585026"/>
            <a:chExt cx="2301556" cy="311242"/>
          </a:xfrm>
        </p:grpSpPr>
        <p:sp>
          <p:nvSpPr>
            <p:cNvPr id="50" name="Rectangle 49">
              <a:extLst>
                <a:ext uri="{FF2B5EF4-FFF2-40B4-BE49-F238E27FC236}">
                  <a16:creationId xmlns:a16="http://schemas.microsoft.com/office/drawing/2014/main" id="{57039AD6-8106-4D69-8600-5FA208001E0F}"/>
                </a:ext>
              </a:extLst>
            </p:cNvPr>
            <p:cNvSpPr/>
            <p:nvPr/>
          </p:nvSpPr>
          <p:spPr bwMode="auto">
            <a:xfrm>
              <a:off x="7223384"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a:ln>
                    <a:noFill/>
                  </a:ln>
                  <a:solidFill>
                    <a:srgbClr val="0078D7">
                      <a:lumMod val="50000"/>
                    </a:srgbClr>
                  </a:solidFill>
                  <a:effectLst/>
                  <a:uLnTx/>
                  <a:uFillTx/>
                  <a:latin typeface="Segoe UI Semibold" panose="020B0702040204020203" pitchFamily="34" charset="0"/>
                  <a:ea typeface="Segoe UI" pitchFamily="34" charset="0"/>
                  <a:cs typeface="Segoe UI Semibold" panose="020B0702040204020203" pitchFamily="34" charset="0"/>
                </a:rPr>
                <a:t>2021</a:t>
              </a:r>
            </a:p>
          </p:txBody>
        </p:sp>
        <p:sp>
          <p:nvSpPr>
            <p:cNvPr id="16" name="Rectangle 15">
              <a:extLst>
                <a:ext uri="{FF2B5EF4-FFF2-40B4-BE49-F238E27FC236}">
                  <a16:creationId xmlns:a16="http://schemas.microsoft.com/office/drawing/2014/main" id="{E9435962-FADF-4CA6-AC26-9A3BC1F892F2}"/>
                </a:ext>
              </a:extLst>
            </p:cNvPr>
            <p:cNvSpPr/>
            <p:nvPr/>
          </p:nvSpPr>
          <p:spPr bwMode="auto">
            <a:xfrm>
              <a:off x="7223384" y="3585026"/>
              <a:ext cx="2255581" cy="4557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0078D7">
                    <a:lumMod val="50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 name="Isosceles Triangle 52">
              <a:extLst>
                <a:ext uri="{FF2B5EF4-FFF2-40B4-BE49-F238E27FC236}">
                  <a16:creationId xmlns:a16="http://schemas.microsoft.com/office/drawing/2014/main" id="{BB7AC3DD-0013-423A-84CC-43A96AEC6BCB}"/>
                </a:ext>
              </a:extLst>
            </p:cNvPr>
            <p:cNvSpPr/>
            <p:nvPr/>
          </p:nvSpPr>
          <p:spPr bwMode="auto">
            <a:xfrm rot="5400000">
              <a:off x="9479616" y="3585280"/>
              <a:ext cx="44927" cy="45720"/>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7">
                    <a:lumMod val="50000"/>
                  </a:srgbClr>
                </a:solidFill>
                <a:effectLst/>
                <a:uLnTx/>
                <a:uFillTx/>
                <a:latin typeface="Segoe UI Semilight"/>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D71E0034-6BB4-4C9D-BE22-DF4202A95B1D}"/>
              </a:ext>
            </a:extLst>
          </p:cNvPr>
          <p:cNvGrpSpPr/>
          <p:nvPr/>
        </p:nvGrpSpPr>
        <p:grpSpPr>
          <a:xfrm>
            <a:off x="4968083" y="3585026"/>
            <a:ext cx="2301021" cy="311242"/>
            <a:chOff x="4968083" y="3585026"/>
            <a:chExt cx="2301021" cy="311242"/>
          </a:xfrm>
        </p:grpSpPr>
        <p:sp>
          <p:nvSpPr>
            <p:cNvPr id="49" name="Rectangle 48">
              <a:extLst>
                <a:ext uri="{FF2B5EF4-FFF2-40B4-BE49-F238E27FC236}">
                  <a16:creationId xmlns:a16="http://schemas.microsoft.com/office/drawing/2014/main" id="{07D40A5F-9415-4DC8-B178-D5CBB39DF9C2}"/>
                </a:ext>
              </a:extLst>
            </p:cNvPr>
            <p:cNvSpPr/>
            <p:nvPr/>
          </p:nvSpPr>
          <p:spPr bwMode="auto">
            <a:xfrm>
              <a:off x="4968083"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2020</a:t>
              </a:r>
            </a:p>
          </p:txBody>
        </p:sp>
        <p:sp>
          <p:nvSpPr>
            <p:cNvPr id="15" name="Rectangle 14">
              <a:extLst>
                <a:ext uri="{FF2B5EF4-FFF2-40B4-BE49-F238E27FC236}">
                  <a16:creationId xmlns:a16="http://schemas.microsoft.com/office/drawing/2014/main" id="{C8DD42AF-891B-46F2-9A0D-20A791EC49ED}"/>
                </a:ext>
              </a:extLst>
            </p:cNvPr>
            <p:cNvSpPr/>
            <p:nvPr/>
          </p:nvSpPr>
          <p:spPr bwMode="auto">
            <a:xfrm>
              <a:off x="4968083" y="3585026"/>
              <a:ext cx="2255581" cy="45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5" name="Isosceles Triangle 34">
              <a:extLst>
                <a:ext uri="{FF2B5EF4-FFF2-40B4-BE49-F238E27FC236}">
                  <a16:creationId xmlns:a16="http://schemas.microsoft.com/office/drawing/2014/main" id="{46AABE7C-C3CB-4AD0-BA28-8AD8224B5477}"/>
                </a:ext>
              </a:extLst>
            </p:cNvPr>
            <p:cNvSpPr/>
            <p:nvPr/>
          </p:nvSpPr>
          <p:spPr bwMode="auto">
            <a:xfrm rot="5400000">
              <a:off x="7223780" y="3585279"/>
              <a:ext cx="44927" cy="45720"/>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9AA41C17-3B79-4DEE-A968-C768AAE682E3}"/>
              </a:ext>
            </a:extLst>
          </p:cNvPr>
          <p:cNvGrpSpPr/>
          <p:nvPr/>
        </p:nvGrpSpPr>
        <p:grpSpPr>
          <a:xfrm>
            <a:off x="2712502" y="3585026"/>
            <a:ext cx="2301301" cy="311242"/>
            <a:chOff x="2712502" y="3585026"/>
            <a:chExt cx="2301301" cy="311242"/>
          </a:xfrm>
        </p:grpSpPr>
        <p:sp>
          <p:nvSpPr>
            <p:cNvPr id="48" name="Rectangle 47">
              <a:extLst>
                <a:ext uri="{FF2B5EF4-FFF2-40B4-BE49-F238E27FC236}">
                  <a16:creationId xmlns:a16="http://schemas.microsoft.com/office/drawing/2014/main" id="{0DAE123A-C7BE-4FFB-8AA7-44840A9B865F}"/>
                </a:ext>
              </a:extLst>
            </p:cNvPr>
            <p:cNvSpPr/>
            <p:nvPr/>
          </p:nvSpPr>
          <p:spPr bwMode="auto">
            <a:xfrm>
              <a:off x="2712502"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a:ln>
                    <a:noFill/>
                  </a:ln>
                  <a:solidFill>
                    <a:srgbClr val="0078D7">
                      <a:lumMod val="50000"/>
                    </a:srgbClr>
                  </a:solidFill>
                  <a:effectLst/>
                  <a:uLnTx/>
                  <a:uFillTx/>
                  <a:latin typeface="Segoe UI Semibold" panose="020B0702040204020203" pitchFamily="34" charset="0"/>
                  <a:ea typeface="Segoe UI" pitchFamily="34" charset="0"/>
                  <a:cs typeface="Segoe UI Semibold" panose="020B0702040204020203" pitchFamily="34" charset="0"/>
                </a:rPr>
                <a:t>2019</a:t>
              </a:r>
            </a:p>
          </p:txBody>
        </p:sp>
        <p:sp>
          <p:nvSpPr>
            <p:cNvPr id="14" name="Rectangle 13">
              <a:extLst>
                <a:ext uri="{FF2B5EF4-FFF2-40B4-BE49-F238E27FC236}">
                  <a16:creationId xmlns:a16="http://schemas.microsoft.com/office/drawing/2014/main" id="{A8015AE5-EFCC-4EF5-805F-984E1E132DD2}"/>
                </a:ext>
              </a:extLst>
            </p:cNvPr>
            <p:cNvSpPr/>
            <p:nvPr/>
          </p:nvSpPr>
          <p:spPr bwMode="auto">
            <a:xfrm>
              <a:off x="2712502" y="3585026"/>
              <a:ext cx="2255581" cy="4557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0078D7">
                    <a:lumMod val="50000"/>
                  </a:srgbClr>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4" name="Isosceles Triangle 33">
              <a:extLst>
                <a:ext uri="{FF2B5EF4-FFF2-40B4-BE49-F238E27FC236}">
                  <a16:creationId xmlns:a16="http://schemas.microsoft.com/office/drawing/2014/main" id="{36CB9ECB-D5AE-4671-9291-B74416B05B95}"/>
                </a:ext>
              </a:extLst>
            </p:cNvPr>
            <p:cNvSpPr/>
            <p:nvPr/>
          </p:nvSpPr>
          <p:spPr bwMode="auto">
            <a:xfrm rot="5400000">
              <a:off x="4968479" y="3585279"/>
              <a:ext cx="44927" cy="45720"/>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8D7">
                    <a:lumMod val="50000"/>
                  </a:srgbClr>
                </a:solidFill>
                <a:effectLst/>
                <a:uLnTx/>
                <a:uFillTx/>
                <a:latin typeface="Segoe UI Semilight"/>
                <a:ea typeface="Segoe UI" pitchFamily="34" charset="0"/>
                <a:cs typeface="Segoe UI" pitchFamily="34" charset="0"/>
              </a:endParaRPr>
            </a:p>
          </p:txBody>
        </p:sp>
      </p:grpSp>
      <p:sp>
        <p:nvSpPr>
          <p:cNvPr id="2" name="Title 1">
            <a:extLst>
              <a:ext uri="{FF2B5EF4-FFF2-40B4-BE49-F238E27FC236}">
                <a16:creationId xmlns:a16="http://schemas.microsoft.com/office/drawing/2014/main" id="{9654E4C0-D20F-45FA-A331-0A10E2A650B1}"/>
              </a:ext>
            </a:extLst>
          </p:cNvPr>
          <p:cNvSpPr>
            <a:spLocks noGrp="1"/>
          </p:cNvSpPr>
          <p:nvPr>
            <p:ph type="title"/>
          </p:nvPr>
        </p:nvSpPr>
        <p:spPr/>
        <p:txBody>
          <a:bodyPr/>
          <a:lstStyle/>
          <a:p>
            <a:r>
              <a:rPr lang="en-US" sz="3600" b="1" spc="-50">
                <a:gradFill>
                  <a:gsLst>
                    <a:gs pos="1250">
                      <a:schemeClr val="tx1"/>
                    </a:gs>
                    <a:gs pos="100000">
                      <a:schemeClr val="tx1"/>
                    </a:gs>
                  </a:gsLst>
                  <a:lin ang="5400000" scaled="0"/>
                </a:gradFill>
              </a:rPr>
              <a:t>What are companies looking to do next?</a:t>
            </a:r>
          </a:p>
        </p:txBody>
      </p:sp>
      <p:cxnSp>
        <p:nvCxnSpPr>
          <p:cNvPr id="25" name="Straight Connector 24">
            <a:extLst>
              <a:ext uri="{FF2B5EF4-FFF2-40B4-BE49-F238E27FC236}">
                <a16:creationId xmlns:a16="http://schemas.microsoft.com/office/drawing/2014/main" id="{313F6DFF-B8ED-4376-B2C4-AA10090CB56B}"/>
              </a:ext>
            </a:extLst>
          </p:cNvPr>
          <p:cNvCxnSpPr>
            <a:cxnSpLocks/>
          </p:cNvCxnSpPr>
          <p:nvPr/>
        </p:nvCxnSpPr>
        <p:spPr>
          <a:xfrm flipV="1">
            <a:off x="1584991" y="2431213"/>
            <a:ext cx="0" cy="1150621"/>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A970CCA-4029-4E0D-A48C-732C774F63A5}"/>
              </a:ext>
            </a:extLst>
          </p:cNvPr>
          <p:cNvSpPr/>
          <p:nvPr/>
        </p:nvSpPr>
        <p:spPr>
          <a:xfrm>
            <a:off x="514469" y="1279174"/>
            <a:ext cx="2141043" cy="914399"/>
          </a:xfrm>
          <a:prstGeom prst="rect">
            <a:avLst/>
          </a:prstGeom>
        </p:spPr>
        <p:txBody>
          <a:bodyPr lIns="0" tIns="0" rIns="0" bIns="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Deep neural networks will be a standard tool for </a:t>
            </a: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80% </a:t>
            </a: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of data scientists</a:t>
            </a:r>
            <a:r>
              <a:rPr kumimoji="0" lang="en-US" sz="1400" b="0" i="0" u="none" strike="noStrike" kern="1200" cap="none" spc="0" normalizeH="0" baseline="30000" noProof="0">
                <a:ln>
                  <a:noFill/>
                </a:ln>
                <a:solidFill>
                  <a:srgbClr val="505050"/>
                </a:solidFill>
                <a:effectLst/>
                <a:uLnTx/>
                <a:uFillTx/>
                <a:latin typeface="Segoe UI Semilight"/>
                <a:ea typeface="Segoe UI" pitchFamily="34" charset="0"/>
                <a:cs typeface="Segoe UI" pitchFamily="34" charset="0"/>
              </a:rPr>
              <a:t>1</a:t>
            </a: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a:t>
            </a: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8" name="Straight Connector 27">
            <a:extLst>
              <a:ext uri="{FF2B5EF4-FFF2-40B4-BE49-F238E27FC236}">
                <a16:creationId xmlns:a16="http://schemas.microsoft.com/office/drawing/2014/main" id="{FAA43E20-ADAD-4F1B-8293-D23CC6D897D1}"/>
              </a:ext>
            </a:extLst>
          </p:cNvPr>
          <p:cNvCxnSpPr>
            <a:cxnSpLocks/>
          </p:cNvCxnSpPr>
          <p:nvPr/>
        </p:nvCxnSpPr>
        <p:spPr>
          <a:xfrm>
            <a:off x="6559480" y="3594892"/>
            <a:ext cx="0" cy="1150621"/>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6DBB2AF-589C-42A9-AD33-17B3FF27FF8A}"/>
              </a:ext>
            </a:extLst>
          </p:cNvPr>
          <p:cNvSpPr/>
          <p:nvPr/>
        </p:nvSpPr>
        <p:spPr>
          <a:xfrm>
            <a:off x="5106412" y="4991158"/>
            <a:ext cx="2906136"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More than </a:t>
            </a: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40% </a:t>
            </a: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of data science tasks will be automated</a:t>
            </a:r>
            <a:r>
              <a:rPr kumimoji="0" lang="en-US" sz="1400" b="0" i="0" u="none" strike="noStrike" kern="1200" cap="none" spc="0" normalizeH="0" baseline="30000" noProof="0">
                <a:ln>
                  <a:noFill/>
                </a:ln>
                <a:solidFill>
                  <a:srgbClr val="505050"/>
                </a:solidFill>
                <a:effectLst/>
                <a:uLnTx/>
                <a:uFillTx/>
                <a:latin typeface="Segoe UI Semilight"/>
                <a:ea typeface="Segoe UI" pitchFamily="34" charset="0"/>
                <a:cs typeface="Segoe UI" pitchFamily="34" charset="0"/>
              </a:rPr>
              <a:t>1</a:t>
            </a: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38EE2B5A-7E49-4F4B-B116-360169692907}"/>
              </a:ext>
            </a:extLst>
          </p:cNvPr>
          <p:cNvCxnSpPr>
            <a:cxnSpLocks/>
          </p:cNvCxnSpPr>
          <p:nvPr/>
        </p:nvCxnSpPr>
        <p:spPr>
          <a:xfrm flipV="1">
            <a:off x="5323411" y="2431213"/>
            <a:ext cx="0" cy="1150621"/>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501EAD9-89E9-4D6F-ABF1-A31B421B732D}"/>
              </a:ext>
            </a:extLst>
          </p:cNvPr>
          <p:cNvSpPr/>
          <p:nvPr/>
        </p:nvSpPr>
        <p:spPr>
          <a:xfrm>
            <a:off x="4252889" y="1279174"/>
            <a:ext cx="2141043" cy="914399"/>
          </a:xfrm>
          <a:prstGeom prst="rect">
            <a:avLst/>
          </a:prstGeom>
        </p:spPr>
        <p:txBody>
          <a:bodyPr lIns="0" tIns="0" rIns="0" bIns="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20% </a:t>
            </a: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of companies will dedicate workers to monitor neural networks</a:t>
            </a:r>
            <a:r>
              <a:rPr kumimoji="0" lang="en-US" sz="1400" b="0" i="0" u="none" strike="noStrike" kern="1200" cap="none" spc="0" normalizeH="0" baseline="30000" noProof="0">
                <a:ln>
                  <a:noFill/>
                </a:ln>
                <a:solidFill>
                  <a:srgbClr val="505050"/>
                </a:solidFill>
                <a:effectLst/>
                <a:uLnTx/>
                <a:uFillTx/>
                <a:latin typeface="Segoe UI Semilight"/>
                <a:ea typeface="Segoe UI" pitchFamily="34" charset="0"/>
                <a:cs typeface="Segoe UI" pitchFamily="34" charset="0"/>
              </a:rPr>
              <a:t>1</a:t>
            </a: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0F4CFFA6-A1B7-464C-8323-C82D4CA3B2F8}"/>
              </a:ext>
            </a:extLst>
          </p:cNvPr>
          <p:cNvSpPr/>
          <p:nvPr/>
        </p:nvSpPr>
        <p:spPr>
          <a:xfrm>
            <a:off x="1898372" y="4991158"/>
            <a:ext cx="2288649"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90% </a:t>
            </a:r>
            <a:r>
              <a:rPr kumimoji="0" lang="en-US"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of modern analytics platforms will feature natural-language generation</a:t>
            </a:r>
            <a:r>
              <a:rPr kumimoji="0" lang="en-US" sz="1400" b="0" i="0" u="none" strike="noStrike" kern="1200" cap="none" spc="0" normalizeH="0" baseline="30000" noProof="0">
                <a:ln>
                  <a:noFill/>
                </a:ln>
                <a:solidFill>
                  <a:srgbClr val="505050"/>
                </a:solidFill>
                <a:effectLst/>
                <a:uLnTx/>
                <a:uFillTx/>
                <a:latin typeface="Segoe UI Semilight"/>
                <a:ea typeface="Segoe UI" pitchFamily="34" charset="0"/>
                <a:cs typeface="Segoe UI" pitchFamily="34" charset="0"/>
              </a:rPr>
              <a:t>1</a:t>
            </a:r>
            <a:endParaRPr kumimoji="0" lang="en-IN" sz="14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9" name="Straight Connector 38">
            <a:extLst>
              <a:ext uri="{FF2B5EF4-FFF2-40B4-BE49-F238E27FC236}">
                <a16:creationId xmlns:a16="http://schemas.microsoft.com/office/drawing/2014/main" id="{48F5CD1F-87BE-4FD5-9096-2B7222924F30}"/>
              </a:ext>
            </a:extLst>
          </p:cNvPr>
          <p:cNvCxnSpPr>
            <a:cxnSpLocks/>
          </p:cNvCxnSpPr>
          <p:nvPr/>
        </p:nvCxnSpPr>
        <p:spPr>
          <a:xfrm flipV="1">
            <a:off x="8925621" y="2431213"/>
            <a:ext cx="0" cy="1150621"/>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F6BC850-6219-4A87-AEFC-9C3B5205BC89}"/>
              </a:ext>
            </a:extLst>
          </p:cNvPr>
          <p:cNvSpPr/>
          <p:nvPr/>
        </p:nvSpPr>
        <p:spPr>
          <a:xfrm>
            <a:off x="7855099" y="1279174"/>
            <a:ext cx="2258720" cy="914399"/>
          </a:xfrm>
          <a:prstGeom prst="rect">
            <a:avLst/>
          </a:prstGeom>
        </p:spPr>
        <p:txBody>
          <a:bodyPr lIns="0" tIns="0" rIns="0" bIns="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30%</a:t>
            </a:r>
            <a:r>
              <a:rPr kumimoji="0" lang="en-US" sz="1400" b="0" i="0" u="none" strike="noStrike" kern="1200" cap="none" spc="0" normalizeH="0" baseline="0" noProof="0">
                <a:ln>
                  <a:noFill/>
                </a:ln>
                <a:solidFill>
                  <a:srgbClr val="0078D7"/>
                </a:solidFill>
                <a:effectLst/>
                <a:uLnTx/>
                <a:uFillTx/>
                <a:latin typeface="Segoe UI Semilight"/>
                <a:ea typeface="+mn-ea"/>
                <a:cs typeface="Segoe UI" pitchFamily="34" charset="0"/>
              </a:rPr>
              <a:t> </a:t>
            </a:r>
            <a:r>
              <a:rPr kumimoji="0" lang="en-US" sz="1400" b="0" i="0" u="none" strike="noStrike" kern="1200" cap="none" spc="0" normalizeH="0" baseline="0" noProof="0">
                <a:ln>
                  <a:noFill/>
                </a:ln>
                <a:solidFill>
                  <a:srgbClr val="505050"/>
                </a:solidFill>
                <a:effectLst/>
                <a:uLnTx/>
                <a:uFillTx/>
                <a:latin typeface="Segoe UI Semilight"/>
                <a:ea typeface="+mn-ea"/>
                <a:cs typeface="Segoe UI" pitchFamily="34" charset="0"/>
              </a:rPr>
              <a:t>of net new revenue growth from industry-specific solutions will include AI</a:t>
            </a:r>
            <a:r>
              <a:rPr kumimoji="0" lang="en-US" sz="1400" b="0" i="0" u="none" strike="noStrike" kern="1200" cap="none" spc="0" normalizeH="0" baseline="30000" noProof="0">
                <a:ln>
                  <a:noFill/>
                </a:ln>
                <a:solidFill>
                  <a:srgbClr val="505050"/>
                </a:solidFill>
                <a:effectLst/>
                <a:uLnTx/>
                <a:uFillTx/>
                <a:latin typeface="Segoe UI Semilight"/>
                <a:ea typeface="Segoe UI" pitchFamily="34" charset="0"/>
                <a:cs typeface="Segoe UI" pitchFamily="34" charset="0"/>
              </a:rPr>
              <a:t>1</a:t>
            </a:r>
            <a:endParaRPr kumimoji="0" lang="en-IN" sz="1400" b="0" i="0" u="none" strike="noStrike" kern="1200" cap="none" spc="0" normalizeH="0" baseline="0" noProof="0">
              <a:ln>
                <a:noFill/>
              </a:ln>
              <a:solidFill>
                <a:srgbClr val="505050"/>
              </a:solidFill>
              <a:effectLst/>
              <a:uLnTx/>
              <a:uFillTx/>
              <a:latin typeface="Segoe UI Semilight"/>
              <a:ea typeface="+mn-ea"/>
              <a:cs typeface="Segoe UI" pitchFamily="34" charset="0"/>
            </a:endParaRPr>
          </a:p>
        </p:txBody>
      </p:sp>
      <p:cxnSp>
        <p:nvCxnSpPr>
          <p:cNvPr id="41" name="Straight Connector 40">
            <a:extLst>
              <a:ext uri="{FF2B5EF4-FFF2-40B4-BE49-F238E27FC236}">
                <a16:creationId xmlns:a16="http://schemas.microsoft.com/office/drawing/2014/main" id="{A8D54469-57BF-47BE-8AFA-58783729D0E7}"/>
              </a:ext>
            </a:extLst>
          </p:cNvPr>
          <p:cNvCxnSpPr>
            <a:cxnSpLocks/>
          </p:cNvCxnSpPr>
          <p:nvPr/>
        </p:nvCxnSpPr>
        <p:spPr>
          <a:xfrm>
            <a:off x="10281733" y="3594892"/>
            <a:ext cx="0" cy="1150621"/>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9011A3D-A60A-4924-B96F-008D8085B2BA}"/>
              </a:ext>
            </a:extLst>
          </p:cNvPr>
          <p:cNvSpPr/>
          <p:nvPr/>
        </p:nvSpPr>
        <p:spPr>
          <a:xfrm>
            <a:off x="8828665" y="4991158"/>
            <a:ext cx="2906136"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1 in 5</a:t>
            </a:r>
            <a:r>
              <a:rPr kumimoji="0" lang="en-US" sz="1400" b="0" i="0" u="none" strike="noStrike" kern="1200" cap="none" spc="0" normalizeH="0" baseline="0" noProof="0">
                <a:ln>
                  <a:noFill/>
                </a:ln>
                <a:solidFill>
                  <a:srgbClr val="0078D7"/>
                </a:solidFill>
                <a:effectLst/>
                <a:uLnTx/>
                <a:uFillTx/>
                <a:latin typeface="Segoe UI Semilight"/>
                <a:ea typeface="+mn-ea"/>
                <a:cs typeface="Segoe UI" pitchFamily="34" charset="0"/>
              </a:rPr>
              <a:t> </a:t>
            </a:r>
            <a:r>
              <a:rPr kumimoji="0" lang="en-US" sz="1400" b="0" i="0" u="none" strike="noStrike" kern="1200" cap="none" spc="0" normalizeH="0" baseline="0" noProof="0">
                <a:ln>
                  <a:noFill/>
                </a:ln>
                <a:solidFill>
                  <a:srgbClr val="505050"/>
                </a:solidFill>
                <a:effectLst/>
                <a:uLnTx/>
                <a:uFillTx/>
                <a:latin typeface="Segoe UI Semilight"/>
                <a:ea typeface="+mn-ea"/>
                <a:cs typeface="Segoe UI" pitchFamily="34" charset="0"/>
              </a:rPr>
              <a:t>workers engaged in mostly nonroutine tasks will rely on AI to do their jobs</a:t>
            </a:r>
            <a:r>
              <a:rPr kumimoji="0" lang="en-US" sz="1400" b="0" i="0" u="none" strike="noStrike" kern="1200" cap="none" spc="0" normalizeH="0" baseline="30000" noProof="0">
                <a:ln>
                  <a:noFill/>
                </a:ln>
                <a:solidFill>
                  <a:srgbClr val="505050"/>
                </a:solidFill>
                <a:effectLst/>
                <a:uLnTx/>
                <a:uFillTx/>
                <a:latin typeface="Segoe UI Semilight"/>
                <a:ea typeface="Segoe UI" pitchFamily="34" charset="0"/>
                <a:cs typeface="Segoe UI" pitchFamily="34" charset="0"/>
              </a:rPr>
              <a:t>2</a:t>
            </a:r>
            <a:endParaRPr kumimoji="0" lang="en-US" sz="1400" b="0" i="0" u="none" strike="noStrike" kern="1200" cap="none" spc="0" normalizeH="0" baseline="0" noProof="0">
              <a:ln>
                <a:noFill/>
              </a:ln>
              <a:solidFill>
                <a:srgbClr val="505050"/>
              </a:solidFill>
              <a:effectLst/>
              <a:uLnTx/>
              <a:uFillTx/>
              <a:latin typeface="Segoe UI Semilight"/>
              <a:ea typeface="+mn-ea"/>
              <a:cs typeface="Segoe UI" pitchFamily="34" charset="0"/>
            </a:endParaRPr>
          </a:p>
        </p:txBody>
      </p:sp>
      <p:sp>
        <p:nvSpPr>
          <p:cNvPr id="32" name="TextBox 31">
            <a:extLst>
              <a:ext uri="{FF2B5EF4-FFF2-40B4-BE49-F238E27FC236}">
                <a16:creationId xmlns:a16="http://schemas.microsoft.com/office/drawing/2014/main" id="{69AAE091-8F85-42FF-B388-A8FFC96CEB7A}"/>
              </a:ext>
            </a:extLst>
          </p:cNvPr>
          <p:cNvSpPr txBox="1"/>
          <p:nvPr/>
        </p:nvSpPr>
        <p:spPr>
          <a:xfrm>
            <a:off x="510207" y="6529334"/>
            <a:ext cx="870078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0" u="none" strike="noStrike" kern="1200" cap="none" spc="0" normalizeH="0" baseline="30000" noProof="0">
                <a:ln>
                  <a:noFill/>
                </a:ln>
                <a:solidFill>
                  <a:srgbClr val="505050"/>
                </a:solidFill>
                <a:effectLst/>
                <a:uLnTx/>
                <a:uFillTx/>
                <a:latin typeface="Segoe UI Semilight"/>
                <a:ea typeface="Segoe UI" pitchFamily="34" charset="0"/>
                <a:cs typeface="Segoe UI" pitchFamily="34" charset="0"/>
              </a:rPr>
              <a:t>1 </a:t>
            </a:r>
            <a:r>
              <a:rPr kumimoji="0" lang="en-US" sz="1200" b="0" i="0" u="none" strike="noStrike" kern="1200" cap="none" spc="0" normalizeH="0" baseline="0" noProof="0">
                <a:ln>
                  <a:noFill/>
                </a:ln>
                <a:solidFill>
                  <a:srgbClr val="505050"/>
                </a:solidFill>
                <a:effectLst/>
                <a:uLnTx/>
                <a:uFillTx/>
                <a:latin typeface="Segoe UI Semilight"/>
                <a:ea typeface="+mn-ea"/>
                <a:cs typeface="+mn-cs"/>
              </a:rPr>
              <a:t>“100 Data and Analytics Predictions Through 2021”, Gartner, 2017. </a:t>
            </a:r>
            <a:r>
              <a:rPr kumimoji="0" lang="en-US" sz="1200" b="0" i="0" u="none" strike="noStrike" kern="1200" cap="none" spc="0" normalizeH="0" baseline="30000" noProof="0">
                <a:ln>
                  <a:noFill/>
                </a:ln>
                <a:solidFill>
                  <a:srgbClr val="505050"/>
                </a:solidFill>
                <a:effectLst/>
                <a:uLnTx/>
                <a:uFillTx/>
                <a:latin typeface="Segoe UI Semilight"/>
                <a:ea typeface="Segoe UI" pitchFamily="34" charset="0"/>
                <a:cs typeface="Segoe UI" pitchFamily="34" charset="0"/>
              </a:rPr>
              <a:t>2 </a:t>
            </a:r>
            <a:r>
              <a:rPr kumimoji="0" lang="en-US" sz="1200" b="0" i="0" u="none" strike="noStrike" kern="1200" cap="none" spc="0" normalizeH="0" baseline="0" noProof="0">
                <a:ln>
                  <a:noFill/>
                </a:ln>
                <a:solidFill>
                  <a:srgbClr val="505050"/>
                </a:solidFill>
                <a:effectLst/>
                <a:uLnTx/>
                <a:uFillTx/>
                <a:latin typeface="Segoe UI Semilight"/>
                <a:ea typeface="+mn-ea"/>
                <a:cs typeface="+mn-cs"/>
              </a:rPr>
              <a:t>“Predicts 2018: AI and the Future of Work”, Gartner, 2018.</a:t>
            </a:r>
          </a:p>
        </p:txBody>
      </p:sp>
      <p:grpSp>
        <p:nvGrpSpPr>
          <p:cNvPr id="7" name="Group 6">
            <a:extLst>
              <a:ext uri="{FF2B5EF4-FFF2-40B4-BE49-F238E27FC236}">
                <a16:creationId xmlns:a16="http://schemas.microsoft.com/office/drawing/2014/main" id="{1107A892-BA7F-4AD9-ACAD-2F67D187F1D2}"/>
              </a:ext>
            </a:extLst>
          </p:cNvPr>
          <p:cNvGrpSpPr/>
          <p:nvPr/>
        </p:nvGrpSpPr>
        <p:grpSpPr>
          <a:xfrm>
            <a:off x="457201" y="3585026"/>
            <a:ext cx="2301021" cy="311242"/>
            <a:chOff x="457201" y="3585026"/>
            <a:chExt cx="2301021" cy="311242"/>
          </a:xfrm>
        </p:grpSpPr>
        <p:sp>
          <p:nvSpPr>
            <p:cNvPr id="47" name="Rectangle 46">
              <a:extLst>
                <a:ext uri="{FF2B5EF4-FFF2-40B4-BE49-F238E27FC236}">
                  <a16:creationId xmlns:a16="http://schemas.microsoft.com/office/drawing/2014/main" id="{2DABB227-D93E-4633-9CFC-EA4D02A74618}"/>
                </a:ext>
              </a:extLst>
            </p:cNvPr>
            <p:cNvSpPr/>
            <p:nvPr/>
          </p:nvSpPr>
          <p:spPr bwMode="auto">
            <a:xfrm>
              <a:off x="457201"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2018</a:t>
              </a:r>
            </a:p>
          </p:txBody>
        </p:sp>
        <p:sp>
          <p:nvSpPr>
            <p:cNvPr id="13" name="Rectangle 12">
              <a:extLst>
                <a:ext uri="{FF2B5EF4-FFF2-40B4-BE49-F238E27FC236}">
                  <a16:creationId xmlns:a16="http://schemas.microsoft.com/office/drawing/2014/main" id="{4BADF9B1-412E-4278-8CFB-8C232B744519}"/>
                </a:ext>
              </a:extLst>
            </p:cNvPr>
            <p:cNvSpPr/>
            <p:nvPr/>
          </p:nvSpPr>
          <p:spPr bwMode="auto">
            <a:xfrm>
              <a:off x="457201" y="3585026"/>
              <a:ext cx="2255581" cy="45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 name="Isosceles Triangle 5">
              <a:extLst>
                <a:ext uri="{FF2B5EF4-FFF2-40B4-BE49-F238E27FC236}">
                  <a16:creationId xmlns:a16="http://schemas.microsoft.com/office/drawing/2014/main" id="{2D81C8EE-2823-49BE-9326-8CB7F118654C}"/>
                </a:ext>
              </a:extLst>
            </p:cNvPr>
            <p:cNvSpPr/>
            <p:nvPr/>
          </p:nvSpPr>
          <p:spPr bwMode="auto">
            <a:xfrm rot="5400000">
              <a:off x="2712898" y="3585279"/>
              <a:ext cx="44927" cy="45720"/>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75218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up)">
                                      <p:cBhvr>
                                        <p:cTn id="24" dur="500"/>
                                        <p:tgtEl>
                                          <p:spTgt spid="3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par>
                          <p:cTn id="42" fill="hold">
                            <p:stCondLst>
                              <p:cond delay="1500"/>
                            </p:stCondLst>
                            <p:childTnLst>
                              <p:par>
                                <p:cTn id="43" presetID="22" presetClass="entr" presetSubtype="1"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down)">
                                      <p:cBhvr>
                                        <p:cTn id="58" dur="500"/>
                                        <p:tgtEl>
                                          <p:spTgt spid="39"/>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up)">
                                      <p:cBhvr>
                                        <p:cTn id="71" dur="500"/>
                                        <p:tgtEl>
                                          <p:spTgt spid="41"/>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1" grpId="0"/>
      <p:bldP spid="37" grpId="0"/>
      <p:bldP spid="40" grpId="0"/>
      <p:bldP spid="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CEF23FCB-42C8-471E-8928-96747A2763DD}"/>
              </a:ext>
            </a:extLst>
          </p:cNvPr>
          <p:cNvSpPr>
            <a:spLocks noGrp="1"/>
          </p:cNvSpPr>
          <p:nvPr>
            <p:ph type="title"/>
          </p:nvPr>
        </p:nvSpPr>
        <p:spPr/>
        <p:txBody>
          <a:bodyPr/>
          <a:lstStyle/>
          <a:p>
            <a:r>
              <a:rPr lang="en-US" sz="3600" b="1" spc="-50">
                <a:gradFill>
                  <a:gsLst>
                    <a:gs pos="1250">
                      <a:schemeClr val="tx1"/>
                    </a:gs>
                    <a:gs pos="100000">
                      <a:schemeClr val="tx1"/>
                    </a:gs>
                  </a:gsLst>
                  <a:lin ang="5400000" scaled="0"/>
                </a:gradFill>
              </a:rPr>
              <a:t>Build and deploy deep learning models</a:t>
            </a:r>
            <a:endParaRPr lang="en-IN" sz="3600" b="1" spc="-50">
              <a:gradFill>
                <a:gsLst>
                  <a:gs pos="1250">
                    <a:schemeClr val="tx1"/>
                  </a:gs>
                  <a:gs pos="100000">
                    <a:schemeClr val="tx1"/>
                  </a:gs>
                </a:gsLst>
                <a:lin ang="5400000" scaled="0"/>
              </a:gradFill>
            </a:endParaRPr>
          </a:p>
        </p:txBody>
      </p:sp>
      <p:sp>
        <p:nvSpPr>
          <p:cNvPr id="270" name="Rectangle 269">
            <a:extLst>
              <a:ext uri="{FF2B5EF4-FFF2-40B4-BE49-F238E27FC236}">
                <a16:creationId xmlns:a16="http://schemas.microsoft.com/office/drawing/2014/main" id="{69F857C6-D3C7-4D86-AF3B-342D8024B47D}"/>
              </a:ext>
            </a:extLst>
          </p:cNvPr>
          <p:cNvSpPr/>
          <p:nvPr/>
        </p:nvSpPr>
        <p:spPr bwMode="auto">
          <a:xfrm>
            <a:off x="4298087"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Choose VMs for your modeling needs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Process video using GPU-based VMs</a:t>
            </a:r>
          </a:p>
        </p:txBody>
      </p:sp>
      <p:sp>
        <p:nvSpPr>
          <p:cNvPr id="271" name="Rectangle 270">
            <a:extLst>
              <a:ext uri="{FF2B5EF4-FFF2-40B4-BE49-F238E27FC236}">
                <a16:creationId xmlns:a16="http://schemas.microsoft.com/office/drawing/2014/main" id="{F5CE3847-3FDE-4AB7-AA26-73FFBEB1B2F5}"/>
              </a:ext>
            </a:extLst>
          </p:cNvPr>
          <p:cNvSpPr/>
          <p:nvPr/>
        </p:nvSpPr>
        <p:spPr bwMode="auto">
          <a:xfrm>
            <a:off x="8150035" y="5112525"/>
            <a:ext cx="2776632"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Run experiments in parallel</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Provision resources automatically</a:t>
            </a:r>
          </a:p>
        </p:txBody>
      </p:sp>
      <p:sp>
        <p:nvSpPr>
          <p:cNvPr id="272" name="Rectangle 271">
            <a:extLst>
              <a:ext uri="{FF2B5EF4-FFF2-40B4-BE49-F238E27FC236}">
                <a16:creationId xmlns:a16="http://schemas.microsoft.com/office/drawing/2014/main" id="{B03BE2F6-B094-4719-857A-1E019267145A}"/>
              </a:ext>
            </a:extLst>
          </p:cNvPr>
          <p:cNvSpPr/>
          <p:nvPr/>
        </p:nvSpPr>
        <p:spPr bwMode="auto">
          <a:xfrm>
            <a:off x="445611" y="5112525"/>
            <a:ext cx="2933177" cy="950009"/>
          </a:xfrm>
          <a:prstGeom prst="rect">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Leverage popular deep learning toolkits</a:t>
            </a:r>
          </a:p>
          <a:p>
            <a:pPr marL="168275" marR="0" lvl="0" indent="-168275" algn="l" defTabSz="932472" rtl="0" eaLnBrk="1" fontAlgn="base" latinLnBrk="0" hangingPunct="1">
              <a:lnSpc>
                <a:spcPct val="100000"/>
              </a:lnSpc>
              <a:spcBef>
                <a:spcPts val="3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Develop your language of choice</a:t>
            </a:r>
          </a:p>
        </p:txBody>
      </p:sp>
      <p:sp>
        <p:nvSpPr>
          <p:cNvPr id="273" name="Rectangle 272">
            <a:extLst>
              <a:ext uri="{FF2B5EF4-FFF2-40B4-BE49-F238E27FC236}">
                <a16:creationId xmlns:a16="http://schemas.microsoft.com/office/drawing/2014/main" id="{169D1A62-9CF4-4F40-AF8C-E2E2048EA047}"/>
              </a:ext>
            </a:extLst>
          </p:cNvPr>
          <p:cNvSpPr/>
          <p:nvPr/>
        </p:nvSpPr>
        <p:spPr bwMode="auto">
          <a:xfrm>
            <a:off x="4297823"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27432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Scale compute </a:t>
            </a:r>
            <a:b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resources in any environment</a:t>
            </a:r>
          </a:p>
        </p:txBody>
      </p:sp>
      <p:sp>
        <p:nvSpPr>
          <p:cNvPr id="274" name="Rectangle 273">
            <a:extLst>
              <a:ext uri="{FF2B5EF4-FFF2-40B4-BE49-F238E27FC236}">
                <a16:creationId xmlns:a16="http://schemas.microsoft.com/office/drawing/2014/main" id="{28388A46-3CE9-48A7-A32A-601AF57DA210}"/>
              </a:ext>
            </a:extLst>
          </p:cNvPr>
          <p:cNvSpPr/>
          <p:nvPr/>
        </p:nvSpPr>
        <p:spPr bwMode="auto">
          <a:xfrm>
            <a:off x="8150035"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36576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Quickly evaluate </a:t>
            </a:r>
            <a:b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and identify the right model</a:t>
            </a:r>
          </a:p>
        </p:txBody>
      </p:sp>
      <p:sp>
        <p:nvSpPr>
          <p:cNvPr id="275" name="Rectangle 274">
            <a:extLst>
              <a:ext uri="{FF2B5EF4-FFF2-40B4-BE49-F238E27FC236}">
                <a16:creationId xmlns:a16="http://schemas.microsoft.com/office/drawing/2014/main" id="{AC12C5B6-D01B-4913-A965-D8C948324B4D}"/>
              </a:ext>
            </a:extLst>
          </p:cNvPr>
          <p:cNvSpPr/>
          <p:nvPr/>
        </p:nvSpPr>
        <p:spPr bwMode="auto">
          <a:xfrm>
            <a:off x="445612" y="4975865"/>
            <a:ext cx="2834640" cy="1828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640080" bIns="36576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Streamline </a:t>
            </a:r>
            <a:b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br>
            <a:r>
              <a:rPr kumimoji="0" lang="en-US" sz="1400" b="0" i="0" u="none" strike="noStrike" kern="1200" cap="none" spc="0" normalizeH="0" baseline="0" noProof="0">
                <a:ln>
                  <a:noFill/>
                </a:ln>
                <a:solidFill>
                  <a:srgbClr val="0078D7"/>
                </a:solidFill>
                <a:effectLst/>
                <a:uLnTx/>
                <a:uFillTx/>
                <a:latin typeface="Segoe UI "/>
                <a:ea typeface="+mn-ea"/>
                <a:cs typeface="Segoe UI" panose="020B0502040204020203" pitchFamily="34" charset="0"/>
              </a:rPr>
              <a:t>AI development efforts</a:t>
            </a:r>
          </a:p>
        </p:txBody>
      </p:sp>
      <p:sp>
        <p:nvSpPr>
          <p:cNvPr id="276" name="Oval 275">
            <a:extLst>
              <a:ext uri="{FF2B5EF4-FFF2-40B4-BE49-F238E27FC236}">
                <a16:creationId xmlns:a16="http://schemas.microsoft.com/office/drawing/2014/main" id="{C3336CC4-5036-461B-B1DD-2743514AEE4B}"/>
              </a:ext>
            </a:extLst>
          </p:cNvPr>
          <p:cNvSpPr/>
          <p:nvPr/>
        </p:nvSpPr>
        <p:spPr bwMode="auto">
          <a:xfrm>
            <a:off x="7068940"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78" name="Oval 277">
            <a:extLst>
              <a:ext uri="{FF2B5EF4-FFF2-40B4-BE49-F238E27FC236}">
                <a16:creationId xmlns:a16="http://schemas.microsoft.com/office/drawing/2014/main" id="{D977DB47-2F8F-4104-A4A8-95BA03187A48}"/>
              </a:ext>
            </a:extLst>
          </p:cNvPr>
          <p:cNvSpPr/>
          <p:nvPr/>
        </p:nvSpPr>
        <p:spPr bwMode="auto">
          <a:xfrm>
            <a:off x="10920888"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84" name="Oval 283">
            <a:extLst>
              <a:ext uri="{FF2B5EF4-FFF2-40B4-BE49-F238E27FC236}">
                <a16:creationId xmlns:a16="http://schemas.microsoft.com/office/drawing/2014/main" id="{1CFBC582-F3A3-42EF-B9D6-DBC1FCFB1DE8}"/>
              </a:ext>
            </a:extLst>
          </p:cNvPr>
          <p:cNvSpPr/>
          <p:nvPr/>
        </p:nvSpPr>
        <p:spPr bwMode="auto">
          <a:xfrm>
            <a:off x="3218909" y="4590128"/>
            <a:ext cx="777240" cy="777240"/>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55" name="Group 254">
            <a:extLst>
              <a:ext uri="{FF2B5EF4-FFF2-40B4-BE49-F238E27FC236}">
                <a16:creationId xmlns:a16="http://schemas.microsoft.com/office/drawing/2014/main" id="{657874B6-F52F-486F-845F-812D4F1A7012}"/>
              </a:ext>
            </a:extLst>
          </p:cNvPr>
          <p:cNvGrpSpPr/>
          <p:nvPr/>
        </p:nvGrpSpPr>
        <p:grpSpPr>
          <a:xfrm>
            <a:off x="11077874" y="4792982"/>
            <a:ext cx="463268" cy="371532"/>
            <a:chOff x="11080342" y="8763117"/>
            <a:chExt cx="566728" cy="454504"/>
          </a:xfrm>
        </p:grpSpPr>
        <p:sp>
          <p:nvSpPr>
            <p:cNvPr id="256" name="monitor_3" title="Icon of a monitor with a checkmark on the lower right corner">
              <a:extLst>
                <a:ext uri="{FF2B5EF4-FFF2-40B4-BE49-F238E27FC236}">
                  <a16:creationId xmlns:a16="http://schemas.microsoft.com/office/drawing/2014/main" id="{1973A772-9163-46E9-A259-C96301EC7FE6}"/>
                </a:ext>
              </a:extLst>
            </p:cNvPr>
            <p:cNvSpPr>
              <a:spLocks noChangeAspect="1" noEditPoints="1"/>
            </p:cNvSpPr>
            <p:nvPr/>
          </p:nvSpPr>
          <p:spPr bwMode="auto">
            <a:xfrm>
              <a:off x="11080342" y="8763117"/>
              <a:ext cx="566728" cy="454504"/>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57" name="Group 256">
              <a:extLst>
                <a:ext uri="{FF2B5EF4-FFF2-40B4-BE49-F238E27FC236}">
                  <a16:creationId xmlns:a16="http://schemas.microsoft.com/office/drawing/2014/main" id="{FF5E3880-3B87-4DA0-B62C-06B8699564D0}"/>
                </a:ext>
              </a:extLst>
            </p:cNvPr>
            <p:cNvGrpSpPr/>
            <p:nvPr/>
          </p:nvGrpSpPr>
          <p:grpSpPr>
            <a:xfrm rot="20695575">
              <a:off x="11232178" y="8792712"/>
              <a:ext cx="263061" cy="268670"/>
              <a:chOff x="11335696" y="3566219"/>
              <a:chExt cx="306724" cy="301514"/>
            </a:xfrm>
          </p:grpSpPr>
          <p:sp>
            <p:nvSpPr>
              <p:cNvPr id="258" name="gear_3">
                <a:extLst>
                  <a:ext uri="{FF2B5EF4-FFF2-40B4-BE49-F238E27FC236}">
                    <a16:creationId xmlns:a16="http://schemas.microsoft.com/office/drawing/2014/main" id="{D66575E8-C26D-4FA4-930B-478E91F3C350}"/>
                  </a:ext>
                </a:extLst>
              </p:cNvPr>
              <p:cNvSpPr>
                <a:spLocks noChangeAspect="1" noEditPoints="1"/>
              </p:cNvSpPr>
              <p:nvPr/>
            </p:nvSpPr>
            <p:spPr bwMode="auto">
              <a:xfrm rot="4464561">
                <a:off x="11336410" y="3565505"/>
                <a:ext cx="168418"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rgbClr val="0079D5"/>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9" name="gear_3">
                <a:extLst>
                  <a:ext uri="{FF2B5EF4-FFF2-40B4-BE49-F238E27FC236}">
                    <a16:creationId xmlns:a16="http://schemas.microsoft.com/office/drawing/2014/main" id="{B6949A0F-22A4-4997-8226-FF7073E4D585}"/>
                  </a:ext>
                </a:extLst>
              </p:cNvPr>
              <p:cNvSpPr>
                <a:spLocks noChangeAspect="1" noEditPoints="1"/>
              </p:cNvSpPr>
              <p:nvPr/>
            </p:nvSpPr>
            <p:spPr bwMode="auto">
              <a:xfrm rot="6264561">
                <a:off x="11473288" y="3698601"/>
                <a:ext cx="168419"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rgbClr val="0079D5"/>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60" name="Group 259">
            <a:extLst>
              <a:ext uri="{FF2B5EF4-FFF2-40B4-BE49-F238E27FC236}">
                <a16:creationId xmlns:a16="http://schemas.microsoft.com/office/drawing/2014/main" id="{3358ED62-892D-4518-80C3-629ABA260F3B}"/>
              </a:ext>
            </a:extLst>
          </p:cNvPr>
          <p:cNvGrpSpPr/>
          <p:nvPr/>
        </p:nvGrpSpPr>
        <p:grpSpPr>
          <a:xfrm>
            <a:off x="7184932" y="4854055"/>
            <a:ext cx="545256" cy="249386"/>
            <a:chOff x="7128003" y="8793457"/>
            <a:chExt cx="667026" cy="305079"/>
          </a:xfrm>
        </p:grpSpPr>
        <p:sp>
          <p:nvSpPr>
            <p:cNvPr id="261" name="arrow_7" title="Icon of a two-sided arrow">
              <a:extLst>
                <a:ext uri="{FF2B5EF4-FFF2-40B4-BE49-F238E27FC236}">
                  <a16:creationId xmlns:a16="http://schemas.microsoft.com/office/drawing/2014/main" id="{C06B3074-6FBE-4067-808C-5DB9573FA188}"/>
                </a:ext>
              </a:extLst>
            </p:cNvPr>
            <p:cNvSpPr>
              <a:spLocks noChangeAspect="1" noEditPoints="1"/>
            </p:cNvSpPr>
            <p:nvPr/>
          </p:nvSpPr>
          <p:spPr bwMode="auto">
            <a:xfrm rot="18890253">
              <a:off x="7128003" y="8836711"/>
              <a:ext cx="236466" cy="236466"/>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noFill/>
            <a:ln w="1270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2" name="Laptop_E770" title="Icon of a laptop">
              <a:extLst>
                <a:ext uri="{FF2B5EF4-FFF2-40B4-BE49-F238E27FC236}">
                  <a16:creationId xmlns:a16="http://schemas.microsoft.com/office/drawing/2014/main" id="{F0AC0F48-1A96-4987-AC76-623A0DAEEEBF}"/>
                </a:ext>
              </a:extLst>
            </p:cNvPr>
            <p:cNvSpPr>
              <a:spLocks noChangeAspect="1" noEditPoints="1"/>
            </p:cNvSpPr>
            <p:nvPr/>
          </p:nvSpPr>
          <p:spPr bwMode="auto">
            <a:xfrm>
              <a:off x="7337829" y="8793457"/>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69" name="Freeform 96" title="Icon of a gear with a wrench">
            <a:extLst>
              <a:ext uri="{FF2B5EF4-FFF2-40B4-BE49-F238E27FC236}">
                <a16:creationId xmlns:a16="http://schemas.microsoft.com/office/drawing/2014/main" id="{34514590-1F66-4E33-A9D7-4BD9E5DB526D}"/>
              </a:ext>
            </a:extLst>
          </p:cNvPr>
          <p:cNvSpPr>
            <a:spLocks noChangeAspect="1" noEditPoints="1"/>
          </p:cNvSpPr>
          <p:nvPr/>
        </p:nvSpPr>
        <p:spPr bwMode="auto">
          <a:xfrm>
            <a:off x="3372038" y="4761918"/>
            <a:ext cx="470982" cy="4336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0" name="Rectangle 459">
            <a:extLst>
              <a:ext uri="{FF2B5EF4-FFF2-40B4-BE49-F238E27FC236}">
                <a16:creationId xmlns:a16="http://schemas.microsoft.com/office/drawing/2014/main" id="{49CB4F4E-4110-4470-AB3B-BF469FF9F966}"/>
              </a:ext>
            </a:extLst>
          </p:cNvPr>
          <p:cNvSpPr/>
          <p:nvPr/>
        </p:nvSpPr>
        <p:spPr>
          <a:xfrm>
            <a:off x="6015004" y="3414587"/>
            <a:ext cx="1395601" cy="276999"/>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Azure ML Services</a:t>
            </a:r>
          </a:p>
        </p:txBody>
      </p:sp>
      <p:sp>
        <p:nvSpPr>
          <p:cNvPr id="280" name="Freeform: Shape 279">
            <a:extLst>
              <a:ext uri="{FF2B5EF4-FFF2-40B4-BE49-F238E27FC236}">
                <a16:creationId xmlns:a16="http://schemas.microsoft.com/office/drawing/2014/main" id="{B0FC1168-599A-4350-AFD1-5FB6351B9536}"/>
              </a:ext>
            </a:extLst>
          </p:cNvPr>
          <p:cNvSpPr/>
          <p:nvPr/>
        </p:nvSpPr>
        <p:spPr bwMode="auto">
          <a:xfrm>
            <a:off x="5859021" y="2112403"/>
            <a:ext cx="1960790" cy="1583011"/>
          </a:xfrm>
          <a:custGeom>
            <a:avLst/>
            <a:gdLst>
              <a:gd name="connsiteX0" fmla="*/ 703384 w 703384"/>
              <a:gd name="connsiteY0" fmla="*/ 0 h 3356150"/>
              <a:gd name="connsiteX1" fmla="*/ 0 w 703384"/>
              <a:gd name="connsiteY1" fmla="*/ 0 h 3356150"/>
              <a:gd name="connsiteX2" fmla="*/ 0 w 703384"/>
              <a:gd name="connsiteY2" fmla="*/ 3356150 h 3356150"/>
              <a:gd name="connsiteX3" fmla="*/ 703384 w 703384"/>
              <a:gd name="connsiteY3" fmla="*/ 3356150 h 3356150"/>
            </a:gdLst>
            <a:ahLst/>
            <a:cxnLst>
              <a:cxn ang="0">
                <a:pos x="connsiteX0" y="connsiteY0"/>
              </a:cxn>
              <a:cxn ang="0">
                <a:pos x="connsiteX1" y="connsiteY1"/>
              </a:cxn>
              <a:cxn ang="0">
                <a:pos x="connsiteX2" y="connsiteY2"/>
              </a:cxn>
              <a:cxn ang="0">
                <a:pos x="connsiteX3" y="connsiteY3"/>
              </a:cxn>
            </a:cxnLst>
            <a:rect l="l" t="t" r="r" b="b"/>
            <a:pathLst>
              <a:path w="703384" h="3356150">
                <a:moveTo>
                  <a:pt x="703384" y="0"/>
                </a:moveTo>
                <a:lnTo>
                  <a:pt x="0" y="0"/>
                </a:lnTo>
                <a:lnTo>
                  <a:pt x="0" y="3356150"/>
                </a:lnTo>
                <a:lnTo>
                  <a:pt x="703384" y="3356150"/>
                </a:lnTo>
              </a:path>
            </a:pathLst>
          </a:custGeom>
          <a:noFill/>
          <a:ln w="6350">
            <a:solidFill>
              <a:schemeClr val="bg1">
                <a:lumMod val="75000"/>
              </a:schemeClr>
            </a:solidFill>
            <a:prstDash val="solid"/>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81" name="Straight Connector 280">
            <a:extLst>
              <a:ext uri="{FF2B5EF4-FFF2-40B4-BE49-F238E27FC236}">
                <a16:creationId xmlns:a16="http://schemas.microsoft.com/office/drawing/2014/main" id="{0D3E838E-FE79-4734-816D-C2D902C888B8}"/>
              </a:ext>
            </a:extLst>
          </p:cNvPr>
          <p:cNvCxnSpPr>
            <a:cxnSpLocks/>
          </p:cNvCxnSpPr>
          <p:nvPr/>
        </p:nvCxnSpPr>
        <p:spPr>
          <a:xfrm flipH="1">
            <a:off x="5238481" y="2903908"/>
            <a:ext cx="620886" cy="0"/>
          </a:xfrm>
          <a:prstGeom prst="line">
            <a:avLst/>
          </a:prstGeom>
          <a:noFill/>
          <a:ln w="6350">
            <a:solidFill>
              <a:schemeClr val="bg1">
                <a:lumMod val="75000"/>
              </a:schemeClr>
            </a:solidFill>
            <a:prstDash val="solid"/>
            <a:headEnd type="none" w="lg" len="med"/>
            <a:tailEnd type="triangle" w="lg" len="med"/>
          </a:ln>
          <a:effectLst/>
        </p:spPr>
        <p:style>
          <a:lnRef idx="1">
            <a:schemeClr val="accent2"/>
          </a:lnRef>
          <a:fillRef idx="3">
            <a:schemeClr val="accent2"/>
          </a:fillRef>
          <a:effectRef idx="2">
            <a:schemeClr val="accent2"/>
          </a:effectRef>
          <a:fontRef idx="minor">
            <a:schemeClr val="lt1"/>
          </a:fontRef>
        </p:style>
      </p:cxnSp>
      <p:sp>
        <p:nvSpPr>
          <p:cNvPr id="282" name="Rectangle: Rounded Corners 281">
            <a:extLst>
              <a:ext uri="{FF2B5EF4-FFF2-40B4-BE49-F238E27FC236}">
                <a16:creationId xmlns:a16="http://schemas.microsoft.com/office/drawing/2014/main" id="{191D437A-F417-42A3-A07E-40357D9E7F2E}"/>
              </a:ext>
            </a:extLst>
          </p:cNvPr>
          <p:cNvSpPr/>
          <p:nvPr/>
        </p:nvSpPr>
        <p:spPr bwMode="auto">
          <a:xfrm>
            <a:off x="7817615" y="1523431"/>
            <a:ext cx="2456562" cy="108174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505050"/>
                </a:solidFill>
                <a:effectLst/>
                <a:uLnTx/>
                <a:uFillTx/>
                <a:latin typeface="Segoe UI Semilight"/>
                <a:ea typeface="+mn-ea"/>
                <a:cs typeface="Segoe UI" pitchFamily="34" charset="0"/>
              </a:rPr>
              <a:t>Scale out clusters</a:t>
            </a:r>
          </a:p>
        </p:txBody>
      </p:sp>
      <p:grpSp>
        <p:nvGrpSpPr>
          <p:cNvPr id="9" name="Group 8">
            <a:extLst>
              <a:ext uri="{FF2B5EF4-FFF2-40B4-BE49-F238E27FC236}">
                <a16:creationId xmlns:a16="http://schemas.microsoft.com/office/drawing/2014/main" id="{FFBA377D-3170-4FD6-9EC8-FB794BB42ABE}"/>
              </a:ext>
            </a:extLst>
          </p:cNvPr>
          <p:cNvGrpSpPr/>
          <p:nvPr/>
        </p:nvGrpSpPr>
        <p:grpSpPr>
          <a:xfrm>
            <a:off x="7439437" y="1142071"/>
            <a:ext cx="777240" cy="777240"/>
            <a:chOff x="7109561" y="577281"/>
            <a:chExt cx="777240" cy="777240"/>
          </a:xfrm>
        </p:grpSpPr>
        <p:sp>
          <p:nvSpPr>
            <p:cNvPr id="450" name="Oval 449">
              <a:extLst>
                <a:ext uri="{FF2B5EF4-FFF2-40B4-BE49-F238E27FC236}">
                  <a16:creationId xmlns:a16="http://schemas.microsoft.com/office/drawing/2014/main" id="{4A66C5E0-67FB-44BD-B464-C8256AE0E581}"/>
                </a:ext>
              </a:extLst>
            </p:cNvPr>
            <p:cNvSpPr/>
            <p:nvPr/>
          </p:nvSpPr>
          <p:spPr bwMode="auto">
            <a:xfrm>
              <a:off x="7109561" y="57728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51" name="TextBox 450">
              <a:extLst>
                <a:ext uri="{FF2B5EF4-FFF2-40B4-BE49-F238E27FC236}">
                  <a16:creationId xmlns:a16="http://schemas.microsoft.com/office/drawing/2014/main" id="{096491E5-3888-4909-9A63-A238DE437385}"/>
                </a:ext>
              </a:extLst>
            </p:cNvPr>
            <p:cNvSpPr txBox="1"/>
            <p:nvPr/>
          </p:nvSpPr>
          <p:spPr>
            <a:xfrm>
              <a:off x="7252120" y="1009573"/>
              <a:ext cx="492122" cy="246220"/>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452" name="Graphic 942">
              <a:extLst>
                <a:ext uri="{FF2B5EF4-FFF2-40B4-BE49-F238E27FC236}">
                  <a16:creationId xmlns:a16="http://schemas.microsoft.com/office/drawing/2014/main" id="{87485619-EA65-4EF8-808A-C8601B87BB3F}"/>
                </a:ext>
              </a:extLst>
            </p:cNvPr>
            <p:cNvGrpSpPr>
              <a:grpSpLocks noChangeAspect="1"/>
            </p:cNvGrpSpPr>
            <p:nvPr/>
          </p:nvGrpSpPr>
          <p:grpSpPr>
            <a:xfrm>
              <a:off x="7337826" y="635619"/>
              <a:ext cx="320711" cy="358538"/>
              <a:chOff x="4552903" y="4209722"/>
              <a:chExt cx="276911" cy="309580"/>
            </a:xfrm>
            <a:solidFill>
              <a:srgbClr val="0078D7"/>
            </a:solidFill>
          </p:grpSpPr>
          <p:sp>
            <p:nvSpPr>
              <p:cNvPr id="453" name="Freeform: Shape 452">
                <a:extLst>
                  <a:ext uri="{FF2B5EF4-FFF2-40B4-BE49-F238E27FC236}">
                    <a16:creationId xmlns:a16="http://schemas.microsoft.com/office/drawing/2014/main" id="{3AF2D46A-6A0C-4C0F-958A-D156391E4C86}"/>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2FA833C4-B1DC-48CF-AC62-49E946ED6A04}"/>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5812D68C-0AD6-4873-A887-AF6509645A76}"/>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A4DF9897-F3B5-4000-B6B3-2D6C7D72CADA}"/>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EFFAA326-46D8-4D6E-AC84-2EBDEE68FC03}"/>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2CB53ECF-DA2D-44D2-90FC-A2037D2125A7}"/>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86" name="Group 285">
            <a:extLst>
              <a:ext uri="{FF2B5EF4-FFF2-40B4-BE49-F238E27FC236}">
                <a16:creationId xmlns:a16="http://schemas.microsoft.com/office/drawing/2014/main" id="{F37A3D88-8542-41B3-BB1F-CC4B026C097B}"/>
              </a:ext>
            </a:extLst>
          </p:cNvPr>
          <p:cNvGrpSpPr/>
          <p:nvPr/>
        </p:nvGrpSpPr>
        <p:grpSpPr>
          <a:xfrm>
            <a:off x="8083210" y="1230074"/>
            <a:ext cx="509795" cy="509795"/>
            <a:chOff x="8303519" y="1692273"/>
            <a:chExt cx="702207" cy="702207"/>
          </a:xfrm>
        </p:grpSpPr>
        <p:sp>
          <p:nvSpPr>
            <p:cNvPr id="431" name="Oval 430">
              <a:extLst>
                <a:ext uri="{FF2B5EF4-FFF2-40B4-BE49-F238E27FC236}">
                  <a16:creationId xmlns:a16="http://schemas.microsoft.com/office/drawing/2014/main" id="{0BBFAAA6-000D-4ABD-AD80-11034EC76EF5}"/>
                </a:ext>
              </a:extLst>
            </p:cNvPr>
            <p:cNvSpPr/>
            <p:nvPr/>
          </p:nvSpPr>
          <p:spPr bwMode="auto">
            <a:xfrm>
              <a:off x="8303519" y="1692273"/>
              <a:ext cx="702207" cy="702207"/>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32" name="Graphic 30">
              <a:extLst>
                <a:ext uri="{FF2B5EF4-FFF2-40B4-BE49-F238E27FC236}">
                  <a16:creationId xmlns:a16="http://schemas.microsoft.com/office/drawing/2014/main" id="{0701E7DF-3910-4D79-B6A9-D3AE1F8C00A5}"/>
                </a:ext>
              </a:extLst>
            </p:cNvPr>
            <p:cNvGrpSpPr/>
            <p:nvPr/>
          </p:nvGrpSpPr>
          <p:grpSpPr>
            <a:xfrm>
              <a:off x="8386379" y="1901962"/>
              <a:ext cx="536488" cy="282829"/>
              <a:chOff x="10530517" y="1546860"/>
              <a:chExt cx="819476" cy="432016"/>
            </a:xfrm>
          </p:grpSpPr>
          <p:sp>
            <p:nvSpPr>
              <p:cNvPr id="433" name="Freeform: Shape 432">
                <a:extLst>
                  <a:ext uri="{FF2B5EF4-FFF2-40B4-BE49-F238E27FC236}">
                    <a16:creationId xmlns:a16="http://schemas.microsoft.com/office/drawing/2014/main" id="{186A6A60-7BBD-40C2-9EEE-0CD53AF667D5}"/>
                  </a:ext>
                </a:extLst>
              </p:cNvPr>
              <p:cNvSpPr/>
              <p:nvPr/>
            </p:nvSpPr>
            <p:spPr>
              <a:xfrm>
                <a:off x="11047019" y="1546827"/>
                <a:ext cx="302864" cy="258306"/>
              </a:xfrm>
              <a:custGeom>
                <a:avLst/>
                <a:gdLst>
                  <a:gd name="connsiteX0" fmla="*/ 303168 w 302863"/>
                  <a:gd name="connsiteY0" fmla="*/ 70550 h 258305"/>
                  <a:gd name="connsiteX1" fmla="*/ 286637 w 302863"/>
                  <a:gd name="connsiteY1" fmla="*/ 96252 h 258305"/>
                  <a:gd name="connsiteX2" fmla="*/ 270751 w 302863"/>
                  <a:gd name="connsiteY2" fmla="*/ 115043 h 258305"/>
                  <a:gd name="connsiteX3" fmla="*/ 241821 w 302863"/>
                  <a:gd name="connsiteY3" fmla="*/ 149333 h 258305"/>
                  <a:gd name="connsiteX4" fmla="*/ 239496 w 302863"/>
                  <a:gd name="connsiteY4" fmla="*/ 152627 h 258305"/>
                  <a:gd name="connsiteX5" fmla="*/ 239883 w 302863"/>
                  <a:gd name="connsiteY5" fmla="*/ 156889 h 258305"/>
                  <a:gd name="connsiteX6" fmla="*/ 252863 w 302863"/>
                  <a:gd name="connsiteY6" fmla="*/ 181492 h 258305"/>
                  <a:gd name="connsiteX7" fmla="*/ 270686 w 302863"/>
                  <a:gd name="connsiteY7" fmla="*/ 215783 h 258305"/>
                  <a:gd name="connsiteX8" fmla="*/ 275852 w 302863"/>
                  <a:gd name="connsiteY8" fmla="*/ 230312 h 258305"/>
                  <a:gd name="connsiteX9" fmla="*/ 271074 w 302863"/>
                  <a:gd name="connsiteY9" fmla="*/ 248071 h 258305"/>
                  <a:gd name="connsiteX10" fmla="*/ 242466 w 302863"/>
                  <a:gd name="connsiteY10" fmla="*/ 257693 h 258305"/>
                  <a:gd name="connsiteX11" fmla="*/ 219735 w 302863"/>
                  <a:gd name="connsiteY11" fmla="*/ 251041 h 258305"/>
                  <a:gd name="connsiteX12" fmla="*/ 188028 w 302863"/>
                  <a:gd name="connsiteY12" fmla="*/ 241161 h 258305"/>
                  <a:gd name="connsiteX13" fmla="*/ 183766 w 302863"/>
                  <a:gd name="connsiteY13" fmla="*/ 236318 h 258305"/>
                  <a:gd name="connsiteX14" fmla="*/ 178406 w 302863"/>
                  <a:gd name="connsiteY14" fmla="*/ 204417 h 258305"/>
                  <a:gd name="connsiteX15" fmla="*/ 180150 w 302863"/>
                  <a:gd name="connsiteY15" fmla="*/ 202932 h 258305"/>
                  <a:gd name="connsiteX16" fmla="*/ 228647 w 302863"/>
                  <a:gd name="connsiteY16" fmla="*/ 216364 h 258305"/>
                  <a:gd name="connsiteX17" fmla="*/ 232199 w 302863"/>
                  <a:gd name="connsiteY17" fmla="*/ 217720 h 258305"/>
                  <a:gd name="connsiteX18" fmla="*/ 233103 w 302863"/>
                  <a:gd name="connsiteY18" fmla="*/ 216816 h 258305"/>
                  <a:gd name="connsiteX19" fmla="*/ 231747 w 302863"/>
                  <a:gd name="connsiteY19" fmla="*/ 213845 h 258305"/>
                  <a:gd name="connsiteX20" fmla="*/ 217217 w 302863"/>
                  <a:gd name="connsiteY20" fmla="*/ 186142 h 258305"/>
                  <a:gd name="connsiteX21" fmla="*/ 202106 w 302863"/>
                  <a:gd name="connsiteY21" fmla="*/ 157341 h 258305"/>
                  <a:gd name="connsiteX22" fmla="*/ 203010 w 302863"/>
                  <a:gd name="connsiteY22" fmla="*/ 149140 h 258305"/>
                  <a:gd name="connsiteX23" fmla="*/ 225160 w 302863"/>
                  <a:gd name="connsiteY23" fmla="*/ 123051 h 258305"/>
                  <a:gd name="connsiteX24" fmla="*/ 250409 w 302863"/>
                  <a:gd name="connsiteY24" fmla="*/ 92958 h 258305"/>
                  <a:gd name="connsiteX25" fmla="*/ 251701 w 302863"/>
                  <a:gd name="connsiteY25" fmla="*/ 90246 h 258305"/>
                  <a:gd name="connsiteX26" fmla="*/ 236848 w 302863"/>
                  <a:gd name="connsiteY26" fmla="*/ 94056 h 258305"/>
                  <a:gd name="connsiteX27" fmla="*/ 179310 w 302863"/>
                  <a:gd name="connsiteY27" fmla="*/ 109361 h 258305"/>
                  <a:gd name="connsiteX28" fmla="*/ 174467 w 302863"/>
                  <a:gd name="connsiteY28" fmla="*/ 107423 h 258305"/>
                  <a:gd name="connsiteX29" fmla="*/ 161229 w 302863"/>
                  <a:gd name="connsiteY29" fmla="*/ 85274 h 258305"/>
                  <a:gd name="connsiteX30" fmla="*/ 140177 w 302863"/>
                  <a:gd name="connsiteY30" fmla="*/ 49950 h 258305"/>
                  <a:gd name="connsiteX31" fmla="*/ 138886 w 302863"/>
                  <a:gd name="connsiteY31" fmla="*/ 48788 h 258305"/>
                  <a:gd name="connsiteX32" fmla="*/ 138369 w 302863"/>
                  <a:gd name="connsiteY32" fmla="*/ 50338 h 258305"/>
                  <a:gd name="connsiteX33" fmla="*/ 132492 w 302863"/>
                  <a:gd name="connsiteY33" fmla="*/ 82949 h 258305"/>
                  <a:gd name="connsiteX34" fmla="*/ 125583 w 302863"/>
                  <a:gd name="connsiteY34" fmla="*/ 122857 h 258305"/>
                  <a:gd name="connsiteX35" fmla="*/ 122289 w 302863"/>
                  <a:gd name="connsiteY35" fmla="*/ 126280 h 258305"/>
                  <a:gd name="connsiteX36" fmla="*/ 93617 w 302863"/>
                  <a:gd name="connsiteY36" fmla="*/ 135320 h 258305"/>
                  <a:gd name="connsiteX37" fmla="*/ 53063 w 302863"/>
                  <a:gd name="connsiteY37" fmla="*/ 148171 h 258305"/>
                  <a:gd name="connsiteX38" fmla="*/ 50416 w 302863"/>
                  <a:gd name="connsiteY38" fmla="*/ 149785 h 258305"/>
                  <a:gd name="connsiteX39" fmla="*/ 52999 w 302863"/>
                  <a:gd name="connsiteY39" fmla="*/ 151594 h 258305"/>
                  <a:gd name="connsiteX40" fmla="*/ 105112 w 302863"/>
                  <a:gd name="connsiteY40" fmla="*/ 172258 h 258305"/>
                  <a:gd name="connsiteX41" fmla="*/ 107114 w 302863"/>
                  <a:gd name="connsiteY41" fmla="*/ 173162 h 258305"/>
                  <a:gd name="connsiteX42" fmla="*/ 100269 w 302863"/>
                  <a:gd name="connsiteY42" fmla="*/ 177876 h 258305"/>
                  <a:gd name="connsiteX43" fmla="*/ 71016 w 302863"/>
                  <a:gd name="connsiteY43" fmla="*/ 197314 h 258305"/>
                  <a:gd name="connsiteX44" fmla="*/ 64558 w 302863"/>
                  <a:gd name="connsiteY44" fmla="*/ 197830 h 258305"/>
                  <a:gd name="connsiteX45" fmla="*/ 35821 w 302863"/>
                  <a:gd name="connsiteY45" fmla="*/ 184850 h 258305"/>
                  <a:gd name="connsiteX46" fmla="*/ 16965 w 302863"/>
                  <a:gd name="connsiteY46" fmla="*/ 175681 h 258305"/>
                  <a:gd name="connsiteX47" fmla="*/ 3921 w 302863"/>
                  <a:gd name="connsiteY47" fmla="*/ 163217 h 258305"/>
                  <a:gd name="connsiteX48" fmla="*/ 9862 w 302863"/>
                  <a:gd name="connsiteY48" fmla="*/ 132673 h 258305"/>
                  <a:gd name="connsiteX49" fmla="*/ 30074 w 302863"/>
                  <a:gd name="connsiteY49" fmla="*/ 123503 h 258305"/>
                  <a:gd name="connsiteX50" fmla="*/ 47768 w 302863"/>
                  <a:gd name="connsiteY50" fmla="*/ 117756 h 258305"/>
                  <a:gd name="connsiteX51" fmla="*/ 93811 w 302863"/>
                  <a:gd name="connsiteY51" fmla="*/ 102968 h 258305"/>
                  <a:gd name="connsiteX52" fmla="*/ 98202 w 302863"/>
                  <a:gd name="connsiteY52" fmla="*/ 97801 h 258305"/>
                  <a:gd name="connsiteX53" fmla="*/ 106210 w 302863"/>
                  <a:gd name="connsiteY53" fmla="*/ 51823 h 258305"/>
                  <a:gd name="connsiteX54" fmla="*/ 110472 w 302863"/>
                  <a:gd name="connsiteY54" fmla="*/ 28446 h 258305"/>
                  <a:gd name="connsiteX55" fmla="*/ 115573 w 302863"/>
                  <a:gd name="connsiteY55" fmla="*/ 15337 h 258305"/>
                  <a:gd name="connsiteX56" fmla="*/ 134236 w 302863"/>
                  <a:gd name="connsiteY56" fmla="*/ 33 h 258305"/>
                  <a:gd name="connsiteX57" fmla="*/ 139596 w 302863"/>
                  <a:gd name="connsiteY57" fmla="*/ 33 h 258305"/>
                  <a:gd name="connsiteX58" fmla="*/ 156450 w 302863"/>
                  <a:gd name="connsiteY58" fmla="*/ 11786 h 258305"/>
                  <a:gd name="connsiteX59" fmla="*/ 160325 w 302863"/>
                  <a:gd name="connsiteY59" fmla="*/ 17727 h 258305"/>
                  <a:gd name="connsiteX60" fmla="*/ 181119 w 302863"/>
                  <a:gd name="connsiteY60" fmla="*/ 52469 h 258305"/>
                  <a:gd name="connsiteX61" fmla="*/ 191580 w 302863"/>
                  <a:gd name="connsiteY61" fmla="*/ 70034 h 258305"/>
                  <a:gd name="connsiteX62" fmla="*/ 197456 w 302863"/>
                  <a:gd name="connsiteY62" fmla="*/ 72358 h 258305"/>
                  <a:gd name="connsiteX63" fmla="*/ 267199 w 302863"/>
                  <a:gd name="connsiteY63" fmla="*/ 53890 h 258305"/>
                  <a:gd name="connsiteX64" fmla="*/ 284635 w 302863"/>
                  <a:gd name="connsiteY64" fmla="*/ 50919 h 258305"/>
                  <a:gd name="connsiteX65" fmla="*/ 303168 w 302863"/>
                  <a:gd name="connsiteY65" fmla="*/ 63189 h 258305"/>
                  <a:gd name="connsiteX66" fmla="*/ 303168 w 302863"/>
                  <a:gd name="connsiteY66" fmla="*/ 70550 h 2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863" h="258305">
                    <a:moveTo>
                      <a:pt x="303168" y="70550"/>
                    </a:moveTo>
                    <a:cubicBezTo>
                      <a:pt x="300456" y="80882"/>
                      <a:pt x="293288" y="88438"/>
                      <a:pt x="286637" y="96252"/>
                    </a:cubicBezTo>
                    <a:cubicBezTo>
                      <a:pt x="281341" y="102516"/>
                      <a:pt x="275852" y="108650"/>
                      <a:pt x="270751" y="115043"/>
                    </a:cubicBezTo>
                    <a:cubicBezTo>
                      <a:pt x="261387" y="126667"/>
                      <a:pt x="251378" y="137839"/>
                      <a:pt x="241821" y="149333"/>
                    </a:cubicBezTo>
                    <a:cubicBezTo>
                      <a:pt x="240981" y="150367"/>
                      <a:pt x="240206" y="151529"/>
                      <a:pt x="239496" y="152627"/>
                    </a:cubicBezTo>
                    <a:cubicBezTo>
                      <a:pt x="238527" y="154112"/>
                      <a:pt x="239108" y="155468"/>
                      <a:pt x="239883" y="156889"/>
                    </a:cubicBezTo>
                    <a:cubicBezTo>
                      <a:pt x="244210" y="165090"/>
                      <a:pt x="248666" y="173227"/>
                      <a:pt x="252863" y="181492"/>
                    </a:cubicBezTo>
                    <a:cubicBezTo>
                      <a:pt x="258675" y="192987"/>
                      <a:pt x="264939" y="204288"/>
                      <a:pt x="270686" y="215783"/>
                    </a:cubicBezTo>
                    <a:cubicBezTo>
                      <a:pt x="273011" y="220367"/>
                      <a:pt x="275271" y="225082"/>
                      <a:pt x="275852" y="230312"/>
                    </a:cubicBezTo>
                    <a:cubicBezTo>
                      <a:pt x="276563" y="236899"/>
                      <a:pt x="274948" y="242711"/>
                      <a:pt x="271074" y="248071"/>
                    </a:cubicBezTo>
                    <a:cubicBezTo>
                      <a:pt x="263777" y="258080"/>
                      <a:pt x="253703" y="259759"/>
                      <a:pt x="242466" y="257693"/>
                    </a:cubicBezTo>
                    <a:cubicBezTo>
                      <a:pt x="234652" y="256272"/>
                      <a:pt x="227162" y="253689"/>
                      <a:pt x="219735" y="251041"/>
                    </a:cubicBezTo>
                    <a:cubicBezTo>
                      <a:pt x="209274" y="247296"/>
                      <a:pt x="198619" y="244454"/>
                      <a:pt x="188028" y="241161"/>
                    </a:cubicBezTo>
                    <a:cubicBezTo>
                      <a:pt x="185381" y="240322"/>
                      <a:pt x="184218" y="239095"/>
                      <a:pt x="183766" y="236318"/>
                    </a:cubicBezTo>
                    <a:cubicBezTo>
                      <a:pt x="182152" y="225663"/>
                      <a:pt x="180215" y="215072"/>
                      <a:pt x="178406" y="204417"/>
                    </a:cubicBezTo>
                    <a:cubicBezTo>
                      <a:pt x="178083" y="202674"/>
                      <a:pt x="178471" y="202415"/>
                      <a:pt x="180150" y="202932"/>
                    </a:cubicBezTo>
                    <a:cubicBezTo>
                      <a:pt x="196294" y="207452"/>
                      <a:pt x="212503" y="211843"/>
                      <a:pt x="228647" y="216364"/>
                    </a:cubicBezTo>
                    <a:cubicBezTo>
                      <a:pt x="229874" y="216687"/>
                      <a:pt x="230972" y="217332"/>
                      <a:pt x="232199" y="217720"/>
                    </a:cubicBezTo>
                    <a:cubicBezTo>
                      <a:pt x="233038" y="218043"/>
                      <a:pt x="233361" y="217591"/>
                      <a:pt x="233103" y="216816"/>
                    </a:cubicBezTo>
                    <a:cubicBezTo>
                      <a:pt x="232715" y="215783"/>
                      <a:pt x="232263" y="214814"/>
                      <a:pt x="231747" y="213845"/>
                    </a:cubicBezTo>
                    <a:cubicBezTo>
                      <a:pt x="226903" y="204611"/>
                      <a:pt x="221931" y="195441"/>
                      <a:pt x="217217" y="186142"/>
                    </a:cubicBezTo>
                    <a:cubicBezTo>
                      <a:pt x="212309" y="176456"/>
                      <a:pt x="207143" y="166963"/>
                      <a:pt x="202106" y="157341"/>
                    </a:cubicBezTo>
                    <a:cubicBezTo>
                      <a:pt x="200169" y="153595"/>
                      <a:pt x="199652" y="153208"/>
                      <a:pt x="203010" y="149140"/>
                    </a:cubicBezTo>
                    <a:cubicBezTo>
                      <a:pt x="210307" y="140357"/>
                      <a:pt x="217927" y="131833"/>
                      <a:pt x="225160" y="123051"/>
                    </a:cubicBezTo>
                    <a:cubicBezTo>
                      <a:pt x="233490" y="112977"/>
                      <a:pt x="241950" y="102968"/>
                      <a:pt x="250409" y="92958"/>
                    </a:cubicBezTo>
                    <a:cubicBezTo>
                      <a:pt x="251055" y="92248"/>
                      <a:pt x="251701" y="91538"/>
                      <a:pt x="251701" y="90246"/>
                    </a:cubicBezTo>
                    <a:cubicBezTo>
                      <a:pt x="246728" y="91538"/>
                      <a:pt x="241756" y="92765"/>
                      <a:pt x="236848" y="94056"/>
                    </a:cubicBezTo>
                    <a:cubicBezTo>
                      <a:pt x="217669" y="99158"/>
                      <a:pt x="198490" y="104259"/>
                      <a:pt x="179310" y="109361"/>
                    </a:cubicBezTo>
                    <a:cubicBezTo>
                      <a:pt x="176469" y="110136"/>
                      <a:pt x="175952" y="109877"/>
                      <a:pt x="174467" y="107423"/>
                    </a:cubicBezTo>
                    <a:cubicBezTo>
                      <a:pt x="170011" y="100062"/>
                      <a:pt x="165491" y="92765"/>
                      <a:pt x="161229" y="85274"/>
                    </a:cubicBezTo>
                    <a:cubicBezTo>
                      <a:pt x="154448" y="73327"/>
                      <a:pt x="147087" y="61768"/>
                      <a:pt x="140177" y="49950"/>
                    </a:cubicBezTo>
                    <a:cubicBezTo>
                      <a:pt x="139854" y="49369"/>
                      <a:pt x="139467" y="48723"/>
                      <a:pt x="138886" y="48788"/>
                    </a:cubicBezTo>
                    <a:cubicBezTo>
                      <a:pt x="138111" y="48917"/>
                      <a:pt x="138434" y="49821"/>
                      <a:pt x="138369" y="50338"/>
                    </a:cubicBezTo>
                    <a:cubicBezTo>
                      <a:pt x="136432" y="61187"/>
                      <a:pt x="134430" y="72100"/>
                      <a:pt x="132492" y="82949"/>
                    </a:cubicBezTo>
                    <a:cubicBezTo>
                      <a:pt x="130168" y="96252"/>
                      <a:pt x="127843" y="109554"/>
                      <a:pt x="125583" y="122857"/>
                    </a:cubicBezTo>
                    <a:cubicBezTo>
                      <a:pt x="125260" y="124859"/>
                      <a:pt x="124033" y="125698"/>
                      <a:pt x="122289" y="126280"/>
                    </a:cubicBezTo>
                    <a:cubicBezTo>
                      <a:pt x="112732" y="129250"/>
                      <a:pt x="103175" y="132285"/>
                      <a:pt x="93617" y="135320"/>
                    </a:cubicBezTo>
                    <a:cubicBezTo>
                      <a:pt x="80121" y="139582"/>
                      <a:pt x="66560" y="143844"/>
                      <a:pt x="53063" y="148171"/>
                    </a:cubicBezTo>
                    <a:cubicBezTo>
                      <a:pt x="52030" y="148494"/>
                      <a:pt x="50480" y="148817"/>
                      <a:pt x="50416" y="149785"/>
                    </a:cubicBezTo>
                    <a:cubicBezTo>
                      <a:pt x="50416" y="150883"/>
                      <a:pt x="52030" y="151142"/>
                      <a:pt x="52999" y="151594"/>
                    </a:cubicBezTo>
                    <a:cubicBezTo>
                      <a:pt x="70370" y="158503"/>
                      <a:pt x="87741" y="165348"/>
                      <a:pt x="105112" y="172258"/>
                    </a:cubicBezTo>
                    <a:cubicBezTo>
                      <a:pt x="105758" y="172516"/>
                      <a:pt x="106339" y="172775"/>
                      <a:pt x="107114" y="173162"/>
                    </a:cubicBezTo>
                    <a:cubicBezTo>
                      <a:pt x="104983" y="175099"/>
                      <a:pt x="102529" y="176391"/>
                      <a:pt x="100269" y="177876"/>
                    </a:cubicBezTo>
                    <a:cubicBezTo>
                      <a:pt x="90582" y="184398"/>
                      <a:pt x="80831" y="190921"/>
                      <a:pt x="71016" y="197314"/>
                    </a:cubicBezTo>
                    <a:cubicBezTo>
                      <a:pt x="68820" y="198734"/>
                      <a:pt x="66947" y="198928"/>
                      <a:pt x="64558" y="197830"/>
                    </a:cubicBezTo>
                    <a:cubicBezTo>
                      <a:pt x="55001" y="193439"/>
                      <a:pt x="45250" y="189500"/>
                      <a:pt x="35821" y="184850"/>
                    </a:cubicBezTo>
                    <a:cubicBezTo>
                      <a:pt x="29557" y="181751"/>
                      <a:pt x="22971" y="179361"/>
                      <a:pt x="16965" y="175681"/>
                    </a:cubicBezTo>
                    <a:cubicBezTo>
                      <a:pt x="11670" y="172452"/>
                      <a:pt x="7214" y="168448"/>
                      <a:pt x="3921" y="163217"/>
                    </a:cubicBezTo>
                    <a:cubicBezTo>
                      <a:pt x="-2925" y="152175"/>
                      <a:pt x="-600" y="140357"/>
                      <a:pt x="9862" y="132673"/>
                    </a:cubicBezTo>
                    <a:cubicBezTo>
                      <a:pt x="15932" y="128217"/>
                      <a:pt x="22971" y="125763"/>
                      <a:pt x="30074" y="123503"/>
                    </a:cubicBezTo>
                    <a:cubicBezTo>
                      <a:pt x="35951" y="121630"/>
                      <a:pt x="41956" y="119887"/>
                      <a:pt x="47768" y="117756"/>
                    </a:cubicBezTo>
                    <a:cubicBezTo>
                      <a:pt x="62944" y="112202"/>
                      <a:pt x="78442" y="107875"/>
                      <a:pt x="93811" y="102968"/>
                    </a:cubicBezTo>
                    <a:cubicBezTo>
                      <a:pt x="96523" y="102128"/>
                      <a:pt x="97750" y="100578"/>
                      <a:pt x="98202" y="97801"/>
                    </a:cubicBezTo>
                    <a:cubicBezTo>
                      <a:pt x="100785" y="82497"/>
                      <a:pt x="103562" y="67192"/>
                      <a:pt x="106210" y="51823"/>
                    </a:cubicBezTo>
                    <a:cubicBezTo>
                      <a:pt x="107566" y="44009"/>
                      <a:pt x="108599" y="36196"/>
                      <a:pt x="110472" y="28446"/>
                    </a:cubicBezTo>
                    <a:cubicBezTo>
                      <a:pt x="111570" y="23862"/>
                      <a:pt x="113313" y="19470"/>
                      <a:pt x="115573" y="15337"/>
                    </a:cubicBezTo>
                    <a:cubicBezTo>
                      <a:pt x="119771" y="7847"/>
                      <a:pt x="125389" y="1970"/>
                      <a:pt x="134236" y="33"/>
                    </a:cubicBezTo>
                    <a:cubicBezTo>
                      <a:pt x="136044" y="33"/>
                      <a:pt x="137788" y="33"/>
                      <a:pt x="139596" y="33"/>
                    </a:cubicBezTo>
                    <a:cubicBezTo>
                      <a:pt x="146828" y="1647"/>
                      <a:pt x="152124" y="6038"/>
                      <a:pt x="156450" y="11786"/>
                    </a:cubicBezTo>
                    <a:cubicBezTo>
                      <a:pt x="157871" y="13723"/>
                      <a:pt x="159098" y="15725"/>
                      <a:pt x="160325" y="17727"/>
                    </a:cubicBezTo>
                    <a:cubicBezTo>
                      <a:pt x="167235" y="29351"/>
                      <a:pt x="174467" y="40716"/>
                      <a:pt x="181119" y="52469"/>
                    </a:cubicBezTo>
                    <a:cubicBezTo>
                      <a:pt x="184477" y="58410"/>
                      <a:pt x="188093" y="64157"/>
                      <a:pt x="191580" y="70034"/>
                    </a:cubicBezTo>
                    <a:cubicBezTo>
                      <a:pt x="193388" y="73004"/>
                      <a:pt x="194034" y="73262"/>
                      <a:pt x="197456" y="72358"/>
                    </a:cubicBezTo>
                    <a:cubicBezTo>
                      <a:pt x="220704" y="66159"/>
                      <a:pt x="243952" y="60024"/>
                      <a:pt x="267199" y="53890"/>
                    </a:cubicBezTo>
                    <a:cubicBezTo>
                      <a:pt x="272946" y="52404"/>
                      <a:pt x="278629" y="50532"/>
                      <a:pt x="284635" y="50919"/>
                    </a:cubicBezTo>
                    <a:cubicBezTo>
                      <a:pt x="293159" y="51436"/>
                      <a:pt x="300262" y="54083"/>
                      <a:pt x="303168" y="63189"/>
                    </a:cubicBezTo>
                    <a:cubicBezTo>
                      <a:pt x="303168" y="65642"/>
                      <a:pt x="303168" y="68096"/>
                      <a:pt x="303168" y="70550"/>
                    </a:cubicBezTo>
                    <a:close/>
                  </a:path>
                </a:pathLst>
              </a:custGeom>
              <a:solidFill>
                <a:srgbClr val="E15A1D"/>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4" name="Freeform: Shape 433">
                <a:extLst>
                  <a:ext uri="{FF2B5EF4-FFF2-40B4-BE49-F238E27FC236}">
                    <a16:creationId xmlns:a16="http://schemas.microsoft.com/office/drawing/2014/main" id="{FA7F2539-422F-4088-8B11-A8FBB3D8498F}"/>
                  </a:ext>
                </a:extLst>
              </p:cNvPr>
              <p:cNvSpPr/>
              <p:nvPr/>
            </p:nvSpPr>
            <p:spPr>
              <a:xfrm>
                <a:off x="10660613" y="1773633"/>
                <a:ext cx="175648" cy="204707"/>
              </a:xfrm>
              <a:custGeom>
                <a:avLst/>
                <a:gdLst>
                  <a:gd name="connsiteX0" fmla="*/ 32831 w 175648"/>
                  <a:gd name="connsiteY0" fmla="*/ 204985 h 204707"/>
                  <a:gd name="connsiteX1" fmla="*/ 865 w 175648"/>
                  <a:gd name="connsiteY1" fmla="*/ 204985 h 204707"/>
                  <a:gd name="connsiteX2" fmla="*/ 155 w 175648"/>
                  <a:gd name="connsiteY2" fmla="*/ 203177 h 204707"/>
                  <a:gd name="connsiteX3" fmla="*/ 5967 w 175648"/>
                  <a:gd name="connsiteY3" fmla="*/ 158296 h 204707"/>
                  <a:gd name="connsiteX4" fmla="*/ 12489 w 175648"/>
                  <a:gd name="connsiteY4" fmla="*/ 107345 h 204707"/>
                  <a:gd name="connsiteX5" fmla="*/ 18365 w 175648"/>
                  <a:gd name="connsiteY5" fmla="*/ 69762 h 204707"/>
                  <a:gd name="connsiteX6" fmla="*/ 44131 w 175648"/>
                  <a:gd name="connsiteY6" fmla="*/ 26108 h 204707"/>
                  <a:gd name="connsiteX7" fmla="*/ 84233 w 175648"/>
                  <a:gd name="connsiteY7" fmla="*/ 3119 h 204707"/>
                  <a:gd name="connsiteX8" fmla="*/ 130406 w 175648"/>
                  <a:gd name="connsiteY8" fmla="*/ 4023 h 204707"/>
                  <a:gd name="connsiteX9" fmla="*/ 158819 w 175648"/>
                  <a:gd name="connsiteY9" fmla="*/ 22750 h 204707"/>
                  <a:gd name="connsiteX10" fmla="*/ 175286 w 175648"/>
                  <a:gd name="connsiteY10" fmla="*/ 61173 h 204707"/>
                  <a:gd name="connsiteX11" fmla="*/ 157915 w 175648"/>
                  <a:gd name="connsiteY11" fmla="*/ 122650 h 204707"/>
                  <a:gd name="connsiteX12" fmla="*/ 111226 w 175648"/>
                  <a:gd name="connsiteY12" fmla="*/ 156811 h 204707"/>
                  <a:gd name="connsiteX13" fmla="*/ 63504 w 175648"/>
                  <a:gd name="connsiteY13" fmla="*/ 158102 h 204707"/>
                  <a:gd name="connsiteX14" fmla="*/ 45810 w 175648"/>
                  <a:gd name="connsiteY14" fmla="*/ 149578 h 204707"/>
                  <a:gd name="connsiteX15" fmla="*/ 42711 w 175648"/>
                  <a:gd name="connsiteY15" fmla="*/ 147512 h 204707"/>
                  <a:gd name="connsiteX16" fmla="*/ 41032 w 175648"/>
                  <a:gd name="connsiteY16" fmla="*/ 148351 h 204707"/>
                  <a:gd name="connsiteX17" fmla="*/ 34057 w 175648"/>
                  <a:gd name="connsiteY17" fmla="*/ 202789 h 204707"/>
                  <a:gd name="connsiteX18" fmla="*/ 32831 w 175648"/>
                  <a:gd name="connsiteY18" fmla="*/ 204985 h 204707"/>
                  <a:gd name="connsiteX19" fmla="*/ 50137 w 175648"/>
                  <a:gd name="connsiteY19" fmla="*/ 86875 h 204707"/>
                  <a:gd name="connsiteX20" fmla="*/ 79261 w 175648"/>
                  <a:gd name="connsiteY20" fmla="*/ 124910 h 204707"/>
                  <a:gd name="connsiteX21" fmla="*/ 107093 w 175648"/>
                  <a:gd name="connsiteY21" fmla="*/ 122650 h 204707"/>
                  <a:gd name="connsiteX22" fmla="*/ 138478 w 175648"/>
                  <a:gd name="connsiteY22" fmla="*/ 88618 h 204707"/>
                  <a:gd name="connsiteX23" fmla="*/ 136024 w 175648"/>
                  <a:gd name="connsiteY23" fmla="*/ 55490 h 204707"/>
                  <a:gd name="connsiteX24" fmla="*/ 96826 w 175648"/>
                  <a:gd name="connsiteY24" fmla="*/ 35407 h 204707"/>
                  <a:gd name="connsiteX25" fmla="*/ 58597 w 175648"/>
                  <a:gd name="connsiteY25" fmla="*/ 59300 h 204707"/>
                  <a:gd name="connsiteX26" fmla="*/ 50137 w 175648"/>
                  <a:gd name="connsiteY26" fmla="*/ 86875 h 2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648" h="204707">
                    <a:moveTo>
                      <a:pt x="32831" y="204985"/>
                    </a:moveTo>
                    <a:cubicBezTo>
                      <a:pt x="22175" y="204985"/>
                      <a:pt x="11520" y="204985"/>
                      <a:pt x="865" y="204985"/>
                    </a:cubicBezTo>
                    <a:cubicBezTo>
                      <a:pt x="-233" y="204726"/>
                      <a:pt x="26" y="203887"/>
                      <a:pt x="155" y="203177"/>
                    </a:cubicBezTo>
                    <a:cubicBezTo>
                      <a:pt x="2092" y="188195"/>
                      <a:pt x="4029" y="173278"/>
                      <a:pt x="5967" y="158296"/>
                    </a:cubicBezTo>
                    <a:cubicBezTo>
                      <a:pt x="8162" y="141312"/>
                      <a:pt x="10229" y="124329"/>
                      <a:pt x="12489" y="107345"/>
                    </a:cubicBezTo>
                    <a:cubicBezTo>
                      <a:pt x="14168" y="94753"/>
                      <a:pt x="15330" y="82096"/>
                      <a:pt x="18365" y="69762"/>
                    </a:cubicBezTo>
                    <a:cubicBezTo>
                      <a:pt x="22563" y="52714"/>
                      <a:pt x="31604" y="38442"/>
                      <a:pt x="44131" y="26108"/>
                    </a:cubicBezTo>
                    <a:cubicBezTo>
                      <a:pt x="55561" y="14872"/>
                      <a:pt x="68864" y="7187"/>
                      <a:pt x="84233" y="3119"/>
                    </a:cubicBezTo>
                    <a:cubicBezTo>
                      <a:pt x="99667" y="-949"/>
                      <a:pt x="115101" y="-1337"/>
                      <a:pt x="130406" y="4023"/>
                    </a:cubicBezTo>
                    <a:cubicBezTo>
                      <a:pt x="141384" y="7898"/>
                      <a:pt x="151070" y="14032"/>
                      <a:pt x="158819" y="22750"/>
                    </a:cubicBezTo>
                    <a:cubicBezTo>
                      <a:pt x="168441" y="33728"/>
                      <a:pt x="173866" y="46514"/>
                      <a:pt x="175286" y="61173"/>
                    </a:cubicBezTo>
                    <a:cubicBezTo>
                      <a:pt x="177482" y="83969"/>
                      <a:pt x="171735" y="104310"/>
                      <a:pt x="157915" y="122650"/>
                    </a:cubicBezTo>
                    <a:cubicBezTo>
                      <a:pt x="145646" y="138794"/>
                      <a:pt x="130406" y="150353"/>
                      <a:pt x="111226" y="156811"/>
                    </a:cubicBezTo>
                    <a:cubicBezTo>
                      <a:pt x="95341" y="162171"/>
                      <a:pt x="79455" y="162946"/>
                      <a:pt x="63504" y="158102"/>
                    </a:cubicBezTo>
                    <a:cubicBezTo>
                      <a:pt x="57240" y="156230"/>
                      <a:pt x="51299" y="153259"/>
                      <a:pt x="45810" y="149578"/>
                    </a:cubicBezTo>
                    <a:cubicBezTo>
                      <a:pt x="44777" y="148868"/>
                      <a:pt x="43744" y="148287"/>
                      <a:pt x="42711" y="147512"/>
                    </a:cubicBezTo>
                    <a:cubicBezTo>
                      <a:pt x="41484" y="146608"/>
                      <a:pt x="41225" y="146995"/>
                      <a:pt x="41032" y="148351"/>
                    </a:cubicBezTo>
                    <a:cubicBezTo>
                      <a:pt x="38707" y="166497"/>
                      <a:pt x="36382" y="184643"/>
                      <a:pt x="34057" y="202789"/>
                    </a:cubicBezTo>
                    <a:cubicBezTo>
                      <a:pt x="33864" y="203693"/>
                      <a:pt x="33735" y="204533"/>
                      <a:pt x="32831" y="204985"/>
                    </a:cubicBezTo>
                    <a:close/>
                    <a:moveTo>
                      <a:pt x="50137" y="86875"/>
                    </a:moveTo>
                    <a:cubicBezTo>
                      <a:pt x="50460" y="107991"/>
                      <a:pt x="63052" y="120067"/>
                      <a:pt x="79261" y="124910"/>
                    </a:cubicBezTo>
                    <a:cubicBezTo>
                      <a:pt x="88625" y="127687"/>
                      <a:pt x="97988" y="126783"/>
                      <a:pt x="107093" y="122650"/>
                    </a:cubicBezTo>
                    <a:cubicBezTo>
                      <a:pt x="122334" y="115611"/>
                      <a:pt x="133505" y="105150"/>
                      <a:pt x="138478" y="88618"/>
                    </a:cubicBezTo>
                    <a:cubicBezTo>
                      <a:pt x="141965" y="77124"/>
                      <a:pt x="141448" y="66081"/>
                      <a:pt x="136024" y="55490"/>
                    </a:cubicBezTo>
                    <a:cubicBezTo>
                      <a:pt x="128856" y="41413"/>
                      <a:pt x="112647" y="33082"/>
                      <a:pt x="96826" y="35407"/>
                    </a:cubicBezTo>
                    <a:cubicBezTo>
                      <a:pt x="80617" y="37732"/>
                      <a:pt x="67508" y="45223"/>
                      <a:pt x="58597" y="59300"/>
                    </a:cubicBezTo>
                    <a:cubicBezTo>
                      <a:pt x="53237" y="67760"/>
                      <a:pt x="50460" y="76994"/>
                      <a:pt x="50137" y="86875"/>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5" name="Freeform: Shape 434">
                <a:extLst>
                  <a:ext uri="{FF2B5EF4-FFF2-40B4-BE49-F238E27FC236}">
                    <a16:creationId xmlns:a16="http://schemas.microsoft.com/office/drawing/2014/main" id="{51CC2D93-BB1C-4A1F-83F5-7B0EBA1D2DD2}"/>
                  </a:ext>
                </a:extLst>
              </p:cNvPr>
              <p:cNvSpPr/>
              <p:nvPr/>
            </p:nvSpPr>
            <p:spPr>
              <a:xfrm>
                <a:off x="10530618" y="1718333"/>
                <a:ext cx="153692" cy="217622"/>
              </a:xfrm>
              <a:custGeom>
                <a:avLst/>
                <a:gdLst>
                  <a:gd name="connsiteX0" fmla="*/ 102899 w 153692"/>
                  <a:gd name="connsiteY0" fmla="*/ 42 h 217622"/>
                  <a:gd name="connsiteX1" fmla="*/ 134412 w 153692"/>
                  <a:gd name="connsiteY1" fmla="*/ 10051 h 217622"/>
                  <a:gd name="connsiteX2" fmla="*/ 145842 w 153692"/>
                  <a:gd name="connsiteY2" fmla="*/ 21675 h 217622"/>
                  <a:gd name="connsiteX3" fmla="*/ 153527 w 153692"/>
                  <a:gd name="connsiteY3" fmla="*/ 31813 h 217622"/>
                  <a:gd name="connsiteX4" fmla="*/ 153204 w 153692"/>
                  <a:gd name="connsiteY4" fmla="*/ 34009 h 217622"/>
                  <a:gd name="connsiteX5" fmla="*/ 141903 w 153692"/>
                  <a:gd name="connsiteY5" fmla="*/ 42468 h 217622"/>
                  <a:gd name="connsiteX6" fmla="*/ 122272 w 153692"/>
                  <a:gd name="connsiteY6" fmla="*/ 57515 h 217622"/>
                  <a:gd name="connsiteX7" fmla="*/ 119043 w 153692"/>
                  <a:gd name="connsiteY7" fmla="*/ 56933 h 217622"/>
                  <a:gd name="connsiteX8" fmla="*/ 110390 w 153692"/>
                  <a:gd name="connsiteY8" fmla="*/ 44793 h 217622"/>
                  <a:gd name="connsiteX9" fmla="*/ 96893 w 153692"/>
                  <a:gd name="connsiteY9" fmla="*/ 37754 h 217622"/>
                  <a:gd name="connsiteX10" fmla="*/ 77714 w 153692"/>
                  <a:gd name="connsiteY10" fmla="*/ 43824 h 217622"/>
                  <a:gd name="connsiteX11" fmla="*/ 76293 w 153692"/>
                  <a:gd name="connsiteY11" fmla="*/ 63262 h 217622"/>
                  <a:gd name="connsiteX12" fmla="*/ 87271 w 153692"/>
                  <a:gd name="connsiteY12" fmla="*/ 76242 h 217622"/>
                  <a:gd name="connsiteX13" fmla="*/ 117558 w 153692"/>
                  <a:gd name="connsiteY13" fmla="*/ 108982 h 217622"/>
                  <a:gd name="connsiteX14" fmla="*/ 131765 w 153692"/>
                  <a:gd name="connsiteY14" fmla="*/ 135523 h 217622"/>
                  <a:gd name="connsiteX15" fmla="*/ 124984 w 153692"/>
                  <a:gd name="connsiteY15" fmla="*/ 177046 h 217622"/>
                  <a:gd name="connsiteX16" fmla="*/ 85786 w 153692"/>
                  <a:gd name="connsiteY16" fmla="*/ 212111 h 217622"/>
                  <a:gd name="connsiteX17" fmla="*/ 33737 w 153692"/>
                  <a:gd name="connsiteY17" fmla="*/ 214048 h 217622"/>
                  <a:gd name="connsiteX18" fmla="*/ 5453 w 153692"/>
                  <a:gd name="connsiteY18" fmla="*/ 187184 h 217622"/>
                  <a:gd name="connsiteX19" fmla="*/ 222 w 153692"/>
                  <a:gd name="connsiteY19" fmla="*/ 174140 h 217622"/>
                  <a:gd name="connsiteX20" fmla="*/ 1062 w 153692"/>
                  <a:gd name="connsiteY20" fmla="*/ 172138 h 217622"/>
                  <a:gd name="connsiteX21" fmla="*/ 35481 w 153692"/>
                  <a:gd name="connsiteY21" fmla="*/ 153733 h 217622"/>
                  <a:gd name="connsiteX22" fmla="*/ 37225 w 153692"/>
                  <a:gd name="connsiteY22" fmla="*/ 154315 h 217622"/>
                  <a:gd name="connsiteX23" fmla="*/ 42003 w 153692"/>
                  <a:gd name="connsiteY23" fmla="*/ 164453 h 217622"/>
                  <a:gd name="connsiteX24" fmla="*/ 56081 w 153692"/>
                  <a:gd name="connsiteY24" fmla="*/ 178466 h 217622"/>
                  <a:gd name="connsiteX25" fmla="*/ 72483 w 153692"/>
                  <a:gd name="connsiteY25" fmla="*/ 179499 h 217622"/>
                  <a:gd name="connsiteX26" fmla="*/ 88434 w 153692"/>
                  <a:gd name="connsiteY26" fmla="*/ 169296 h 217622"/>
                  <a:gd name="connsiteX27" fmla="*/ 91017 w 153692"/>
                  <a:gd name="connsiteY27" fmla="*/ 147211 h 217622"/>
                  <a:gd name="connsiteX28" fmla="*/ 77843 w 153692"/>
                  <a:gd name="connsiteY28" fmla="*/ 130357 h 217622"/>
                  <a:gd name="connsiteX29" fmla="*/ 62926 w 153692"/>
                  <a:gd name="connsiteY29" fmla="*/ 114019 h 217622"/>
                  <a:gd name="connsiteX30" fmla="*/ 45878 w 153692"/>
                  <a:gd name="connsiteY30" fmla="*/ 94452 h 217622"/>
                  <a:gd name="connsiteX31" fmla="*/ 36450 w 153692"/>
                  <a:gd name="connsiteY31" fmla="*/ 46408 h 217622"/>
                  <a:gd name="connsiteX32" fmla="*/ 55371 w 153692"/>
                  <a:gd name="connsiteY32" fmla="*/ 18381 h 217622"/>
                  <a:gd name="connsiteX33" fmla="*/ 102899 w 153692"/>
                  <a:gd name="connsiteY33" fmla="*/ 42 h 2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3692" h="217622">
                    <a:moveTo>
                      <a:pt x="102899" y="42"/>
                    </a:moveTo>
                    <a:cubicBezTo>
                      <a:pt x="114329" y="-152"/>
                      <a:pt x="125049" y="2818"/>
                      <a:pt x="134412" y="10051"/>
                    </a:cubicBezTo>
                    <a:cubicBezTo>
                      <a:pt x="138674" y="13409"/>
                      <a:pt x="142484" y="17413"/>
                      <a:pt x="145842" y="21675"/>
                    </a:cubicBezTo>
                    <a:cubicBezTo>
                      <a:pt x="148425" y="25033"/>
                      <a:pt x="150944" y="28455"/>
                      <a:pt x="153527" y="31813"/>
                    </a:cubicBezTo>
                    <a:cubicBezTo>
                      <a:pt x="154302" y="32782"/>
                      <a:pt x="154302" y="33234"/>
                      <a:pt x="153204" y="34009"/>
                    </a:cubicBezTo>
                    <a:cubicBezTo>
                      <a:pt x="149394" y="36721"/>
                      <a:pt x="145519" y="39498"/>
                      <a:pt x="141903" y="42468"/>
                    </a:cubicBezTo>
                    <a:cubicBezTo>
                      <a:pt x="135510" y="47634"/>
                      <a:pt x="128859" y="52478"/>
                      <a:pt x="122272" y="57515"/>
                    </a:cubicBezTo>
                    <a:cubicBezTo>
                      <a:pt x="120722" y="58677"/>
                      <a:pt x="120012" y="58806"/>
                      <a:pt x="119043" y="56933"/>
                    </a:cubicBezTo>
                    <a:cubicBezTo>
                      <a:pt x="116718" y="52542"/>
                      <a:pt x="113748" y="48474"/>
                      <a:pt x="110390" y="44793"/>
                    </a:cubicBezTo>
                    <a:cubicBezTo>
                      <a:pt x="106838" y="40789"/>
                      <a:pt x="102189" y="38400"/>
                      <a:pt x="96893" y="37754"/>
                    </a:cubicBezTo>
                    <a:cubicBezTo>
                      <a:pt x="89596" y="36786"/>
                      <a:pt x="82945" y="38400"/>
                      <a:pt x="77714" y="43824"/>
                    </a:cubicBezTo>
                    <a:cubicBezTo>
                      <a:pt x="72096" y="49572"/>
                      <a:pt x="70998" y="56740"/>
                      <a:pt x="76293" y="63262"/>
                    </a:cubicBezTo>
                    <a:cubicBezTo>
                      <a:pt x="79845" y="67653"/>
                      <a:pt x="83591" y="71915"/>
                      <a:pt x="87271" y="76242"/>
                    </a:cubicBezTo>
                    <a:cubicBezTo>
                      <a:pt x="96829" y="87607"/>
                      <a:pt x="107871" y="97681"/>
                      <a:pt x="117558" y="108982"/>
                    </a:cubicBezTo>
                    <a:cubicBezTo>
                      <a:pt x="124209" y="116731"/>
                      <a:pt x="129698" y="125255"/>
                      <a:pt x="131765" y="135523"/>
                    </a:cubicBezTo>
                    <a:cubicBezTo>
                      <a:pt x="134671" y="150182"/>
                      <a:pt x="131829" y="163937"/>
                      <a:pt x="124984" y="177046"/>
                    </a:cubicBezTo>
                    <a:cubicBezTo>
                      <a:pt x="116266" y="193706"/>
                      <a:pt x="103222" y="205265"/>
                      <a:pt x="85786" y="212111"/>
                    </a:cubicBezTo>
                    <a:cubicBezTo>
                      <a:pt x="68609" y="218891"/>
                      <a:pt x="51109" y="220247"/>
                      <a:pt x="33737" y="214048"/>
                    </a:cubicBezTo>
                    <a:cubicBezTo>
                      <a:pt x="20628" y="209398"/>
                      <a:pt x="11329" y="199970"/>
                      <a:pt x="5453" y="187184"/>
                    </a:cubicBezTo>
                    <a:cubicBezTo>
                      <a:pt x="3516" y="182922"/>
                      <a:pt x="2030" y="178402"/>
                      <a:pt x="222" y="174140"/>
                    </a:cubicBezTo>
                    <a:cubicBezTo>
                      <a:pt x="-230" y="173042"/>
                      <a:pt x="158" y="172590"/>
                      <a:pt x="1062" y="172138"/>
                    </a:cubicBezTo>
                    <a:cubicBezTo>
                      <a:pt x="12556" y="166003"/>
                      <a:pt x="24051" y="159868"/>
                      <a:pt x="35481" y="153733"/>
                    </a:cubicBezTo>
                    <a:cubicBezTo>
                      <a:pt x="36385" y="153281"/>
                      <a:pt x="36773" y="153217"/>
                      <a:pt x="37225" y="154315"/>
                    </a:cubicBezTo>
                    <a:cubicBezTo>
                      <a:pt x="38710" y="157737"/>
                      <a:pt x="40324" y="161160"/>
                      <a:pt x="42003" y="164453"/>
                    </a:cubicBezTo>
                    <a:cubicBezTo>
                      <a:pt x="45167" y="170652"/>
                      <a:pt x="49752" y="175302"/>
                      <a:pt x="56081" y="178466"/>
                    </a:cubicBezTo>
                    <a:cubicBezTo>
                      <a:pt x="61505" y="181178"/>
                      <a:pt x="67059" y="181372"/>
                      <a:pt x="72483" y="179499"/>
                    </a:cubicBezTo>
                    <a:cubicBezTo>
                      <a:pt x="78554" y="177433"/>
                      <a:pt x="84172" y="174333"/>
                      <a:pt x="88434" y="169296"/>
                    </a:cubicBezTo>
                    <a:cubicBezTo>
                      <a:pt x="94052" y="162774"/>
                      <a:pt x="94891" y="154896"/>
                      <a:pt x="91017" y="147211"/>
                    </a:cubicBezTo>
                    <a:cubicBezTo>
                      <a:pt x="87659" y="140754"/>
                      <a:pt x="82622" y="135652"/>
                      <a:pt x="77843" y="130357"/>
                    </a:cubicBezTo>
                    <a:cubicBezTo>
                      <a:pt x="72935" y="124868"/>
                      <a:pt x="67834" y="119508"/>
                      <a:pt x="62926" y="114019"/>
                    </a:cubicBezTo>
                    <a:cubicBezTo>
                      <a:pt x="57179" y="107561"/>
                      <a:pt x="51238" y="101168"/>
                      <a:pt x="45878" y="94452"/>
                    </a:cubicBezTo>
                    <a:cubicBezTo>
                      <a:pt x="34448" y="80116"/>
                      <a:pt x="31090" y="64037"/>
                      <a:pt x="36450" y="46408"/>
                    </a:cubicBezTo>
                    <a:cubicBezTo>
                      <a:pt x="39872" y="35171"/>
                      <a:pt x="47169" y="26453"/>
                      <a:pt x="55371" y="18381"/>
                    </a:cubicBezTo>
                    <a:cubicBezTo>
                      <a:pt x="68480" y="5595"/>
                      <a:pt x="84495" y="106"/>
                      <a:pt x="102899" y="42"/>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6" name="Freeform: Shape 435">
                <a:extLst>
                  <a:ext uri="{FF2B5EF4-FFF2-40B4-BE49-F238E27FC236}">
                    <a16:creationId xmlns:a16="http://schemas.microsoft.com/office/drawing/2014/main" id="{0A20E2E6-B311-4238-B61C-A39F285A268B}"/>
                  </a:ext>
                </a:extLst>
              </p:cNvPr>
              <p:cNvSpPr/>
              <p:nvPr/>
            </p:nvSpPr>
            <p:spPr>
              <a:xfrm>
                <a:off x="10849133" y="1773673"/>
                <a:ext cx="160150" cy="160795"/>
              </a:xfrm>
              <a:custGeom>
                <a:avLst/>
                <a:gdLst>
                  <a:gd name="connsiteX0" fmla="*/ 111980 w 160149"/>
                  <a:gd name="connsiteY0" fmla="*/ 109113 h 160795"/>
                  <a:gd name="connsiteX1" fmla="*/ 108557 w 160149"/>
                  <a:gd name="connsiteY1" fmla="*/ 135913 h 160795"/>
                  <a:gd name="connsiteX2" fmla="*/ 106749 w 160149"/>
                  <a:gd name="connsiteY2" fmla="*/ 149926 h 160795"/>
                  <a:gd name="connsiteX3" fmla="*/ 104166 w 160149"/>
                  <a:gd name="connsiteY3" fmla="*/ 153477 h 160795"/>
                  <a:gd name="connsiteX4" fmla="*/ 63095 w 160149"/>
                  <a:gd name="connsiteY4" fmla="*/ 160968 h 160795"/>
                  <a:gd name="connsiteX5" fmla="*/ 47662 w 160149"/>
                  <a:gd name="connsiteY5" fmla="*/ 157998 h 160795"/>
                  <a:gd name="connsiteX6" fmla="*/ 8593 w 160149"/>
                  <a:gd name="connsiteY6" fmla="*/ 125968 h 160795"/>
                  <a:gd name="connsiteX7" fmla="*/ 327 w 160149"/>
                  <a:gd name="connsiteY7" fmla="*/ 85220 h 160795"/>
                  <a:gd name="connsiteX8" fmla="*/ 29838 w 160149"/>
                  <a:gd name="connsiteY8" fmla="*/ 25099 h 160795"/>
                  <a:gd name="connsiteX9" fmla="*/ 76915 w 160149"/>
                  <a:gd name="connsiteY9" fmla="*/ 1400 h 160795"/>
                  <a:gd name="connsiteX10" fmla="*/ 132386 w 160149"/>
                  <a:gd name="connsiteY10" fmla="*/ 12959 h 160795"/>
                  <a:gd name="connsiteX11" fmla="*/ 159379 w 160149"/>
                  <a:gd name="connsiteY11" fmla="*/ 55644 h 160795"/>
                  <a:gd name="connsiteX12" fmla="*/ 159444 w 160149"/>
                  <a:gd name="connsiteY12" fmla="*/ 82379 h 160795"/>
                  <a:gd name="connsiteX13" fmla="*/ 153051 w 160149"/>
                  <a:gd name="connsiteY13" fmla="*/ 133782 h 160795"/>
                  <a:gd name="connsiteX14" fmla="*/ 150209 w 160149"/>
                  <a:gd name="connsiteY14" fmla="*/ 155092 h 160795"/>
                  <a:gd name="connsiteX15" fmla="*/ 148143 w 160149"/>
                  <a:gd name="connsiteY15" fmla="*/ 156900 h 160795"/>
                  <a:gd name="connsiteX16" fmla="*/ 117792 w 160149"/>
                  <a:gd name="connsiteY16" fmla="*/ 156900 h 160795"/>
                  <a:gd name="connsiteX17" fmla="*/ 116371 w 160149"/>
                  <a:gd name="connsiteY17" fmla="*/ 155156 h 160795"/>
                  <a:gd name="connsiteX18" fmla="*/ 124637 w 160149"/>
                  <a:gd name="connsiteY18" fmla="*/ 90386 h 160795"/>
                  <a:gd name="connsiteX19" fmla="*/ 120827 w 160149"/>
                  <a:gd name="connsiteY19" fmla="*/ 56419 h 160795"/>
                  <a:gd name="connsiteX20" fmla="*/ 95771 w 160149"/>
                  <a:gd name="connsiteY20" fmla="*/ 36077 h 160795"/>
                  <a:gd name="connsiteX21" fmla="*/ 45983 w 160149"/>
                  <a:gd name="connsiteY21" fmla="*/ 55579 h 160795"/>
                  <a:gd name="connsiteX22" fmla="*/ 35715 w 160149"/>
                  <a:gd name="connsiteY22" fmla="*/ 94325 h 160795"/>
                  <a:gd name="connsiteX23" fmla="*/ 57929 w 160149"/>
                  <a:gd name="connsiteY23" fmla="*/ 122545 h 160795"/>
                  <a:gd name="connsiteX24" fmla="*/ 87247 w 160149"/>
                  <a:gd name="connsiteY24" fmla="*/ 124289 h 160795"/>
                  <a:gd name="connsiteX25" fmla="*/ 110236 w 160149"/>
                  <a:gd name="connsiteY25" fmla="*/ 110405 h 160795"/>
                  <a:gd name="connsiteX26" fmla="*/ 111399 w 160149"/>
                  <a:gd name="connsiteY26" fmla="*/ 108790 h 160795"/>
                  <a:gd name="connsiteX27" fmla="*/ 111980 w 160149"/>
                  <a:gd name="connsiteY27" fmla="*/ 109113 h 1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149" h="160795">
                    <a:moveTo>
                      <a:pt x="111980" y="109113"/>
                    </a:moveTo>
                    <a:cubicBezTo>
                      <a:pt x="110817" y="118025"/>
                      <a:pt x="109720" y="127001"/>
                      <a:pt x="108557" y="135913"/>
                    </a:cubicBezTo>
                    <a:cubicBezTo>
                      <a:pt x="107976" y="140562"/>
                      <a:pt x="107266" y="145212"/>
                      <a:pt x="106749" y="149926"/>
                    </a:cubicBezTo>
                    <a:cubicBezTo>
                      <a:pt x="106555" y="151669"/>
                      <a:pt x="105781" y="152702"/>
                      <a:pt x="104166" y="153477"/>
                    </a:cubicBezTo>
                    <a:cubicBezTo>
                      <a:pt x="91122" y="159483"/>
                      <a:pt x="77431" y="162131"/>
                      <a:pt x="63095" y="160968"/>
                    </a:cubicBezTo>
                    <a:cubicBezTo>
                      <a:pt x="57865" y="160516"/>
                      <a:pt x="52634" y="159741"/>
                      <a:pt x="47662" y="157998"/>
                    </a:cubicBezTo>
                    <a:cubicBezTo>
                      <a:pt x="30872" y="151927"/>
                      <a:pt x="17246" y="141854"/>
                      <a:pt x="8593" y="125968"/>
                    </a:cubicBezTo>
                    <a:cubicBezTo>
                      <a:pt x="1683" y="113311"/>
                      <a:pt x="-900" y="99621"/>
                      <a:pt x="327" y="85220"/>
                    </a:cubicBezTo>
                    <a:cubicBezTo>
                      <a:pt x="2329" y="61391"/>
                      <a:pt x="12597" y="41566"/>
                      <a:pt x="29838" y="25099"/>
                    </a:cubicBezTo>
                    <a:cubicBezTo>
                      <a:pt x="43206" y="12378"/>
                      <a:pt x="58833" y="4435"/>
                      <a:pt x="76915" y="1400"/>
                    </a:cubicBezTo>
                    <a:cubicBezTo>
                      <a:pt x="96804" y="-1958"/>
                      <a:pt x="115790" y="496"/>
                      <a:pt x="132386" y="12959"/>
                    </a:cubicBezTo>
                    <a:cubicBezTo>
                      <a:pt x="146722" y="23743"/>
                      <a:pt x="156086" y="37821"/>
                      <a:pt x="159379" y="55644"/>
                    </a:cubicBezTo>
                    <a:cubicBezTo>
                      <a:pt x="160993" y="64556"/>
                      <a:pt x="160477" y="73467"/>
                      <a:pt x="159444" y="82379"/>
                    </a:cubicBezTo>
                    <a:cubicBezTo>
                      <a:pt x="157377" y="99491"/>
                      <a:pt x="155182" y="116669"/>
                      <a:pt x="153051" y="133782"/>
                    </a:cubicBezTo>
                    <a:cubicBezTo>
                      <a:pt x="152146" y="140885"/>
                      <a:pt x="151113" y="147988"/>
                      <a:pt x="150209" y="155092"/>
                    </a:cubicBezTo>
                    <a:cubicBezTo>
                      <a:pt x="150015" y="156448"/>
                      <a:pt x="149563" y="156900"/>
                      <a:pt x="148143" y="156900"/>
                    </a:cubicBezTo>
                    <a:cubicBezTo>
                      <a:pt x="138004" y="156835"/>
                      <a:pt x="127930" y="156835"/>
                      <a:pt x="117792" y="156900"/>
                    </a:cubicBezTo>
                    <a:cubicBezTo>
                      <a:pt x="116371" y="156900"/>
                      <a:pt x="116177" y="156512"/>
                      <a:pt x="116371" y="155156"/>
                    </a:cubicBezTo>
                    <a:cubicBezTo>
                      <a:pt x="119148" y="133588"/>
                      <a:pt x="121925" y="111955"/>
                      <a:pt x="124637" y="90386"/>
                    </a:cubicBezTo>
                    <a:cubicBezTo>
                      <a:pt x="126122" y="78762"/>
                      <a:pt x="125476" y="67332"/>
                      <a:pt x="120827" y="56419"/>
                    </a:cubicBezTo>
                    <a:cubicBezTo>
                      <a:pt x="116048" y="45247"/>
                      <a:pt x="107847" y="38015"/>
                      <a:pt x="95771" y="36077"/>
                    </a:cubicBezTo>
                    <a:cubicBezTo>
                      <a:pt x="75430" y="32784"/>
                      <a:pt x="58640" y="39629"/>
                      <a:pt x="45983" y="55579"/>
                    </a:cubicBezTo>
                    <a:cubicBezTo>
                      <a:pt x="37136" y="66816"/>
                      <a:pt x="33132" y="79860"/>
                      <a:pt x="35715" y="94325"/>
                    </a:cubicBezTo>
                    <a:cubicBezTo>
                      <a:pt x="38104" y="107628"/>
                      <a:pt x="45918" y="116604"/>
                      <a:pt x="57929" y="122545"/>
                    </a:cubicBezTo>
                    <a:cubicBezTo>
                      <a:pt x="67616" y="127324"/>
                      <a:pt x="77431" y="127388"/>
                      <a:pt x="87247" y="124289"/>
                    </a:cubicBezTo>
                    <a:cubicBezTo>
                      <a:pt x="95900" y="121577"/>
                      <a:pt x="103843" y="117121"/>
                      <a:pt x="110236" y="110405"/>
                    </a:cubicBezTo>
                    <a:cubicBezTo>
                      <a:pt x="110688" y="109953"/>
                      <a:pt x="111011" y="109307"/>
                      <a:pt x="111399" y="108790"/>
                    </a:cubicBezTo>
                    <a:cubicBezTo>
                      <a:pt x="111592" y="108855"/>
                      <a:pt x="111786" y="108984"/>
                      <a:pt x="111980" y="109113"/>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7" name="Freeform: Shape 436">
                <a:extLst>
                  <a:ext uri="{FF2B5EF4-FFF2-40B4-BE49-F238E27FC236}">
                    <a16:creationId xmlns:a16="http://schemas.microsoft.com/office/drawing/2014/main" id="{09871E06-7464-4288-9D22-FBD5F1A61FE2}"/>
                  </a:ext>
                </a:extLst>
              </p:cNvPr>
              <p:cNvSpPr/>
              <p:nvPr/>
            </p:nvSpPr>
            <p:spPr>
              <a:xfrm>
                <a:off x="11099993" y="1724471"/>
                <a:ext cx="149172" cy="205999"/>
              </a:xfrm>
              <a:custGeom>
                <a:avLst/>
                <a:gdLst>
                  <a:gd name="connsiteX0" fmla="*/ 149519 w 149171"/>
                  <a:gd name="connsiteY0" fmla="*/ 206231 h 205998"/>
                  <a:gd name="connsiteX1" fmla="*/ 147194 w 149171"/>
                  <a:gd name="connsiteY1" fmla="*/ 206231 h 205998"/>
                  <a:gd name="connsiteX2" fmla="*/ 107027 w 149171"/>
                  <a:gd name="connsiteY2" fmla="*/ 206231 h 205998"/>
                  <a:gd name="connsiteX3" fmla="*/ 101474 w 149171"/>
                  <a:gd name="connsiteY3" fmla="*/ 203261 h 205998"/>
                  <a:gd name="connsiteX4" fmla="*/ 82553 w 149171"/>
                  <a:gd name="connsiteY4" fmla="*/ 174331 h 205998"/>
                  <a:gd name="connsiteX5" fmla="*/ 60791 w 149171"/>
                  <a:gd name="connsiteY5" fmla="*/ 140945 h 205998"/>
                  <a:gd name="connsiteX6" fmla="*/ 48650 w 149171"/>
                  <a:gd name="connsiteY6" fmla="*/ 122347 h 205998"/>
                  <a:gd name="connsiteX7" fmla="*/ 47294 w 149171"/>
                  <a:gd name="connsiteY7" fmla="*/ 131904 h 205998"/>
                  <a:gd name="connsiteX8" fmla="*/ 42063 w 149171"/>
                  <a:gd name="connsiteY8" fmla="*/ 172071 h 205998"/>
                  <a:gd name="connsiteX9" fmla="*/ 37930 w 149171"/>
                  <a:gd name="connsiteY9" fmla="*/ 204359 h 205998"/>
                  <a:gd name="connsiteX10" fmla="*/ 35929 w 149171"/>
                  <a:gd name="connsiteY10" fmla="*/ 206102 h 205998"/>
                  <a:gd name="connsiteX11" fmla="*/ 1703 w 149171"/>
                  <a:gd name="connsiteY11" fmla="*/ 206102 h 205998"/>
                  <a:gd name="connsiteX12" fmla="*/ 89 w 149171"/>
                  <a:gd name="connsiteY12" fmla="*/ 204230 h 205998"/>
                  <a:gd name="connsiteX13" fmla="*/ 3576 w 149171"/>
                  <a:gd name="connsiteY13" fmla="*/ 177237 h 205998"/>
                  <a:gd name="connsiteX14" fmla="*/ 8742 w 149171"/>
                  <a:gd name="connsiteY14" fmla="*/ 137264 h 205998"/>
                  <a:gd name="connsiteX15" fmla="*/ 12681 w 149171"/>
                  <a:gd name="connsiteY15" fmla="*/ 107430 h 205998"/>
                  <a:gd name="connsiteX16" fmla="*/ 17783 w 149171"/>
                  <a:gd name="connsiteY16" fmla="*/ 67844 h 205998"/>
                  <a:gd name="connsiteX17" fmla="*/ 22820 w 149171"/>
                  <a:gd name="connsiteY17" fmla="*/ 29098 h 205998"/>
                  <a:gd name="connsiteX18" fmla="*/ 25403 w 149171"/>
                  <a:gd name="connsiteY18" fmla="*/ 25159 h 205998"/>
                  <a:gd name="connsiteX19" fmla="*/ 52848 w 149171"/>
                  <a:gd name="connsiteY19" fmla="*/ 7336 h 205998"/>
                  <a:gd name="connsiteX20" fmla="*/ 62405 w 149171"/>
                  <a:gd name="connsiteY20" fmla="*/ 814 h 205998"/>
                  <a:gd name="connsiteX21" fmla="*/ 64407 w 149171"/>
                  <a:gd name="connsiteY21" fmla="*/ 39 h 205998"/>
                  <a:gd name="connsiteX22" fmla="*/ 52654 w 149171"/>
                  <a:gd name="connsiteY22" fmla="*/ 90833 h 205998"/>
                  <a:gd name="connsiteX23" fmla="*/ 53171 w 149171"/>
                  <a:gd name="connsiteY23" fmla="*/ 91156 h 205998"/>
                  <a:gd name="connsiteX24" fmla="*/ 114841 w 149171"/>
                  <a:gd name="connsiteY24" fmla="*/ 21866 h 205998"/>
                  <a:gd name="connsiteX25" fmla="*/ 116843 w 149171"/>
                  <a:gd name="connsiteY25" fmla="*/ 33360 h 205998"/>
                  <a:gd name="connsiteX26" fmla="*/ 120847 w 149171"/>
                  <a:gd name="connsiteY26" fmla="*/ 56543 h 205998"/>
                  <a:gd name="connsiteX27" fmla="*/ 119297 w 149171"/>
                  <a:gd name="connsiteY27" fmla="*/ 61774 h 205998"/>
                  <a:gd name="connsiteX28" fmla="*/ 110385 w 149171"/>
                  <a:gd name="connsiteY28" fmla="*/ 71138 h 205998"/>
                  <a:gd name="connsiteX29" fmla="*/ 79776 w 149171"/>
                  <a:gd name="connsiteY29" fmla="*/ 103620 h 205998"/>
                  <a:gd name="connsiteX30" fmla="*/ 79647 w 149171"/>
                  <a:gd name="connsiteY30" fmla="*/ 107946 h 205998"/>
                  <a:gd name="connsiteX31" fmla="*/ 100182 w 149171"/>
                  <a:gd name="connsiteY31" fmla="*/ 136812 h 205998"/>
                  <a:gd name="connsiteX32" fmla="*/ 124786 w 149171"/>
                  <a:gd name="connsiteY32" fmla="*/ 171748 h 205998"/>
                  <a:gd name="connsiteX33" fmla="*/ 146936 w 149171"/>
                  <a:gd name="connsiteY33" fmla="*/ 203196 h 205998"/>
                  <a:gd name="connsiteX34" fmla="*/ 149519 w 149171"/>
                  <a:gd name="connsiteY34" fmla="*/ 206231 h 20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9171" h="205998">
                    <a:moveTo>
                      <a:pt x="149519" y="206231"/>
                    </a:moveTo>
                    <a:cubicBezTo>
                      <a:pt x="148550" y="206231"/>
                      <a:pt x="147904" y="206231"/>
                      <a:pt x="147194" y="206231"/>
                    </a:cubicBezTo>
                    <a:cubicBezTo>
                      <a:pt x="133827" y="206231"/>
                      <a:pt x="120395" y="206167"/>
                      <a:pt x="107027" y="206231"/>
                    </a:cubicBezTo>
                    <a:cubicBezTo>
                      <a:pt x="104509" y="206231"/>
                      <a:pt x="102830" y="205392"/>
                      <a:pt x="101474" y="203261"/>
                    </a:cubicBezTo>
                    <a:cubicBezTo>
                      <a:pt x="95210" y="193574"/>
                      <a:pt x="88688" y="184082"/>
                      <a:pt x="82553" y="174331"/>
                    </a:cubicBezTo>
                    <a:cubicBezTo>
                      <a:pt x="75449" y="163094"/>
                      <a:pt x="67829" y="152181"/>
                      <a:pt x="60791" y="140945"/>
                    </a:cubicBezTo>
                    <a:cubicBezTo>
                      <a:pt x="56981" y="134810"/>
                      <a:pt x="52912" y="128869"/>
                      <a:pt x="48650" y="122347"/>
                    </a:cubicBezTo>
                    <a:cubicBezTo>
                      <a:pt x="48134" y="125834"/>
                      <a:pt x="47746" y="128869"/>
                      <a:pt x="47294" y="131904"/>
                    </a:cubicBezTo>
                    <a:cubicBezTo>
                      <a:pt x="45551" y="145271"/>
                      <a:pt x="43807" y="158703"/>
                      <a:pt x="42063" y="172071"/>
                    </a:cubicBezTo>
                    <a:cubicBezTo>
                      <a:pt x="40643" y="182855"/>
                      <a:pt x="39222" y="193574"/>
                      <a:pt x="37930" y="204359"/>
                    </a:cubicBezTo>
                    <a:cubicBezTo>
                      <a:pt x="37737" y="205779"/>
                      <a:pt x="37349" y="206102"/>
                      <a:pt x="35929" y="206102"/>
                    </a:cubicBezTo>
                    <a:cubicBezTo>
                      <a:pt x="24499" y="206038"/>
                      <a:pt x="13133" y="206038"/>
                      <a:pt x="1703" y="206102"/>
                    </a:cubicBezTo>
                    <a:cubicBezTo>
                      <a:pt x="153" y="206102"/>
                      <a:pt x="-105" y="205650"/>
                      <a:pt x="89" y="204230"/>
                    </a:cubicBezTo>
                    <a:cubicBezTo>
                      <a:pt x="1251" y="195253"/>
                      <a:pt x="2413" y="186213"/>
                      <a:pt x="3576" y="177237"/>
                    </a:cubicBezTo>
                    <a:cubicBezTo>
                      <a:pt x="5319" y="163934"/>
                      <a:pt x="6998" y="150567"/>
                      <a:pt x="8742" y="137264"/>
                    </a:cubicBezTo>
                    <a:cubicBezTo>
                      <a:pt x="10033" y="127319"/>
                      <a:pt x="11390" y="117374"/>
                      <a:pt x="12681" y="107430"/>
                    </a:cubicBezTo>
                    <a:cubicBezTo>
                      <a:pt x="14425" y="94256"/>
                      <a:pt x="16104" y="81018"/>
                      <a:pt x="17783" y="67844"/>
                    </a:cubicBezTo>
                    <a:cubicBezTo>
                      <a:pt x="19462" y="54929"/>
                      <a:pt x="21141" y="42014"/>
                      <a:pt x="22820" y="29098"/>
                    </a:cubicBezTo>
                    <a:cubicBezTo>
                      <a:pt x="23013" y="27355"/>
                      <a:pt x="23853" y="26128"/>
                      <a:pt x="25403" y="25159"/>
                    </a:cubicBezTo>
                    <a:cubicBezTo>
                      <a:pt x="34572" y="19283"/>
                      <a:pt x="43807" y="13406"/>
                      <a:pt x="52848" y="7336"/>
                    </a:cubicBezTo>
                    <a:cubicBezTo>
                      <a:pt x="56076" y="5205"/>
                      <a:pt x="59176" y="2945"/>
                      <a:pt x="62405" y="814"/>
                    </a:cubicBezTo>
                    <a:cubicBezTo>
                      <a:pt x="62986" y="426"/>
                      <a:pt x="63503" y="-26"/>
                      <a:pt x="64407" y="39"/>
                    </a:cubicBezTo>
                    <a:cubicBezTo>
                      <a:pt x="60468" y="30325"/>
                      <a:pt x="56593" y="60547"/>
                      <a:pt x="52654" y="90833"/>
                    </a:cubicBezTo>
                    <a:cubicBezTo>
                      <a:pt x="52848" y="90963"/>
                      <a:pt x="53041" y="91027"/>
                      <a:pt x="53171" y="91156"/>
                    </a:cubicBezTo>
                    <a:cubicBezTo>
                      <a:pt x="73641" y="68167"/>
                      <a:pt x="94112" y="45178"/>
                      <a:pt x="114841" y="21866"/>
                    </a:cubicBezTo>
                    <a:cubicBezTo>
                      <a:pt x="115551" y="25934"/>
                      <a:pt x="116262" y="29680"/>
                      <a:pt x="116843" y="33360"/>
                    </a:cubicBezTo>
                    <a:cubicBezTo>
                      <a:pt x="118199" y="41110"/>
                      <a:pt x="119426" y="48859"/>
                      <a:pt x="120847" y="56543"/>
                    </a:cubicBezTo>
                    <a:cubicBezTo>
                      <a:pt x="121234" y="58610"/>
                      <a:pt x="120782" y="60224"/>
                      <a:pt x="119297" y="61774"/>
                    </a:cubicBezTo>
                    <a:cubicBezTo>
                      <a:pt x="116262" y="64809"/>
                      <a:pt x="113227" y="67909"/>
                      <a:pt x="110385" y="71138"/>
                    </a:cubicBezTo>
                    <a:cubicBezTo>
                      <a:pt x="100505" y="82309"/>
                      <a:pt x="89979" y="92835"/>
                      <a:pt x="79776" y="103620"/>
                    </a:cubicBezTo>
                    <a:cubicBezTo>
                      <a:pt x="78162" y="105299"/>
                      <a:pt x="78549" y="106396"/>
                      <a:pt x="79647" y="107946"/>
                    </a:cubicBezTo>
                    <a:cubicBezTo>
                      <a:pt x="86557" y="117568"/>
                      <a:pt x="93531" y="127061"/>
                      <a:pt x="100182" y="136812"/>
                    </a:cubicBezTo>
                    <a:cubicBezTo>
                      <a:pt x="108254" y="148565"/>
                      <a:pt x="116843" y="159995"/>
                      <a:pt x="124786" y="171748"/>
                    </a:cubicBezTo>
                    <a:cubicBezTo>
                      <a:pt x="132018" y="182338"/>
                      <a:pt x="139638" y="192670"/>
                      <a:pt x="146936" y="203196"/>
                    </a:cubicBezTo>
                    <a:cubicBezTo>
                      <a:pt x="147711" y="204100"/>
                      <a:pt x="148485" y="204940"/>
                      <a:pt x="149519" y="206231"/>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8" name="Freeform: Shape 437">
                <a:extLst>
                  <a:ext uri="{FF2B5EF4-FFF2-40B4-BE49-F238E27FC236}">
                    <a16:creationId xmlns:a16="http://schemas.microsoft.com/office/drawing/2014/main" id="{388568EE-19C3-4FBD-8CE6-85DD37C51226}"/>
                  </a:ext>
                </a:extLst>
              </p:cNvPr>
              <p:cNvSpPr/>
              <p:nvPr/>
            </p:nvSpPr>
            <p:spPr>
              <a:xfrm>
                <a:off x="11015401" y="1777550"/>
                <a:ext cx="87178" cy="153046"/>
              </a:xfrm>
              <a:custGeom>
                <a:avLst/>
                <a:gdLst>
                  <a:gd name="connsiteX0" fmla="*/ 72282 w 87178"/>
                  <a:gd name="connsiteY0" fmla="*/ 170 h 153046"/>
                  <a:gd name="connsiteX1" fmla="*/ 86037 w 87178"/>
                  <a:gd name="connsiteY1" fmla="*/ 170 h 153046"/>
                  <a:gd name="connsiteX2" fmla="*/ 87522 w 87178"/>
                  <a:gd name="connsiteY2" fmla="*/ 1591 h 153046"/>
                  <a:gd name="connsiteX3" fmla="*/ 83260 w 87178"/>
                  <a:gd name="connsiteY3" fmla="*/ 33879 h 153046"/>
                  <a:gd name="connsiteX4" fmla="*/ 81258 w 87178"/>
                  <a:gd name="connsiteY4" fmla="*/ 35623 h 153046"/>
                  <a:gd name="connsiteX5" fmla="*/ 63629 w 87178"/>
                  <a:gd name="connsiteY5" fmla="*/ 35558 h 153046"/>
                  <a:gd name="connsiteX6" fmla="*/ 48582 w 87178"/>
                  <a:gd name="connsiteY6" fmla="*/ 48667 h 153046"/>
                  <a:gd name="connsiteX7" fmla="*/ 39283 w 87178"/>
                  <a:gd name="connsiteY7" fmla="*/ 119508 h 153046"/>
                  <a:gd name="connsiteX8" fmla="*/ 35150 w 87178"/>
                  <a:gd name="connsiteY8" fmla="*/ 151602 h 153046"/>
                  <a:gd name="connsiteX9" fmla="*/ 33536 w 87178"/>
                  <a:gd name="connsiteY9" fmla="*/ 153087 h 153046"/>
                  <a:gd name="connsiteX10" fmla="*/ 1377 w 87178"/>
                  <a:gd name="connsiteY10" fmla="*/ 153087 h 153046"/>
                  <a:gd name="connsiteX11" fmla="*/ 85 w 87178"/>
                  <a:gd name="connsiteY11" fmla="*/ 151602 h 153046"/>
                  <a:gd name="connsiteX12" fmla="*/ 6220 w 87178"/>
                  <a:gd name="connsiteY12" fmla="*/ 104332 h 153046"/>
                  <a:gd name="connsiteX13" fmla="*/ 11709 w 87178"/>
                  <a:gd name="connsiteY13" fmla="*/ 62099 h 153046"/>
                  <a:gd name="connsiteX14" fmla="*/ 15390 w 87178"/>
                  <a:gd name="connsiteY14" fmla="*/ 36979 h 153046"/>
                  <a:gd name="connsiteX15" fmla="*/ 17908 w 87178"/>
                  <a:gd name="connsiteY15" fmla="*/ 29423 h 153046"/>
                  <a:gd name="connsiteX16" fmla="*/ 54071 w 87178"/>
                  <a:gd name="connsiteY16" fmla="*/ 816 h 153046"/>
                  <a:gd name="connsiteX17" fmla="*/ 72282 w 87178"/>
                  <a:gd name="connsiteY17" fmla="*/ 170 h 15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78" h="153046">
                    <a:moveTo>
                      <a:pt x="72282" y="170"/>
                    </a:moveTo>
                    <a:cubicBezTo>
                      <a:pt x="76867" y="170"/>
                      <a:pt x="81452" y="170"/>
                      <a:pt x="86037" y="170"/>
                    </a:cubicBezTo>
                    <a:cubicBezTo>
                      <a:pt x="87070" y="170"/>
                      <a:pt x="87716" y="170"/>
                      <a:pt x="87522" y="1591"/>
                    </a:cubicBezTo>
                    <a:cubicBezTo>
                      <a:pt x="86037" y="12311"/>
                      <a:pt x="84616" y="23095"/>
                      <a:pt x="83260" y="33879"/>
                    </a:cubicBezTo>
                    <a:cubicBezTo>
                      <a:pt x="83066" y="35300"/>
                      <a:pt x="82614" y="35623"/>
                      <a:pt x="81258" y="35623"/>
                    </a:cubicBezTo>
                    <a:cubicBezTo>
                      <a:pt x="75382" y="35558"/>
                      <a:pt x="69505" y="35558"/>
                      <a:pt x="63629" y="35558"/>
                    </a:cubicBezTo>
                    <a:cubicBezTo>
                      <a:pt x="54717" y="35558"/>
                      <a:pt x="49809" y="39820"/>
                      <a:pt x="48582" y="48667"/>
                    </a:cubicBezTo>
                    <a:cubicBezTo>
                      <a:pt x="45483" y="72302"/>
                      <a:pt x="42383" y="95873"/>
                      <a:pt x="39283" y="119508"/>
                    </a:cubicBezTo>
                    <a:cubicBezTo>
                      <a:pt x="37863" y="130227"/>
                      <a:pt x="36507" y="140882"/>
                      <a:pt x="35150" y="151602"/>
                    </a:cubicBezTo>
                    <a:cubicBezTo>
                      <a:pt x="35021" y="152700"/>
                      <a:pt x="34698" y="153087"/>
                      <a:pt x="33536" y="153087"/>
                    </a:cubicBezTo>
                    <a:cubicBezTo>
                      <a:pt x="22816" y="153023"/>
                      <a:pt x="12097" y="153023"/>
                      <a:pt x="1377" y="153087"/>
                    </a:cubicBezTo>
                    <a:cubicBezTo>
                      <a:pt x="215" y="153087"/>
                      <a:pt x="-108" y="152829"/>
                      <a:pt x="85" y="151602"/>
                    </a:cubicBezTo>
                    <a:cubicBezTo>
                      <a:pt x="2152" y="135845"/>
                      <a:pt x="4218" y="120089"/>
                      <a:pt x="6220" y="104332"/>
                    </a:cubicBezTo>
                    <a:cubicBezTo>
                      <a:pt x="8028" y="90254"/>
                      <a:pt x="9836" y="76177"/>
                      <a:pt x="11709" y="62099"/>
                    </a:cubicBezTo>
                    <a:cubicBezTo>
                      <a:pt x="12807" y="53704"/>
                      <a:pt x="13711" y="45309"/>
                      <a:pt x="15390" y="36979"/>
                    </a:cubicBezTo>
                    <a:cubicBezTo>
                      <a:pt x="15907" y="34331"/>
                      <a:pt x="16746" y="31813"/>
                      <a:pt x="17908" y="29423"/>
                    </a:cubicBezTo>
                    <a:cubicBezTo>
                      <a:pt x="25270" y="13990"/>
                      <a:pt x="37088" y="3980"/>
                      <a:pt x="54071" y="816"/>
                    </a:cubicBezTo>
                    <a:cubicBezTo>
                      <a:pt x="60077" y="-411"/>
                      <a:pt x="66212" y="170"/>
                      <a:pt x="72282" y="170"/>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9" name="Freeform: Shape 438">
                <a:extLst>
                  <a:ext uri="{FF2B5EF4-FFF2-40B4-BE49-F238E27FC236}">
                    <a16:creationId xmlns:a16="http://schemas.microsoft.com/office/drawing/2014/main" id="{E59EA7FB-2FCB-46BF-96CD-8E85B43883B1}"/>
                  </a:ext>
                </a:extLst>
              </p:cNvPr>
              <p:cNvSpPr/>
              <p:nvPr/>
            </p:nvSpPr>
            <p:spPr>
              <a:xfrm>
                <a:off x="10927565" y="1701415"/>
                <a:ext cx="43266" cy="42620"/>
              </a:xfrm>
              <a:custGeom>
                <a:avLst/>
                <a:gdLst>
                  <a:gd name="connsiteX0" fmla="*/ 33 w 43266"/>
                  <a:gd name="connsiteY0" fmla="*/ 42661 h 42620"/>
                  <a:gd name="connsiteX1" fmla="*/ 7265 w 43266"/>
                  <a:gd name="connsiteY1" fmla="*/ 1139 h 42620"/>
                  <a:gd name="connsiteX2" fmla="*/ 8557 w 43266"/>
                  <a:gd name="connsiteY2" fmla="*/ 41 h 42620"/>
                  <a:gd name="connsiteX3" fmla="*/ 16242 w 43266"/>
                  <a:gd name="connsiteY3" fmla="*/ 41 h 42620"/>
                  <a:gd name="connsiteX4" fmla="*/ 13529 w 43266"/>
                  <a:gd name="connsiteY4" fmla="*/ 15087 h 42620"/>
                  <a:gd name="connsiteX5" fmla="*/ 14950 w 43266"/>
                  <a:gd name="connsiteY5" fmla="*/ 16831 h 42620"/>
                  <a:gd name="connsiteX6" fmla="*/ 30125 w 43266"/>
                  <a:gd name="connsiteY6" fmla="*/ 16831 h 42620"/>
                  <a:gd name="connsiteX7" fmla="*/ 31934 w 43266"/>
                  <a:gd name="connsiteY7" fmla="*/ 15281 h 42620"/>
                  <a:gd name="connsiteX8" fmla="*/ 34323 w 43266"/>
                  <a:gd name="connsiteY8" fmla="*/ 1591 h 42620"/>
                  <a:gd name="connsiteX9" fmla="*/ 36196 w 43266"/>
                  <a:gd name="connsiteY9" fmla="*/ 41 h 42620"/>
                  <a:gd name="connsiteX10" fmla="*/ 42137 w 43266"/>
                  <a:gd name="connsiteY10" fmla="*/ 41 h 42620"/>
                  <a:gd name="connsiteX11" fmla="*/ 43299 w 43266"/>
                  <a:gd name="connsiteY11" fmla="*/ 1462 h 42620"/>
                  <a:gd name="connsiteX12" fmla="*/ 36389 w 43266"/>
                  <a:gd name="connsiteY12" fmla="*/ 41176 h 42620"/>
                  <a:gd name="connsiteX13" fmla="*/ 34581 w 43266"/>
                  <a:gd name="connsiteY13" fmla="*/ 42726 h 42620"/>
                  <a:gd name="connsiteX14" fmla="*/ 28834 w 43266"/>
                  <a:gd name="connsiteY14" fmla="*/ 42726 h 42620"/>
                  <a:gd name="connsiteX15" fmla="*/ 27478 w 43266"/>
                  <a:gd name="connsiteY15" fmla="*/ 41111 h 42620"/>
                  <a:gd name="connsiteX16" fmla="*/ 29932 w 43266"/>
                  <a:gd name="connsiteY16" fmla="*/ 27227 h 42620"/>
                  <a:gd name="connsiteX17" fmla="*/ 28253 w 43266"/>
                  <a:gd name="connsiteY17" fmla="*/ 25290 h 42620"/>
                  <a:gd name="connsiteX18" fmla="*/ 13723 w 43266"/>
                  <a:gd name="connsiteY18" fmla="*/ 25290 h 42620"/>
                  <a:gd name="connsiteX19" fmla="*/ 11527 w 43266"/>
                  <a:gd name="connsiteY19" fmla="*/ 27163 h 42620"/>
                  <a:gd name="connsiteX20" fmla="*/ 9203 w 43266"/>
                  <a:gd name="connsiteY20" fmla="*/ 41305 h 42620"/>
                  <a:gd name="connsiteX21" fmla="*/ 7588 w 43266"/>
                  <a:gd name="connsiteY21" fmla="*/ 42726 h 42620"/>
                  <a:gd name="connsiteX22" fmla="*/ 33 w 43266"/>
                  <a:gd name="connsiteY22" fmla="*/ 42661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66" h="42620">
                    <a:moveTo>
                      <a:pt x="33" y="42661"/>
                    </a:moveTo>
                    <a:cubicBezTo>
                      <a:pt x="2487" y="28648"/>
                      <a:pt x="4876" y="14893"/>
                      <a:pt x="7265" y="1139"/>
                    </a:cubicBezTo>
                    <a:cubicBezTo>
                      <a:pt x="7395" y="299"/>
                      <a:pt x="7782" y="-24"/>
                      <a:pt x="8557" y="41"/>
                    </a:cubicBezTo>
                    <a:cubicBezTo>
                      <a:pt x="11075" y="105"/>
                      <a:pt x="13594" y="41"/>
                      <a:pt x="16242" y="41"/>
                    </a:cubicBezTo>
                    <a:cubicBezTo>
                      <a:pt x="15337" y="5142"/>
                      <a:pt x="14498" y="10115"/>
                      <a:pt x="13529" y="15087"/>
                    </a:cubicBezTo>
                    <a:cubicBezTo>
                      <a:pt x="13271" y="16443"/>
                      <a:pt x="13465" y="16895"/>
                      <a:pt x="14950" y="16831"/>
                    </a:cubicBezTo>
                    <a:cubicBezTo>
                      <a:pt x="19987" y="16766"/>
                      <a:pt x="25089" y="16766"/>
                      <a:pt x="30125" y="16831"/>
                    </a:cubicBezTo>
                    <a:cubicBezTo>
                      <a:pt x="31352" y="16831"/>
                      <a:pt x="31740" y="16508"/>
                      <a:pt x="31934" y="15281"/>
                    </a:cubicBezTo>
                    <a:cubicBezTo>
                      <a:pt x="32644" y="10696"/>
                      <a:pt x="33548" y="6176"/>
                      <a:pt x="34323" y="1591"/>
                    </a:cubicBezTo>
                    <a:cubicBezTo>
                      <a:pt x="34517" y="428"/>
                      <a:pt x="34969" y="-24"/>
                      <a:pt x="36196" y="41"/>
                    </a:cubicBezTo>
                    <a:cubicBezTo>
                      <a:pt x="38198" y="170"/>
                      <a:pt x="40135" y="170"/>
                      <a:pt x="42137" y="41"/>
                    </a:cubicBezTo>
                    <a:cubicBezTo>
                      <a:pt x="43364" y="-24"/>
                      <a:pt x="43428" y="493"/>
                      <a:pt x="43299" y="1462"/>
                    </a:cubicBezTo>
                    <a:cubicBezTo>
                      <a:pt x="40974" y="14700"/>
                      <a:pt x="38650" y="27938"/>
                      <a:pt x="36389" y="41176"/>
                    </a:cubicBezTo>
                    <a:cubicBezTo>
                      <a:pt x="36196" y="42274"/>
                      <a:pt x="35808" y="42790"/>
                      <a:pt x="34581" y="42726"/>
                    </a:cubicBezTo>
                    <a:cubicBezTo>
                      <a:pt x="32709" y="42597"/>
                      <a:pt x="30771" y="42597"/>
                      <a:pt x="28834" y="42726"/>
                    </a:cubicBezTo>
                    <a:cubicBezTo>
                      <a:pt x="27413" y="42855"/>
                      <a:pt x="27284" y="42274"/>
                      <a:pt x="27478" y="41111"/>
                    </a:cubicBezTo>
                    <a:cubicBezTo>
                      <a:pt x="28317" y="36462"/>
                      <a:pt x="29028" y="31812"/>
                      <a:pt x="29932" y="27227"/>
                    </a:cubicBezTo>
                    <a:cubicBezTo>
                      <a:pt x="30255" y="25548"/>
                      <a:pt x="29738" y="25290"/>
                      <a:pt x="28253" y="25290"/>
                    </a:cubicBezTo>
                    <a:cubicBezTo>
                      <a:pt x="23409" y="25355"/>
                      <a:pt x="18566" y="25419"/>
                      <a:pt x="13723" y="25290"/>
                    </a:cubicBezTo>
                    <a:cubicBezTo>
                      <a:pt x="12173" y="25226"/>
                      <a:pt x="11721" y="25871"/>
                      <a:pt x="11527" y="27163"/>
                    </a:cubicBezTo>
                    <a:cubicBezTo>
                      <a:pt x="10753" y="31877"/>
                      <a:pt x="9913" y="36591"/>
                      <a:pt x="9203" y="41305"/>
                    </a:cubicBezTo>
                    <a:cubicBezTo>
                      <a:pt x="9009" y="42338"/>
                      <a:pt x="8751" y="42790"/>
                      <a:pt x="7588" y="42726"/>
                    </a:cubicBezTo>
                    <a:cubicBezTo>
                      <a:pt x="5134" y="42597"/>
                      <a:pt x="2745" y="42661"/>
                      <a:pt x="33" y="42661"/>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0" name="Freeform: Shape 439">
                <a:extLst>
                  <a:ext uri="{FF2B5EF4-FFF2-40B4-BE49-F238E27FC236}">
                    <a16:creationId xmlns:a16="http://schemas.microsoft.com/office/drawing/2014/main" id="{FA94487F-3249-4D55-A56F-FB3E7CA8C8ED}"/>
                  </a:ext>
                </a:extLst>
              </p:cNvPr>
              <p:cNvSpPr/>
              <p:nvPr/>
            </p:nvSpPr>
            <p:spPr>
              <a:xfrm>
                <a:off x="10817462" y="1701352"/>
                <a:ext cx="40037" cy="42620"/>
              </a:xfrm>
              <a:custGeom>
                <a:avLst/>
                <a:gdLst>
                  <a:gd name="connsiteX0" fmla="*/ 33 w 40037"/>
                  <a:gd name="connsiteY0" fmla="*/ 42724 h 42620"/>
                  <a:gd name="connsiteX1" fmla="*/ 549 w 40037"/>
                  <a:gd name="connsiteY1" fmla="*/ 41755 h 42620"/>
                  <a:gd name="connsiteX2" fmla="*/ 21860 w 40037"/>
                  <a:gd name="connsiteY2" fmla="*/ 1460 h 42620"/>
                  <a:gd name="connsiteX3" fmla="*/ 24249 w 40037"/>
                  <a:gd name="connsiteY3" fmla="*/ 39 h 42620"/>
                  <a:gd name="connsiteX4" fmla="*/ 31030 w 40037"/>
                  <a:gd name="connsiteY4" fmla="*/ 39 h 42620"/>
                  <a:gd name="connsiteX5" fmla="*/ 32773 w 40037"/>
                  <a:gd name="connsiteY5" fmla="*/ 1330 h 42620"/>
                  <a:gd name="connsiteX6" fmla="*/ 40006 w 40037"/>
                  <a:gd name="connsiteY6" fmla="*/ 41174 h 42620"/>
                  <a:gd name="connsiteX7" fmla="*/ 38714 w 40037"/>
                  <a:gd name="connsiteY7" fmla="*/ 42659 h 42620"/>
                  <a:gd name="connsiteX8" fmla="*/ 32192 w 40037"/>
                  <a:gd name="connsiteY8" fmla="*/ 42659 h 42620"/>
                  <a:gd name="connsiteX9" fmla="*/ 30513 w 40037"/>
                  <a:gd name="connsiteY9" fmla="*/ 41239 h 42620"/>
                  <a:gd name="connsiteX10" fmla="*/ 29673 w 40037"/>
                  <a:gd name="connsiteY10" fmla="*/ 35168 h 42620"/>
                  <a:gd name="connsiteX11" fmla="*/ 27930 w 40037"/>
                  <a:gd name="connsiteY11" fmla="*/ 33554 h 42620"/>
                  <a:gd name="connsiteX12" fmla="*/ 16242 w 40037"/>
                  <a:gd name="connsiteY12" fmla="*/ 33554 h 42620"/>
                  <a:gd name="connsiteX13" fmla="*/ 14369 w 40037"/>
                  <a:gd name="connsiteY13" fmla="*/ 34716 h 42620"/>
                  <a:gd name="connsiteX14" fmla="*/ 10946 w 40037"/>
                  <a:gd name="connsiteY14" fmla="*/ 41497 h 42620"/>
                  <a:gd name="connsiteX15" fmla="*/ 9074 w 40037"/>
                  <a:gd name="connsiteY15" fmla="*/ 42659 h 42620"/>
                  <a:gd name="connsiteX16" fmla="*/ 33 w 40037"/>
                  <a:gd name="connsiteY16" fmla="*/ 42724 h 42620"/>
                  <a:gd name="connsiteX17" fmla="*/ 25928 w 40037"/>
                  <a:gd name="connsiteY17" fmla="*/ 11598 h 42620"/>
                  <a:gd name="connsiteX18" fmla="*/ 19341 w 40037"/>
                  <a:gd name="connsiteY18" fmla="*/ 24707 h 42620"/>
                  <a:gd name="connsiteX19" fmla="*/ 26961 w 40037"/>
                  <a:gd name="connsiteY19" fmla="*/ 24707 h 42620"/>
                  <a:gd name="connsiteX20" fmla="*/ 27801 w 40037"/>
                  <a:gd name="connsiteY20" fmla="*/ 23416 h 42620"/>
                  <a:gd name="connsiteX21" fmla="*/ 25928 w 40037"/>
                  <a:gd name="connsiteY21" fmla="*/ 11598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37" h="42620">
                    <a:moveTo>
                      <a:pt x="33" y="42724"/>
                    </a:moveTo>
                    <a:cubicBezTo>
                      <a:pt x="291" y="42207"/>
                      <a:pt x="420" y="42014"/>
                      <a:pt x="549" y="41755"/>
                    </a:cubicBezTo>
                    <a:cubicBezTo>
                      <a:pt x="7653" y="28323"/>
                      <a:pt x="14756" y="14891"/>
                      <a:pt x="21860" y="1460"/>
                    </a:cubicBezTo>
                    <a:cubicBezTo>
                      <a:pt x="22441" y="426"/>
                      <a:pt x="23022" y="-26"/>
                      <a:pt x="24249" y="39"/>
                    </a:cubicBezTo>
                    <a:cubicBezTo>
                      <a:pt x="26509" y="103"/>
                      <a:pt x="28769" y="103"/>
                      <a:pt x="31030" y="39"/>
                    </a:cubicBezTo>
                    <a:cubicBezTo>
                      <a:pt x="32063" y="39"/>
                      <a:pt x="32579" y="168"/>
                      <a:pt x="32773" y="1330"/>
                    </a:cubicBezTo>
                    <a:cubicBezTo>
                      <a:pt x="35162" y="14633"/>
                      <a:pt x="37552" y="27871"/>
                      <a:pt x="40006" y="41174"/>
                    </a:cubicBezTo>
                    <a:cubicBezTo>
                      <a:pt x="40199" y="42336"/>
                      <a:pt x="40006" y="42724"/>
                      <a:pt x="38714" y="42659"/>
                    </a:cubicBezTo>
                    <a:cubicBezTo>
                      <a:pt x="36519" y="42530"/>
                      <a:pt x="34323" y="42595"/>
                      <a:pt x="32192" y="42659"/>
                    </a:cubicBezTo>
                    <a:cubicBezTo>
                      <a:pt x="31094" y="42724"/>
                      <a:pt x="30642" y="42401"/>
                      <a:pt x="30513" y="41239"/>
                    </a:cubicBezTo>
                    <a:cubicBezTo>
                      <a:pt x="30319" y="39172"/>
                      <a:pt x="29932" y="37170"/>
                      <a:pt x="29673" y="35168"/>
                    </a:cubicBezTo>
                    <a:cubicBezTo>
                      <a:pt x="29544" y="34071"/>
                      <a:pt x="29221" y="33554"/>
                      <a:pt x="27930" y="33554"/>
                    </a:cubicBezTo>
                    <a:cubicBezTo>
                      <a:pt x="24055" y="33683"/>
                      <a:pt x="20116" y="33619"/>
                      <a:pt x="16242" y="33554"/>
                    </a:cubicBezTo>
                    <a:cubicBezTo>
                      <a:pt x="15273" y="33554"/>
                      <a:pt x="14756" y="33877"/>
                      <a:pt x="14369" y="34716"/>
                    </a:cubicBezTo>
                    <a:cubicBezTo>
                      <a:pt x="13271" y="36977"/>
                      <a:pt x="12044" y="39172"/>
                      <a:pt x="10946" y="41497"/>
                    </a:cubicBezTo>
                    <a:cubicBezTo>
                      <a:pt x="10559" y="42336"/>
                      <a:pt x="10042" y="42659"/>
                      <a:pt x="9074" y="42659"/>
                    </a:cubicBezTo>
                    <a:cubicBezTo>
                      <a:pt x="6103" y="42659"/>
                      <a:pt x="3262" y="42724"/>
                      <a:pt x="33" y="42724"/>
                    </a:cubicBezTo>
                    <a:close/>
                    <a:moveTo>
                      <a:pt x="25928" y="11598"/>
                    </a:moveTo>
                    <a:cubicBezTo>
                      <a:pt x="23603" y="16248"/>
                      <a:pt x="21537" y="20380"/>
                      <a:pt x="19341" y="24707"/>
                    </a:cubicBezTo>
                    <a:cubicBezTo>
                      <a:pt x="22053" y="24707"/>
                      <a:pt x="24507" y="24707"/>
                      <a:pt x="26961" y="24707"/>
                    </a:cubicBezTo>
                    <a:cubicBezTo>
                      <a:pt x="28059" y="24707"/>
                      <a:pt x="27930" y="24190"/>
                      <a:pt x="27801" y="23416"/>
                    </a:cubicBezTo>
                    <a:cubicBezTo>
                      <a:pt x="27090" y="19735"/>
                      <a:pt x="26574" y="15925"/>
                      <a:pt x="25928" y="11598"/>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1" name="Freeform: Shape 440">
                <a:extLst>
                  <a:ext uri="{FF2B5EF4-FFF2-40B4-BE49-F238E27FC236}">
                    <a16:creationId xmlns:a16="http://schemas.microsoft.com/office/drawing/2014/main" id="{818E7340-D8F5-4A4C-8F28-C1F7866C2691}"/>
                  </a:ext>
                </a:extLst>
              </p:cNvPr>
              <p:cNvSpPr/>
              <p:nvPr/>
            </p:nvSpPr>
            <p:spPr>
              <a:xfrm>
                <a:off x="10712719" y="1701352"/>
                <a:ext cx="39392" cy="42620"/>
              </a:xfrm>
              <a:custGeom>
                <a:avLst/>
                <a:gdLst>
                  <a:gd name="connsiteX0" fmla="*/ 33 w 39391"/>
                  <a:gd name="connsiteY0" fmla="*/ 42725 h 42620"/>
                  <a:gd name="connsiteX1" fmla="*/ 614 w 39391"/>
                  <a:gd name="connsiteY1" fmla="*/ 41433 h 42620"/>
                  <a:gd name="connsiteX2" fmla="*/ 21731 w 39391"/>
                  <a:gd name="connsiteY2" fmla="*/ 1525 h 42620"/>
                  <a:gd name="connsiteX3" fmla="*/ 24055 w 39391"/>
                  <a:gd name="connsiteY3" fmla="*/ 40 h 42620"/>
                  <a:gd name="connsiteX4" fmla="*/ 30836 w 39391"/>
                  <a:gd name="connsiteY4" fmla="*/ 40 h 42620"/>
                  <a:gd name="connsiteX5" fmla="*/ 32709 w 39391"/>
                  <a:gd name="connsiteY5" fmla="*/ 1525 h 42620"/>
                  <a:gd name="connsiteX6" fmla="*/ 39295 w 39391"/>
                  <a:gd name="connsiteY6" fmla="*/ 38398 h 42620"/>
                  <a:gd name="connsiteX7" fmla="*/ 39941 w 39391"/>
                  <a:gd name="connsiteY7" fmla="*/ 42595 h 42620"/>
                  <a:gd name="connsiteX8" fmla="*/ 35679 w 39391"/>
                  <a:gd name="connsiteY8" fmla="*/ 42725 h 42620"/>
                  <a:gd name="connsiteX9" fmla="*/ 29867 w 39391"/>
                  <a:gd name="connsiteY9" fmla="*/ 37559 h 42620"/>
                  <a:gd name="connsiteX10" fmla="*/ 25411 w 39391"/>
                  <a:gd name="connsiteY10" fmla="*/ 33684 h 42620"/>
                  <a:gd name="connsiteX11" fmla="*/ 16177 w 39391"/>
                  <a:gd name="connsiteY11" fmla="*/ 33684 h 42620"/>
                  <a:gd name="connsiteX12" fmla="*/ 14175 w 39391"/>
                  <a:gd name="connsiteY12" fmla="*/ 34911 h 42620"/>
                  <a:gd name="connsiteX13" fmla="*/ 10882 w 39391"/>
                  <a:gd name="connsiteY13" fmla="*/ 41498 h 42620"/>
                  <a:gd name="connsiteX14" fmla="*/ 8880 w 39391"/>
                  <a:gd name="connsiteY14" fmla="*/ 42725 h 42620"/>
                  <a:gd name="connsiteX15" fmla="*/ 33 w 39391"/>
                  <a:gd name="connsiteY15" fmla="*/ 42725 h 42620"/>
                  <a:gd name="connsiteX16" fmla="*/ 25928 w 39391"/>
                  <a:gd name="connsiteY16" fmla="*/ 12374 h 42620"/>
                  <a:gd name="connsiteX17" fmla="*/ 25476 w 39391"/>
                  <a:gd name="connsiteY17" fmla="*/ 12374 h 42620"/>
                  <a:gd name="connsiteX18" fmla="*/ 19277 w 39391"/>
                  <a:gd name="connsiteY18" fmla="*/ 24772 h 42620"/>
                  <a:gd name="connsiteX19" fmla="*/ 26961 w 39391"/>
                  <a:gd name="connsiteY19" fmla="*/ 24772 h 42620"/>
                  <a:gd name="connsiteX20" fmla="*/ 27801 w 39391"/>
                  <a:gd name="connsiteY20" fmla="*/ 23997 h 42620"/>
                  <a:gd name="connsiteX21" fmla="*/ 25928 w 39391"/>
                  <a:gd name="connsiteY21" fmla="*/ 12374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91" h="42620">
                    <a:moveTo>
                      <a:pt x="33" y="42725"/>
                    </a:moveTo>
                    <a:cubicBezTo>
                      <a:pt x="291" y="42143"/>
                      <a:pt x="420" y="41821"/>
                      <a:pt x="614" y="41433"/>
                    </a:cubicBezTo>
                    <a:cubicBezTo>
                      <a:pt x="7653" y="28130"/>
                      <a:pt x="14692" y="14828"/>
                      <a:pt x="21731" y="1525"/>
                    </a:cubicBezTo>
                    <a:cubicBezTo>
                      <a:pt x="22247" y="492"/>
                      <a:pt x="22828" y="-25"/>
                      <a:pt x="24055" y="40"/>
                    </a:cubicBezTo>
                    <a:cubicBezTo>
                      <a:pt x="26315" y="169"/>
                      <a:pt x="28576" y="169"/>
                      <a:pt x="30836" y="40"/>
                    </a:cubicBezTo>
                    <a:cubicBezTo>
                      <a:pt x="31998" y="-25"/>
                      <a:pt x="32515" y="363"/>
                      <a:pt x="32709" y="1525"/>
                    </a:cubicBezTo>
                    <a:cubicBezTo>
                      <a:pt x="34904" y="13794"/>
                      <a:pt x="37100" y="26064"/>
                      <a:pt x="39295" y="38398"/>
                    </a:cubicBezTo>
                    <a:cubicBezTo>
                      <a:pt x="39554" y="39754"/>
                      <a:pt x="39683" y="41175"/>
                      <a:pt x="39941" y="42595"/>
                    </a:cubicBezTo>
                    <a:cubicBezTo>
                      <a:pt x="38520" y="42660"/>
                      <a:pt x="37100" y="42725"/>
                      <a:pt x="35679" y="42725"/>
                    </a:cubicBezTo>
                    <a:cubicBezTo>
                      <a:pt x="30578" y="42725"/>
                      <a:pt x="30578" y="42725"/>
                      <a:pt x="29867" y="37559"/>
                    </a:cubicBezTo>
                    <a:cubicBezTo>
                      <a:pt x="29351" y="33684"/>
                      <a:pt x="29351" y="33684"/>
                      <a:pt x="25411" y="33684"/>
                    </a:cubicBezTo>
                    <a:cubicBezTo>
                      <a:pt x="22312" y="33684"/>
                      <a:pt x="19277" y="33749"/>
                      <a:pt x="16177" y="33684"/>
                    </a:cubicBezTo>
                    <a:cubicBezTo>
                      <a:pt x="15144" y="33684"/>
                      <a:pt x="14627" y="34007"/>
                      <a:pt x="14175" y="34911"/>
                    </a:cubicBezTo>
                    <a:cubicBezTo>
                      <a:pt x="13142" y="37106"/>
                      <a:pt x="11915" y="39237"/>
                      <a:pt x="10882" y="41498"/>
                    </a:cubicBezTo>
                    <a:cubicBezTo>
                      <a:pt x="10430" y="42402"/>
                      <a:pt x="9913" y="42789"/>
                      <a:pt x="8880" y="42725"/>
                    </a:cubicBezTo>
                    <a:cubicBezTo>
                      <a:pt x="5974" y="42660"/>
                      <a:pt x="3132" y="42725"/>
                      <a:pt x="33" y="42725"/>
                    </a:cubicBezTo>
                    <a:close/>
                    <a:moveTo>
                      <a:pt x="25928" y="12374"/>
                    </a:moveTo>
                    <a:cubicBezTo>
                      <a:pt x="25799" y="12374"/>
                      <a:pt x="25605" y="12374"/>
                      <a:pt x="25476" y="12374"/>
                    </a:cubicBezTo>
                    <a:cubicBezTo>
                      <a:pt x="23474" y="16377"/>
                      <a:pt x="21408" y="20446"/>
                      <a:pt x="19277" y="24772"/>
                    </a:cubicBezTo>
                    <a:cubicBezTo>
                      <a:pt x="22118" y="24772"/>
                      <a:pt x="24507" y="24772"/>
                      <a:pt x="26961" y="24772"/>
                    </a:cubicBezTo>
                    <a:cubicBezTo>
                      <a:pt x="27478" y="24772"/>
                      <a:pt x="27930" y="24643"/>
                      <a:pt x="27801" y="23997"/>
                    </a:cubicBezTo>
                    <a:cubicBezTo>
                      <a:pt x="27155" y="20123"/>
                      <a:pt x="26509" y="16248"/>
                      <a:pt x="25928" y="12374"/>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2" name="Freeform: Shape 441">
                <a:extLst>
                  <a:ext uri="{FF2B5EF4-FFF2-40B4-BE49-F238E27FC236}">
                    <a16:creationId xmlns:a16="http://schemas.microsoft.com/office/drawing/2014/main" id="{3911005A-B7D6-41AB-821D-8412738D999E}"/>
                  </a:ext>
                </a:extLst>
              </p:cNvPr>
              <p:cNvSpPr/>
              <p:nvPr/>
            </p:nvSpPr>
            <p:spPr>
              <a:xfrm>
                <a:off x="10990189" y="1701229"/>
                <a:ext cx="30351" cy="42620"/>
              </a:xfrm>
              <a:custGeom>
                <a:avLst/>
                <a:gdLst>
                  <a:gd name="connsiteX0" fmla="*/ 13222 w 30350"/>
                  <a:gd name="connsiteY0" fmla="*/ 16952 h 42620"/>
                  <a:gd name="connsiteX1" fmla="*/ 24975 w 30350"/>
                  <a:gd name="connsiteY1" fmla="*/ 16952 h 42620"/>
                  <a:gd name="connsiteX2" fmla="*/ 26331 w 30350"/>
                  <a:gd name="connsiteY2" fmla="*/ 18566 h 42620"/>
                  <a:gd name="connsiteX3" fmla="*/ 25362 w 30350"/>
                  <a:gd name="connsiteY3" fmla="*/ 24184 h 42620"/>
                  <a:gd name="connsiteX4" fmla="*/ 23748 w 30350"/>
                  <a:gd name="connsiteY4" fmla="*/ 25476 h 42620"/>
                  <a:gd name="connsiteX5" fmla="*/ 13286 w 30350"/>
                  <a:gd name="connsiteY5" fmla="*/ 25411 h 42620"/>
                  <a:gd name="connsiteX6" fmla="*/ 11413 w 30350"/>
                  <a:gd name="connsiteY6" fmla="*/ 26897 h 42620"/>
                  <a:gd name="connsiteX7" fmla="*/ 10445 w 30350"/>
                  <a:gd name="connsiteY7" fmla="*/ 32773 h 42620"/>
                  <a:gd name="connsiteX8" fmla="*/ 11672 w 30350"/>
                  <a:gd name="connsiteY8" fmla="*/ 34323 h 42620"/>
                  <a:gd name="connsiteX9" fmla="*/ 23166 w 30350"/>
                  <a:gd name="connsiteY9" fmla="*/ 34258 h 42620"/>
                  <a:gd name="connsiteX10" fmla="*/ 24587 w 30350"/>
                  <a:gd name="connsiteY10" fmla="*/ 35873 h 42620"/>
                  <a:gd name="connsiteX11" fmla="*/ 23489 w 30350"/>
                  <a:gd name="connsiteY11" fmla="*/ 41685 h 42620"/>
                  <a:gd name="connsiteX12" fmla="*/ 22198 w 30350"/>
                  <a:gd name="connsiteY12" fmla="*/ 42782 h 42620"/>
                  <a:gd name="connsiteX13" fmla="*/ 1081 w 30350"/>
                  <a:gd name="connsiteY13" fmla="*/ 42782 h 42620"/>
                  <a:gd name="connsiteX14" fmla="*/ 113 w 30350"/>
                  <a:gd name="connsiteY14" fmla="*/ 41362 h 42620"/>
                  <a:gd name="connsiteX15" fmla="*/ 4762 w 30350"/>
                  <a:gd name="connsiteY15" fmla="*/ 14756 h 42620"/>
                  <a:gd name="connsiteX16" fmla="*/ 7022 w 30350"/>
                  <a:gd name="connsiteY16" fmla="*/ 1841 h 42620"/>
                  <a:gd name="connsiteX17" fmla="*/ 9089 w 30350"/>
                  <a:gd name="connsiteY17" fmla="*/ 33 h 42620"/>
                  <a:gd name="connsiteX18" fmla="*/ 29172 w 30350"/>
                  <a:gd name="connsiteY18" fmla="*/ 33 h 42620"/>
                  <a:gd name="connsiteX19" fmla="*/ 30528 w 30350"/>
                  <a:gd name="connsiteY19" fmla="*/ 1518 h 42620"/>
                  <a:gd name="connsiteX20" fmla="*/ 29559 w 30350"/>
                  <a:gd name="connsiteY20" fmla="*/ 7136 h 42620"/>
                  <a:gd name="connsiteX21" fmla="*/ 27816 w 30350"/>
                  <a:gd name="connsiteY21" fmla="*/ 8557 h 42620"/>
                  <a:gd name="connsiteX22" fmla="*/ 16128 w 30350"/>
                  <a:gd name="connsiteY22" fmla="*/ 8492 h 42620"/>
                  <a:gd name="connsiteX23" fmla="*/ 14384 w 30350"/>
                  <a:gd name="connsiteY23" fmla="*/ 9719 h 42620"/>
                  <a:gd name="connsiteX24" fmla="*/ 13222 w 30350"/>
                  <a:gd name="connsiteY24" fmla="*/ 16952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50" h="42620">
                    <a:moveTo>
                      <a:pt x="13222" y="16952"/>
                    </a:moveTo>
                    <a:cubicBezTo>
                      <a:pt x="17225" y="16952"/>
                      <a:pt x="21100" y="17016"/>
                      <a:pt x="24975" y="16952"/>
                    </a:cubicBezTo>
                    <a:cubicBezTo>
                      <a:pt x="26266" y="16952"/>
                      <a:pt x="26589" y="17275"/>
                      <a:pt x="26331" y="18566"/>
                    </a:cubicBezTo>
                    <a:cubicBezTo>
                      <a:pt x="25879" y="20439"/>
                      <a:pt x="25620" y="22312"/>
                      <a:pt x="25362" y="24184"/>
                    </a:cubicBezTo>
                    <a:cubicBezTo>
                      <a:pt x="25233" y="25153"/>
                      <a:pt x="24716" y="25540"/>
                      <a:pt x="23748" y="25476"/>
                    </a:cubicBezTo>
                    <a:cubicBezTo>
                      <a:pt x="20260" y="25411"/>
                      <a:pt x="16773" y="25476"/>
                      <a:pt x="13286" y="25411"/>
                    </a:cubicBezTo>
                    <a:cubicBezTo>
                      <a:pt x="12124" y="25411"/>
                      <a:pt x="11543" y="25605"/>
                      <a:pt x="11413" y="26897"/>
                    </a:cubicBezTo>
                    <a:cubicBezTo>
                      <a:pt x="11220" y="28834"/>
                      <a:pt x="10897" y="30836"/>
                      <a:pt x="10445" y="32773"/>
                    </a:cubicBezTo>
                    <a:cubicBezTo>
                      <a:pt x="10186" y="33935"/>
                      <a:pt x="10380" y="34323"/>
                      <a:pt x="11672" y="34323"/>
                    </a:cubicBezTo>
                    <a:cubicBezTo>
                      <a:pt x="15482" y="34258"/>
                      <a:pt x="19356" y="34323"/>
                      <a:pt x="23166" y="34258"/>
                    </a:cubicBezTo>
                    <a:cubicBezTo>
                      <a:pt x="24458" y="34258"/>
                      <a:pt x="24845" y="34581"/>
                      <a:pt x="24587" y="35873"/>
                    </a:cubicBezTo>
                    <a:cubicBezTo>
                      <a:pt x="24135" y="37810"/>
                      <a:pt x="23812" y="39747"/>
                      <a:pt x="23489" y="41685"/>
                    </a:cubicBezTo>
                    <a:cubicBezTo>
                      <a:pt x="23360" y="42524"/>
                      <a:pt x="23037" y="42782"/>
                      <a:pt x="22198" y="42782"/>
                    </a:cubicBezTo>
                    <a:cubicBezTo>
                      <a:pt x="15159" y="42782"/>
                      <a:pt x="8120" y="42718"/>
                      <a:pt x="1081" y="42782"/>
                    </a:cubicBezTo>
                    <a:cubicBezTo>
                      <a:pt x="-146" y="42782"/>
                      <a:pt x="-17" y="42201"/>
                      <a:pt x="113" y="41362"/>
                    </a:cubicBezTo>
                    <a:cubicBezTo>
                      <a:pt x="1662" y="32515"/>
                      <a:pt x="3212" y="23603"/>
                      <a:pt x="4762" y="14756"/>
                    </a:cubicBezTo>
                    <a:cubicBezTo>
                      <a:pt x="5537" y="10430"/>
                      <a:pt x="6312" y="6168"/>
                      <a:pt x="7022" y="1841"/>
                    </a:cubicBezTo>
                    <a:cubicBezTo>
                      <a:pt x="7216" y="485"/>
                      <a:pt x="7668" y="33"/>
                      <a:pt x="9089" y="33"/>
                    </a:cubicBezTo>
                    <a:cubicBezTo>
                      <a:pt x="15805" y="97"/>
                      <a:pt x="22456" y="97"/>
                      <a:pt x="29172" y="33"/>
                    </a:cubicBezTo>
                    <a:cubicBezTo>
                      <a:pt x="30334" y="33"/>
                      <a:pt x="30916" y="33"/>
                      <a:pt x="30528" y="1518"/>
                    </a:cubicBezTo>
                    <a:cubicBezTo>
                      <a:pt x="30011" y="3326"/>
                      <a:pt x="29818" y="5264"/>
                      <a:pt x="29559" y="7136"/>
                    </a:cubicBezTo>
                    <a:cubicBezTo>
                      <a:pt x="29430" y="8234"/>
                      <a:pt x="28914" y="8557"/>
                      <a:pt x="27816" y="8557"/>
                    </a:cubicBezTo>
                    <a:cubicBezTo>
                      <a:pt x="23941" y="8492"/>
                      <a:pt x="20002" y="8557"/>
                      <a:pt x="16128" y="8492"/>
                    </a:cubicBezTo>
                    <a:cubicBezTo>
                      <a:pt x="15223" y="8492"/>
                      <a:pt x="14578" y="8557"/>
                      <a:pt x="14384" y="9719"/>
                    </a:cubicBezTo>
                    <a:cubicBezTo>
                      <a:pt x="14061" y="12238"/>
                      <a:pt x="13609" y="14498"/>
                      <a:pt x="13222" y="16952"/>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3" name="Freeform: Shape 442">
                <a:extLst>
                  <a:ext uri="{FF2B5EF4-FFF2-40B4-BE49-F238E27FC236}">
                    <a16:creationId xmlns:a16="http://schemas.microsoft.com/office/drawing/2014/main" id="{E2AEB4BB-5831-4888-B65F-2B6A2749FDCC}"/>
                  </a:ext>
                </a:extLst>
              </p:cNvPr>
              <p:cNvSpPr/>
              <p:nvPr/>
            </p:nvSpPr>
            <p:spPr>
              <a:xfrm>
                <a:off x="10773871" y="1701353"/>
                <a:ext cx="32934" cy="42620"/>
              </a:xfrm>
              <a:custGeom>
                <a:avLst/>
                <a:gdLst>
                  <a:gd name="connsiteX0" fmla="*/ 15404 w 32934"/>
                  <a:gd name="connsiteY0" fmla="*/ 103 h 42620"/>
                  <a:gd name="connsiteX1" fmla="*/ 20506 w 32934"/>
                  <a:gd name="connsiteY1" fmla="*/ 103 h 42620"/>
                  <a:gd name="connsiteX2" fmla="*/ 32517 w 32934"/>
                  <a:gd name="connsiteY2" fmla="*/ 15343 h 42620"/>
                  <a:gd name="connsiteX3" fmla="*/ 19021 w 32934"/>
                  <a:gd name="connsiteY3" fmla="*/ 26708 h 42620"/>
                  <a:gd name="connsiteX4" fmla="*/ 13273 w 32934"/>
                  <a:gd name="connsiteY4" fmla="*/ 26708 h 42620"/>
                  <a:gd name="connsiteX5" fmla="*/ 11078 w 32934"/>
                  <a:gd name="connsiteY5" fmla="*/ 28581 h 42620"/>
                  <a:gd name="connsiteX6" fmla="*/ 8947 w 32934"/>
                  <a:gd name="connsiteY6" fmla="*/ 41302 h 42620"/>
                  <a:gd name="connsiteX7" fmla="*/ 7461 w 32934"/>
                  <a:gd name="connsiteY7" fmla="*/ 42723 h 42620"/>
                  <a:gd name="connsiteX8" fmla="*/ 1133 w 32934"/>
                  <a:gd name="connsiteY8" fmla="*/ 42723 h 42620"/>
                  <a:gd name="connsiteX9" fmla="*/ 100 w 32934"/>
                  <a:gd name="connsiteY9" fmla="*/ 41432 h 42620"/>
                  <a:gd name="connsiteX10" fmla="*/ 7009 w 32934"/>
                  <a:gd name="connsiteY10" fmla="*/ 1782 h 42620"/>
                  <a:gd name="connsiteX11" fmla="*/ 9076 w 32934"/>
                  <a:gd name="connsiteY11" fmla="*/ 38 h 42620"/>
                  <a:gd name="connsiteX12" fmla="*/ 15404 w 32934"/>
                  <a:gd name="connsiteY12" fmla="*/ 103 h 42620"/>
                  <a:gd name="connsiteX13" fmla="*/ 18116 w 32934"/>
                  <a:gd name="connsiteY13" fmla="*/ 8627 h 42620"/>
                  <a:gd name="connsiteX14" fmla="*/ 16502 w 32934"/>
                  <a:gd name="connsiteY14" fmla="*/ 8627 h 42620"/>
                  <a:gd name="connsiteX15" fmla="*/ 14306 w 32934"/>
                  <a:gd name="connsiteY15" fmla="*/ 10435 h 42620"/>
                  <a:gd name="connsiteX16" fmla="*/ 13144 w 32934"/>
                  <a:gd name="connsiteY16" fmla="*/ 17086 h 42620"/>
                  <a:gd name="connsiteX17" fmla="*/ 13854 w 32934"/>
                  <a:gd name="connsiteY17" fmla="*/ 18378 h 42620"/>
                  <a:gd name="connsiteX18" fmla="*/ 19731 w 32934"/>
                  <a:gd name="connsiteY18" fmla="*/ 18120 h 42620"/>
                  <a:gd name="connsiteX19" fmla="*/ 23605 w 32934"/>
                  <a:gd name="connsiteY19" fmla="*/ 11985 h 42620"/>
                  <a:gd name="connsiteX20" fmla="*/ 18891 w 32934"/>
                  <a:gd name="connsiteY20" fmla="*/ 8691 h 42620"/>
                  <a:gd name="connsiteX21" fmla="*/ 18116 w 32934"/>
                  <a:gd name="connsiteY21" fmla="*/ 8627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934" h="42620">
                    <a:moveTo>
                      <a:pt x="15404" y="103"/>
                    </a:moveTo>
                    <a:cubicBezTo>
                      <a:pt x="17083" y="103"/>
                      <a:pt x="18827" y="103"/>
                      <a:pt x="20506" y="103"/>
                    </a:cubicBezTo>
                    <a:cubicBezTo>
                      <a:pt x="29611" y="167"/>
                      <a:pt x="34583" y="6496"/>
                      <a:pt x="32517" y="15343"/>
                    </a:cubicBezTo>
                    <a:cubicBezTo>
                      <a:pt x="30967" y="21865"/>
                      <a:pt x="25736" y="26385"/>
                      <a:pt x="19021" y="26708"/>
                    </a:cubicBezTo>
                    <a:cubicBezTo>
                      <a:pt x="17083" y="26837"/>
                      <a:pt x="15211" y="26902"/>
                      <a:pt x="13273" y="26708"/>
                    </a:cubicBezTo>
                    <a:cubicBezTo>
                      <a:pt x="11723" y="26579"/>
                      <a:pt x="11336" y="27225"/>
                      <a:pt x="11078" y="28581"/>
                    </a:cubicBezTo>
                    <a:cubicBezTo>
                      <a:pt x="10432" y="32843"/>
                      <a:pt x="9592" y="37040"/>
                      <a:pt x="8947" y="41302"/>
                    </a:cubicBezTo>
                    <a:cubicBezTo>
                      <a:pt x="8817" y="42271"/>
                      <a:pt x="8559" y="42723"/>
                      <a:pt x="7461" y="42723"/>
                    </a:cubicBezTo>
                    <a:cubicBezTo>
                      <a:pt x="5330" y="42659"/>
                      <a:pt x="3199" y="42659"/>
                      <a:pt x="1133" y="42723"/>
                    </a:cubicBezTo>
                    <a:cubicBezTo>
                      <a:pt x="100" y="42723"/>
                      <a:pt x="-94" y="42529"/>
                      <a:pt x="100" y="41432"/>
                    </a:cubicBezTo>
                    <a:cubicBezTo>
                      <a:pt x="2424" y="28193"/>
                      <a:pt x="4749" y="15020"/>
                      <a:pt x="7009" y="1782"/>
                    </a:cubicBezTo>
                    <a:cubicBezTo>
                      <a:pt x="7203" y="490"/>
                      <a:pt x="7655" y="-26"/>
                      <a:pt x="9076" y="38"/>
                    </a:cubicBezTo>
                    <a:cubicBezTo>
                      <a:pt x="11142" y="167"/>
                      <a:pt x="13273" y="103"/>
                      <a:pt x="15404" y="103"/>
                    </a:cubicBezTo>
                    <a:close/>
                    <a:moveTo>
                      <a:pt x="18116" y="8627"/>
                    </a:moveTo>
                    <a:cubicBezTo>
                      <a:pt x="17600" y="8627"/>
                      <a:pt x="17019" y="8691"/>
                      <a:pt x="16502" y="8627"/>
                    </a:cubicBezTo>
                    <a:cubicBezTo>
                      <a:pt x="14952" y="8304"/>
                      <a:pt x="14500" y="9143"/>
                      <a:pt x="14306" y="10435"/>
                    </a:cubicBezTo>
                    <a:cubicBezTo>
                      <a:pt x="13984" y="12631"/>
                      <a:pt x="13532" y="14826"/>
                      <a:pt x="13144" y="17086"/>
                    </a:cubicBezTo>
                    <a:cubicBezTo>
                      <a:pt x="13015" y="17668"/>
                      <a:pt x="12821" y="18378"/>
                      <a:pt x="13854" y="18378"/>
                    </a:cubicBezTo>
                    <a:cubicBezTo>
                      <a:pt x="15856" y="18313"/>
                      <a:pt x="17794" y="18572"/>
                      <a:pt x="19731" y="18120"/>
                    </a:cubicBezTo>
                    <a:cubicBezTo>
                      <a:pt x="22314" y="17474"/>
                      <a:pt x="23928" y="14891"/>
                      <a:pt x="23605" y="11985"/>
                    </a:cubicBezTo>
                    <a:cubicBezTo>
                      <a:pt x="23347" y="9660"/>
                      <a:pt x="21991" y="8691"/>
                      <a:pt x="18891" y="8691"/>
                    </a:cubicBezTo>
                    <a:cubicBezTo>
                      <a:pt x="18633" y="8627"/>
                      <a:pt x="18375" y="8627"/>
                      <a:pt x="18116" y="862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4" name="Freeform: Shape 443">
                <a:extLst>
                  <a:ext uri="{FF2B5EF4-FFF2-40B4-BE49-F238E27FC236}">
                    <a16:creationId xmlns:a16="http://schemas.microsoft.com/office/drawing/2014/main" id="{3032EFFF-BFCB-4505-B641-6FF5DC805796}"/>
                  </a:ext>
                </a:extLst>
              </p:cNvPr>
              <p:cNvSpPr/>
              <p:nvPr/>
            </p:nvSpPr>
            <p:spPr>
              <a:xfrm>
                <a:off x="10876059" y="1700754"/>
                <a:ext cx="33580" cy="43912"/>
              </a:xfrm>
              <a:custGeom>
                <a:avLst/>
                <a:gdLst>
                  <a:gd name="connsiteX0" fmla="*/ 32489 w 33579"/>
                  <a:gd name="connsiteY0" fmla="*/ 12067 h 43911"/>
                  <a:gd name="connsiteX1" fmla="*/ 16732 w 33579"/>
                  <a:gd name="connsiteY1" fmla="*/ 10970 h 43911"/>
                  <a:gd name="connsiteX2" fmla="*/ 9564 w 33579"/>
                  <a:gd name="connsiteY2" fmla="*/ 25758 h 43911"/>
                  <a:gd name="connsiteX3" fmla="*/ 23707 w 33579"/>
                  <a:gd name="connsiteY3" fmla="*/ 34475 h 43911"/>
                  <a:gd name="connsiteX4" fmla="*/ 29002 w 33579"/>
                  <a:gd name="connsiteY4" fmla="*/ 31828 h 43911"/>
                  <a:gd name="connsiteX5" fmla="*/ 27904 w 33579"/>
                  <a:gd name="connsiteY5" fmla="*/ 41256 h 43911"/>
                  <a:gd name="connsiteX6" fmla="*/ 27065 w 33579"/>
                  <a:gd name="connsiteY6" fmla="*/ 42095 h 43911"/>
                  <a:gd name="connsiteX7" fmla="*/ 1040 w 33579"/>
                  <a:gd name="connsiteY7" fmla="*/ 31505 h 43911"/>
                  <a:gd name="connsiteX8" fmla="*/ 21705 w 33579"/>
                  <a:gd name="connsiteY8" fmla="*/ 185 h 43911"/>
                  <a:gd name="connsiteX9" fmla="*/ 32360 w 33579"/>
                  <a:gd name="connsiteY9" fmla="*/ 1477 h 43911"/>
                  <a:gd name="connsiteX10" fmla="*/ 33522 w 33579"/>
                  <a:gd name="connsiteY10" fmla="*/ 3479 h 43911"/>
                  <a:gd name="connsiteX11" fmla="*/ 32489 w 33579"/>
                  <a:gd name="connsiteY11" fmla="*/ 12067 h 4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9" h="43911">
                    <a:moveTo>
                      <a:pt x="32489" y="12067"/>
                    </a:moveTo>
                    <a:cubicBezTo>
                      <a:pt x="27323" y="7999"/>
                      <a:pt x="22028" y="7676"/>
                      <a:pt x="16732" y="10970"/>
                    </a:cubicBezTo>
                    <a:cubicBezTo>
                      <a:pt x="11373" y="14328"/>
                      <a:pt x="8854" y="19300"/>
                      <a:pt x="9564" y="25758"/>
                    </a:cubicBezTo>
                    <a:cubicBezTo>
                      <a:pt x="10404" y="33248"/>
                      <a:pt x="16151" y="36736"/>
                      <a:pt x="23707" y="34475"/>
                    </a:cubicBezTo>
                    <a:cubicBezTo>
                      <a:pt x="25450" y="33959"/>
                      <a:pt x="27065" y="33119"/>
                      <a:pt x="29002" y="31828"/>
                    </a:cubicBezTo>
                    <a:cubicBezTo>
                      <a:pt x="28614" y="35250"/>
                      <a:pt x="28292" y="38285"/>
                      <a:pt x="27904" y="41256"/>
                    </a:cubicBezTo>
                    <a:cubicBezTo>
                      <a:pt x="27840" y="41708"/>
                      <a:pt x="27452" y="41902"/>
                      <a:pt x="27065" y="42095"/>
                    </a:cubicBezTo>
                    <a:cubicBezTo>
                      <a:pt x="17636" y="46228"/>
                      <a:pt x="4915" y="43839"/>
                      <a:pt x="1040" y="31505"/>
                    </a:cubicBezTo>
                    <a:cubicBezTo>
                      <a:pt x="-3351" y="17556"/>
                      <a:pt x="7175" y="1735"/>
                      <a:pt x="21705" y="185"/>
                    </a:cubicBezTo>
                    <a:cubicBezTo>
                      <a:pt x="25386" y="-202"/>
                      <a:pt x="28937" y="121"/>
                      <a:pt x="32360" y="1477"/>
                    </a:cubicBezTo>
                    <a:cubicBezTo>
                      <a:pt x="33329" y="1864"/>
                      <a:pt x="33716" y="2316"/>
                      <a:pt x="33522" y="3479"/>
                    </a:cubicBezTo>
                    <a:cubicBezTo>
                      <a:pt x="33135" y="6255"/>
                      <a:pt x="32876" y="9032"/>
                      <a:pt x="32489" y="1206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5" name="Freeform: Shape 444">
                <a:extLst>
                  <a:ext uri="{FF2B5EF4-FFF2-40B4-BE49-F238E27FC236}">
                    <a16:creationId xmlns:a16="http://schemas.microsoft.com/office/drawing/2014/main" id="{7FBF9DBA-86A1-462F-8EAE-ADC2356673B6}"/>
                  </a:ext>
                </a:extLst>
              </p:cNvPr>
              <p:cNvSpPr/>
              <p:nvPr/>
            </p:nvSpPr>
            <p:spPr>
              <a:xfrm>
                <a:off x="11274018" y="1912637"/>
                <a:ext cx="19373" cy="17436"/>
              </a:xfrm>
              <a:custGeom>
                <a:avLst/>
                <a:gdLst>
                  <a:gd name="connsiteX0" fmla="*/ 16242 w 19372"/>
                  <a:gd name="connsiteY0" fmla="*/ 3923 h 17435"/>
                  <a:gd name="connsiteX1" fmla="*/ 11463 w 19372"/>
                  <a:gd name="connsiteY1" fmla="*/ 16063 h 17435"/>
                  <a:gd name="connsiteX2" fmla="*/ 9784 w 19372"/>
                  <a:gd name="connsiteY2" fmla="*/ 18000 h 17435"/>
                  <a:gd name="connsiteX3" fmla="*/ 8169 w 19372"/>
                  <a:gd name="connsiteY3" fmla="*/ 15999 h 17435"/>
                  <a:gd name="connsiteX4" fmla="*/ 3326 w 19372"/>
                  <a:gd name="connsiteY4" fmla="*/ 3664 h 17435"/>
                  <a:gd name="connsiteX5" fmla="*/ 3068 w 19372"/>
                  <a:gd name="connsiteY5" fmla="*/ 5666 h 17435"/>
                  <a:gd name="connsiteX6" fmla="*/ 3068 w 19372"/>
                  <a:gd name="connsiteY6" fmla="*/ 16709 h 17435"/>
                  <a:gd name="connsiteX7" fmla="*/ 1583 w 19372"/>
                  <a:gd name="connsiteY7" fmla="*/ 18000 h 17435"/>
                  <a:gd name="connsiteX8" fmla="*/ 33 w 19372"/>
                  <a:gd name="connsiteY8" fmla="*/ 16709 h 17435"/>
                  <a:gd name="connsiteX9" fmla="*/ 33 w 19372"/>
                  <a:gd name="connsiteY9" fmla="*/ 1340 h 17435"/>
                  <a:gd name="connsiteX10" fmla="*/ 1066 w 19372"/>
                  <a:gd name="connsiteY10" fmla="*/ 177 h 17435"/>
                  <a:gd name="connsiteX11" fmla="*/ 5651 w 19372"/>
                  <a:gd name="connsiteY11" fmla="*/ 2954 h 17435"/>
                  <a:gd name="connsiteX12" fmla="*/ 9848 w 19372"/>
                  <a:gd name="connsiteY12" fmla="*/ 13609 h 17435"/>
                  <a:gd name="connsiteX13" fmla="*/ 14369 w 19372"/>
                  <a:gd name="connsiteY13" fmla="*/ 1985 h 17435"/>
                  <a:gd name="connsiteX14" fmla="*/ 19212 w 19372"/>
                  <a:gd name="connsiteY14" fmla="*/ 306 h 17435"/>
                  <a:gd name="connsiteX15" fmla="*/ 19535 w 19372"/>
                  <a:gd name="connsiteY15" fmla="*/ 1404 h 17435"/>
                  <a:gd name="connsiteX16" fmla="*/ 19599 w 19372"/>
                  <a:gd name="connsiteY16" fmla="*/ 16773 h 17435"/>
                  <a:gd name="connsiteX17" fmla="*/ 18050 w 19372"/>
                  <a:gd name="connsiteY17" fmla="*/ 18000 h 17435"/>
                  <a:gd name="connsiteX18" fmla="*/ 16629 w 19372"/>
                  <a:gd name="connsiteY18" fmla="*/ 16644 h 17435"/>
                  <a:gd name="connsiteX19" fmla="*/ 16629 w 19372"/>
                  <a:gd name="connsiteY19" fmla="*/ 3987 h 17435"/>
                  <a:gd name="connsiteX20" fmla="*/ 16242 w 19372"/>
                  <a:gd name="connsiteY20" fmla="*/ 3923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72" h="17435">
                    <a:moveTo>
                      <a:pt x="16242" y="3923"/>
                    </a:moveTo>
                    <a:cubicBezTo>
                      <a:pt x="14627" y="7991"/>
                      <a:pt x="13077" y="11995"/>
                      <a:pt x="11463" y="16063"/>
                    </a:cubicBezTo>
                    <a:cubicBezTo>
                      <a:pt x="11140" y="16838"/>
                      <a:pt x="11205" y="18000"/>
                      <a:pt x="9784" y="18000"/>
                    </a:cubicBezTo>
                    <a:cubicBezTo>
                      <a:pt x="8363" y="17936"/>
                      <a:pt x="8492" y="16773"/>
                      <a:pt x="8169" y="15999"/>
                    </a:cubicBezTo>
                    <a:cubicBezTo>
                      <a:pt x="6555" y="12124"/>
                      <a:pt x="5070" y="8185"/>
                      <a:pt x="3326" y="3664"/>
                    </a:cubicBezTo>
                    <a:cubicBezTo>
                      <a:pt x="3197" y="4698"/>
                      <a:pt x="3068" y="5150"/>
                      <a:pt x="3068" y="5666"/>
                    </a:cubicBezTo>
                    <a:cubicBezTo>
                      <a:pt x="3068" y="9347"/>
                      <a:pt x="3003" y="13028"/>
                      <a:pt x="3068" y="16709"/>
                    </a:cubicBezTo>
                    <a:cubicBezTo>
                      <a:pt x="3068" y="17871"/>
                      <a:pt x="2551" y="18000"/>
                      <a:pt x="1583" y="18000"/>
                    </a:cubicBezTo>
                    <a:cubicBezTo>
                      <a:pt x="679" y="18000"/>
                      <a:pt x="33" y="18000"/>
                      <a:pt x="33" y="16709"/>
                    </a:cubicBezTo>
                    <a:cubicBezTo>
                      <a:pt x="97" y="11607"/>
                      <a:pt x="97" y="6441"/>
                      <a:pt x="33" y="1340"/>
                    </a:cubicBezTo>
                    <a:cubicBezTo>
                      <a:pt x="33" y="565"/>
                      <a:pt x="227" y="306"/>
                      <a:pt x="1066" y="177"/>
                    </a:cubicBezTo>
                    <a:cubicBezTo>
                      <a:pt x="4230" y="-146"/>
                      <a:pt x="4489" y="-16"/>
                      <a:pt x="5651" y="2954"/>
                    </a:cubicBezTo>
                    <a:cubicBezTo>
                      <a:pt x="7007" y="6377"/>
                      <a:pt x="8363" y="9735"/>
                      <a:pt x="9848" y="13609"/>
                    </a:cubicBezTo>
                    <a:cubicBezTo>
                      <a:pt x="11463" y="9412"/>
                      <a:pt x="12884" y="5666"/>
                      <a:pt x="14369" y="1985"/>
                    </a:cubicBezTo>
                    <a:cubicBezTo>
                      <a:pt x="14950" y="500"/>
                      <a:pt x="17920" y="-468"/>
                      <a:pt x="19212" y="306"/>
                    </a:cubicBezTo>
                    <a:cubicBezTo>
                      <a:pt x="19664" y="565"/>
                      <a:pt x="19535" y="1017"/>
                      <a:pt x="19535" y="1404"/>
                    </a:cubicBezTo>
                    <a:cubicBezTo>
                      <a:pt x="19535" y="6506"/>
                      <a:pt x="19535" y="11672"/>
                      <a:pt x="19599" y="16773"/>
                    </a:cubicBezTo>
                    <a:cubicBezTo>
                      <a:pt x="19599" y="18065"/>
                      <a:pt x="18954" y="17936"/>
                      <a:pt x="18050" y="18000"/>
                    </a:cubicBezTo>
                    <a:cubicBezTo>
                      <a:pt x="17016" y="18065"/>
                      <a:pt x="16629" y="17807"/>
                      <a:pt x="16629" y="16644"/>
                    </a:cubicBezTo>
                    <a:cubicBezTo>
                      <a:pt x="16694" y="12447"/>
                      <a:pt x="16629" y="8249"/>
                      <a:pt x="16629" y="3987"/>
                    </a:cubicBezTo>
                    <a:cubicBezTo>
                      <a:pt x="16500" y="3923"/>
                      <a:pt x="16371" y="3923"/>
                      <a:pt x="16242" y="3923"/>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6" name="Freeform: Shape 445">
                <a:extLst>
                  <a:ext uri="{FF2B5EF4-FFF2-40B4-BE49-F238E27FC236}">
                    <a16:creationId xmlns:a16="http://schemas.microsoft.com/office/drawing/2014/main" id="{B6871F6C-2159-484F-BAA0-D9C31955B584}"/>
                  </a:ext>
                </a:extLst>
              </p:cNvPr>
              <p:cNvSpPr/>
              <p:nvPr/>
            </p:nvSpPr>
            <p:spPr>
              <a:xfrm>
                <a:off x="11256324" y="1912782"/>
                <a:ext cx="14207" cy="17436"/>
              </a:xfrm>
              <a:custGeom>
                <a:avLst/>
                <a:gdLst>
                  <a:gd name="connsiteX0" fmla="*/ 5651 w 14206"/>
                  <a:gd name="connsiteY0" fmla="*/ 10107 h 17435"/>
                  <a:gd name="connsiteX1" fmla="*/ 5716 w 14206"/>
                  <a:gd name="connsiteY1" fmla="*/ 4359 h 17435"/>
                  <a:gd name="connsiteX2" fmla="*/ 3649 w 14206"/>
                  <a:gd name="connsiteY2" fmla="*/ 2422 h 17435"/>
                  <a:gd name="connsiteX3" fmla="*/ 1389 w 14206"/>
                  <a:gd name="connsiteY3" fmla="*/ 2422 h 17435"/>
                  <a:gd name="connsiteX4" fmla="*/ 33 w 14206"/>
                  <a:gd name="connsiteY4" fmla="*/ 1131 h 17435"/>
                  <a:gd name="connsiteX5" fmla="*/ 1324 w 14206"/>
                  <a:gd name="connsiteY5" fmla="*/ 33 h 17435"/>
                  <a:gd name="connsiteX6" fmla="*/ 12819 w 14206"/>
                  <a:gd name="connsiteY6" fmla="*/ 33 h 17435"/>
                  <a:gd name="connsiteX7" fmla="*/ 14175 w 14206"/>
                  <a:gd name="connsiteY7" fmla="*/ 1260 h 17435"/>
                  <a:gd name="connsiteX8" fmla="*/ 12948 w 14206"/>
                  <a:gd name="connsiteY8" fmla="*/ 2422 h 17435"/>
                  <a:gd name="connsiteX9" fmla="*/ 8880 w 14206"/>
                  <a:gd name="connsiteY9" fmla="*/ 2745 h 17435"/>
                  <a:gd name="connsiteX10" fmla="*/ 8622 w 14206"/>
                  <a:gd name="connsiteY10" fmla="*/ 7136 h 17435"/>
                  <a:gd name="connsiteX11" fmla="*/ 8622 w 14206"/>
                  <a:gd name="connsiteY11" fmla="*/ 16177 h 17435"/>
                  <a:gd name="connsiteX12" fmla="*/ 7072 w 14206"/>
                  <a:gd name="connsiteY12" fmla="*/ 17856 h 17435"/>
                  <a:gd name="connsiteX13" fmla="*/ 5651 w 14206"/>
                  <a:gd name="connsiteY13" fmla="*/ 16306 h 17435"/>
                  <a:gd name="connsiteX14" fmla="*/ 5651 w 14206"/>
                  <a:gd name="connsiteY14" fmla="*/ 10107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6" h="17435">
                    <a:moveTo>
                      <a:pt x="5651" y="10107"/>
                    </a:moveTo>
                    <a:cubicBezTo>
                      <a:pt x="5651" y="8169"/>
                      <a:pt x="5522" y="6297"/>
                      <a:pt x="5716" y="4359"/>
                    </a:cubicBezTo>
                    <a:cubicBezTo>
                      <a:pt x="5845" y="2616"/>
                      <a:pt x="5134" y="2228"/>
                      <a:pt x="3649" y="2422"/>
                    </a:cubicBezTo>
                    <a:cubicBezTo>
                      <a:pt x="2939" y="2487"/>
                      <a:pt x="2164" y="2422"/>
                      <a:pt x="1389" y="2422"/>
                    </a:cubicBezTo>
                    <a:cubicBezTo>
                      <a:pt x="420" y="2487"/>
                      <a:pt x="33" y="2164"/>
                      <a:pt x="33" y="1131"/>
                    </a:cubicBezTo>
                    <a:cubicBezTo>
                      <a:pt x="33" y="162"/>
                      <a:pt x="549" y="33"/>
                      <a:pt x="1324" y="33"/>
                    </a:cubicBezTo>
                    <a:cubicBezTo>
                      <a:pt x="5134" y="33"/>
                      <a:pt x="8944" y="33"/>
                      <a:pt x="12819" y="33"/>
                    </a:cubicBezTo>
                    <a:cubicBezTo>
                      <a:pt x="13723" y="33"/>
                      <a:pt x="14240" y="162"/>
                      <a:pt x="14175" y="1260"/>
                    </a:cubicBezTo>
                    <a:cubicBezTo>
                      <a:pt x="14175" y="2164"/>
                      <a:pt x="13723" y="2358"/>
                      <a:pt x="12948" y="2422"/>
                    </a:cubicBezTo>
                    <a:cubicBezTo>
                      <a:pt x="11527" y="2487"/>
                      <a:pt x="9590" y="1776"/>
                      <a:pt x="8880" y="2745"/>
                    </a:cubicBezTo>
                    <a:cubicBezTo>
                      <a:pt x="8169" y="3778"/>
                      <a:pt x="8622" y="5651"/>
                      <a:pt x="8622" y="7136"/>
                    </a:cubicBezTo>
                    <a:cubicBezTo>
                      <a:pt x="8622" y="10171"/>
                      <a:pt x="8557" y="13142"/>
                      <a:pt x="8622" y="16177"/>
                    </a:cubicBezTo>
                    <a:cubicBezTo>
                      <a:pt x="8622" y="17339"/>
                      <a:pt x="8428" y="17856"/>
                      <a:pt x="7072" y="17856"/>
                    </a:cubicBezTo>
                    <a:cubicBezTo>
                      <a:pt x="5845" y="17856"/>
                      <a:pt x="5651" y="17339"/>
                      <a:pt x="5651" y="16306"/>
                    </a:cubicBezTo>
                    <a:cubicBezTo>
                      <a:pt x="5716" y="14175"/>
                      <a:pt x="5651" y="12173"/>
                      <a:pt x="5651" y="1010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288" name="Group 287">
            <a:extLst>
              <a:ext uri="{FF2B5EF4-FFF2-40B4-BE49-F238E27FC236}">
                <a16:creationId xmlns:a16="http://schemas.microsoft.com/office/drawing/2014/main" id="{DA84E787-B3AA-4C1B-A160-4D22B7807C6B}"/>
              </a:ext>
            </a:extLst>
          </p:cNvPr>
          <p:cNvGrpSpPr/>
          <p:nvPr/>
        </p:nvGrpSpPr>
        <p:grpSpPr>
          <a:xfrm>
            <a:off x="8631099" y="1603197"/>
            <a:ext cx="829595" cy="757953"/>
            <a:chOff x="4903652" y="4265116"/>
            <a:chExt cx="1320766" cy="1206708"/>
          </a:xfrm>
        </p:grpSpPr>
        <p:grpSp>
          <p:nvGrpSpPr>
            <p:cNvPr id="367" name="Group 366">
              <a:extLst>
                <a:ext uri="{FF2B5EF4-FFF2-40B4-BE49-F238E27FC236}">
                  <a16:creationId xmlns:a16="http://schemas.microsoft.com/office/drawing/2014/main" id="{19EF6898-70A7-4A12-BA9F-293B60FBA4EC}"/>
                </a:ext>
              </a:extLst>
            </p:cNvPr>
            <p:cNvGrpSpPr/>
            <p:nvPr/>
          </p:nvGrpSpPr>
          <p:grpSpPr>
            <a:xfrm>
              <a:off x="5391150" y="4603436"/>
              <a:ext cx="833268" cy="868388"/>
              <a:chOff x="4199491" y="3361552"/>
              <a:chExt cx="2024927" cy="2110272"/>
            </a:xfrm>
          </p:grpSpPr>
          <p:grpSp>
            <p:nvGrpSpPr>
              <p:cNvPr id="384" name="Group 383">
                <a:extLst>
                  <a:ext uri="{FF2B5EF4-FFF2-40B4-BE49-F238E27FC236}">
                    <a16:creationId xmlns:a16="http://schemas.microsoft.com/office/drawing/2014/main" id="{38EC2D01-27CE-47BD-97FA-82D3CAADC212}"/>
                  </a:ext>
                </a:extLst>
              </p:cNvPr>
              <p:cNvGrpSpPr/>
              <p:nvPr/>
            </p:nvGrpSpPr>
            <p:grpSpPr>
              <a:xfrm>
                <a:off x="4199491" y="3361552"/>
                <a:ext cx="2024927" cy="2110272"/>
                <a:chOff x="2862096" y="5372526"/>
                <a:chExt cx="556717" cy="580181"/>
              </a:xfrm>
            </p:grpSpPr>
            <p:sp>
              <p:nvSpPr>
                <p:cNvPr id="392" name="Freeform: Shape 391">
                  <a:extLst>
                    <a:ext uri="{FF2B5EF4-FFF2-40B4-BE49-F238E27FC236}">
                      <a16:creationId xmlns:a16="http://schemas.microsoft.com/office/drawing/2014/main" id="{434DC819-3388-4E03-ACB6-AC11D3DDB19D}"/>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423ED431-ED79-4508-900A-7D51C49A1D2E}"/>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BD6EFE12-D1B7-4F63-BC62-3955FB6E97E2}"/>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E79447FA-0084-4C1E-87DE-5347DAB4F8A7}"/>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D85C7DF2-4229-422E-9454-461A0F03E2B2}"/>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D2F7E733-750C-4891-BF3A-6ED3F14533D6}"/>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B27AA808-989F-4972-B726-14228B2D502E}"/>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85" name="Oval 384">
                <a:extLst>
                  <a:ext uri="{FF2B5EF4-FFF2-40B4-BE49-F238E27FC236}">
                    <a16:creationId xmlns:a16="http://schemas.microsoft.com/office/drawing/2014/main" id="{A8A6B5C2-3E94-4430-B2C0-8FFDD56EC342}"/>
                  </a:ext>
                </a:extLst>
              </p:cNvPr>
              <p:cNvSpPr/>
              <p:nvPr/>
            </p:nvSpPr>
            <p:spPr bwMode="auto">
              <a:xfrm>
                <a:off x="5154128" y="436149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386" name="Oval 385">
                <a:extLst>
                  <a:ext uri="{FF2B5EF4-FFF2-40B4-BE49-F238E27FC236}">
                    <a16:creationId xmlns:a16="http://schemas.microsoft.com/office/drawing/2014/main" id="{B7E9192C-88EB-475A-9A8B-F4D459EEF9C4}"/>
                  </a:ext>
                </a:extLst>
              </p:cNvPr>
              <p:cNvSpPr/>
              <p:nvPr/>
            </p:nvSpPr>
            <p:spPr bwMode="auto">
              <a:xfrm>
                <a:off x="5782652"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387" name="Oval 386">
                <a:extLst>
                  <a:ext uri="{FF2B5EF4-FFF2-40B4-BE49-F238E27FC236}">
                    <a16:creationId xmlns:a16="http://schemas.microsoft.com/office/drawing/2014/main" id="{B9F92770-C1C2-4676-92D3-CBA10BAFED0F}"/>
                  </a:ext>
                </a:extLst>
              </p:cNvPr>
              <p:cNvSpPr/>
              <p:nvPr/>
            </p:nvSpPr>
            <p:spPr bwMode="auto">
              <a:xfrm>
                <a:off x="5154128" y="3622567"/>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388" name="Oval 387">
                <a:extLst>
                  <a:ext uri="{FF2B5EF4-FFF2-40B4-BE49-F238E27FC236}">
                    <a16:creationId xmlns:a16="http://schemas.microsoft.com/office/drawing/2014/main" id="{66459B13-EC53-4E89-8FC0-CE235820ADD1}"/>
                  </a:ext>
                </a:extLst>
              </p:cNvPr>
              <p:cNvSpPr/>
              <p:nvPr/>
            </p:nvSpPr>
            <p:spPr bwMode="auto">
              <a:xfrm>
                <a:off x="5156601" y="5079481"/>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389" name="Oval 388">
                <a:extLst>
                  <a:ext uri="{FF2B5EF4-FFF2-40B4-BE49-F238E27FC236}">
                    <a16:creationId xmlns:a16="http://schemas.microsoft.com/office/drawing/2014/main" id="{585B477B-A78A-4C2B-93ED-47AF573B12EB}"/>
                  </a:ext>
                </a:extLst>
              </p:cNvPr>
              <p:cNvSpPr/>
              <p:nvPr/>
            </p:nvSpPr>
            <p:spPr bwMode="auto">
              <a:xfrm>
                <a:off x="4509929" y="4715485"/>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390" name="Oval 389">
                <a:extLst>
                  <a:ext uri="{FF2B5EF4-FFF2-40B4-BE49-F238E27FC236}">
                    <a16:creationId xmlns:a16="http://schemas.microsoft.com/office/drawing/2014/main" id="{222D23A2-2A12-4F45-88E4-FC8928A36707}"/>
                  </a:ext>
                </a:extLst>
              </p:cNvPr>
              <p:cNvSpPr/>
              <p:nvPr/>
            </p:nvSpPr>
            <p:spPr bwMode="auto">
              <a:xfrm>
                <a:off x="4509929"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391" name="Oval 390">
                <a:extLst>
                  <a:ext uri="{FF2B5EF4-FFF2-40B4-BE49-F238E27FC236}">
                    <a16:creationId xmlns:a16="http://schemas.microsoft.com/office/drawing/2014/main" id="{8B70733D-8A1F-4D83-93F2-A7C35078EF33}"/>
                  </a:ext>
                </a:extLst>
              </p:cNvPr>
              <p:cNvSpPr/>
              <p:nvPr/>
            </p:nvSpPr>
            <p:spPr bwMode="auto">
              <a:xfrm>
                <a:off x="5782652" y="471905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368" name="Group 367">
              <a:extLst>
                <a:ext uri="{FF2B5EF4-FFF2-40B4-BE49-F238E27FC236}">
                  <a16:creationId xmlns:a16="http://schemas.microsoft.com/office/drawing/2014/main" id="{F6C36ADA-9C48-4442-A655-F432986F7F07}"/>
                </a:ext>
              </a:extLst>
            </p:cNvPr>
            <p:cNvGrpSpPr/>
            <p:nvPr/>
          </p:nvGrpSpPr>
          <p:grpSpPr>
            <a:xfrm>
              <a:off x="4903652" y="4265116"/>
              <a:ext cx="669287" cy="388899"/>
              <a:chOff x="4849610" y="4257156"/>
              <a:chExt cx="335619" cy="171805"/>
            </a:xfrm>
          </p:grpSpPr>
          <p:sp>
            <p:nvSpPr>
              <p:cNvPr id="380" name="Freeform: Shape 379">
                <a:extLst>
                  <a:ext uri="{FF2B5EF4-FFF2-40B4-BE49-F238E27FC236}">
                    <a16:creationId xmlns:a16="http://schemas.microsoft.com/office/drawing/2014/main" id="{B2D1B3F0-5997-45CC-98B3-83FE6458ACA7}"/>
                  </a:ext>
                </a:extLst>
              </p:cNvPr>
              <p:cNvSpPr/>
              <p:nvPr/>
            </p:nvSpPr>
            <p:spPr>
              <a:xfrm>
                <a:off x="4849610" y="4257156"/>
                <a:ext cx="335619" cy="171805"/>
              </a:xfrm>
              <a:custGeom>
                <a:avLst/>
                <a:gdLst>
                  <a:gd name="connsiteX0" fmla="*/ 300745 w 326229"/>
                  <a:gd name="connsiteY0" fmla="*/ 167090 h 166998"/>
                  <a:gd name="connsiteX1" fmla="*/ 25558 w 326229"/>
                  <a:gd name="connsiteY1" fmla="*/ 167090 h 166998"/>
                  <a:gd name="connsiteX2" fmla="*/ 36 w 326229"/>
                  <a:gd name="connsiteY2" fmla="*/ 141569 h 166998"/>
                  <a:gd name="connsiteX3" fmla="*/ 36 w 326229"/>
                  <a:gd name="connsiteY3" fmla="*/ 25558 h 166998"/>
                  <a:gd name="connsiteX4" fmla="*/ 25558 w 326229"/>
                  <a:gd name="connsiteY4" fmla="*/ 36 h 166998"/>
                  <a:gd name="connsiteX5" fmla="*/ 300745 w 326229"/>
                  <a:gd name="connsiteY5" fmla="*/ 36 h 166998"/>
                  <a:gd name="connsiteX6" fmla="*/ 326266 w 326229"/>
                  <a:gd name="connsiteY6" fmla="*/ 25558 h 166998"/>
                  <a:gd name="connsiteX7" fmla="*/ 326266 w 326229"/>
                  <a:gd name="connsiteY7" fmla="*/ 141569 h 166998"/>
                  <a:gd name="connsiteX8" fmla="*/ 300745 w 326229"/>
                  <a:gd name="connsiteY8" fmla="*/ 167090 h 1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9" h="166998">
                    <a:moveTo>
                      <a:pt x="300745" y="167090"/>
                    </a:moveTo>
                    <a:lnTo>
                      <a:pt x="25558" y="167090"/>
                    </a:lnTo>
                    <a:cubicBezTo>
                      <a:pt x="11521" y="167090"/>
                      <a:pt x="36" y="155605"/>
                      <a:pt x="36" y="141569"/>
                    </a:cubicBezTo>
                    <a:lnTo>
                      <a:pt x="36" y="25558"/>
                    </a:lnTo>
                    <a:cubicBezTo>
                      <a:pt x="36" y="11521"/>
                      <a:pt x="11521" y="36"/>
                      <a:pt x="25558" y="36"/>
                    </a:cubicBezTo>
                    <a:lnTo>
                      <a:pt x="300745" y="36"/>
                    </a:lnTo>
                    <a:cubicBezTo>
                      <a:pt x="314781" y="36"/>
                      <a:pt x="326266" y="11521"/>
                      <a:pt x="326266" y="25558"/>
                    </a:cubicBezTo>
                    <a:lnTo>
                      <a:pt x="326266" y="141569"/>
                    </a:lnTo>
                    <a:cubicBezTo>
                      <a:pt x="326266" y="155605"/>
                      <a:pt x="314781" y="167090"/>
                      <a:pt x="300745" y="167090"/>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1" name="Freeform: Shape 380">
                <a:extLst>
                  <a:ext uri="{FF2B5EF4-FFF2-40B4-BE49-F238E27FC236}">
                    <a16:creationId xmlns:a16="http://schemas.microsoft.com/office/drawing/2014/main" id="{7B93B234-0C94-43EB-A5EA-066301BBC788}"/>
                  </a:ext>
                </a:extLst>
              </p:cNvPr>
              <p:cNvSpPr/>
              <p:nvPr/>
            </p:nvSpPr>
            <p:spPr>
              <a:xfrm>
                <a:off x="4888389" y="4297076"/>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2" name="Freeform: Shape 381">
                <a:extLst>
                  <a:ext uri="{FF2B5EF4-FFF2-40B4-BE49-F238E27FC236}">
                    <a16:creationId xmlns:a16="http://schemas.microsoft.com/office/drawing/2014/main" id="{E6A1BE8E-18D8-492D-AD06-4FDFADA9F32A}"/>
                  </a:ext>
                </a:extLst>
              </p:cNvPr>
              <p:cNvSpPr/>
              <p:nvPr/>
            </p:nvSpPr>
            <p:spPr>
              <a:xfrm>
                <a:off x="4888389" y="4342453"/>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DA0DAB71-0345-4245-92AC-50061CE54B33}"/>
                  </a:ext>
                </a:extLst>
              </p:cNvPr>
              <p:cNvSpPr/>
              <p:nvPr/>
            </p:nvSpPr>
            <p:spPr>
              <a:xfrm>
                <a:off x="4888389" y="4387830"/>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cxnSp>
          <p:nvCxnSpPr>
            <p:cNvPr id="369" name="Connector: Elbow 368">
              <a:extLst>
                <a:ext uri="{FF2B5EF4-FFF2-40B4-BE49-F238E27FC236}">
                  <a16:creationId xmlns:a16="http://schemas.microsoft.com/office/drawing/2014/main" id="{50C6EEC3-0F0C-4014-9C27-8ADDB186992B}"/>
                </a:ext>
              </a:extLst>
            </p:cNvPr>
            <p:cNvCxnSpPr>
              <a:stCxn id="389" idx="0"/>
              <a:endCxn id="380" idx="1"/>
            </p:cNvCxnSpPr>
            <p:nvPr/>
          </p:nvCxnSpPr>
          <p:spPr>
            <a:xfrm rot="16200000" flipV="1">
              <a:off x="4997823" y="4612492"/>
              <a:ext cx="506358" cy="589832"/>
            </a:xfrm>
            <a:prstGeom prst="bentConnector4">
              <a:avLst>
                <a:gd name="adj1" fmla="val 10518"/>
                <a:gd name="adj2" fmla="val 61243"/>
              </a:avLst>
            </a:prstGeom>
            <a:noFill/>
            <a:ln w="9525" cap="flat" cmpd="sng" algn="ctr">
              <a:solidFill>
                <a:srgbClr val="0078D7"/>
              </a:solidFill>
              <a:prstDash val="solid"/>
              <a:headEnd type="none"/>
              <a:tailEnd type="none"/>
            </a:ln>
            <a:effectLst/>
          </p:spPr>
        </p:cxnSp>
        <p:cxnSp>
          <p:nvCxnSpPr>
            <p:cNvPr id="370" name="Straight Connector 369">
              <a:extLst>
                <a:ext uri="{FF2B5EF4-FFF2-40B4-BE49-F238E27FC236}">
                  <a16:creationId xmlns:a16="http://schemas.microsoft.com/office/drawing/2014/main" id="{826C0637-655C-49CB-9D7A-7AF2A92FBCEA}"/>
                </a:ext>
              </a:extLst>
            </p:cNvPr>
            <p:cNvCxnSpPr>
              <a:stCxn id="390" idx="4"/>
              <a:endCxn id="389" idx="0"/>
            </p:cNvCxnSpPr>
            <p:nvPr/>
          </p:nvCxnSpPr>
          <p:spPr>
            <a:xfrm>
              <a:off x="5545918" y="4922875"/>
              <a:ext cx="0" cy="237712"/>
            </a:xfrm>
            <a:prstGeom prst="line">
              <a:avLst/>
            </a:prstGeom>
            <a:noFill/>
            <a:ln w="9525" cap="flat" cmpd="sng" algn="ctr">
              <a:solidFill>
                <a:srgbClr val="0078D7"/>
              </a:solidFill>
              <a:prstDash val="solid"/>
              <a:headEnd type="none"/>
              <a:tailEnd type="none"/>
            </a:ln>
            <a:effectLst/>
          </p:spPr>
        </p:cxnSp>
        <p:cxnSp>
          <p:nvCxnSpPr>
            <p:cNvPr id="371" name="Straight Connector 370">
              <a:extLst>
                <a:ext uri="{FF2B5EF4-FFF2-40B4-BE49-F238E27FC236}">
                  <a16:creationId xmlns:a16="http://schemas.microsoft.com/office/drawing/2014/main" id="{7E2CF02C-F8B9-4332-926C-56DBF183EE04}"/>
                </a:ext>
              </a:extLst>
            </p:cNvPr>
            <p:cNvCxnSpPr>
              <a:stCxn id="389" idx="5"/>
              <a:endCxn id="388" idx="2"/>
            </p:cNvCxnSpPr>
            <p:nvPr/>
          </p:nvCxnSpPr>
          <p:spPr>
            <a:xfrm>
              <a:off x="5565025" y="5206715"/>
              <a:ext cx="219981" cy="130679"/>
            </a:xfrm>
            <a:prstGeom prst="line">
              <a:avLst/>
            </a:prstGeom>
            <a:noFill/>
            <a:ln w="9525" cap="flat" cmpd="sng" algn="ctr">
              <a:solidFill>
                <a:srgbClr val="0078D7"/>
              </a:solidFill>
              <a:prstDash val="solid"/>
              <a:headEnd type="none"/>
              <a:tailEnd type="none"/>
            </a:ln>
            <a:effectLst/>
          </p:spPr>
        </p:cxnSp>
        <p:cxnSp>
          <p:nvCxnSpPr>
            <p:cNvPr id="372" name="Straight Connector 371">
              <a:extLst>
                <a:ext uri="{FF2B5EF4-FFF2-40B4-BE49-F238E27FC236}">
                  <a16:creationId xmlns:a16="http://schemas.microsoft.com/office/drawing/2014/main" id="{A6D00F8F-513D-4A24-86A4-1778A8EAF725}"/>
                </a:ext>
              </a:extLst>
            </p:cNvPr>
            <p:cNvCxnSpPr>
              <a:cxnSpLocks/>
              <a:stCxn id="388" idx="6"/>
              <a:endCxn id="391" idx="3"/>
            </p:cNvCxnSpPr>
            <p:nvPr/>
          </p:nvCxnSpPr>
          <p:spPr>
            <a:xfrm flipV="1">
              <a:off x="5839048" y="5208182"/>
              <a:ext cx="211495" cy="129212"/>
            </a:xfrm>
            <a:prstGeom prst="line">
              <a:avLst/>
            </a:prstGeom>
            <a:noFill/>
            <a:ln w="9525" cap="flat" cmpd="sng" algn="ctr">
              <a:solidFill>
                <a:srgbClr val="0078D7"/>
              </a:solidFill>
              <a:prstDash val="solid"/>
              <a:headEnd type="none"/>
              <a:tailEnd type="none"/>
            </a:ln>
            <a:effectLst/>
          </p:spPr>
        </p:cxnSp>
        <p:cxnSp>
          <p:nvCxnSpPr>
            <p:cNvPr id="373" name="Straight Connector 372">
              <a:extLst>
                <a:ext uri="{FF2B5EF4-FFF2-40B4-BE49-F238E27FC236}">
                  <a16:creationId xmlns:a16="http://schemas.microsoft.com/office/drawing/2014/main" id="{B5632994-D6F0-467D-8161-FD0AFF46C8C8}"/>
                </a:ext>
              </a:extLst>
            </p:cNvPr>
            <p:cNvCxnSpPr>
              <a:stCxn id="391" idx="0"/>
              <a:endCxn id="386" idx="4"/>
            </p:cNvCxnSpPr>
            <p:nvPr/>
          </p:nvCxnSpPr>
          <p:spPr>
            <a:xfrm flipV="1">
              <a:off x="6069650" y="4922875"/>
              <a:ext cx="0" cy="239179"/>
            </a:xfrm>
            <a:prstGeom prst="line">
              <a:avLst/>
            </a:prstGeom>
            <a:noFill/>
            <a:ln w="9525" cap="flat" cmpd="sng" algn="ctr">
              <a:solidFill>
                <a:srgbClr val="0078D7"/>
              </a:solidFill>
              <a:prstDash val="solid"/>
              <a:headEnd type="none"/>
              <a:tailEnd type="none"/>
            </a:ln>
            <a:effectLst/>
          </p:spPr>
        </p:cxnSp>
        <p:cxnSp>
          <p:nvCxnSpPr>
            <p:cNvPr id="374" name="Straight Connector 373">
              <a:extLst>
                <a:ext uri="{FF2B5EF4-FFF2-40B4-BE49-F238E27FC236}">
                  <a16:creationId xmlns:a16="http://schemas.microsoft.com/office/drawing/2014/main" id="{0321E71B-E509-4AE7-88CC-AB3AA75256B2}"/>
                </a:ext>
              </a:extLst>
            </p:cNvPr>
            <p:cNvCxnSpPr>
              <a:cxnSpLocks/>
              <a:stCxn id="386" idx="1"/>
              <a:endCxn id="387" idx="5"/>
            </p:cNvCxnSpPr>
            <p:nvPr/>
          </p:nvCxnSpPr>
          <p:spPr>
            <a:xfrm flipH="1" flipV="1">
              <a:off x="5830116" y="4756973"/>
              <a:ext cx="220427" cy="119774"/>
            </a:xfrm>
            <a:prstGeom prst="line">
              <a:avLst/>
            </a:prstGeom>
            <a:noFill/>
            <a:ln w="9525" cap="flat" cmpd="sng" algn="ctr">
              <a:solidFill>
                <a:srgbClr val="0078D7"/>
              </a:solidFill>
              <a:prstDash val="solid"/>
              <a:headEnd type="none"/>
              <a:tailEnd type="none"/>
            </a:ln>
            <a:effectLst/>
          </p:spPr>
        </p:cxnSp>
        <p:cxnSp>
          <p:nvCxnSpPr>
            <p:cNvPr id="375" name="Straight Connector 374">
              <a:extLst>
                <a:ext uri="{FF2B5EF4-FFF2-40B4-BE49-F238E27FC236}">
                  <a16:creationId xmlns:a16="http://schemas.microsoft.com/office/drawing/2014/main" id="{766551E4-2FEE-4D67-8897-43C8E7EB663A}"/>
                </a:ext>
              </a:extLst>
            </p:cNvPr>
            <p:cNvCxnSpPr>
              <a:stCxn id="387" idx="3"/>
              <a:endCxn id="390" idx="7"/>
            </p:cNvCxnSpPr>
            <p:nvPr/>
          </p:nvCxnSpPr>
          <p:spPr>
            <a:xfrm flipH="1">
              <a:off x="5565025" y="4756973"/>
              <a:ext cx="226877" cy="119774"/>
            </a:xfrm>
            <a:prstGeom prst="line">
              <a:avLst/>
            </a:prstGeom>
            <a:noFill/>
            <a:ln w="9525" cap="flat" cmpd="sng" algn="ctr">
              <a:solidFill>
                <a:srgbClr val="0078D7"/>
              </a:solidFill>
              <a:prstDash val="solid"/>
              <a:headEnd type="none"/>
              <a:tailEnd type="none"/>
            </a:ln>
            <a:effectLst/>
          </p:spPr>
        </p:cxnSp>
        <p:cxnSp>
          <p:nvCxnSpPr>
            <p:cNvPr id="376" name="Straight Connector 375">
              <a:extLst>
                <a:ext uri="{FF2B5EF4-FFF2-40B4-BE49-F238E27FC236}">
                  <a16:creationId xmlns:a16="http://schemas.microsoft.com/office/drawing/2014/main" id="{7F75C137-7472-4364-8BB9-BE7648467163}"/>
                </a:ext>
              </a:extLst>
            </p:cNvPr>
            <p:cNvCxnSpPr>
              <a:cxnSpLocks/>
              <a:stCxn id="385" idx="5"/>
              <a:endCxn id="391" idx="1"/>
            </p:cNvCxnSpPr>
            <p:nvPr/>
          </p:nvCxnSpPr>
          <p:spPr>
            <a:xfrm>
              <a:off x="5830116" y="5061044"/>
              <a:ext cx="220427" cy="108924"/>
            </a:xfrm>
            <a:prstGeom prst="line">
              <a:avLst/>
            </a:prstGeom>
            <a:noFill/>
            <a:ln w="9525" cap="flat" cmpd="sng" algn="ctr">
              <a:solidFill>
                <a:srgbClr val="0078D7"/>
              </a:solidFill>
              <a:prstDash val="solid"/>
              <a:headEnd type="none"/>
              <a:tailEnd type="none"/>
            </a:ln>
            <a:effectLst/>
          </p:spPr>
        </p:cxnSp>
        <p:cxnSp>
          <p:nvCxnSpPr>
            <p:cNvPr id="377" name="Straight Connector 376">
              <a:extLst>
                <a:ext uri="{FF2B5EF4-FFF2-40B4-BE49-F238E27FC236}">
                  <a16:creationId xmlns:a16="http://schemas.microsoft.com/office/drawing/2014/main" id="{3FD51F42-5E01-4CC3-9A70-30E3D3E8DA50}"/>
                </a:ext>
              </a:extLst>
            </p:cNvPr>
            <p:cNvCxnSpPr>
              <a:stCxn id="385" idx="3"/>
              <a:endCxn id="389" idx="6"/>
            </p:cNvCxnSpPr>
            <p:nvPr/>
          </p:nvCxnSpPr>
          <p:spPr>
            <a:xfrm flipH="1">
              <a:off x="5572939" y="5061044"/>
              <a:ext cx="218963" cy="126564"/>
            </a:xfrm>
            <a:prstGeom prst="line">
              <a:avLst/>
            </a:prstGeom>
            <a:noFill/>
            <a:ln w="9525" cap="flat" cmpd="sng" algn="ctr">
              <a:solidFill>
                <a:srgbClr val="0078D7"/>
              </a:solidFill>
              <a:prstDash val="solid"/>
              <a:headEnd type="none"/>
              <a:tailEnd type="none"/>
            </a:ln>
            <a:effectLst/>
          </p:spPr>
        </p:cxnSp>
        <p:cxnSp>
          <p:nvCxnSpPr>
            <p:cNvPr id="378" name="Straight Connector 377">
              <a:extLst>
                <a:ext uri="{FF2B5EF4-FFF2-40B4-BE49-F238E27FC236}">
                  <a16:creationId xmlns:a16="http://schemas.microsoft.com/office/drawing/2014/main" id="{37614BF7-BDC4-46BA-919E-D97F4DEE930A}"/>
                </a:ext>
              </a:extLst>
            </p:cNvPr>
            <p:cNvCxnSpPr>
              <a:stCxn id="385" idx="7"/>
              <a:endCxn id="386" idx="3"/>
            </p:cNvCxnSpPr>
            <p:nvPr/>
          </p:nvCxnSpPr>
          <p:spPr>
            <a:xfrm flipV="1">
              <a:off x="5830116" y="4914961"/>
              <a:ext cx="220427" cy="107869"/>
            </a:xfrm>
            <a:prstGeom prst="line">
              <a:avLst/>
            </a:prstGeom>
            <a:noFill/>
            <a:ln w="9525" cap="flat" cmpd="sng" algn="ctr">
              <a:solidFill>
                <a:srgbClr val="0078D7"/>
              </a:solidFill>
              <a:prstDash val="solid"/>
              <a:headEnd type="none"/>
              <a:tailEnd type="none"/>
            </a:ln>
            <a:effectLst/>
          </p:spPr>
        </p:cxnSp>
        <p:cxnSp>
          <p:nvCxnSpPr>
            <p:cNvPr id="379" name="Straight Connector 378">
              <a:extLst>
                <a:ext uri="{FF2B5EF4-FFF2-40B4-BE49-F238E27FC236}">
                  <a16:creationId xmlns:a16="http://schemas.microsoft.com/office/drawing/2014/main" id="{1D15C8AE-A6B2-4E05-85F3-A3EC96E44D7F}"/>
                </a:ext>
              </a:extLst>
            </p:cNvPr>
            <p:cNvCxnSpPr>
              <a:stCxn id="385" idx="1"/>
              <a:endCxn id="390" idx="5"/>
            </p:cNvCxnSpPr>
            <p:nvPr/>
          </p:nvCxnSpPr>
          <p:spPr>
            <a:xfrm flipH="1" flipV="1">
              <a:off x="5565025" y="4914961"/>
              <a:ext cx="226877" cy="107869"/>
            </a:xfrm>
            <a:prstGeom prst="line">
              <a:avLst/>
            </a:prstGeom>
            <a:noFill/>
            <a:ln w="9525" cap="flat" cmpd="sng" algn="ctr">
              <a:solidFill>
                <a:srgbClr val="0078D7"/>
              </a:solidFill>
              <a:prstDash val="solid"/>
              <a:headEnd type="none"/>
              <a:tailEnd type="none"/>
            </a:ln>
            <a:effectLst/>
          </p:spPr>
        </p:cxnSp>
      </p:grpSp>
      <p:sp>
        <p:nvSpPr>
          <p:cNvPr id="277" name="Rectangle: Rounded Corners 276">
            <a:extLst>
              <a:ext uri="{FF2B5EF4-FFF2-40B4-BE49-F238E27FC236}">
                <a16:creationId xmlns:a16="http://schemas.microsoft.com/office/drawing/2014/main" id="{52124EC3-EAFA-411E-9C0F-5F1B3567CE04}"/>
              </a:ext>
            </a:extLst>
          </p:cNvPr>
          <p:cNvSpPr/>
          <p:nvPr/>
        </p:nvSpPr>
        <p:spPr bwMode="auto">
          <a:xfrm>
            <a:off x="2778745" y="2359419"/>
            <a:ext cx="2459736" cy="1078992"/>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505050"/>
                </a:solidFill>
                <a:effectLst/>
                <a:uLnTx/>
                <a:uFillTx/>
                <a:latin typeface="Segoe UI Semilight"/>
                <a:ea typeface="+mn-ea"/>
                <a:cs typeface="Segoe UI" pitchFamily="34" charset="0"/>
              </a:rPr>
              <a:t>Notebooks</a:t>
            </a:r>
          </a:p>
        </p:txBody>
      </p:sp>
      <p:grpSp>
        <p:nvGrpSpPr>
          <p:cNvPr id="11" name="Group 10">
            <a:extLst>
              <a:ext uri="{FF2B5EF4-FFF2-40B4-BE49-F238E27FC236}">
                <a16:creationId xmlns:a16="http://schemas.microsoft.com/office/drawing/2014/main" id="{D53F2037-883B-4FCE-BBD5-E5C1DA985E9D}"/>
              </a:ext>
            </a:extLst>
          </p:cNvPr>
          <p:cNvGrpSpPr/>
          <p:nvPr/>
        </p:nvGrpSpPr>
        <p:grpSpPr>
          <a:xfrm>
            <a:off x="2394609" y="1970521"/>
            <a:ext cx="777240" cy="777240"/>
            <a:chOff x="2559281" y="1532451"/>
            <a:chExt cx="777240" cy="777240"/>
          </a:xfrm>
        </p:grpSpPr>
        <p:sp>
          <p:nvSpPr>
            <p:cNvPr id="461" name="Oval 460">
              <a:extLst>
                <a:ext uri="{FF2B5EF4-FFF2-40B4-BE49-F238E27FC236}">
                  <a16:creationId xmlns:a16="http://schemas.microsoft.com/office/drawing/2014/main" id="{BAF3CFD5-8350-47B5-A091-07B55AC74E90}"/>
                </a:ext>
              </a:extLst>
            </p:cNvPr>
            <p:cNvSpPr/>
            <p:nvPr/>
          </p:nvSpPr>
          <p:spPr bwMode="auto">
            <a:xfrm>
              <a:off x="2559281" y="153245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62" name="TextBox 461">
              <a:extLst>
                <a:ext uri="{FF2B5EF4-FFF2-40B4-BE49-F238E27FC236}">
                  <a16:creationId xmlns:a16="http://schemas.microsoft.com/office/drawing/2014/main" id="{30CE3C66-6EAF-4B44-B3AF-3FAA1E7EB5A7}"/>
                </a:ext>
              </a:extLst>
            </p:cNvPr>
            <p:cNvSpPr txBox="1"/>
            <p:nvPr/>
          </p:nvSpPr>
          <p:spPr>
            <a:xfrm>
              <a:off x="2705927" y="1947696"/>
              <a:ext cx="492122" cy="246220"/>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463" name="Graphic 942">
              <a:extLst>
                <a:ext uri="{FF2B5EF4-FFF2-40B4-BE49-F238E27FC236}">
                  <a16:creationId xmlns:a16="http://schemas.microsoft.com/office/drawing/2014/main" id="{6083F0A7-1B9D-4DBD-9320-BB55AD6A8819}"/>
                </a:ext>
              </a:extLst>
            </p:cNvPr>
            <p:cNvGrpSpPr>
              <a:grpSpLocks noChangeAspect="1"/>
            </p:cNvGrpSpPr>
            <p:nvPr/>
          </p:nvGrpSpPr>
          <p:grpSpPr>
            <a:xfrm>
              <a:off x="2787546" y="1582480"/>
              <a:ext cx="320711" cy="358538"/>
              <a:chOff x="4552903" y="4209722"/>
              <a:chExt cx="276911" cy="309580"/>
            </a:xfrm>
            <a:solidFill>
              <a:srgbClr val="0078D7"/>
            </a:solidFill>
          </p:grpSpPr>
          <p:sp>
            <p:nvSpPr>
              <p:cNvPr id="464" name="Freeform: Shape 463">
                <a:extLst>
                  <a:ext uri="{FF2B5EF4-FFF2-40B4-BE49-F238E27FC236}">
                    <a16:creationId xmlns:a16="http://schemas.microsoft.com/office/drawing/2014/main" id="{D0C6CFC2-FA3C-4192-BD07-0C4363839958}"/>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E3BFCDDE-D7E9-4987-B41B-9B812A6ACE28}"/>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920DCABC-4404-4345-A18F-9C7FCC3408C4}"/>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3011630E-DF3D-4D7D-8A5A-80ACBA5792E5}"/>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82A3F1EA-3C4D-49F3-BD45-7EED38C5DB95}"/>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C672F784-0E3D-45F9-AB35-4E91D888B278}"/>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89" name="Group 288">
            <a:extLst>
              <a:ext uri="{FF2B5EF4-FFF2-40B4-BE49-F238E27FC236}">
                <a16:creationId xmlns:a16="http://schemas.microsoft.com/office/drawing/2014/main" id="{A559975E-05DE-43DF-85B1-B0F73E36A434}"/>
              </a:ext>
            </a:extLst>
          </p:cNvPr>
          <p:cNvGrpSpPr/>
          <p:nvPr/>
        </p:nvGrpSpPr>
        <p:grpSpPr>
          <a:xfrm>
            <a:off x="3392769" y="2528797"/>
            <a:ext cx="1231689" cy="592811"/>
            <a:chOff x="9374531" y="4508039"/>
            <a:chExt cx="2506138" cy="1206201"/>
          </a:xfrm>
        </p:grpSpPr>
        <p:grpSp>
          <p:nvGrpSpPr>
            <p:cNvPr id="290" name="Group 289">
              <a:extLst>
                <a:ext uri="{FF2B5EF4-FFF2-40B4-BE49-F238E27FC236}">
                  <a16:creationId xmlns:a16="http://schemas.microsoft.com/office/drawing/2014/main" id="{4F06719E-BEFB-4517-9ACC-AD5615FDDA9C}"/>
                </a:ext>
              </a:extLst>
            </p:cNvPr>
            <p:cNvGrpSpPr/>
            <p:nvPr/>
          </p:nvGrpSpPr>
          <p:grpSpPr>
            <a:xfrm>
              <a:off x="10646904" y="4643752"/>
              <a:ext cx="1233765" cy="902565"/>
              <a:chOff x="13829626" y="4796630"/>
              <a:chExt cx="1791120" cy="1310299"/>
            </a:xfrm>
          </p:grpSpPr>
          <p:grpSp>
            <p:nvGrpSpPr>
              <p:cNvPr id="343" name="Group 342">
                <a:extLst>
                  <a:ext uri="{FF2B5EF4-FFF2-40B4-BE49-F238E27FC236}">
                    <a16:creationId xmlns:a16="http://schemas.microsoft.com/office/drawing/2014/main" id="{AEC00C0A-1CD8-421A-A998-B2B2C9EEFCB6}"/>
                  </a:ext>
                </a:extLst>
              </p:cNvPr>
              <p:cNvGrpSpPr/>
              <p:nvPr/>
            </p:nvGrpSpPr>
            <p:grpSpPr>
              <a:xfrm>
                <a:off x="15083636" y="5056077"/>
                <a:ext cx="537110" cy="802560"/>
                <a:chOff x="16928640" y="5794182"/>
                <a:chExt cx="333504" cy="498326"/>
              </a:xfrm>
            </p:grpSpPr>
            <p:sp>
              <p:nvSpPr>
                <p:cNvPr id="361" name="Freeform: Shape 360">
                  <a:extLst>
                    <a:ext uri="{FF2B5EF4-FFF2-40B4-BE49-F238E27FC236}">
                      <a16:creationId xmlns:a16="http://schemas.microsoft.com/office/drawing/2014/main" id="{B4578246-F2F3-47D5-A0E5-2F7FFB94927E}"/>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62" name="Straight Connector 361">
                  <a:extLst>
                    <a:ext uri="{FF2B5EF4-FFF2-40B4-BE49-F238E27FC236}">
                      <a16:creationId xmlns:a16="http://schemas.microsoft.com/office/drawing/2014/main" id="{5631591B-61CB-43B6-BF06-A880B10F6896}"/>
                    </a:ext>
                  </a:extLst>
                </p:cNvPr>
                <p:cNvCxnSpPr/>
                <p:nvPr/>
              </p:nvCxnSpPr>
              <p:spPr>
                <a:xfrm>
                  <a:off x="17027338" y="6179152"/>
                  <a:ext cx="142110" cy="0"/>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3" name="Straight Connector 362">
                  <a:extLst>
                    <a:ext uri="{FF2B5EF4-FFF2-40B4-BE49-F238E27FC236}">
                      <a16:creationId xmlns:a16="http://schemas.microsoft.com/office/drawing/2014/main" id="{D3FD47C8-7985-4683-9F73-FF5BA3F60C81}"/>
                    </a:ext>
                  </a:extLst>
                </p:cNvPr>
                <p:cNvCxnSpPr/>
                <p:nvPr/>
              </p:nvCxnSpPr>
              <p:spPr>
                <a:xfrm>
                  <a:off x="17027338" y="6218937"/>
                  <a:ext cx="142110" cy="0"/>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4" name="Straight Connector 363">
                  <a:extLst>
                    <a:ext uri="{FF2B5EF4-FFF2-40B4-BE49-F238E27FC236}">
                      <a16:creationId xmlns:a16="http://schemas.microsoft.com/office/drawing/2014/main" id="{5085B8AD-4F17-4E2A-B65A-A925F0D4E13E}"/>
                    </a:ext>
                  </a:extLst>
                </p:cNvPr>
                <p:cNvCxnSpPr/>
                <p:nvPr/>
              </p:nvCxnSpPr>
              <p:spPr>
                <a:xfrm>
                  <a:off x="17027338" y="6255640"/>
                  <a:ext cx="142110" cy="0"/>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5" name="Straight Connector 364">
                  <a:extLst>
                    <a:ext uri="{FF2B5EF4-FFF2-40B4-BE49-F238E27FC236}">
                      <a16:creationId xmlns:a16="http://schemas.microsoft.com/office/drawing/2014/main" id="{481E6347-7D97-416E-8AFD-3CA71C7ED205}"/>
                    </a:ext>
                  </a:extLst>
                </p:cNvPr>
                <p:cNvCxnSpPr/>
                <p:nvPr/>
              </p:nvCxnSpPr>
              <p:spPr>
                <a:xfrm>
                  <a:off x="17070997" y="6292508"/>
                  <a:ext cx="54790" cy="0"/>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6" name="Freeform: Shape 365">
                  <a:extLst>
                    <a:ext uri="{FF2B5EF4-FFF2-40B4-BE49-F238E27FC236}">
                      <a16:creationId xmlns:a16="http://schemas.microsoft.com/office/drawing/2014/main" id="{0F893FCC-227A-4C70-BA17-8D809CF99E6D}"/>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sp>
            <p:nvSpPr>
              <p:cNvPr id="344" name="Oval 343">
                <a:extLst>
                  <a:ext uri="{FF2B5EF4-FFF2-40B4-BE49-F238E27FC236}">
                    <a16:creationId xmlns:a16="http://schemas.microsoft.com/office/drawing/2014/main" id="{B292B3E5-24D0-4272-AC26-C8A16D8F26F6}"/>
                  </a:ext>
                </a:extLst>
              </p:cNvPr>
              <p:cNvSpPr/>
              <p:nvPr/>
            </p:nvSpPr>
            <p:spPr bwMode="auto">
              <a:xfrm>
                <a:off x="13829626" y="4796630"/>
                <a:ext cx="326070" cy="326070"/>
              </a:xfrm>
              <a:prstGeom prst="ellips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5" name="Oval 344">
                <a:extLst>
                  <a:ext uri="{FF2B5EF4-FFF2-40B4-BE49-F238E27FC236}">
                    <a16:creationId xmlns:a16="http://schemas.microsoft.com/office/drawing/2014/main" id="{1E587A7E-CE88-4383-9812-44D1ACFDE896}"/>
                  </a:ext>
                </a:extLst>
              </p:cNvPr>
              <p:cNvSpPr/>
              <p:nvPr/>
            </p:nvSpPr>
            <p:spPr bwMode="auto">
              <a:xfrm>
                <a:off x="13829626" y="5288745"/>
                <a:ext cx="326070" cy="326070"/>
              </a:xfrm>
              <a:prstGeom prst="ellips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6" name="Oval 345">
                <a:extLst>
                  <a:ext uri="{FF2B5EF4-FFF2-40B4-BE49-F238E27FC236}">
                    <a16:creationId xmlns:a16="http://schemas.microsoft.com/office/drawing/2014/main" id="{46275E1E-396E-429A-B3BD-BA884FA677A9}"/>
                  </a:ext>
                </a:extLst>
              </p:cNvPr>
              <p:cNvSpPr/>
              <p:nvPr/>
            </p:nvSpPr>
            <p:spPr bwMode="auto">
              <a:xfrm>
                <a:off x="13829626" y="5780859"/>
                <a:ext cx="326070" cy="326070"/>
              </a:xfrm>
              <a:prstGeom prst="ellips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7" name="Oval 346">
                <a:extLst>
                  <a:ext uri="{FF2B5EF4-FFF2-40B4-BE49-F238E27FC236}">
                    <a16:creationId xmlns:a16="http://schemas.microsoft.com/office/drawing/2014/main" id="{07988815-8085-401D-8BCB-CE5DAD63DACB}"/>
                  </a:ext>
                </a:extLst>
              </p:cNvPr>
              <p:cNvSpPr/>
              <p:nvPr/>
            </p:nvSpPr>
            <p:spPr bwMode="auto">
              <a:xfrm>
                <a:off x="14416600" y="4796630"/>
                <a:ext cx="326070" cy="326070"/>
              </a:xfrm>
              <a:prstGeom prst="ellips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8" name="Oval 347">
                <a:extLst>
                  <a:ext uri="{FF2B5EF4-FFF2-40B4-BE49-F238E27FC236}">
                    <a16:creationId xmlns:a16="http://schemas.microsoft.com/office/drawing/2014/main" id="{A4E447AF-AB02-4D75-B3EA-6B934B83648D}"/>
                  </a:ext>
                </a:extLst>
              </p:cNvPr>
              <p:cNvSpPr/>
              <p:nvPr/>
            </p:nvSpPr>
            <p:spPr bwMode="auto">
              <a:xfrm>
                <a:off x="14416600" y="5288745"/>
                <a:ext cx="326070" cy="326070"/>
              </a:xfrm>
              <a:prstGeom prst="ellips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9" name="Oval 348">
                <a:extLst>
                  <a:ext uri="{FF2B5EF4-FFF2-40B4-BE49-F238E27FC236}">
                    <a16:creationId xmlns:a16="http://schemas.microsoft.com/office/drawing/2014/main" id="{8651B9C2-0697-4EC0-A8F9-FB5F47E677EB}"/>
                  </a:ext>
                </a:extLst>
              </p:cNvPr>
              <p:cNvSpPr/>
              <p:nvPr/>
            </p:nvSpPr>
            <p:spPr bwMode="auto">
              <a:xfrm>
                <a:off x="14416600" y="5780859"/>
                <a:ext cx="326070" cy="326070"/>
              </a:xfrm>
              <a:prstGeom prst="ellips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50" name="Straight Connector 349">
                <a:extLst>
                  <a:ext uri="{FF2B5EF4-FFF2-40B4-BE49-F238E27FC236}">
                    <a16:creationId xmlns:a16="http://schemas.microsoft.com/office/drawing/2014/main" id="{AACDF2E1-1374-46D6-81E6-D19954588CE5}"/>
                  </a:ext>
                </a:extLst>
              </p:cNvPr>
              <p:cNvCxnSpPr>
                <a:cxnSpLocks/>
                <a:stCxn id="344" idx="6"/>
                <a:endCxn id="347" idx="2"/>
              </p:cNvCxnSpPr>
              <p:nvPr/>
            </p:nvCxnSpPr>
            <p:spPr>
              <a:xfrm>
                <a:off x="14155696" y="4959665"/>
                <a:ext cx="260904" cy="0"/>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1" name="Straight Connector 350">
                <a:extLst>
                  <a:ext uri="{FF2B5EF4-FFF2-40B4-BE49-F238E27FC236}">
                    <a16:creationId xmlns:a16="http://schemas.microsoft.com/office/drawing/2014/main" id="{DA46506E-D930-4BA5-ACE6-3B3BE391DDAF}"/>
                  </a:ext>
                </a:extLst>
              </p:cNvPr>
              <p:cNvCxnSpPr>
                <a:cxnSpLocks/>
                <a:stCxn id="345" idx="6"/>
                <a:endCxn id="348" idx="2"/>
              </p:cNvCxnSpPr>
              <p:nvPr/>
            </p:nvCxnSpPr>
            <p:spPr>
              <a:xfrm>
                <a:off x="14155696" y="5451780"/>
                <a:ext cx="260904" cy="0"/>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2" name="Straight Connector 351">
                <a:extLst>
                  <a:ext uri="{FF2B5EF4-FFF2-40B4-BE49-F238E27FC236}">
                    <a16:creationId xmlns:a16="http://schemas.microsoft.com/office/drawing/2014/main" id="{C6818AE7-272F-4D30-98F9-F6A1A0C481A0}"/>
                  </a:ext>
                </a:extLst>
              </p:cNvPr>
              <p:cNvCxnSpPr>
                <a:cxnSpLocks/>
                <a:stCxn id="346" idx="6"/>
                <a:endCxn id="349" idx="2"/>
              </p:cNvCxnSpPr>
              <p:nvPr/>
            </p:nvCxnSpPr>
            <p:spPr>
              <a:xfrm>
                <a:off x="14155696" y="5943894"/>
                <a:ext cx="260904" cy="0"/>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3" name="Straight Connector 352">
                <a:extLst>
                  <a:ext uri="{FF2B5EF4-FFF2-40B4-BE49-F238E27FC236}">
                    <a16:creationId xmlns:a16="http://schemas.microsoft.com/office/drawing/2014/main" id="{9EBBA4C6-98A3-4249-ADAE-CAE92BDA8AF3}"/>
                  </a:ext>
                </a:extLst>
              </p:cNvPr>
              <p:cNvCxnSpPr>
                <a:cxnSpLocks/>
                <a:stCxn id="344" idx="5"/>
                <a:endCxn id="348" idx="1"/>
              </p:cNvCxnSpPr>
              <p:nvPr/>
            </p:nvCxnSpPr>
            <p:spPr>
              <a:xfrm>
                <a:off x="14107944" y="5074948"/>
                <a:ext cx="356408" cy="261549"/>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4" name="Straight Connector 353">
                <a:extLst>
                  <a:ext uri="{FF2B5EF4-FFF2-40B4-BE49-F238E27FC236}">
                    <a16:creationId xmlns:a16="http://schemas.microsoft.com/office/drawing/2014/main" id="{9BCDBD39-8FE7-4FC3-9CDF-F40576442B73}"/>
                  </a:ext>
                </a:extLst>
              </p:cNvPr>
              <p:cNvCxnSpPr>
                <a:cxnSpLocks/>
                <a:stCxn id="345" idx="5"/>
                <a:endCxn id="349" idx="1"/>
              </p:cNvCxnSpPr>
              <p:nvPr/>
            </p:nvCxnSpPr>
            <p:spPr>
              <a:xfrm>
                <a:off x="14107944" y="5567063"/>
                <a:ext cx="356408" cy="261548"/>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5" name="Straight Connector 354">
                <a:extLst>
                  <a:ext uri="{FF2B5EF4-FFF2-40B4-BE49-F238E27FC236}">
                    <a16:creationId xmlns:a16="http://schemas.microsoft.com/office/drawing/2014/main" id="{0093778D-4816-4ED7-9B97-2079FF06FB5E}"/>
                  </a:ext>
                </a:extLst>
              </p:cNvPr>
              <p:cNvCxnSpPr>
                <a:cxnSpLocks/>
                <a:stCxn id="348" idx="3"/>
                <a:endCxn id="346" idx="7"/>
              </p:cNvCxnSpPr>
              <p:nvPr/>
            </p:nvCxnSpPr>
            <p:spPr>
              <a:xfrm flipH="1">
                <a:off x="14107944" y="5567063"/>
                <a:ext cx="356408" cy="261548"/>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6" name="Straight Connector 355">
                <a:extLst>
                  <a:ext uri="{FF2B5EF4-FFF2-40B4-BE49-F238E27FC236}">
                    <a16:creationId xmlns:a16="http://schemas.microsoft.com/office/drawing/2014/main" id="{FBB8DBE8-8040-4DB4-9EAA-8C6A150EECC8}"/>
                  </a:ext>
                </a:extLst>
              </p:cNvPr>
              <p:cNvCxnSpPr>
                <a:cxnSpLocks/>
                <a:stCxn id="347" idx="3"/>
                <a:endCxn id="345" idx="7"/>
              </p:cNvCxnSpPr>
              <p:nvPr/>
            </p:nvCxnSpPr>
            <p:spPr>
              <a:xfrm flipH="1">
                <a:off x="14107944" y="5074948"/>
                <a:ext cx="356408" cy="261549"/>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57" name="Group 356">
                <a:extLst>
                  <a:ext uri="{FF2B5EF4-FFF2-40B4-BE49-F238E27FC236}">
                    <a16:creationId xmlns:a16="http://schemas.microsoft.com/office/drawing/2014/main" id="{C09F1DC9-1B7D-4251-B17C-A57E8207E4AE}"/>
                  </a:ext>
                </a:extLst>
              </p:cNvPr>
              <p:cNvGrpSpPr/>
              <p:nvPr/>
            </p:nvGrpSpPr>
            <p:grpSpPr>
              <a:xfrm>
                <a:off x="14742670" y="5451780"/>
                <a:ext cx="141583" cy="492114"/>
                <a:chOff x="14931730" y="5991076"/>
                <a:chExt cx="165918" cy="492114"/>
              </a:xfrm>
            </p:grpSpPr>
            <p:cxnSp>
              <p:nvCxnSpPr>
                <p:cNvPr id="359" name="Straight Connector 358">
                  <a:extLst>
                    <a:ext uri="{FF2B5EF4-FFF2-40B4-BE49-F238E27FC236}">
                      <a16:creationId xmlns:a16="http://schemas.microsoft.com/office/drawing/2014/main" id="{992A850E-51C0-4844-9DBE-1FEEB4EAB4D1}"/>
                    </a:ext>
                  </a:extLst>
                </p:cNvPr>
                <p:cNvCxnSpPr>
                  <a:cxnSpLocks/>
                  <a:stCxn id="348" idx="6"/>
                </p:cNvCxnSpPr>
                <p:nvPr/>
              </p:nvCxnSpPr>
              <p:spPr>
                <a:xfrm>
                  <a:off x="14931730" y="5991076"/>
                  <a:ext cx="165918" cy="0"/>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0" name="Straight Connector 359">
                  <a:extLst>
                    <a:ext uri="{FF2B5EF4-FFF2-40B4-BE49-F238E27FC236}">
                      <a16:creationId xmlns:a16="http://schemas.microsoft.com/office/drawing/2014/main" id="{863FBBF5-267B-423B-8C3D-96D082FBA26F}"/>
                    </a:ext>
                  </a:extLst>
                </p:cNvPr>
                <p:cNvCxnSpPr>
                  <a:cxnSpLocks/>
                  <a:stCxn id="349" idx="6"/>
                </p:cNvCxnSpPr>
                <p:nvPr/>
              </p:nvCxnSpPr>
              <p:spPr>
                <a:xfrm>
                  <a:off x="14931730" y="6483190"/>
                  <a:ext cx="165918" cy="0"/>
                </a:xfrm>
                <a:prstGeom prst="line">
                  <a:avLst/>
                </a:pr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58" name="Freeform: Shape 357">
                <a:extLst>
                  <a:ext uri="{FF2B5EF4-FFF2-40B4-BE49-F238E27FC236}">
                    <a16:creationId xmlns:a16="http://schemas.microsoft.com/office/drawing/2014/main" id="{18A28A8F-2ED6-4E6F-8E5B-1FE0CF10E0A3}"/>
                  </a:ext>
                </a:extLst>
              </p:cNvPr>
              <p:cNvSpPr/>
              <p:nvPr/>
            </p:nvSpPr>
            <p:spPr bwMode="auto">
              <a:xfrm>
                <a:off x="14748497" y="4959665"/>
                <a:ext cx="606552" cy="1143000"/>
              </a:xfrm>
              <a:custGeom>
                <a:avLst/>
                <a:gdLst>
                  <a:gd name="connsiteX0" fmla="*/ 0 w 602901"/>
                  <a:gd name="connsiteY0" fmla="*/ 5025 h 1170633"/>
                  <a:gd name="connsiteX1" fmla="*/ 155750 w 602901"/>
                  <a:gd name="connsiteY1" fmla="*/ 0 h 1170633"/>
                  <a:gd name="connsiteX2" fmla="*/ 150725 w 602901"/>
                  <a:gd name="connsiteY2" fmla="*/ 1170633 h 1170633"/>
                  <a:gd name="connsiteX3" fmla="*/ 597877 w 602901"/>
                  <a:gd name="connsiteY3" fmla="*/ 1170633 h 1170633"/>
                  <a:gd name="connsiteX4" fmla="*/ 602901 w 602901"/>
                  <a:gd name="connsiteY4" fmla="*/ 934497 h 1170633"/>
                  <a:gd name="connsiteX0" fmla="*/ 0 w 602901"/>
                  <a:gd name="connsiteY0" fmla="*/ 2168 h 1167776"/>
                  <a:gd name="connsiteX1" fmla="*/ 158608 w 602901"/>
                  <a:gd name="connsiteY1" fmla="*/ 0 h 1167776"/>
                  <a:gd name="connsiteX2" fmla="*/ 150725 w 602901"/>
                  <a:gd name="connsiteY2" fmla="*/ 1167776 h 1167776"/>
                  <a:gd name="connsiteX3" fmla="*/ 597877 w 602901"/>
                  <a:gd name="connsiteY3" fmla="*/ 1167776 h 1167776"/>
                  <a:gd name="connsiteX4" fmla="*/ 602901 w 602901"/>
                  <a:gd name="connsiteY4" fmla="*/ 931640 h 1167776"/>
                  <a:gd name="connsiteX0" fmla="*/ 0 w 602901"/>
                  <a:gd name="connsiteY0" fmla="*/ 2168 h 1167776"/>
                  <a:gd name="connsiteX1" fmla="*/ 152893 w 602901"/>
                  <a:gd name="connsiteY1" fmla="*/ 0 h 1167776"/>
                  <a:gd name="connsiteX2" fmla="*/ 150725 w 602901"/>
                  <a:gd name="connsiteY2" fmla="*/ 1167776 h 1167776"/>
                  <a:gd name="connsiteX3" fmla="*/ 597877 w 602901"/>
                  <a:gd name="connsiteY3" fmla="*/ 1167776 h 1167776"/>
                  <a:gd name="connsiteX4" fmla="*/ 602901 w 602901"/>
                  <a:gd name="connsiteY4" fmla="*/ 931640 h 1167776"/>
                  <a:gd name="connsiteX0" fmla="*/ 0 w 602901"/>
                  <a:gd name="connsiteY0" fmla="*/ 2168 h 1167776"/>
                  <a:gd name="connsiteX1" fmla="*/ 150036 w 602901"/>
                  <a:gd name="connsiteY1" fmla="*/ 0 h 1167776"/>
                  <a:gd name="connsiteX2" fmla="*/ 150725 w 602901"/>
                  <a:gd name="connsiteY2" fmla="*/ 1167776 h 1167776"/>
                  <a:gd name="connsiteX3" fmla="*/ 597877 w 602901"/>
                  <a:gd name="connsiteY3" fmla="*/ 1167776 h 1167776"/>
                  <a:gd name="connsiteX4" fmla="*/ 602901 w 602901"/>
                  <a:gd name="connsiteY4" fmla="*/ 931640 h 1167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901" h="1167776">
                    <a:moveTo>
                      <a:pt x="0" y="2168"/>
                    </a:moveTo>
                    <a:lnTo>
                      <a:pt x="150036" y="0"/>
                    </a:lnTo>
                    <a:cubicBezTo>
                      <a:pt x="147408" y="389259"/>
                      <a:pt x="153353" y="778517"/>
                      <a:pt x="150725" y="1167776"/>
                    </a:cubicBezTo>
                    <a:lnTo>
                      <a:pt x="597877" y="1167776"/>
                    </a:lnTo>
                    <a:lnTo>
                      <a:pt x="602901" y="931640"/>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91" name="Isosceles Triangle 290">
              <a:extLst>
                <a:ext uri="{FF2B5EF4-FFF2-40B4-BE49-F238E27FC236}">
                  <a16:creationId xmlns:a16="http://schemas.microsoft.com/office/drawing/2014/main" id="{5CA7FF49-B4F8-4419-83BD-39F3634EA2CC}"/>
                </a:ext>
              </a:extLst>
            </p:cNvPr>
            <p:cNvSpPr/>
            <p:nvPr/>
          </p:nvSpPr>
          <p:spPr bwMode="auto">
            <a:xfrm rot="5400000">
              <a:off x="10412230" y="5033157"/>
              <a:ext cx="146043" cy="125904"/>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2" name="Isosceles Triangle 291">
              <a:extLst>
                <a:ext uri="{FF2B5EF4-FFF2-40B4-BE49-F238E27FC236}">
                  <a16:creationId xmlns:a16="http://schemas.microsoft.com/office/drawing/2014/main" id="{5D3F3A34-FF9A-4C34-A2E3-194977BA6972}"/>
                </a:ext>
              </a:extLst>
            </p:cNvPr>
            <p:cNvSpPr/>
            <p:nvPr/>
          </p:nvSpPr>
          <p:spPr bwMode="auto">
            <a:xfrm rot="10800000">
              <a:off x="9772567" y="4508039"/>
              <a:ext cx="145733"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293" name="Connector: Elbow 292">
              <a:extLst>
                <a:ext uri="{FF2B5EF4-FFF2-40B4-BE49-F238E27FC236}">
                  <a16:creationId xmlns:a16="http://schemas.microsoft.com/office/drawing/2014/main" id="{F3C37C23-5A95-4C4B-A1FF-DC67DC13C8D8}"/>
                </a:ext>
              </a:extLst>
            </p:cNvPr>
            <p:cNvCxnSpPr>
              <a:cxnSpLocks/>
              <a:stCxn id="292" idx="3"/>
            </p:cNvCxnSpPr>
            <p:nvPr/>
          </p:nvCxnSpPr>
          <p:spPr>
            <a:xfrm rot="16200000" flipH="1">
              <a:off x="10644369" y="3709103"/>
              <a:ext cx="261322" cy="1859194"/>
            </a:xfrm>
            <a:prstGeom prst="bentConnector4">
              <a:avLst>
                <a:gd name="adj1" fmla="val -42039"/>
                <a:gd name="adj2" fmla="val 99359"/>
              </a:avLst>
            </a:prstGeom>
            <a:noFill/>
            <a:ln w="12700" cap="flat" cmpd="sng" algn="ctr">
              <a:solidFill>
                <a:schemeClr val="tx2"/>
              </a:solidFill>
              <a:prstDash val="solid"/>
              <a:headEnd type="none"/>
              <a:tailEnd type="none"/>
            </a:ln>
            <a:effectLst/>
          </p:spPr>
        </p:cxnSp>
        <p:grpSp>
          <p:nvGrpSpPr>
            <p:cNvPr id="294" name="Group 293">
              <a:extLst>
                <a:ext uri="{FF2B5EF4-FFF2-40B4-BE49-F238E27FC236}">
                  <a16:creationId xmlns:a16="http://schemas.microsoft.com/office/drawing/2014/main" id="{C2CA8765-95A1-4F4C-ABC7-DC93C983EB04}"/>
                </a:ext>
              </a:extLst>
            </p:cNvPr>
            <p:cNvGrpSpPr/>
            <p:nvPr/>
          </p:nvGrpSpPr>
          <p:grpSpPr>
            <a:xfrm>
              <a:off x="9374531" y="4685452"/>
              <a:ext cx="937346" cy="1028788"/>
              <a:chOff x="3321657" y="1073160"/>
              <a:chExt cx="1372605" cy="1506509"/>
            </a:xfrm>
          </p:grpSpPr>
          <p:sp>
            <p:nvSpPr>
              <p:cNvPr id="295" name="Freeform: Shape 294">
                <a:extLst>
                  <a:ext uri="{FF2B5EF4-FFF2-40B4-BE49-F238E27FC236}">
                    <a16:creationId xmlns:a16="http://schemas.microsoft.com/office/drawing/2014/main" id="{F5D96944-98AF-4B9A-B36A-E5EFB6DB1E9F}"/>
                  </a:ext>
                </a:extLst>
              </p:cNvPr>
              <p:cNvSpPr/>
              <p:nvPr/>
            </p:nvSpPr>
            <p:spPr>
              <a:xfrm>
                <a:off x="3321657" y="1073160"/>
                <a:ext cx="1372605" cy="1506509"/>
              </a:xfrm>
              <a:custGeom>
                <a:avLst/>
                <a:gdLst>
                  <a:gd name="connsiteX0" fmla="*/ 7348 w 390525"/>
                  <a:gd name="connsiteY0" fmla="*/ 7348 h 428625"/>
                  <a:gd name="connsiteX1" fmla="*/ 387396 w 390525"/>
                  <a:gd name="connsiteY1" fmla="*/ 7348 h 428625"/>
                  <a:gd name="connsiteX2" fmla="*/ 387396 w 390525"/>
                  <a:gd name="connsiteY2" fmla="*/ 422638 h 428625"/>
                  <a:gd name="connsiteX3" fmla="*/ 7348 w 390525"/>
                  <a:gd name="connsiteY3" fmla="*/ 422638 h 428625"/>
                </a:gdLst>
                <a:ahLst/>
                <a:cxnLst>
                  <a:cxn ang="0">
                    <a:pos x="connsiteX0" y="connsiteY0"/>
                  </a:cxn>
                  <a:cxn ang="0">
                    <a:pos x="connsiteX1" y="connsiteY1"/>
                  </a:cxn>
                  <a:cxn ang="0">
                    <a:pos x="connsiteX2" y="connsiteY2"/>
                  </a:cxn>
                  <a:cxn ang="0">
                    <a:pos x="connsiteX3" y="connsiteY3"/>
                  </a:cxn>
                </a:cxnLst>
                <a:rect l="l" t="t" r="r" b="b"/>
                <a:pathLst>
                  <a:path w="390525" h="428625">
                    <a:moveTo>
                      <a:pt x="7348" y="7348"/>
                    </a:moveTo>
                    <a:lnTo>
                      <a:pt x="387396" y="7348"/>
                    </a:lnTo>
                    <a:lnTo>
                      <a:pt x="387396" y="422638"/>
                    </a:lnTo>
                    <a:lnTo>
                      <a:pt x="7348" y="422638"/>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6" name="Freeform: Shape 295">
                <a:extLst>
                  <a:ext uri="{FF2B5EF4-FFF2-40B4-BE49-F238E27FC236}">
                    <a16:creationId xmlns:a16="http://schemas.microsoft.com/office/drawing/2014/main" id="{CBFA179A-87AB-4434-AE27-445CE3E0953D}"/>
                  </a:ext>
                </a:extLst>
              </p:cNvPr>
              <p:cNvSpPr/>
              <p:nvPr/>
            </p:nvSpPr>
            <p:spPr>
              <a:xfrm>
                <a:off x="3321657" y="1197030"/>
                <a:ext cx="1372605" cy="33478"/>
              </a:xfrm>
              <a:custGeom>
                <a:avLst/>
                <a:gdLst>
                  <a:gd name="connsiteX0" fmla="*/ 7348 w 390525"/>
                  <a:gd name="connsiteY0" fmla="*/ 7348 h 9525"/>
                  <a:gd name="connsiteX1" fmla="*/ 387396 w 390525"/>
                  <a:gd name="connsiteY1" fmla="*/ 7348 h 9525"/>
                </a:gdLst>
                <a:ahLst/>
                <a:cxnLst>
                  <a:cxn ang="0">
                    <a:pos x="connsiteX0" y="connsiteY0"/>
                  </a:cxn>
                  <a:cxn ang="0">
                    <a:pos x="connsiteX1" y="connsiteY1"/>
                  </a:cxn>
                </a:cxnLst>
                <a:rect l="l" t="t" r="r" b="b"/>
                <a:pathLst>
                  <a:path w="390525" h="9525">
                    <a:moveTo>
                      <a:pt x="7348" y="7348"/>
                    </a:moveTo>
                    <a:lnTo>
                      <a:pt x="38739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Shape 296">
                <a:extLst>
                  <a:ext uri="{FF2B5EF4-FFF2-40B4-BE49-F238E27FC236}">
                    <a16:creationId xmlns:a16="http://schemas.microsoft.com/office/drawing/2014/main" id="{8AFFCB12-F4ED-49FF-99FF-F86B82BA9813}"/>
                  </a:ext>
                </a:extLst>
              </p:cNvPr>
              <p:cNvSpPr/>
              <p:nvPr/>
            </p:nvSpPr>
            <p:spPr>
              <a:xfrm>
                <a:off x="4449875" y="1130074"/>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F547E7A6-9991-4BC9-AC66-6E76AE89705E}"/>
                  </a:ext>
                </a:extLst>
              </p:cNvPr>
              <p:cNvSpPr/>
              <p:nvPr/>
            </p:nvSpPr>
            <p:spPr>
              <a:xfrm>
                <a:off x="4516832" y="1130074"/>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36741E6F-FD7F-479A-8EEC-952CBF585A45}"/>
                  </a:ext>
                </a:extLst>
              </p:cNvPr>
              <p:cNvSpPr/>
              <p:nvPr/>
            </p:nvSpPr>
            <p:spPr>
              <a:xfrm>
                <a:off x="4583817" y="1130071"/>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1C797130-E7A7-4390-AB76-550E304F85C5}"/>
                  </a:ext>
                </a:extLst>
              </p:cNvPr>
              <p:cNvSpPr/>
              <p:nvPr/>
            </p:nvSpPr>
            <p:spPr>
              <a:xfrm>
                <a:off x="3415421" y="1742848"/>
                <a:ext cx="1171738" cy="722996"/>
              </a:xfrm>
              <a:custGeom>
                <a:avLst/>
                <a:gdLst>
                  <a:gd name="connsiteX0" fmla="*/ 7348 w 333375"/>
                  <a:gd name="connsiteY0" fmla="*/ 7348 h 219075"/>
                  <a:gd name="connsiteX1" fmla="*/ 335008 w 333375"/>
                  <a:gd name="connsiteY1" fmla="*/ 7348 h 219075"/>
                  <a:gd name="connsiteX2" fmla="*/ 335008 w 333375"/>
                  <a:gd name="connsiteY2" fmla="*/ 217851 h 219075"/>
                  <a:gd name="connsiteX3" fmla="*/ 7348 w 333375"/>
                  <a:gd name="connsiteY3" fmla="*/ 217851 h 219075"/>
                </a:gdLst>
                <a:ahLst/>
                <a:cxnLst>
                  <a:cxn ang="0">
                    <a:pos x="connsiteX0" y="connsiteY0"/>
                  </a:cxn>
                  <a:cxn ang="0">
                    <a:pos x="connsiteX1" y="connsiteY1"/>
                  </a:cxn>
                  <a:cxn ang="0">
                    <a:pos x="connsiteX2" y="connsiteY2"/>
                  </a:cxn>
                  <a:cxn ang="0">
                    <a:pos x="connsiteX3" y="connsiteY3"/>
                  </a:cxn>
                </a:cxnLst>
                <a:rect l="l" t="t" r="r" b="b"/>
                <a:pathLst>
                  <a:path w="333375" h="219075">
                    <a:moveTo>
                      <a:pt x="7348" y="7348"/>
                    </a:moveTo>
                    <a:lnTo>
                      <a:pt x="335008" y="7348"/>
                    </a:lnTo>
                    <a:lnTo>
                      <a:pt x="335008" y="217851"/>
                    </a:lnTo>
                    <a:lnTo>
                      <a:pt x="7348" y="217851"/>
                    </a:lnTo>
                    <a:close/>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D3C4A46B-D59A-46C8-B091-965FEB32F059}"/>
                  </a:ext>
                </a:extLst>
              </p:cNvPr>
              <p:cNvSpPr/>
              <p:nvPr/>
            </p:nvSpPr>
            <p:spPr>
              <a:xfrm>
                <a:off x="3445550" y="1260675"/>
                <a:ext cx="1171735" cy="368260"/>
              </a:xfrm>
              <a:custGeom>
                <a:avLst/>
                <a:gdLst>
                  <a:gd name="connsiteX0" fmla="*/ 335008 w 333375"/>
                  <a:gd name="connsiteY0" fmla="*/ 98788 h 104775"/>
                  <a:gd name="connsiteX1" fmla="*/ 7348 w 333375"/>
                  <a:gd name="connsiteY1" fmla="*/ 98788 h 104775"/>
                  <a:gd name="connsiteX2" fmla="*/ 7348 w 333375"/>
                  <a:gd name="connsiteY2" fmla="*/ 7348 h 104775"/>
                </a:gdLst>
                <a:ahLst/>
                <a:cxnLst>
                  <a:cxn ang="0">
                    <a:pos x="connsiteX0" y="connsiteY0"/>
                  </a:cxn>
                  <a:cxn ang="0">
                    <a:pos x="connsiteX1" y="connsiteY1"/>
                  </a:cxn>
                  <a:cxn ang="0">
                    <a:pos x="connsiteX2" y="connsiteY2"/>
                  </a:cxn>
                </a:cxnLst>
                <a:rect l="l" t="t" r="r" b="b"/>
                <a:pathLst>
                  <a:path w="333375" h="104775">
                    <a:moveTo>
                      <a:pt x="335008" y="98788"/>
                    </a:moveTo>
                    <a:lnTo>
                      <a:pt x="7348" y="98788"/>
                    </a:lnTo>
                    <a:lnTo>
                      <a:pt x="7348" y="7348"/>
                    </a:lnTo>
                  </a:path>
                </a:pathLst>
              </a:custGeom>
              <a:noFill/>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4BFDB593-EB86-472E-BCC2-8865E5B73BAC}"/>
                  </a:ext>
                </a:extLst>
              </p:cNvPr>
              <p:cNvSpPr/>
              <p:nvPr/>
            </p:nvSpPr>
            <p:spPr>
              <a:xfrm>
                <a:off x="3408746" y="1521803"/>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49E26A5B-14EE-4F8C-8AC6-2441D3BED7AE}"/>
                  </a:ext>
                </a:extLst>
              </p:cNvPr>
              <p:cNvSpPr/>
              <p:nvPr/>
            </p:nvSpPr>
            <p:spPr>
              <a:xfrm>
                <a:off x="3495790"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EAFC8B5C-E22E-4587-AD80-B2FF8B921BDD}"/>
                  </a:ext>
                </a:extLst>
              </p:cNvPr>
              <p:cNvSpPr/>
              <p:nvPr/>
            </p:nvSpPr>
            <p:spPr>
              <a:xfrm>
                <a:off x="3606267"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31715212-4E13-43E4-9696-E8EC571DD610}"/>
                  </a:ext>
                </a:extLst>
              </p:cNvPr>
              <p:cNvSpPr/>
              <p:nvPr/>
            </p:nvSpPr>
            <p:spPr>
              <a:xfrm>
                <a:off x="3716744"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9A0B9153-DA44-4612-A0EB-AC8168035583}"/>
                  </a:ext>
                </a:extLst>
              </p:cNvPr>
              <p:cNvSpPr/>
              <p:nvPr/>
            </p:nvSpPr>
            <p:spPr>
              <a:xfrm>
                <a:off x="3827227"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2D51E675-00F3-4972-ADDA-64A932FDD6C0}"/>
                  </a:ext>
                </a:extLst>
              </p:cNvPr>
              <p:cNvSpPr/>
              <p:nvPr/>
            </p:nvSpPr>
            <p:spPr>
              <a:xfrm>
                <a:off x="3937704"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EFB77BB1-D49D-439D-A0EC-BCCF8628C6AD}"/>
                  </a:ext>
                </a:extLst>
              </p:cNvPr>
              <p:cNvSpPr/>
              <p:nvPr/>
            </p:nvSpPr>
            <p:spPr>
              <a:xfrm>
                <a:off x="4044835"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41BE4CFE-2B6E-42FF-9D2E-18384E684760}"/>
                  </a:ext>
                </a:extLst>
              </p:cNvPr>
              <p:cNvSpPr/>
              <p:nvPr/>
            </p:nvSpPr>
            <p:spPr>
              <a:xfrm>
                <a:off x="4155312"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9501F4AD-BF29-4D00-8D85-CE685662C90D}"/>
                  </a:ext>
                </a:extLst>
              </p:cNvPr>
              <p:cNvSpPr/>
              <p:nvPr/>
            </p:nvSpPr>
            <p:spPr>
              <a:xfrm>
                <a:off x="4265788"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Shape 310">
                <a:extLst>
                  <a:ext uri="{FF2B5EF4-FFF2-40B4-BE49-F238E27FC236}">
                    <a16:creationId xmlns:a16="http://schemas.microsoft.com/office/drawing/2014/main" id="{AC69389E-1558-4E20-BE11-0BF9E1B6E11B}"/>
                  </a:ext>
                </a:extLst>
              </p:cNvPr>
              <p:cNvSpPr/>
              <p:nvPr/>
            </p:nvSpPr>
            <p:spPr>
              <a:xfrm>
                <a:off x="4376269" y="1588825"/>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Shape 311">
                <a:extLst>
                  <a:ext uri="{FF2B5EF4-FFF2-40B4-BE49-F238E27FC236}">
                    <a16:creationId xmlns:a16="http://schemas.microsoft.com/office/drawing/2014/main" id="{0E39763E-CFC8-4062-BC9D-BFF5395E5EE9}"/>
                  </a:ext>
                </a:extLst>
              </p:cNvPr>
              <p:cNvSpPr/>
              <p:nvPr/>
            </p:nvSpPr>
            <p:spPr>
              <a:xfrm>
                <a:off x="4486763" y="158882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Shape 312">
                <a:extLst>
                  <a:ext uri="{FF2B5EF4-FFF2-40B4-BE49-F238E27FC236}">
                    <a16:creationId xmlns:a16="http://schemas.microsoft.com/office/drawing/2014/main" id="{E8BF17B7-85B6-4B3A-AF41-C7B8FBDEF2C3}"/>
                  </a:ext>
                </a:extLst>
              </p:cNvPr>
              <p:cNvSpPr/>
              <p:nvPr/>
            </p:nvSpPr>
            <p:spPr>
              <a:xfrm>
                <a:off x="3408827" y="1451599"/>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4" name="Freeform: Shape 313">
                <a:extLst>
                  <a:ext uri="{FF2B5EF4-FFF2-40B4-BE49-F238E27FC236}">
                    <a16:creationId xmlns:a16="http://schemas.microsoft.com/office/drawing/2014/main" id="{DABE67B2-8F5D-48F5-98E6-E8F1E9A0D4A6}"/>
                  </a:ext>
                </a:extLst>
              </p:cNvPr>
              <p:cNvSpPr/>
              <p:nvPr/>
            </p:nvSpPr>
            <p:spPr>
              <a:xfrm>
                <a:off x="3408869" y="1381273"/>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5" name="Freeform: Shape 314">
                <a:extLst>
                  <a:ext uri="{FF2B5EF4-FFF2-40B4-BE49-F238E27FC236}">
                    <a16:creationId xmlns:a16="http://schemas.microsoft.com/office/drawing/2014/main" id="{575953D6-7C62-4E9E-90E1-5CA11AB17C80}"/>
                  </a:ext>
                </a:extLst>
              </p:cNvPr>
              <p:cNvSpPr/>
              <p:nvPr/>
            </p:nvSpPr>
            <p:spPr>
              <a:xfrm>
                <a:off x="3408785" y="1310799"/>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316" name="Straight Connector 315">
                <a:extLst>
                  <a:ext uri="{FF2B5EF4-FFF2-40B4-BE49-F238E27FC236}">
                    <a16:creationId xmlns:a16="http://schemas.microsoft.com/office/drawing/2014/main" id="{47BBD25B-8837-48EB-A414-D03FA45A4084}"/>
                  </a:ext>
                </a:extLst>
              </p:cNvPr>
              <p:cNvCxnSpPr/>
              <p:nvPr/>
            </p:nvCxnSpPr>
            <p:spPr>
              <a:xfrm flipV="1">
                <a:off x="3515614" y="1379285"/>
                <a:ext cx="180015" cy="142518"/>
              </a:xfrm>
              <a:prstGeom prst="line">
                <a:avLst/>
              </a:prstGeom>
              <a:noFill/>
              <a:ln w="12700" cap="flat" cmpd="sng" algn="ctr">
                <a:solidFill>
                  <a:schemeClr val="tx2"/>
                </a:solidFill>
                <a:prstDash val="solid"/>
                <a:headEnd type="none"/>
                <a:tailEnd type="none"/>
              </a:ln>
              <a:effectLst/>
            </p:spPr>
          </p:cxnSp>
          <p:cxnSp>
            <p:nvCxnSpPr>
              <p:cNvPr id="317" name="Straight Connector 316">
                <a:extLst>
                  <a:ext uri="{FF2B5EF4-FFF2-40B4-BE49-F238E27FC236}">
                    <a16:creationId xmlns:a16="http://schemas.microsoft.com/office/drawing/2014/main" id="{72350976-F47D-4BC1-BA89-908062DE3F7B}"/>
                  </a:ext>
                </a:extLst>
              </p:cNvPr>
              <p:cNvCxnSpPr>
                <a:cxnSpLocks/>
              </p:cNvCxnSpPr>
              <p:nvPr/>
            </p:nvCxnSpPr>
            <p:spPr>
              <a:xfrm>
                <a:off x="3684607" y="1377405"/>
                <a:ext cx="109103" cy="126835"/>
              </a:xfrm>
              <a:prstGeom prst="line">
                <a:avLst/>
              </a:prstGeom>
              <a:noFill/>
              <a:ln w="12700" cap="flat" cmpd="sng" algn="ctr">
                <a:solidFill>
                  <a:schemeClr val="tx2"/>
                </a:solidFill>
                <a:prstDash val="solid"/>
                <a:headEnd type="none"/>
                <a:tailEnd type="none"/>
              </a:ln>
              <a:effectLst/>
            </p:spPr>
          </p:cxnSp>
          <p:cxnSp>
            <p:nvCxnSpPr>
              <p:cNvPr id="318" name="Straight Connector 317">
                <a:extLst>
                  <a:ext uri="{FF2B5EF4-FFF2-40B4-BE49-F238E27FC236}">
                    <a16:creationId xmlns:a16="http://schemas.microsoft.com/office/drawing/2014/main" id="{A17771BA-24AC-4CE4-81FA-51DC9C59ECB8}"/>
                  </a:ext>
                </a:extLst>
              </p:cNvPr>
              <p:cNvCxnSpPr>
                <a:cxnSpLocks/>
              </p:cNvCxnSpPr>
              <p:nvPr/>
            </p:nvCxnSpPr>
            <p:spPr>
              <a:xfrm flipV="1">
                <a:off x="3786606" y="1460673"/>
                <a:ext cx="50798" cy="36218"/>
              </a:xfrm>
              <a:prstGeom prst="line">
                <a:avLst/>
              </a:prstGeom>
              <a:noFill/>
              <a:ln w="12700" cap="flat" cmpd="sng" algn="ctr">
                <a:solidFill>
                  <a:schemeClr val="tx2"/>
                </a:solidFill>
                <a:prstDash val="solid"/>
                <a:headEnd type="none"/>
                <a:tailEnd type="none"/>
              </a:ln>
              <a:effectLst/>
            </p:spPr>
          </p:cxnSp>
          <p:cxnSp>
            <p:nvCxnSpPr>
              <p:cNvPr id="319" name="Straight Connector 318">
                <a:extLst>
                  <a:ext uri="{FF2B5EF4-FFF2-40B4-BE49-F238E27FC236}">
                    <a16:creationId xmlns:a16="http://schemas.microsoft.com/office/drawing/2014/main" id="{46A27665-AEF3-4BAB-AB6F-F6E085DDEC0A}"/>
                  </a:ext>
                </a:extLst>
              </p:cNvPr>
              <p:cNvCxnSpPr>
                <a:cxnSpLocks/>
              </p:cNvCxnSpPr>
              <p:nvPr/>
            </p:nvCxnSpPr>
            <p:spPr>
              <a:xfrm flipH="1" flipV="1">
                <a:off x="3827228" y="1460548"/>
                <a:ext cx="65638" cy="80007"/>
              </a:xfrm>
              <a:prstGeom prst="line">
                <a:avLst/>
              </a:prstGeom>
              <a:noFill/>
              <a:ln w="12700" cap="flat" cmpd="sng" algn="ctr">
                <a:solidFill>
                  <a:schemeClr val="tx2"/>
                </a:solidFill>
                <a:prstDash val="solid"/>
                <a:headEnd type="none"/>
                <a:tailEnd type="none"/>
              </a:ln>
              <a:effectLst/>
            </p:spPr>
          </p:cxnSp>
          <p:cxnSp>
            <p:nvCxnSpPr>
              <p:cNvPr id="320" name="Straight Connector 319">
                <a:extLst>
                  <a:ext uri="{FF2B5EF4-FFF2-40B4-BE49-F238E27FC236}">
                    <a16:creationId xmlns:a16="http://schemas.microsoft.com/office/drawing/2014/main" id="{5A808B30-1658-464A-8B0F-25E872F97998}"/>
                  </a:ext>
                </a:extLst>
              </p:cNvPr>
              <p:cNvCxnSpPr/>
              <p:nvPr/>
            </p:nvCxnSpPr>
            <p:spPr>
              <a:xfrm flipV="1">
                <a:off x="3882788" y="1392749"/>
                <a:ext cx="180015" cy="142518"/>
              </a:xfrm>
              <a:prstGeom prst="line">
                <a:avLst/>
              </a:prstGeom>
              <a:noFill/>
              <a:ln w="12700" cap="flat" cmpd="sng" algn="ctr">
                <a:solidFill>
                  <a:schemeClr val="tx2"/>
                </a:solidFill>
                <a:prstDash val="solid"/>
                <a:headEnd type="none"/>
                <a:tailEnd type="none"/>
              </a:ln>
              <a:effectLst/>
            </p:spPr>
          </p:cxnSp>
          <p:cxnSp>
            <p:nvCxnSpPr>
              <p:cNvPr id="321" name="Straight Connector 320">
                <a:extLst>
                  <a:ext uri="{FF2B5EF4-FFF2-40B4-BE49-F238E27FC236}">
                    <a16:creationId xmlns:a16="http://schemas.microsoft.com/office/drawing/2014/main" id="{F964757B-9FDA-4906-B2D3-7623A1464C91}"/>
                  </a:ext>
                </a:extLst>
              </p:cNvPr>
              <p:cNvCxnSpPr>
                <a:cxnSpLocks/>
              </p:cNvCxnSpPr>
              <p:nvPr/>
            </p:nvCxnSpPr>
            <p:spPr>
              <a:xfrm flipH="1" flipV="1">
                <a:off x="4056050" y="1392461"/>
                <a:ext cx="65638" cy="80007"/>
              </a:xfrm>
              <a:prstGeom prst="line">
                <a:avLst/>
              </a:prstGeom>
              <a:noFill/>
              <a:ln w="12700" cap="flat" cmpd="sng" algn="ctr">
                <a:solidFill>
                  <a:schemeClr val="tx2"/>
                </a:solidFill>
                <a:prstDash val="solid"/>
                <a:headEnd type="none"/>
                <a:tailEnd type="none"/>
              </a:ln>
              <a:effectLst/>
            </p:spPr>
          </p:cxnSp>
          <p:cxnSp>
            <p:nvCxnSpPr>
              <p:cNvPr id="322" name="Straight Connector 321">
                <a:extLst>
                  <a:ext uri="{FF2B5EF4-FFF2-40B4-BE49-F238E27FC236}">
                    <a16:creationId xmlns:a16="http://schemas.microsoft.com/office/drawing/2014/main" id="{EF1E22F7-8F74-4B97-98D4-CC276A10FC26}"/>
                  </a:ext>
                </a:extLst>
              </p:cNvPr>
              <p:cNvCxnSpPr>
                <a:cxnSpLocks/>
              </p:cNvCxnSpPr>
              <p:nvPr/>
            </p:nvCxnSpPr>
            <p:spPr>
              <a:xfrm flipV="1">
                <a:off x="4111109" y="1432435"/>
                <a:ext cx="50798" cy="36218"/>
              </a:xfrm>
              <a:prstGeom prst="line">
                <a:avLst/>
              </a:prstGeom>
              <a:noFill/>
              <a:ln w="12700" cap="flat" cmpd="sng" algn="ctr">
                <a:solidFill>
                  <a:schemeClr val="tx2"/>
                </a:solidFill>
                <a:prstDash val="solid"/>
                <a:headEnd type="none"/>
                <a:tailEnd type="none"/>
              </a:ln>
              <a:effectLst/>
            </p:spPr>
          </p:cxnSp>
          <p:cxnSp>
            <p:nvCxnSpPr>
              <p:cNvPr id="323" name="Straight Connector 322">
                <a:extLst>
                  <a:ext uri="{FF2B5EF4-FFF2-40B4-BE49-F238E27FC236}">
                    <a16:creationId xmlns:a16="http://schemas.microsoft.com/office/drawing/2014/main" id="{219B1187-FA02-49EE-A1C5-B87FF5602DEA}"/>
                  </a:ext>
                </a:extLst>
              </p:cNvPr>
              <p:cNvCxnSpPr>
                <a:cxnSpLocks/>
              </p:cNvCxnSpPr>
              <p:nvPr/>
            </p:nvCxnSpPr>
            <p:spPr>
              <a:xfrm>
                <a:off x="4150946" y="1432865"/>
                <a:ext cx="109103" cy="126835"/>
              </a:xfrm>
              <a:prstGeom prst="line">
                <a:avLst/>
              </a:prstGeom>
              <a:noFill/>
              <a:ln w="12700" cap="flat" cmpd="sng" algn="ctr">
                <a:solidFill>
                  <a:schemeClr val="tx2"/>
                </a:solidFill>
                <a:prstDash val="solid"/>
                <a:headEnd type="none"/>
                <a:tailEnd type="none"/>
              </a:ln>
              <a:effectLst/>
            </p:spPr>
          </p:cxnSp>
          <p:cxnSp>
            <p:nvCxnSpPr>
              <p:cNvPr id="324" name="Straight Connector 323">
                <a:extLst>
                  <a:ext uri="{FF2B5EF4-FFF2-40B4-BE49-F238E27FC236}">
                    <a16:creationId xmlns:a16="http://schemas.microsoft.com/office/drawing/2014/main" id="{1FBEE5E0-C764-4630-A4F1-A2595E7B9FC6}"/>
                  </a:ext>
                </a:extLst>
              </p:cNvPr>
              <p:cNvCxnSpPr>
                <a:cxnSpLocks/>
              </p:cNvCxnSpPr>
              <p:nvPr/>
            </p:nvCxnSpPr>
            <p:spPr>
              <a:xfrm flipV="1">
                <a:off x="4252782" y="1370963"/>
                <a:ext cx="302954" cy="185996"/>
              </a:xfrm>
              <a:prstGeom prst="line">
                <a:avLst/>
              </a:prstGeom>
              <a:noFill/>
              <a:ln w="12700" cap="flat" cmpd="sng" algn="ctr">
                <a:solidFill>
                  <a:schemeClr val="tx2"/>
                </a:solidFill>
                <a:prstDash val="solid"/>
                <a:headEnd type="none"/>
                <a:tailEnd type="none"/>
              </a:ln>
              <a:effectLst/>
            </p:spPr>
          </p:cxnSp>
          <p:cxnSp>
            <p:nvCxnSpPr>
              <p:cNvPr id="325" name="Straight Connector 324">
                <a:extLst>
                  <a:ext uri="{FF2B5EF4-FFF2-40B4-BE49-F238E27FC236}">
                    <a16:creationId xmlns:a16="http://schemas.microsoft.com/office/drawing/2014/main" id="{7CE44127-1A65-4367-B3FC-05580E6439EA}"/>
                  </a:ext>
                </a:extLst>
              </p:cNvPr>
              <p:cNvCxnSpPr>
                <a:cxnSpLocks/>
              </p:cNvCxnSpPr>
              <p:nvPr/>
            </p:nvCxnSpPr>
            <p:spPr>
              <a:xfrm>
                <a:off x="3529268" y="1832272"/>
                <a:ext cx="124669" cy="0"/>
              </a:xfrm>
              <a:prstGeom prst="line">
                <a:avLst/>
              </a:prstGeom>
              <a:noFill/>
              <a:ln w="12700" cap="flat" cmpd="sng" algn="ctr">
                <a:solidFill>
                  <a:srgbClr val="0078D7"/>
                </a:solidFill>
                <a:prstDash val="solid"/>
                <a:headEnd type="none"/>
                <a:tailEnd type="none"/>
              </a:ln>
              <a:effectLst/>
            </p:spPr>
          </p:cxnSp>
          <p:cxnSp>
            <p:nvCxnSpPr>
              <p:cNvPr id="326" name="Straight Connector 325">
                <a:extLst>
                  <a:ext uri="{FF2B5EF4-FFF2-40B4-BE49-F238E27FC236}">
                    <a16:creationId xmlns:a16="http://schemas.microsoft.com/office/drawing/2014/main" id="{6417B1F5-C7B7-44D9-9230-E542F2191A35}"/>
                  </a:ext>
                </a:extLst>
              </p:cNvPr>
              <p:cNvCxnSpPr>
                <a:cxnSpLocks/>
              </p:cNvCxnSpPr>
              <p:nvPr/>
            </p:nvCxnSpPr>
            <p:spPr>
              <a:xfrm>
                <a:off x="3529268" y="1933514"/>
                <a:ext cx="244028" cy="0"/>
              </a:xfrm>
              <a:prstGeom prst="line">
                <a:avLst/>
              </a:prstGeom>
              <a:noFill/>
              <a:ln w="12700" cap="flat" cmpd="sng" algn="ctr">
                <a:solidFill>
                  <a:srgbClr val="0078D7"/>
                </a:solidFill>
                <a:prstDash val="solid"/>
                <a:headEnd type="none"/>
                <a:tailEnd type="none"/>
              </a:ln>
              <a:effectLst/>
            </p:spPr>
          </p:cxnSp>
          <p:cxnSp>
            <p:nvCxnSpPr>
              <p:cNvPr id="327" name="Straight Connector 326">
                <a:extLst>
                  <a:ext uri="{FF2B5EF4-FFF2-40B4-BE49-F238E27FC236}">
                    <a16:creationId xmlns:a16="http://schemas.microsoft.com/office/drawing/2014/main" id="{CCDFC7F0-716B-4F49-8A1C-C4A6791E8415}"/>
                  </a:ext>
                </a:extLst>
              </p:cNvPr>
              <p:cNvCxnSpPr>
                <a:cxnSpLocks/>
              </p:cNvCxnSpPr>
              <p:nvPr/>
            </p:nvCxnSpPr>
            <p:spPr>
              <a:xfrm>
                <a:off x="3790777" y="1933514"/>
                <a:ext cx="146037" cy="0"/>
              </a:xfrm>
              <a:prstGeom prst="line">
                <a:avLst/>
              </a:prstGeom>
              <a:noFill/>
              <a:ln w="12700" cap="flat" cmpd="sng" algn="ctr">
                <a:solidFill>
                  <a:srgbClr val="0078D7"/>
                </a:solidFill>
                <a:prstDash val="solid"/>
                <a:headEnd type="none"/>
                <a:tailEnd type="none"/>
              </a:ln>
              <a:effectLst/>
            </p:spPr>
          </p:cxnSp>
          <p:cxnSp>
            <p:nvCxnSpPr>
              <p:cNvPr id="328" name="Straight Connector 327">
                <a:extLst>
                  <a:ext uri="{FF2B5EF4-FFF2-40B4-BE49-F238E27FC236}">
                    <a16:creationId xmlns:a16="http://schemas.microsoft.com/office/drawing/2014/main" id="{233C18C3-2C0F-42B3-873A-C1144D2AF9D6}"/>
                  </a:ext>
                </a:extLst>
              </p:cNvPr>
              <p:cNvCxnSpPr>
                <a:cxnSpLocks/>
              </p:cNvCxnSpPr>
              <p:nvPr/>
            </p:nvCxnSpPr>
            <p:spPr>
              <a:xfrm>
                <a:off x="3529268" y="2008720"/>
                <a:ext cx="358301" cy="0"/>
              </a:xfrm>
              <a:prstGeom prst="line">
                <a:avLst/>
              </a:prstGeom>
              <a:noFill/>
              <a:ln w="12700" cap="flat" cmpd="sng" algn="ctr">
                <a:solidFill>
                  <a:srgbClr val="0078D7"/>
                </a:solidFill>
                <a:prstDash val="solid"/>
                <a:headEnd type="none"/>
                <a:tailEnd type="none"/>
              </a:ln>
              <a:effectLst/>
            </p:spPr>
          </p:cxnSp>
          <p:cxnSp>
            <p:nvCxnSpPr>
              <p:cNvPr id="329" name="Straight Connector 328">
                <a:extLst>
                  <a:ext uri="{FF2B5EF4-FFF2-40B4-BE49-F238E27FC236}">
                    <a16:creationId xmlns:a16="http://schemas.microsoft.com/office/drawing/2014/main" id="{A849D542-E5AC-49BF-B40F-19153E2720AF}"/>
                  </a:ext>
                </a:extLst>
              </p:cNvPr>
              <p:cNvCxnSpPr>
                <a:cxnSpLocks/>
              </p:cNvCxnSpPr>
              <p:nvPr/>
            </p:nvCxnSpPr>
            <p:spPr>
              <a:xfrm>
                <a:off x="3967535" y="2008720"/>
                <a:ext cx="146037" cy="0"/>
              </a:xfrm>
              <a:prstGeom prst="line">
                <a:avLst/>
              </a:prstGeom>
              <a:noFill/>
              <a:ln w="12700" cap="flat" cmpd="sng" algn="ctr">
                <a:solidFill>
                  <a:srgbClr val="0078D7"/>
                </a:solidFill>
                <a:prstDash val="solid"/>
                <a:headEnd type="none"/>
                <a:tailEnd type="none"/>
              </a:ln>
              <a:effectLst/>
            </p:spPr>
          </p:cxnSp>
          <p:cxnSp>
            <p:nvCxnSpPr>
              <p:cNvPr id="330" name="Straight Connector 329">
                <a:extLst>
                  <a:ext uri="{FF2B5EF4-FFF2-40B4-BE49-F238E27FC236}">
                    <a16:creationId xmlns:a16="http://schemas.microsoft.com/office/drawing/2014/main" id="{08DD4F5F-E6D2-4BBB-B84F-A369016F713B}"/>
                  </a:ext>
                </a:extLst>
              </p:cNvPr>
              <p:cNvCxnSpPr>
                <a:cxnSpLocks/>
              </p:cNvCxnSpPr>
              <p:nvPr/>
            </p:nvCxnSpPr>
            <p:spPr>
              <a:xfrm>
                <a:off x="3529268" y="2109962"/>
                <a:ext cx="147736" cy="0"/>
              </a:xfrm>
              <a:prstGeom prst="line">
                <a:avLst/>
              </a:prstGeom>
              <a:noFill/>
              <a:ln w="12700" cap="flat" cmpd="sng" algn="ctr">
                <a:solidFill>
                  <a:srgbClr val="0078D7"/>
                </a:solidFill>
                <a:prstDash val="solid"/>
                <a:headEnd type="none"/>
                <a:tailEnd type="none"/>
              </a:ln>
              <a:effectLst/>
            </p:spPr>
          </p:cxnSp>
          <p:cxnSp>
            <p:nvCxnSpPr>
              <p:cNvPr id="331" name="Straight Connector 330">
                <a:extLst>
                  <a:ext uri="{FF2B5EF4-FFF2-40B4-BE49-F238E27FC236}">
                    <a16:creationId xmlns:a16="http://schemas.microsoft.com/office/drawing/2014/main" id="{9C6A9690-CE6B-4D49-8422-5BC3D485FA79}"/>
                  </a:ext>
                </a:extLst>
              </p:cNvPr>
              <p:cNvCxnSpPr>
                <a:cxnSpLocks/>
              </p:cNvCxnSpPr>
              <p:nvPr/>
            </p:nvCxnSpPr>
            <p:spPr>
              <a:xfrm>
                <a:off x="3693985" y="2109962"/>
                <a:ext cx="350041" cy="0"/>
              </a:xfrm>
              <a:prstGeom prst="line">
                <a:avLst/>
              </a:prstGeom>
              <a:noFill/>
              <a:ln w="12700" cap="flat" cmpd="sng" algn="ctr">
                <a:solidFill>
                  <a:srgbClr val="0078D7"/>
                </a:solidFill>
                <a:prstDash val="solid"/>
                <a:headEnd type="none"/>
                <a:tailEnd type="none"/>
              </a:ln>
              <a:effectLst/>
            </p:spPr>
          </p:cxnSp>
          <p:cxnSp>
            <p:nvCxnSpPr>
              <p:cNvPr id="332" name="Straight Connector 331">
                <a:extLst>
                  <a:ext uri="{FF2B5EF4-FFF2-40B4-BE49-F238E27FC236}">
                    <a16:creationId xmlns:a16="http://schemas.microsoft.com/office/drawing/2014/main" id="{D329F929-066D-4972-A134-015CE0D70855}"/>
                  </a:ext>
                </a:extLst>
              </p:cNvPr>
              <p:cNvCxnSpPr>
                <a:cxnSpLocks/>
              </p:cNvCxnSpPr>
              <p:nvPr/>
            </p:nvCxnSpPr>
            <p:spPr>
              <a:xfrm flipV="1">
                <a:off x="3529268" y="2381870"/>
                <a:ext cx="244028" cy="0"/>
              </a:xfrm>
              <a:prstGeom prst="line">
                <a:avLst/>
              </a:prstGeom>
              <a:noFill/>
              <a:ln w="12700" cap="flat" cmpd="sng" algn="ctr">
                <a:solidFill>
                  <a:srgbClr val="0078D7"/>
                </a:solidFill>
                <a:prstDash val="solid"/>
                <a:headEnd type="none"/>
                <a:tailEnd type="none"/>
              </a:ln>
              <a:effectLst/>
            </p:spPr>
          </p:cxnSp>
          <p:cxnSp>
            <p:nvCxnSpPr>
              <p:cNvPr id="333" name="Straight Connector 332">
                <a:extLst>
                  <a:ext uri="{FF2B5EF4-FFF2-40B4-BE49-F238E27FC236}">
                    <a16:creationId xmlns:a16="http://schemas.microsoft.com/office/drawing/2014/main" id="{270E1A90-77BA-4AE8-B3AE-A9FDE268BCC4}"/>
                  </a:ext>
                </a:extLst>
              </p:cNvPr>
              <p:cNvCxnSpPr>
                <a:cxnSpLocks/>
              </p:cNvCxnSpPr>
              <p:nvPr/>
            </p:nvCxnSpPr>
            <p:spPr>
              <a:xfrm flipV="1">
                <a:off x="3790777" y="2381870"/>
                <a:ext cx="146037" cy="0"/>
              </a:xfrm>
              <a:prstGeom prst="line">
                <a:avLst/>
              </a:prstGeom>
              <a:noFill/>
              <a:ln w="12700" cap="flat" cmpd="sng" algn="ctr">
                <a:solidFill>
                  <a:srgbClr val="0078D7"/>
                </a:solidFill>
                <a:prstDash val="solid"/>
                <a:headEnd type="none"/>
                <a:tailEnd type="none"/>
              </a:ln>
              <a:effectLst/>
            </p:spPr>
          </p:cxnSp>
          <p:cxnSp>
            <p:nvCxnSpPr>
              <p:cNvPr id="334" name="Straight Connector 333">
                <a:extLst>
                  <a:ext uri="{FF2B5EF4-FFF2-40B4-BE49-F238E27FC236}">
                    <a16:creationId xmlns:a16="http://schemas.microsoft.com/office/drawing/2014/main" id="{CDEE33E9-3EA8-42C8-A5E8-7C161362C4F9}"/>
                  </a:ext>
                </a:extLst>
              </p:cNvPr>
              <p:cNvCxnSpPr>
                <a:cxnSpLocks/>
              </p:cNvCxnSpPr>
              <p:nvPr/>
            </p:nvCxnSpPr>
            <p:spPr>
              <a:xfrm flipV="1">
                <a:off x="3529268" y="2306661"/>
                <a:ext cx="358301" cy="0"/>
              </a:xfrm>
              <a:prstGeom prst="line">
                <a:avLst/>
              </a:prstGeom>
              <a:noFill/>
              <a:ln w="12700" cap="flat" cmpd="sng" algn="ctr">
                <a:solidFill>
                  <a:srgbClr val="0078D7"/>
                </a:solidFill>
                <a:prstDash val="solid"/>
                <a:headEnd type="none"/>
                <a:tailEnd type="none"/>
              </a:ln>
              <a:effectLst/>
            </p:spPr>
          </p:cxnSp>
          <p:cxnSp>
            <p:nvCxnSpPr>
              <p:cNvPr id="335" name="Straight Connector 334">
                <a:extLst>
                  <a:ext uri="{FF2B5EF4-FFF2-40B4-BE49-F238E27FC236}">
                    <a16:creationId xmlns:a16="http://schemas.microsoft.com/office/drawing/2014/main" id="{7E319F2E-E0F9-4ECB-B376-9151D675D1E4}"/>
                  </a:ext>
                </a:extLst>
              </p:cNvPr>
              <p:cNvCxnSpPr>
                <a:cxnSpLocks/>
              </p:cNvCxnSpPr>
              <p:nvPr/>
            </p:nvCxnSpPr>
            <p:spPr>
              <a:xfrm flipV="1">
                <a:off x="3940881" y="2306661"/>
                <a:ext cx="146037" cy="0"/>
              </a:xfrm>
              <a:prstGeom prst="line">
                <a:avLst/>
              </a:prstGeom>
              <a:noFill/>
              <a:ln w="12700" cap="flat" cmpd="sng" algn="ctr">
                <a:solidFill>
                  <a:srgbClr val="0078D7"/>
                </a:solidFill>
                <a:prstDash val="solid"/>
                <a:headEnd type="none"/>
                <a:tailEnd type="none"/>
              </a:ln>
              <a:effectLst/>
            </p:spPr>
          </p:cxnSp>
          <p:cxnSp>
            <p:nvCxnSpPr>
              <p:cNvPr id="336" name="Straight Connector 335">
                <a:extLst>
                  <a:ext uri="{FF2B5EF4-FFF2-40B4-BE49-F238E27FC236}">
                    <a16:creationId xmlns:a16="http://schemas.microsoft.com/office/drawing/2014/main" id="{127E4D87-8F5F-490C-8A85-45859C67481C}"/>
                  </a:ext>
                </a:extLst>
              </p:cNvPr>
              <p:cNvCxnSpPr>
                <a:cxnSpLocks/>
              </p:cNvCxnSpPr>
              <p:nvPr/>
            </p:nvCxnSpPr>
            <p:spPr>
              <a:xfrm flipV="1">
                <a:off x="3626549" y="2205419"/>
                <a:ext cx="147736" cy="0"/>
              </a:xfrm>
              <a:prstGeom prst="line">
                <a:avLst/>
              </a:prstGeom>
              <a:noFill/>
              <a:ln w="12700" cap="flat" cmpd="sng" algn="ctr">
                <a:solidFill>
                  <a:srgbClr val="0078D7"/>
                </a:solidFill>
                <a:prstDash val="solid"/>
                <a:headEnd type="none"/>
                <a:tailEnd type="none"/>
              </a:ln>
              <a:effectLst/>
            </p:spPr>
          </p:cxnSp>
          <p:cxnSp>
            <p:nvCxnSpPr>
              <p:cNvPr id="337" name="Straight Connector 336">
                <a:extLst>
                  <a:ext uri="{FF2B5EF4-FFF2-40B4-BE49-F238E27FC236}">
                    <a16:creationId xmlns:a16="http://schemas.microsoft.com/office/drawing/2014/main" id="{96589EAC-56AF-49DC-A9FA-C8E693CF326E}"/>
                  </a:ext>
                </a:extLst>
              </p:cNvPr>
              <p:cNvCxnSpPr>
                <a:cxnSpLocks/>
              </p:cNvCxnSpPr>
              <p:nvPr/>
            </p:nvCxnSpPr>
            <p:spPr>
              <a:xfrm flipV="1">
                <a:off x="3811590" y="2205419"/>
                <a:ext cx="350041" cy="0"/>
              </a:xfrm>
              <a:prstGeom prst="line">
                <a:avLst/>
              </a:prstGeom>
              <a:noFill/>
              <a:ln w="12700" cap="flat" cmpd="sng" algn="ctr">
                <a:solidFill>
                  <a:srgbClr val="0078D7"/>
                </a:solidFill>
                <a:prstDash val="solid"/>
                <a:headEnd type="none"/>
                <a:tailEnd type="none"/>
              </a:ln>
              <a:effectLst/>
            </p:spPr>
          </p:cxnSp>
          <p:cxnSp>
            <p:nvCxnSpPr>
              <p:cNvPr id="338" name="Straight Connector 337">
                <a:extLst>
                  <a:ext uri="{FF2B5EF4-FFF2-40B4-BE49-F238E27FC236}">
                    <a16:creationId xmlns:a16="http://schemas.microsoft.com/office/drawing/2014/main" id="{6E5AFA41-B947-4A63-89B6-5BE8BBA30B95}"/>
                  </a:ext>
                </a:extLst>
              </p:cNvPr>
              <p:cNvCxnSpPr>
                <a:cxnSpLocks/>
              </p:cNvCxnSpPr>
              <p:nvPr/>
            </p:nvCxnSpPr>
            <p:spPr>
              <a:xfrm>
                <a:off x="4101001" y="2109962"/>
                <a:ext cx="350041" cy="0"/>
              </a:xfrm>
              <a:prstGeom prst="line">
                <a:avLst/>
              </a:prstGeom>
              <a:noFill/>
              <a:ln w="12700" cap="flat" cmpd="sng" algn="ctr">
                <a:solidFill>
                  <a:srgbClr val="0078D7"/>
                </a:solidFill>
                <a:prstDash val="solid"/>
                <a:headEnd type="none"/>
                <a:tailEnd type="none"/>
              </a:ln>
              <a:effectLst/>
            </p:spPr>
          </p:cxnSp>
          <p:cxnSp>
            <p:nvCxnSpPr>
              <p:cNvPr id="339" name="Straight Connector 338">
                <a:extLst>
                  <a:ext uri="{FF2B5EF4-FFF2-40B4-BE49-F238E27FC236}">
                    <a16:creationId xmlns:a16="http://schemas.microsoft.com/office/drawing/2014/main" id="{171A23A4-71E6-448A-A3A5-5A60D6A4AC3E}"/>
                  </a:ext>
                </a:extLst>
              </p:cNvPr>
              <p:cNvCxnSpPr>
                <a:cxnSpLocks/>
              </p:cNvCxnSpPr>
              <p:nvPr/>
            </p:nvCxnSpPr>
            <p:spPr>
              <a:xfrm flipV="1">
                <a:off x="4132010" y="2306661"/>
                <a:ext cx="146037" cy="0"/>
              </a:xfrm>
              <a:prstGeom prst="line">
                <a:avLst/>
              </a:prstGeom>
              <a:noFill/>
              <a:ln w="12700" cap="flat" cmpd="sng" algn="ctr">
                <a:solidFill>
                  <a:srgbClr val="0078D7"/>
                </a:solidFill>
                <a:prstDash val="solid"/>
                <a:headEnd type="none"/>
                <a:tailEnd type="none"/>
              </a:ln>
              <a:effectLst/>
            </p:spPr>
          </p:cxnSp>
          <p:cxnSp>
            <p:nvCxnSpPr>
              <p:cNvPr id="340" name="Straight Connector 339">
                <a:extLst>
                  <a:ext uri="{FF2B5EF4-FFF2-40B4-BE49-F238E27FC236}">
                    <a16:creationId xmlns:a16="http://schemas.microsoft.com/office/drawing/2014/main" id="{0EA747C3-DF2F-4814-B465-A3A434FDEBC8}"/>
                  </a:ext>
                </a:extLst>
              </p:cNvPr>
              <p:cNvCxnSpPr>
                <a:cxnSpLocks/>
              </p:cNvCxnSpPr>
              <p:nvPr/>
            </p:nvCxnSpPr>
            <p:spPr>
              <a:xfrm flipV="1">
                <a:off x="4320577" y="2306661"/>
                <a:ext cx="146037" cy="0"/>
              </a:xfrm>
              <a:prstGeom prst="line">
                <a:avLst/>
              </a:prstGeom>
              <a:noFill/>
              <a:ln w="12700" cap="flat" cmpd="sng" algn="ctr">
                <a:solidFill>
                  <a:srgbClr val="0078D7"/>
                </a:solidFill>
                <a:prstDash val="solid"/>
                <a:headEnd type="none"/>
                <a:tailEnd type="none"/>
              </a:ln>
              <a:effectLst/>
            </p:spPr>
          </p:cxnSp>
          <p:cxnSp>
            <p:nvCxnSpPr>
              <p:cNvPr id="341" name="Straight Connector 340">
                <a:extLst>
                  <a:ext uri="{FF2B5EF4-FFF2-40B4-BE49-F238E27FC236}">
                    <a16:creationId xmlns:a16="http://schemas.microsoft.com/office/drawing/2014/main" id="{EAFC0396-FA71-4F05-92C7-5A7C1F95093A}"/>
                  </a:ext>
                </a:extLst>
              </p:cNvPr>
              <p:cNvCxnSpPr>
                <a:cxnSpLocks/>
              </p:cNvCxnSpPr>
              <p:nvPr/>
            </p:nvCxnSpPr>
            <p:spPr>
              <a:xfrm>
                <a:off x="4179763" y="1933514"/>
                <a:ext cx="146037" cy="0"/>
              </a:xfrm>
              <a:prstGeom prst="line">
                <a:avLst/>
              </a:prstGeom>
              <a:noFill/>
              <a:ln w="12700" cap="flat" cmpd="sng" algn="ctr">
                <a:solidFill>
                  <a:srgbClr val="0078D7"/>
                </a:solidFill>
                <a:prstDash val="solid"/>
                <a:headEnd type="none"/>
                <a:tailEnd type="none"/>
              </a:ln>
              <a:effectLst/>
            </p:spPr>
          </p:cxnSp>
          <p:cxnSp>
            <p:nvCxnSpPr>
              <p:cNvPr id="342" name="Straight Connector 341">
                <a:extLst>
                  <a:ext uri="{FF2B5EF4-FFF2-40B4-BE49-F238E27FC236}">
                    <a16:creationId xmlns:a16="http://schemas.microsoft.com/office/drawing/2014/main" id="{0F754335-9993-414A-8B3C-2BEAA4178BF5}"/>
                  </a:ext>
                </a:extLst>
              </p:cNvPr>
              <p:cNvCxnSpPr>
                <a:cxnSpLocks/>
              </p:cNvCxnSpPr>
              <p:nvPr/>
            </p:nvCxnSpPr>
            <p:spPr>
              <a:xfrm>
                <a:off x="4199235" y="2008720"/>
                <a:ext cx="267379" cy="0"/>
              </a:xfrm>
              <a:prstGeom prst="line">
                <a:avLst/>
              </a:prstGeom>
              <a:noFill/>
              <a:ln w="12700" cap="flat" cmpd="sng" algn="ctr">
                <a:solidFill>
                  <a:srgbClr val="0078D7"/>
                </a:solidFill>
                <a:prstDash val="solid"/>
                <a:headEnd type="none"/>
                <a:tailEnd type="none"/>
              </a:ln>
              <a:effectLst/>
            </p:spPr>
          </p:cxnSp>
        </p:grpSp>
      </p:grpSp>
      <p:sp>
        <p:nvSpPr>
          <p:cNvPr id="283" name="Rectangle: Rounded Corners 282">
            <a:extLst>
              <a:ext uri="{FF2B5EF4-FFF2-40B4-BE49-F238E27FC236}">
                <a16:creationId xmlns:a16="http://schemas.microsoft.com/office/drawing/2014/main" id="{BADE8695-86E0-492B-98E9-56DB626D9426}"/>
              </a:ext>
            </a:extLst>
          </p:cNvPr>
          <p:cNvSpPr/>
          <p:nvPr/>
        </p:nvSpPr>
        <p:spPr bwMode="auto">
          <a:xfrm>
            <a:off x="7817615" y="3104245"/>
            <a:ext cx="2456562" cy="108174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505050"/>
                </a:solidFill>
                <a:effectLst/>
                <a:uLnTx/>
                <a:uFillTx/>
                <a:latin typeface="Segoe UI Semilight"/>
                <a:ea typeface="+mn-ea"/>
                <a:cs typeface="Segoe UI" pitchFamily="34" charset="0"/>
              </a:rPr>
              <a:t>Scale out clusters</a:t>
            </a:r>
          </a:p>
        </p:txBody>
      </p:sp>
      <p:grpSp>
        <p:nvGrpSpPr>
          <p:cNvPr id="10" name="Group 9">
            <a:extLst>
              <a:ext uri="{FF2B5EF4-FFF2-40B4-BE49-F238E27FC236}">
                <a16:creationId xmlns:a16="http://schemas.microsoft.com/office/drawing/2014/main" id="{CEADBB8C-4B7E-42DF-B62F-7DAE0A90EA97}"/>
              </a:ext>
            </a:extLst>
          </p:cNvPr>
          <p:cNvGrpSpPr/>
          <p:nvPr/>
        </p:nvGrpSpPr>
        <p:grpSpPr>
          <a:xfrm>
            <a:off x="7424901" y="2783920"/>
            <a:ext cx="777240" cy="777240"/>
            <a:chOff x="7109561" y="2565400"/>
            <a:chExt cx="777240" cy="777240"/>
          </a:xfrm>
        </p:grpSpPr>
        <p:sp>
          <p:nvSpPr>
            <p:cNvPr id="447" name="Oval 446">
              <a:extLst>
                <a:ext uri="{FF2B5EF4-FFF2-40B4-BE49-F238E27FC236}">
                  <a16:creationId xmlns:a16="http://schemas.microsoft.com/office/drawing/2014/main" id="{21A23F1D-ACE6-4DCD-BD44-7ACD8A40DB68}"/>
                </a:ext>
              </a:extLst>
            </p:cNvPr>
            <p:cNvSpPr/>
            <p:nvPr/>
          </p:nvSpPr>
          <p:spPr bwMode="auto">
            <a:xfrm>
              <a:off x="7109561" y="2565400"/>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48" name="TextBox 447">
              <a:extLst>
                <a:ext uri="{FF2B5EF4-FFF2-40B4-BE49-F238E27FC236}">
                  <a16:creationId xmlns:a16="http://schemas.microsoft.com/office/drawing/2014/main" id="{81E0D108-A06E-4609-A7B7-2F863C651E23}"/>
                </a:ext>
              </a:extLst>
            </p:cNvPr>
            <p:cNvSpPr txBox="1"/>
            <p:nvPr/>
          </p:nvSpPr>
          <p:spPr>
            <a:xfrm>
              <a:off x="7304218" y="3116301"/>
              <a:ext cx="387927" cy="123111"/>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Batch AI</a:t>
              </a:r>
            </a:p>
          </p:txBody>
        </p:sp>
        <p:pic>
          <p:nvPicPr>
            <p:cNvPr id="449" name="Picture 2" descr="Image result for Azure ai batch logo">
              <a:extLst>
                <a:ext uri="{FF2B5EF4-FFF2-40B4-BE49-F238E27FC236}">
                  <a16:creationId xmlns:a16="http://schemas.microsoft.com/office/drawing/2014/main" id="{5206DE09-4759-450F-BA34-3888CCF86A4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2329" b="-2329"/>
            <a:stretch/>
          </p:blipFill>
          <p:spPr bwMode="auto">
            <a:xfrm>
              <a:off x="7345406" y="2656628"/>
              <a:ext cx="305550" cy="407434"/>
            </a:xfrm>
            <a:prstGeom prst="rect">
              <a:avLst/>
            </a:prstGeom>
            <a:solidFill>
              <a:schemeClr val="bg1"/>
            </a:solidFill>
          </p:spPr>
        </p:pic>
      </p:grpSp>
      <p:grpSp>
        <p:nvGrpSpPr>
          <p:cNvPr id="470" name="Group 469">
            <a:extLst>
              <a:ext uri="{FF2B5EF4-FFF2-40B4-BE49-F238E27FC236}">
                <a16:creationId xmlns:a16="http://schemas.microsoft.com/office/drawing/2014/main" id="{75B26131-FB49-4D1D-BFE8-05B3CDCFD66D}"/>
              </a:ext>
            </a:extLst>
          </p:cNvPr>
          <p:cNvGrpSpPr/>
          <p:nvPr/>
        </p:nvGrpSpPr>
        <p:grpSpPr>
          <a:xfrm>
            <a:off x="8631099" y="3182183"/>
            <a:ext cx="829595" cy="757953"/>
            <a:chOff x="4903652" y="4265116"/>
            <a:chExt cx="1320766" cy="1206708"/>
          </a:xfrm>
        </p:grpSpPr>
        <p:grpSp>
          <p:nvGrpSpPr>
            <p:cNvPr id="471" name="Group 470">
              <a:extLst>
                <a:ext uri="{FF2B5EF4-FFF2-40B4-BE49-F238E27FC236}">
                  <a16:creationId xmlns:a16="http://schemas.microsoft.com/office/drawing/2014/main" id="{707FDB4A-D74B-41D1-891A-DB3219D3F278}"/>
                </a:ext>
              </a:extLst>
            </p:cNvPr>
            <p:cNvGrpSpPr/>
            <p:nvPr/>
          </p:nvGrpSpPr>
          <p:grpSpPr>
            <a:xfrm>
              <a:off x="5391150" y="4603436"/>
              <a:ext cx="833268" cy="868388"/>
              <a:chOff x="4199491" y="3361552"/>
              <a:chExt cx="2024927" cy="2110272"/>
            </a:xfrm>
          </p:grpSpPr>
          <p:grpSp>
            <p:nvGrpSpPr>
              <p:cNvPr id="488" name="Group 487">
                <a:extLst>
                  <a:ext uri="{FF2B5EF4-FFF2-40B4-BE49-F238E27FC236}">
                    <a16:creationId xmlns:a16="http://schemas.microsoft.com/office/drawing/2014/main" id="{9E76EA1A-ABDC-4725-B702-3C8E8E284699}"/>
                  </a:ext>
                </a:extLst>
              </p:cNvPr>
              <p:cNvGrpSpPr/>
              <p:nvPr/>
            </p:nvGrpSpPr>
            <p:grpSpPr>
              <a:xfrm>
                <a:off x="4199491" y="3361552"/>
                <a:ext cx="2024927" cy="2110272"/>
                <a:chOff x="2862096" y="5372526"/>
                <a:chExt cx="556717" cy="580181"/>
              </a:xfrm>
            </p:grpSpPr>
            <p:sp>
              <p:nvSpPr>
                <p:cNvPr id="496" name="Freeform: Shape 495">
                  <a:extLst>
                    <a:ext uri="{FF2B5EF4-FFF2-40B4-BE49-F238E27FC236}">
                      <a16:creationId xmlns:a16="http://schemas.microsoft.com/office/drawing/2014/main" id="{595C38C0-E244-4377-9938-C9B0BF5DD08E}"/>
                    </a:ext>
                  </a:extLst>
                </p:cNvPr>
                <p:cNvSpPr/>
                <p:nvPr/>
              </p:nvSpPr>
              <p:spPr>
                <a:xfrm>
                  <a:off x="3037019" y="5571642"/>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7" name="Freeform: Shape 496">
                  <a:extLst>
                    <a:ext uri="{FF2B5EF4-FFF2-40B4-BE49-F238E27FC236}">
                      <a16:creationId xmlns:a16="http://schemas.microsoft.com/office/drawing/2014/main" id="{A9AE667B-0074-4938-95E3-B9ECCB6928A4}"/>
                    </a:ext>
                  </a:extLst>
                </p:cNvPr>
                <p:cNvSpPr/>
                <p:nvPr/>
              </p:nvSpPr>
              <p:spPr>
                <a:xfrm>
                  <a:off x="3212008" y="5473741"/>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568 h 361758"/>
                    <a:gd name="connsiteX4" fmla="*/ 313245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568"/>
                      </a:lnTo>
                      <a:lnTo>
                        <a:pt x="313245"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8" name="Freeform: Shape 497">
                  <a:extLst>
                    <a:ext uri="{FF2B5EF4-FFF2-40B4-BE49-F238E27FC236}">
                      <a16:creationId xmlns:a16="http://schemas.microsoft.com/office/drawing/2014/main" id="{209FEC48-0D24-48B6-BF05-8B457EAF2B0E}"/>
                    </a:ext>
                  </a:extLst>
                </p:cNvPr>
                <p:cNvSpPr/>
                <p:nvPr/>
              </p:nvSpPr>
              <p:spPr>
                <a:xfrm>
                  <a:off x="2862096" y="5473741"/>
                  <a:ext cx="206805" cy="179629"/>
                </a:xfrm>
                <a:custGeom>
                  <a:avLst/>
                  <a:gdLst>
                    <a:gd name="connsiteX0" fmla="*/ 313111 w 416489"/>
                    <a:gd name="connsiteY0" fmla="*/ 210 h 361758"/>
                    <a:gd name="connsiteX1" fmla="*/ 104466 w 416489"/>
                    <a:gd name="connsiteY1" fmla="*/ 210 h 361758"/>
                    <a:gd name="connsiteX2" fmla="*/ 210 w 416489"/>
                    <a:gd name="connsiteY2" fmla="*/ 180956 h 361758"/>
                    <a:gd name="connsiteX3" fmla="*/ 104466 w 416489"/>
                    <a:gd name="connsiteY3" fmla="*/ 361568 h 361758"/>
                    <a:gd name="connsiteX4" fmla="*/ 313111 w 416489"/>
                    <a:gd name="connsiteY4" fmla="*/ 361568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111" y="210"/>
                      </a:moveTo>
                      <a:lnTo>
                        <a:pt x="104466" y="210"/>
                      </a:lnTo>
                      <a:lnTo>
                        <a:pt x="210" y="180956"/>
                      </a:lnTo>
                      <a:lnTo>
                        <a:pt x="104466" y="361568"/>
                      </a:lnTo>
                      <a:lnTo>
                        <a:pt x="313111" y="361568"/>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9" name="Freeform: Shape 498">
                  <a:extLst>
                    <a:ext uri="{FF2B5EF4-FFF2-40B4-BE49-F238E27FC236}">
                      <a16:creationId xmlns:a16="http://schemas.microsoft.com/office/drawing/2014/main" id="{BCCEEA1C-6E62-49E2-A167-155891B9E8AC}"/>
                    </a:ext>
                  </a:extLst>
                </p:cNvPr>
                <p:cNvSpPr/>
                <p:nvPr/>
              </p:nvSpPr>
              <p:spPr>
                <a:xfrm>
                  <a:off x="3212008"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0" name="Freeform: Shape 499">
                  <a:extLst>
                    <a:ext uri="{FF2B5EF4-FFF2-40B4-BE49-F238E27FC236}">
                      <a16:creationId xmlns:a16="http://schemas.microsoft.com/office/drawing/2014/main" id="{B245F51E-8635-4E28-8C74-2F54D5A6C3B0}"/>
                    </a:ext>
                  </a:extLst>
                </p:cNvPr>
                <p:cNvSpPr/>
                <p:nvPr/>
              </p:nvSpPr>
              <p:spPr>
                <a:xfrm>
                  <a:off x="2863157" y="5673984"/>
                  <a:ext cx="206805" cy="179629"/>
                </a:xfrm>
                <a:custGeom>
                  <a:avLst/>
                  <a:gdLst>
                    <a:gd name="connsiteX0" fmla="*/ 313245 w 416489"/>
                    <a:gd name="connsiteY0" fmla="*/ 210 h 361758"/>
                    <a:gd name="connsiteX1" fmla="*/ 104600 w 416489"/>
                    <a:gd name="connsiteY1" fmla="*/ 210 h 361758"/>
                    <a:gd name="connsiteX2" fmla="*/ 210 w 416489"/>
                    <a:gd name="connsiteY2" fmla="*/ 180956 h 361758"/>
                    <a:gd name="connsiteX3" fmla="*/ 104600 w 416489"/>
                    <a:gd name="connsiteY3" fmla="*/ 361702 h 361758"/>
                    <a:gd name="connsiteX4" fmla="*/ 313245 w 416489"/>
                    <a:gd name="connsiteY4" fmla="*/ 361702 h 361758"/>
                    <a:gd name="connsiteX5" fmla="*/ 417501 w 416489"/>
                    <a:gd name="connsiteY5" fmla="*/ 180956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600" y="210"/>
                      </a:lnTo>
                      <a:lnTo>
                        <a:pt x="210" y="180956"/>
                      </a:lnTo>
                      <a:lnTo>
                        <a:pt x="104600" y="361702"/>
                      </a:lnTo>
                      <a:lnTo>
                        <a:pt x="313245" y="361702"/>
                      </a:lnTo>
                      <a:lnTo>
                        <a:pt x="417501" y="180956"/>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1" name="Freeform: Shape 500">
                  <a:extLst>
                    <a:ext uri="{FF2B5EF4-FFF2-40B4-BE49-F238E27FC236}">
                      <a16:creationId xmlns:a16="http://schemas.microsoft.com/office/drawing/2014/main" id="{58D3AC85-DD3A-42F1-B886-1E9E918E8279}"/>
                    </a:ext>
                  </a:extLst>
                </p:cNvPr>
                <p:cNvSpPr/>
                <p:nvPr/>
              </p:nvSpPr>
              <p:spPr>
                <a:xfrm>
                  <a:off x="3038146" y="5773078"/>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2" name="Freeform: Shape 501">
                  <a:extLst>
                    <a:ext uri="{FF2B5EF4-FFF2-40B4-BE49-F238E27FC236}">
                      <a16:creationId xmlns:a16="http://schemas.microsoft.com/office/drawing/2014/main" id="{87F6ED88-4702-47EC-BCDA-E0307D23136B}"/>
                    </a:ext>
                  </a:extLst>
                </p:cNvPr>
                <p:cNvSpPr/>
                <p:nvPr/>
              </p:nvSpPr>
              <p:spPr>
                <a:xfrm>
                  <a:off x="3038146" y="5372526"/>
                  <a:ext cx="206805" cy="179629"/>
                </a:xfrm>
                <a:custGeom>
                  <a:avLst/>
                  <a:gdLst>
                    <a:gd name="connsiteX0" fmla="*/ 313245 w 416489"/>
                    <a:gd name="connsiteY0" fmla="*/ 210 h 361758"/>
                    <a:gd name="connsiteX1" fmla="*/ 104466 w 416489"/>
                    <a:gd name="connsiteY1" fmla="*/ 210 h 361758"/>
                    <a:gd name="connsiteX2" fmla="*/ 210 w 416489"/>
                    <a:gd name="connsiteY2" fmla="*/ 180823 h 361758"/>
                    <a:gd name="connsiteX3" fmla="*/ 104466 w 416489"/>
                    <a:gd name="connsiteY3" fmla="*/ 361568 h 361758"/>
                    <a:gd name="connsiteX4" fmla="*/ 313245 w 416489"/>
                    <a:gd name="connsiteY4" fmla="*/ 361568 h 361758"/>
                    <a:gd name="connsiteX5" fmla="*/ 417501 w 416489"/>
                    <a:gd name="connsiteY5" fmla="*/ 180823 h 361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489" h="361758">
                      <a:moveTo>
                        <a:pt x="313245" y="210"/>
                      </a:moveTo>
                      <a:lnTo>
                        <a:pt x="104466" y="210"/>
                      </a:lnTo>
                      <a:lnTo>
                        <a:pt x="210" y="180823"/>
                      </a:lnTo>
                      <a:lnTo>
                        <a:pt x="104466" y="361568"/>
                      </a:lnTo>
                      <a:lnTo>
                        <a:pt x="313245" y="361568"/>
                      </a:lnTo>
                      <a:lnTo>
                        <a:pt x="417501" y="180823"/>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89" name="Oval 488">
                <a:extLst>
                  <a:ext uri="{FF2B5EF4-FFF2-40B4-BE49-F238E27FC236}">
                    <a16:creationId xmlns:a16="http://schemas.microsoft.com/office/drawing/2014/main" id="{397368DF-5691-466A-B37C-A15FABDB79CA}"/>
                  </a:ext>
                </a:extLst>
              </p:cNvPr>
              <p:cNvSpPr/>
              <p:nvPr/>
            </p:nvSpPr>
            <p:spPr bwMode="auto">
              <a:xfrm>
                <a:off x="5154128" y="436149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90" name="Oval 489">
                <a:extLst>
                  <a:ext uri="{FF2B5EF4-FFF2-40B4-BE49-F238E27FC236}">
                    <a16:creationId xmlns:a16="http://schemas.microsoft.com/office/drawing/2014/main" id="{9A27C382-E2D4-4CED-ADC9-D64829610BAD}"/>
                  </a:ext>
                </a:extLst>
              </p:cNvPr>
              <p:cNvSpPr/>
              <p:nvPr/>
            </p:nvSpPr>
            <p:spPr bwMode="auto">
              <a:xfrm>
                <a:off x="5782652"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91" name="Oval 490">
                <a:extLst>
                  <a:ext uri="{FF2B5EF4-FFF2-40B4-BE49-F238E27FC236}">
                    <a16:creationId xmlns:a16="http://schemas.microsoft.com/office/drawing/2014/main" id="{211ED865-F5FB-436B-B9F3-0131FF146516}"/>
                  </a:ext>
                </a:extLst>
              </p:cNvPr>
              <p:cNvSpPr/>
              <p:nvPr/>
            </p:nvSpPr>
            <p:spPr bwMode="auto">
              <a:xfrm>
                <a:off x="5154128" y="3622567"/>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92" name="Oval 491">
                <a:extLst>
                  <a:ext uri="{FF2B5EF4-FFF2-40B4-BE49-F238E27FC236}">
                    <a16:creationId xmlns:a16="http://schemas.microsoft.com/office/drawing/2014/main" id="{33604AF2-EFFB-4001-AA92-AB10A5FDA604}"/>
                  </a:ext>
                </a:extLst>
              </p:cNvPr>
              <p:cNvSpPr/>
              <p:nvPr/>
            </p:nvSpPr>
            <p:spPr bwMode="auto">
              <a:xfrm>
                <a:off x="5156601" y="5079481"/>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93" name="Oval 492">
                <a:extLst>
                  <a:ext uri="{FF2B5EF4-FFF2-40B4-BE49-F238E27FC236}">
                    <a16:creationId xmlns:a16="http://schemas.microsoft.com/office/drawing/2014/main" id="{C8FED273-106A-43E8-B913-80F44263EA73}"/>
                  </a:ext>
                </a:extLst>
              </p:cNvPr>
              <p:cNvSpPr/>
              <p:nvPr/>
            </p:nvSpPr>
            <p:spPr bwMode="auto">
              <a:xfrm>
                <a:off x="4509929" y="4715485"/>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94" name="Oval 493">
                <a:extLst>
                  <a:ext uri="{FF2B5EF4-FFF2-40B4-BE49-F238E27FC236}">
                    <a16:creationId xmlns:a16="http://schemas.microsoft.com/office/drawing/2014/main" id="{68A2583A-CF72-4FF3-8361-9DA4E84E65B0}"/>
                  </a:ext>
                </a:extLst>
              </p:cNvPr>
              <p:cNvSpPr/>
              <p:nvPr/>
            </p:nvSpPr>
            <p:spPr bwMode="auto">
              <a:xfrm>
                <a:off x="4509929" y="4006493"/>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495" name="Oval 494">
                <a:extLst>
                  <a:ext uri="{FF2B5EF4-FFF2-40B4-BE49-F238E27FC236}">
                    <a16:creationId xmlns:a16="http://schemas.microsoft.com/office/drawing/2014/main" id="{0B75D255-39C0-44AA-8FA8-33FACA675E40}"/>
                  </a:ext>
                </a:extLst>
              </p:cNvPr>
              <p:cNvSpPr/>
              <p:nvPr/>
            </p:nvSpPr>
            <p:spPr bwMode="auto">
              <a:xfrm>
                <a:off x="5782652" y="4719050"/>
                <a:ext cx="131328" cy="131328"/>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grpSp>
          <p:nvGrpSpPr>
            <p:cNvPr id="472" name="Group 471">
              <a:extLst>
                <a:ext uri="{FF2B5EF4-FFF2-40B4-BE49-F238E27FC236}">
                  <a16:creationId xmlns:a16="http://schemas.microsoft.com/office/drawing/2014/main" id="{15A933F7-9826-4679-8DF0-8BB32B232831}"/>
                </a:ext>
              </a:extLst>
            </p:cNvPr>
            <p:cNvGrpSpPr/>
            <p:nvPr/>
          </p:nvGrpSpPr>
          <p:grpSpPr>
            <a:xfrm>
              <a:off x="4903652" y="4265116"/>
              <a:ext cx="669287" cy="388899"/>
              <a:chOff x="4849610" y="4257156"/>
              <a:chExt cx="335619" cy="171805"/>
            </a:xfrm>
          </p:grpSpPr>
          <p:sp>
            <p:nvSpPr>
              <p:cNvPr id="484" name="Freeform: Shape 483">
                <a:extLst>
                  <a:ext uri="{FF2B5EF4-FFF2-40B4-BE49-F238E27FC236}">
                    <a16:creationId xmlns:a16="http://schemas.microsoft.com/office/drawing/2014/main" id="{E85749E1-D9BB-4355-9D21-A9F938290AFE}"/>
                  </a:ext>
                </a:extLst>
              </p:cNvPr>
              <p:cNvSpPr/>
              <p:nvPr/>
            </p:nvSpPr>
            <p:spPr>
              <a:xfrm>
                <a:off x="4849610" y="4257156"/>
                <a:ext cx="335619" cy="171805"/>
              </a:xfrm>
              <a:custGeom>
                <a:avLst/>
                <a:gdLst>
                  <a:gd name="connsiteX0" fmla="*/ 300745 w 326229"/>
                  <a:gd name="connsiteY0" fmla="*/ 167090 h 166998"/>
                  <a:gd name="connsiteX1" fmla="*/ 25558 w 326229"/>
                  <a:gd name="connsiteY1" fmla="*/ 167090 h 166998"/>
                  <a:gd name="connsiteX2" fmla="*/ 36 w 326229"/>
                  <a:gd name="connsiteY2" fmla="*/ 141569 h 166998"/>
                  <a:gd name="connsiteX3" fmla="*/ 36 w 326229"/>
                  <a:gd name="connsiteY3" fmla="*/ 25558 h 166998"/>
                  <a:gd name="connsiteX4" fmla="*/ 25558 w 326229"/>
                  <a:gd name="connsiteY4" fmla="*/ 36 h 166998"/>
                  <a:gd name="connsiteX5" fmla="*/ 300745 w 326229"/>
                  <a:gd name="connsiteY5" fmla="*/ 36 h 166998"/>
                  <a:gd name="connsiteX6" fmla="*/ 326266 w 326229"/>
                  <a:gd name="connsiteY6" fmla="*/ 25558 h 166998"/>
                  <a:gd name="connsiteX7" fmla="*/ 326266 w 326229"/>
                  <a:gd name="connsiteY7" fmla="*/ 141569 h 166998"/>
                  <a:gd name="connsiteX8" fmla="*/ 300745 w 326229"/>
                  <a:gd name="connsiteY8" fmla="*/ 167090 h 1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229" h="166998">
                    <a:moveTo>
                      <a:pt x="300745" y="167090"/>
                    </a:moveTo>
                    <a:lnTo>
                      <a:pt x="25558" y="167090"/>
                    </a:lnTo>
                    <a:cubicBezTo>
                      <a:pt x="11521" y="167090"/>
                      <a:pt x="36" y="155605"/>
                      <a:pt x="36" y="141569"/>
                    </a:cubicBezTo>
                    <a:lnTo>
                      <a:pt x="36" y="25558"/>
                    </a:lnTo>
                    <a:cubicBezTo>
                      <a:pt x="36" y="11521"/>
                      <a:pt x="11521" y="36"/>
                      <a:pt x="25558" y="36"/>
                    </a:cubicBezTo>
                    <a:lnTo>
                      <a:pt x="300745" y="36"/>
                    </a:lnTo>
                    <a:cubicBezTo>
                      <a:pt x="314781" y="36"/>
                      <a:pt x="326266" y="11521"/>
                      <a:pt x="326266" y="25558"/>
                    </a:cubicBezTo>
                    <a:lnTo>
                      <a:pt x="326266" y="141569"/>
                    </a:lnTo>
                    <a:cubicBezTo>
                      <a:pt x="326266" y="155605"/>
                      <a:pt x="314781" y="167090"/>
                      <a:pt x="300745" y="167090"/>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5" name="Freeform: Shape 484">
                <a:extLst>
                  <a:ext uri="{FF2B5EF4-FFF2-40B4-BE49-F238E27FC236}">
                    <a16:creationId xmlns:a16="http://schemas.microsoft.com/office/drawing/2014/main" id="{4D3BB203-2DB5-473F-B704-B1CF18A9E19D}"/>
                  </a:ext>
                </a:extLst>
              </p:cNvPr>
              <p:cNvSpPr/>
              <p:nvPr/>
            </p:nvSpPr>
            <p:spPr>
              <a:xfrm>
                <a:off x="4888389" y="4297076"/>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6" name="Freeform: Shape 485">
                <a:extLst>
                  <a:ext uri="{FF2B5EF4-FFF2-40B4-BE49-F238E27FC236}">
                    <a16:creationId xmlns:a16="http://schemas.microsoft.com/office/drawing/2014/main" id="{15ECF183-3D21-4575-B75D-DEF322D3630A}"/>
                  </a:ext>
                </a:extLst>
              </p:cNvPr>
              <p:cNvSpPr/>
              <p:nvPr/>
            </p:nvSpPr>
            <p:spPr>
              <a:xfrm>
                <a:off x="4888389" y="4342453"/>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7" name="Freeform: Shape 486">
                <a:extLst>
                  <a:ext uri="{FF2B5EF4-FFF2-40B4-BE49-F238E27FC236}">
                    <a16:creationId xmlns:a16="http://schemas.microsoft.com/office/drawing/2014/main" id="{84F5F1BA-487B-4B39-B6D4-F90FA26D9E3D}"/>
                  </a:ext>
                </a:extLst>
              </p:cNvPr>
              <p:cNvSpPr/>
              <p:nvPr/>
            </p:nvSpPr>
            <p:spPr>
              <a:xfrm>
                <a:off x="4888389" y="4387830"/>
                <a:ext cx="261988" cy="1142"/>
              </a:xfrm>
              <a:custGeom>
                <a:avLst/>
                <a:gdLst>
                  <a:gd name="connsiteX0" fmla="*/ 624 w 254658"/>
                  <a:gd name="connsiteY0" fmla="*/ 624 h 1109"/>
                  <a:gd name="connsiteX1" fmla="*/ 254173 w 254658"/>
                  <a:gd name="connsiteY1" fmla="*/ 624 h 1109"/>
                </a:gdLst>
                <a:ahLst/>
                <a:cxnLst>
                  <a:cxn ang="0">
                    <a:pos x="connsiteX0" y="connsiteY0"/>
                  </a:cxn>
                  <a:cxn ang="0">
                    <a:pos x="connsiteX1" y="connsiteY1"/>
                  </a:cxn>
                </a:cxnLst>
                <a:rect l="l" t="t" r="r" b="b"/>
                <a:pathLst>
                  <a:path w="254658" h="1109">
                    <a:moveTo>
                      <a:pt x="624" y="624"/>
                    </a:moveTo>
                    <a:lnTo>
                      <a:pt x="254173" y="624"/>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Semilight"/>
                  <a:ea typeface="+mn-ea"/>
                  <a:cs typeface="+mn-cs"/>
                </a:endParaRPr>
              </a:p>
            </p:txBody>
          </p:sp>
        </p:grpSp>
        <p:cxnSp>
          <p:nvCxnSpPr>
            <p:cNvPr id="473" name="Connector: Elbow 472">
              <a:extLst>
                <a:ext uri="{FF2B5EF4-FFF2-40B4-BE49-F238E27FC236}">
                  <a16:creationId xmlns:a16="http://schemas.microsoft.com/office/drawing/2014/main" id="{E675322A-B2ED-486F-9BF0-A07825A42136}"/>
                </a:ext>
              </a:extLst>
            </p:cNvPr>
            <p:cNvCxnSpPr>
              <a:stCxn id="493" idx="0"/>
              <a:endCxn id="484" idx="1"/>
            </p:cNvCxnSpPr>
            <p:nvPr/>
          </p:nvCxnSpPr>
          <p:spPr>
            <a:xfrm rot="16200000" flipV="1">
              <a:off x="4997823" y="4612492"/>
              <a:ext cx="506358" cy="589832"/>
            </a:xfrm>
            <a:prstGeom prst="bentConnector4">
              <a:avLst>
                <a:gd name="adj1" fmla="val 10518"/>
                <a:gd name="adj2" fmla="val 61243"/>
              </a:avLst>
            </a:prstGeom>
            <a:noFill/>
            <a:ln w="9525" cap="flat" cmpd="sng" algn="ctr">
              <a:solidFill>
                <a:srgbClr val="0078D7"/>
              </a:solidFill>
              <a:prstDash val="solid"/>
              <a:headEnd type="none"/>
              <a:tailEnd type="none"/>
            </a:ln>
            <a:effectLst/>
          </p:spPr>
        </p:cxnSp>
        <p:cxnSp>
          <p:nvCxnSpPr>
            <p:cNvPr id="474" name="Straight Connector 473">
              <a:extLst>
                <a:ext uri="{FF2B5EF4-FFF2-40B4-BE49-F238E27FC236}">
                  <a16:creationId xmlns:a16="http://schemas.microsoft.com/office/drawing/2014/main" id="{01FF1114-0816-4776-972D-8142772C810A}"/>
                </a:ext>
              </a:extLst>
            </p:cNvPr>
            <p:cNvCxnSpPr>
              <a:stCxn id="494" idx="4"/>
              <a:endCxn id="493" idx="0"/>
            </p:cNvCxnSpPr>
            <p:nvPr/>
          </p:nvCxnSpPr>
          <p:spPr>
            <a:xfrm>
              <a:off x="5545918" y="4922875"/>
              <a:ext cx="0" cy="237712"/>
            </a:xfrm>
            <a:prstGeom prst="line">
              <a:avLst/>
            </a:prstGeom>
            <a:noFill/>
            <a:ln w="9525" cap="flat" cmpd="sng" algn="ctr">
              <a:solidFill>
                <a:srgbClr val="0078D7"/>
              </a:solidFill>
              <a:prstDash val="solid"/>
              <a:headEnd type="none"/>
              <a:tailEnd type="none"/>
            </a:ln>
            <a:effectLst/>
          </p:spPr>
        </p:cxnSp>
        <p:cxnSp>
          <p:nvCxnSpPr>
            <p:cNvPr id="475" name="Straight Connector 474">
              <a:extLst>
                <a:ext uri="{FF2B5EF4-FFF2-40B4-BE49-F238E27FC236}">
                  <a16:creationId xmlns:a16="http://schemas.microsoft.com/office/drawing/2014/main" id="{EEC6432E-CC9B-4894-9E74-AF8B653441C7}"/>
                </a:ext>
              </a:extLst>
            </p:cNvPr>
            <p:cNvCxnSpPr>
              <a:stCxn id="493" idx="5"/>
              <a:endCxn id="492" idx="2"/>
            </p:cNvCxnSpPr>
            <p:nvPr/>
          </p:nvCxnSpPr>
          <p:spPr>
            <a:xfrm>
              <a:off x="5565025" y="5206715"/>
              <a:ext cx="219981" cy="130679"/>
            </a:xfrm>
            <a:prstGeom prst="line">
              <a:avLst/>
            </a:prstGeom>
            <a:noFill/>
            <a:ln w="9525" cap="flat" cmpd="sng" algn="ctr">
              <a:solidFill>
                <a:srgbClr val="0078D7"/>
              </a:solidFill>
              <a:prstDash val="solid"/>
              <a:headEnd type="none"/>
              <a:tailEnd type="none"/>
            </a:ln>
            <a:effectLst/>
          </p:spPr>
        </p:cxnSp>
        <p:cxnSp>
          <p:nvCxnSpPr>
            <p:cNvPr id="476" name="Straight Connector 475">
              <a:extLst>
                <a:ext uri="{FF2B5EF4-FFF2-40B4-BE49-F238E27FC236}">
                  <a16:creationId xmlns:a16="http://schemas.microsoft.com/office/drawing/2014/main" id="{6F1FB67F-8D29-4262-9C9F-54D351D1CAF3}"/>
                </a:ext>
              </a:extLst>
            </p:cNvPr>
            <p:cNvCxnSpPr>
              <a:cxnSpLocks/>
              <a:stCxn id="492" idx="6"/>
              <a:endCxn id="495" idx="3"/>
            </p:cNvCxnSpPr>
            <p:nvPr/>
          </p:nvCxnSpPr>
          <p:spPr>
            <a:xfrm flipV="1">
              <a:off x="5839048" y="5208182"/>
              <a:ext cx="211495" cy="129212"/>
            </a:xfrm>
            <a:prstGeom prst="line">
              <a:avLst/>
            </a:prstGeom>
            <a:noFill/>
            <a:ln w="9525" cap="flat" cmpd="sng" algn="ctr">
              <a:solidFill>
                <a:srgbClr val="0078D7"/>
              </a:solidFill>
              <a:prstDash val="solid"/>
              <a:headEnd type="none"/>
              <a:tailEnd type="none"/>
            </a:ln>
            <a:effectLst/>
          </p:spPr>
        </p:cxnSp>
        <p:cxnSp>
          <p:nvCxnSpPr>
            <p:cNvPr id="477" name="Straight Connector 476">
              <a:extLst>
                <a:ext uri="{FF2B5EF4-FFF2-40B4-BE49-F238E27FC236}">
                  <a16:creationId xmlns:a16="http://schemas.microsoft.com/office/drawing/2014/main" id="{3D71350C-631A-4B21-B162-69D9795F4C5D}"/>
                </a:ext>
              </a:extLst>
            </p:cNvPr>
            <p:cNvCxnSpPr>
              <a:stCxn id="495" idx="0"/>
              <a:endCxn id="490" idx="4"/>
            </p:cNvCxnSpPr>
            <p:nvPr/>
          </p:nvCxnSpPr>
          <p:spPr>
            <a:xfrm flipV="1">
              <a:off x="6069650" y="4922875"/>
              <a:ext cx="0" cy="239179"/>
            </a:xfrm>
            <a:prstGeom prst="line">
              <a:avLst/>
            </a:prstGeom>
            <a:noFill/>
            <a:ln w="9525" cap="flat" cmpd="sng" algn="ctr">
              <a:solidFill>
                <a:srgbClr val="0078D7"/>
              </a:solidFill>
              <a:prstDash val="solid"/>
              <a:headEnd type="none"/>
              <a:tailEnd type="none"/>
            </a:ln>
            <a:effectLst/>
          </p:spPr>
        </p:cxnSp>
        <p:cxnSp>
          <p:nvCxnSpPr>
            <p:cNvPr id="478" name="Straight Connector 477">
              <a:extLst>
                <a:ext uri="{FF2B5EF4-FFF2-40B4-BE49-F238E27FC236}">
                  <a16:creationId xmlns:a16="http://schemas.microsoft.com/office/drawing/2014/main" id="{AB35E4B0-7AE4-4287-AA58-48D8AA4D0BA0}"/>
                </a:ext>
              </a:extLst>
            </p:cNvPr>
            <p:cNvCxnSpPr>
              <a:cxnSpLocks/>
              <a:stCxn id="490" idx="1"/>
              <a:endCxn id="491" idx="5"/>
            </p:cNvCxnSpPr>
            <p:nvPr/>
          </p:nvCxnSpPr>
          <p:spPr>
            <a:xfrm flipH="1" flipV="1">
              <a:off x="5830116" y="4756973"/>
              <a:ext cx="220427" cy="119774"/>
            </a:xfrm>
            <a:prstGeom prst="line">
              <a:avLst/>
            </a:prstGeom>
            <a:noFill/>
            <a:ln w="9525" cap="flat" cmpd="sng" algn="ctr">
              <a:solidFill>
                <a:srgbClr val="0078D7"/>
              </a:solidFill>
              <a:prstDash val="solid"/>
              <a:headEnd type="none"/>
              <a:tailEnd type="none"/>
            </a:ln>
            <a:effectLst/>
          </p:spPr>
        </p:cxnSp>
        <p:cxnSp>
          <p:nvCxnSpPr>
            <p:cNvPr id="479" name="Straight Connector 478">
              <a:extLst>
                <a:ext uri="{FF2B5EF4-FFF2-40B4-BE49-F238E27FC236}">
                  <a16:creationId xmlns:a16="http://schemas.microsoft.com/office/drawing/2014/main" id="{4110C096-3392-41BC-9D9C-0CC1B060C694}"/>
                </a:ext>
              </a:extLst>
            </p:cNvPr>
            <p:cNvCxnSpPr>
              <a:stCxn id="491" idx="3"/>
              <a:endCxn id="494" idx="7"/>
            </p:cNvCxnSpPr>
            <p:nvPr/>
          </p:nvCxnSpPr>
          <p:spPr>
            <a:xfrm flipH="1">
              <a:off x="5565025" y="4756973"/>
              <a:ext cx="226877" cy="119774"/>
            </a:xfrm>
            <a:prstGeom prst="line">
              <a:avLst/>
            </a:prstGeom>
            <a:noFill/>
            <a:ln w="9525" cap="flat" cmpd="sng" algn="ctr">
              <a:solidFill>
                <a:srgbClr val="0078D7"/>
              </a:solidFill>
              <a:prstDash val="solid"/>
              <a:headEnd type="none"/>
              <a:tailEnd type="none"/>
            </a:ln>
            <a:effectLst/>
          </p:spPr>
        </p:cxnSp>
        <p:cxnSp>
          <p:nvCxnSpPr>
            <p:cNvPr id="480" name="Straight Connector 479">
              <a:extLst>
                <a:ext uri="{FF2B5EF4-FFF2-40B4-BE49-F238E27FC236}">
                  <a16:creationId xmlns:a16="http://schemas.microsoft.com/office/drawing/2014/main" id="{CF35C208-4DA6-484C-B8D8-AAE778BE62B2}"/>
                </a:ext>
              </a:extLst>
            </p:cNvPr>
            <p:cNvCxnSpPr>
              <a:cxnSpLocks/>
              <a:stCxn id="489" idx="5"/>
              <a:endCxn id="495" idx="1"/>
            </p:cNvCxnSpPr>
            <p:nvPr/>
          </p:nvCxnSpPr>
          <p:spPr>
            <a:xfrm>
              <a:off x="5830116" y="5061044"/>
              <a:ext cx="220427" cy="108924"/>
            </a:xfrm>
            <a:prstGeom prst="line">
              <a:avLst/>
            </a:prstGeom>
            <a:noFill/>
            <a:ln w="9525" cap="flat" cmpd="sng" algn="ctr">
              <a:solidFill>
                <a:srgbClr val="0078D7"/>
              </a:solidFill>
              <a:prstDash val="solid"/>
              <a:headEnd type="none"/>
              <a:tailEnd type="none"/>
            </a:ln>
            <a:effectLst/>
          </p:spPr>
        </p:cxnSp>
        <p:cxnSp>
          <p:nvCxnSpPr>
            <p:cNvPr id="481" name="Straight Connector 480">
              <a:extLst>
                <a:ext uri="{FF2B5EF4-FFF2-40B4-BE49-F238E27FC236}">
                  <a16:creationId xmlns:a16="http://schemas.microsoft.com/office/drawing/2014/main" id="{0A751600-7DE9-482B-A046-A4F8F25BB857}"/>
                </a:ext>
              </a:extLst>
            </p:cNvPr>
            <p:cNvCxnSpPr>
              <a:stCxn id="489" idx="3"/>
              <a:endCxn id="493" idx="6"/>
            </p:cNvCxnSpPr>
            <p:nvPr/>
          </p:nvCxnSpPr>
          <p:spPr>
            <a:xfrm flipH="1">
              <a:off x="5572939" y="5061044"/>
              <a:ext cx="218963" cy="126564"/>
            </a:xfrm>
            <a:prstGeom prst="line">
              <a:avLst/>
            </a:prstGeom>
            <a:noFill/>
            <a:ln w="9525" cap="flat" cmpd="sng" algn="ctr">
              <a:solidFill>
                <a:srgbClr val="0078D7"/>
              </a:solidFill>
              <a:prstDash val="solid"/>
              <a:headEnd type="none"/>
              <a:tailEnd type="none"/>
            </a:ln>
            <a:effectLst/>
          </p:spPr>
        </p:cxnSp>
        <p:cxnSp>
          <p:nvCxnSpPr>
            <p:cNvPr id="482" name="Straight Connector 481">
              <a:extLst>
                <a:ext uri="{FF2B5EF4-FFF2-40B4-BE49-F238E27FC236}">
                  <a16:creationId xmlns:a16="http://schemas.microsoft.com/office/drawing/2014/main" id="{3E2D00C8-FE4D-47AE-9E14-8A2547374DD5}"/>
                </a:ext>
              </a:extLst>
            </p:cNvPr>
            <p:cNvCxnSpPr>
              <a:stCxn id="489" idx="7"/>
              <a:endCxn id="490" idx="3"/>
            </p:cNvCxnSpPr>
            <p:nvPr/>
          </p:nvCxnSpPr>
          <p:spPr>
            <a:xfrm flipV="1">
              <a:off x="5830116" y="4914961"/>
              <a:ext cx="220427" cy="107869"/>
            </a:xfrm>
            <a:prstGeom prst="line">
              <a:avLst/>
            </a:prstGeom>
            <a:noFill/>
            <a:ln w="9525" cap="flat" cmpd="sng" algn="ctr">
              <a:solidFill>
                <a:srgbClr val="0078D7"/>
              </a:solidFill>
              <a:prstDash val="solid"/>
              <a:headEnd type="none"/>
              <a:tailEnd type="none"/>
            </a:ln>
            <a:effectLst/>
          </p:spPr>
        </p:cxnSp>
        <p:cxnSp>
          <p:nvCxnSpPr>
            <p:cNvPr id="483" name="Straight Connector 482">
              <a:extLst>
                <a:ext uri="{FF2B5EF4-FFF2-40B4-BE49-F238E27FC236}">
                  <a16:creationId xmlns:a16="http://schemas.microsoft.com/office/drawing/2014/main" id="{321F26C2-05D2-4EC7-8E92-1B5B7E4FAD22}"/>
                </a:ext>
              </a:extLst>
            </p:cNvPr>
            <p:cNvCxnSpPr>
              <a:stCxn id="489" idx="1"/>
              <a:endCxn id="494" idx="5"/>
            </p:cNvCxnSpPr>
            <p:nvPr/>
          </p:nvCxnSpPr>
          <p:spPr>
            <a:xfrm flipH="1" flipV="1">
              <a:off x="5565025" y="4914961"/>
              <a:ext cx="226877" cy="107869"/>
            </a:xfrm>
            <a:prstGeom prst="line">
              <a:avLst/>
            </a:prstGeom>
            <a:noFill/>
            <a:ln w="9525" cap="flat" cmpd="sng" algn="ctr">
              <a:solidFill>
                <a:srgbClr val="0078D7"/>
              </a:solidFill>
              <a:prstDash val="solid"/>
              <a:headEnd type="none"/>
              <a:tailEnd type="none"/>
            </a:ln>
            <a:effectLst/>
          </p:spPr>
        </p:cxnSp>
      </p:grpSp>
      <p:grpSp>
        <p:nvGrpSpPr>
          <p:cNvPr id="535" name="Group 534">
            <a:extLst>
              <a:ext uri="{FF2B5EF4-FFF2-40B4-BE49-F238E27FC236}">
                <a16:creationId xmlns:a16="http://schemas.microsoft.com/office/drawing/2014/main" id="{ED549EE0-7A52-450F-9B11-111429A3FE4A}"/>
              </a:ext>
            </a:extLst>
          </p:cNvPr>
          <p:cNvGrpSpPr/>
          <p:nvPr/>
        </p:nvGrpSpPr>
        <p:grpSpPr>
          <a:xfrm>
            <a:off x="1917823" y="1958133"/>
            <a:ext cx="509795" cy="509795"/>
            <a:chOff x="1423522" y="1193914"/>
            <a:chExt cx="509795" cy="509795"/>
          </a:xfrm>
        </p:grpSpPr>
        <p:sp>
          <p:nvSpPr>
            <p:cNvPr id="536" name="Oval 535">
              <a:extLst>
                <a:ext uri="{FF2B5EF4-FFF2-40B4-BE49-F238E27FC236}">
                  <a16:creationId xmlns:a16="http://schemas.microsoft.com/office/drawing/2014/main" id="{7AB07A5F-315F-4A2C-8E20-0F516CCD48C8}"/>
                </a:ext>
              </a:extLst>
            </p:cNvPr>
            <p:cNvSpPr/>
            <p:nvPr/>
          </p:nvSpPr>
          <p:spPr bwMode="auto">
            <a:xfrm>
              <a:off x="1423522" y="1193914"/>
              <a:ext cx="509795" cy="509795"/>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37" name="Group 536">
              <a:extLst>
                <a:ext uri="{FF2B5EF4-FFF2-40B4-BE49-F238E27FC236}">
                  <a16:creationId xmlns:a16="http://schemas.microsoft.com/office/drawing/2014/main" id="{E3BC0AB3-552F-494C-AADD-D892F4B33A95}"/>
                </a:ext>
              </a:extLst>
            </p:cNvPr>
            <p:cNvGrpSpPr/>
            <p:nvPr/>
          </p:nvGrpSpPr>
          <p:grpSpPr>
            <a:xfrm>
              <a:off x="1484456" y="1250179"/>
              <a:ext cx="387927" cy="397264"/>
              <a:chOff x="2926213" y="-2810103"/>
              <a:chExt cx="387927" cy="397264"/>
            </a:xfrm>
          </p:grpSpPr>
          <p:pic>
            <p:nvPicPr>
              <p:cNvPr id="538" name="Picture 6" descr="Image result for Cognitive toolkit Logo Png">
                <a:extLst>
                  <a:ext uri="{FF2B5EF4-FFF2-40B4-BE49-F238E27FC236}">
                    <a16:creationId xmlns:a16="http://schemas.microsoft.com/office/drawing/2014/main" id="{9D3AAF1E-98AE-4915-8BD7-9EFD3992DC8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3043615" y="-2810103"/>
                <a:ext cx="153124" cy="227220"/>
              </a:xfrm>
              <a:prstGeom prst="rect">
                <a:avLst/>
              </a:prstGeom>
              <a:noFill/>
              <a:extLst>
                <a:ext uri="{909E8E84-426E-40DD-AFC4-6F175D3DCCD1}">
                  <a14:hiddenFill xmlns:a14="http://schemas.microsoft.com/office/drawing/2010/main">
                    <a:solidFill>
                      <a:srgbClr val="FFFFFF"/>
                    </a:solidFill>
                  </a14:hiddenFill>
                </a:ext>
              </a:extLst>
            </p:spPr>
          </p:pic>
          <p:sp>
            <p:nvSpPr>
              <p:cNvPr id="539" name="TextBox 538">
                <a:extLst>
                  <a:ext uri="{FF2B5EF4-FFF2-40B4-BE49-F238E27FC236}">
                    <a16:creationId xmlns:a16="http://schemas.microsoft.com/office/drawing/2014/main" id="{5C4B564E-BB22-4BC3-8A63-369BD4C69422}"/>
                  </a:ext>
                </a:extLst>
              </p:cNvPr>
              <p:cNvSpPr txBox="1"/>
              <p:nvPr/>
            </p:nvSpPr>
            <p:spPr>
              <a:xfrm>
                <a:off x="2926213" y="-2566727"/>
                <a:ext cx="387927" cy="153888"/>
              </a:xfrm>
              <a:prstGeom prst="rect">
                <a:avLst/>
              </a:prstGeom>
            </p:spPr>
            <p:txBody>
              <a:bodyPr wrap="none" lIns="0" tIns="0" rIns="0" bIns="0"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MS Cognitive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Toolkit</a:t>
                </a:r>
              </a:p>
            </p:txBody>
          </p:sp>
        </p:grpSp>
      </p:grpSp>
      <p:grpSp>
        <p:nvGrpSpPr>
          <p:cNvPr id="13" name="Group 12">
            <a:extLst>
              <a:ext uri="{FF2B5EF4-FFF2-40B4-BE49-F238E27FC236}">
                <a16:creationId xmlns:a16="http://schemas.microsoft.com/office/drawing/2014/main" id="{97AF9A8B-F088-4473-A7E6-3FEC0E6FD929}"/>
              </a:ext>
            </a:extLst>
          </p:cNvPr>
          <p:cNvGrpSpPr/>
          <p:nvPr/>
        </p:nvGrpSpPr>
        <p:grpSpPr>
          <a:xfrm>
            <a:off x="2999757" y="1696114"/>
            <a:ext cx="509795" cy="509795"/>
            <a:chOff x="2999757" y="1696114"/>
            <a:chExt cx="509795" cy="509795"/>
          </a:xfrm>
        </p:grpSpPr>
        <p:sp>
          <p:nvSpPr>
            <p:cNvPr id="531" name="Oval 530">
              <a:extLst>
                <a:ext uri="{FF2B5EF4-FFF2-40B4-BE49-F238E27FC236}">
                  <a16:creationId xmlns:a16="http://schemas.microsoft.com/office/drawing/2014/main" id="{933F028E-AA37-4DEF-9BCC-58A480121E1A}"/>
                </a:ext>
              </a:extLst>
            </p:cNvPr>
            <p:cNvSpPr/>
            <p:nvPr/>
          </p:nvSpPr>
          <p:spPr bwMode="auto">
            <a:xfrm>
              <a:off x="2999757" y="1696114"/>
              <a:ext cx="509795" cy="509795"/>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0698C88F-9E7C-4554-86A9-57339279519A}"/>
                </a:ext>
              </a:extLst>
            </p:cNvPr>
            <p:cNvGrpSpPr/>
            <p:nvPr/>
          </p:nvGrpSpPr>
          <p:grpSpPr>
            <a:xfrm>
              <a:off x="3145122" y="1800366"/>
              <a:ext cx="219064" cy="321405"/>
              <a:chOff x="3145122" y="1800366"/>
              <a:chExt cx="219064" cy="321405"/>
            </a:xfrm>
          </p:grpSpPr>
          <p:sp>
            <p:nvSpPr>
              <p:cNvPr id="533" name="TextBox 532">
                <a:extLst>
                  <a:ext uri="{FF2B5EF4-FFF2-40B4-BE49-F238E27FC236}">
                    <a16:creationId xmlns:a16="http://schemas.microsoft.com/office/drawing/2014/main" id="{E0FDD636-EE63-498F-B493-0530B2AD50C6}"/>
                  </a:ext>
                </a:extLst>
              </p:cNvPr>
              <p:cNvSpPr txBox="1"/>
              <p:nvPr/>
            </p:nvSpPr>
            <p:spPr>
              <a:xfrm>
                <a:off x="3180115" y="2044827"/>
                <a:ext cx="149079" cy="76944"/>
              </a:xfrm>
              <a:prstGeom prst="rect">
                <a:avLst/>
              </a:prstGeom>
            </p:spPr>
            <p:txBody>
              <a:bodyPr wrap="none" lIns="0" tIns="0" rIns="0" bIns="0"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Keras</a:t>
                </a:r>
              </a:p>
            </p:txBody>
          </p:sp>
          <p:pic>
            <p:nvPicPr>
              <p:cNvPr id="534" name="Picture 2" descr="Image result for Keras Logo Png">
                <a:extLst>
                  <a:ext uri="{FF2B5EF4-FFF2-40B4-BE49-F238E27FC236}">
                    <a16:creationId xmlns:a16="http://schemas.microsoft.com/office/drawing/2014/main" id="{E55E6303-BCCF-4D7E-B44A-E0E25B2770F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145122" y="1800366"/>
                <a:ext cx="219064" cy="215598"/>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5" name="Group 524">
            <a:extLst>
              <a:ext uri="{FF2B5EF4-FFF2-40B4-BE49-F238E27FC236}">
                <a16:creationId xmlns:a16="http://schemas.microsoft.com/office/drawing/2014/main" id="{A762815A-3396-4757-B81E-21654EE2700B}"/>
              </a:ext>
            </a:extLst>
          </p:cNvPr>
          <p:cNvGrpSpPr/>
          <p:nvPr/>
        </p:nvGrpSpPr>
        <p:grpSpPr>
          <a:xfrm>
            <a:off x="2124436" y="2577148"/>
            <a:ext cx="509795" cy="509795"/>
            <a:chOff x="1423522" y="1862113"/>
            <a:chExt cx="509795" cy="509795"/>
          </a:xfrm>
        </p:grpSpPr>
        <p:sp>
          <p:nvSpPr>
            <p:cNvPr id="526" name="Oval 525">
              <a:extLst>
                <a:ext uri="{FF2B5EF4-FFF2-40B4-BE49-F238E27FC236}">
                  <a16:creationId xmlns:a16="http://schemas.microsoft.com/office/drawing/2014/main" id="{89001AFD-3C5A-45C6-A8E5-F5C15DFD44B6}"/>
                </a:ext>
              </a:extLst>
            </p:cNvPr>
            <p:cNvSpPr/>
            <p:nvPr/>
          </p:nvSpPr>
          <p:spPr bwMode="auto">
            <a:xfrm>
              <a:off x="1423522" y="1862113"/>
              <a:ext cx="509795" cy="509795"/>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27" name="Group 526">
              <a:extLst>
                <a:ext uri="{FF2B5EF4-FFF2-40B4-BE49-F238E27FC236}">
                  <a16:creationId xmlns:a16="http://schemas.microsoft.com/office/drawing/2014/main" id="{5FC5537B-2948-44B7-AE7A-60F1846EE18F}"/>
                </a:ext>
              </a:extLst>
            </p:cNvPr>
            <p:cNvGrpSpPr/>
            <p:nvPr/>
          </p:nvGrpSpPr>
          <p:grpSpPr>
            <a:xfrm>
              <a:off x="1521325" y="1960782"/>
              <a:ext cx="314189" cy="312457"/>
              <a:chOff x="2631004" y="-2320070"/>
              <a:chExt cx="314189" cy="312457"/>
            </a:xfrm>
          </p:grpSpPr>
          <p:sp>
            <p:nvSpPr>
              <p:cNvPr id="528" name="TextBox 527">
                <a:extLst>
                  <a:ext uri="{FF2B5EF4-FFF2-40B4-BE49-F238E27FC236}">
                    <a16:creationId xmlns:a16="http://schemas.microsoft.com/office/drawing/2014/main" id="{13DB5E95-30EE-4426-AA2E-DB84FFAC3681}"/>
                  </a:ext>
                </a:extLst>
              </p:cNvPr>
              <p:cNvSpPr txBox="1"/>
              <p:nvPr/>
            </p:nvSpPr>
            <p:spPr>
              <a:xfrm>
                <a:off x="2631004" y="-2084557"/>
                <a:ext cx="314189" cy="76944"/>
              </a:xfrm>
              <a:prstGeom prst="rect">
                <a:avLst/>
              </a:prstGeom>
            </p:spPr>
            <p:txBody>
              <a:bodyPr wrap="none" lIns="0" tIns="0" rIns="0" bIns="0"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TensorFlow</a:t>
                </a:r>
              </a:p>
            </p:txBody>
          </p:sp>
          <p:pic>
            <p:nvPicPr>
              <p:cNvPr id="529" name="Picture 8" descr="Image result for tensorflow logo png">
                <a:extLst>
                  <a:ext uri="{FF2B5EF4-FFF2-40B4-BE49-F238E27FC236}">
                    <a16:creationId xmlns:a16="http://schemas.microsoft.com/office/drawing/2014/main" id="{91761D12-2568-4EA9-98D3-9EB3D207215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694483" y="-2320070"/>
                <a:ext cx="187230" cy="20025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35" name="Graphic 4">
            <a:extLst>
              <a:ext uri="{FF2B5EF4-FFF2-40B4-BE49-F238E27FC236}">
                <a16:creationId xmlns:a16="http://schemas.microsoft.com/office/drawing/2014/main" id="{813439CD-69EB-4E84-9E64-653A10575B57}"/>
              </a:ext>
            </a:extLst>
          </p:cNvPr>
          <p:cNvGrpSpPr/>
          <p:nvPr/>
        </p:nvGrpSpPr>
        <p:grpSpPr>
          <a:xfrm>
            <a:off x="6588039" y="3112386"/>
            <a:ext cx="249531" cy="264210"/>
            <a:chOff x="11448302" y="6116320"/>
            <a:chExt cx="515552" cy="545879"/>
          </a:xfrm>
        </p:grpSpPr>
        <p:sp>
          <p:nvSpPr>
            <p:cNvPr id="236" name="Freeform: Shape 235">
              <a:extLst>
                <a:ext uri="{FF2B5EF4-FFF2-40B4-BE49-F238E27FC236}">
                  <a16:creationId xmlns:a16="http://schemas.microsoft.com/office/drawing/2014/main" id="{80A1E2DD-6F1F-4E0D-83B4-76A7F8474165}"/>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CBE27554-D025-4D6B-A16D-D910CABFBCE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FA62F7F9-0F87-4001-BF1B-EFC09452C0A8}"/>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87D868E3-6163-4181-AAD6-882088EB4C14}"/>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5" name="Group 14">
            <a:extLst>
              <a:ext uri="{FF2B5EF4-FFF2-40B4-BE49-F238E27FC236}">
                <a16:creationId xmlns:a16="http://schemas.microsoft.com/office/drawing/2014/main" id="{BC1AF71E-DDBF-449D-8C11-3E4B87EFC892}"/>
              </a:ext>
            </a:extLst>
          </p:cNvPr>
          <p:cNvGrpSpPr/>
          <p:nvPr/>
        </p:nvGrpSpPr>
        <p:grpSpPr>
          <a:xfrm>
            <a:off x="2380091" y="1496153"/>
            <a:ext cx="509795" cy="509795"/>
            <a:chOff x="2380091" y="1496153"/>
            <a:chExt cx="509795" cy="509795"/>
          </a:xfrm>
        </p:grpSpPr>
        <p:sp>
          <p:nvSpPr>
            <p:cNvPr id="522" name="Oval 521">
              <a:extLst>
                <a:ext uri="{FF2B5EF4-FFF2-40B4-BE49-F238E27FC236}">
                  <a16:creationId xmlns:a16="http://schemas.microsoft.com/office/drawing/2014/main" id="{FE5D9523-336F-4B6D-A492-962AEE7A352D}"/>
                </a:ext>
              </a:extLst>
            </p:cNvPr>
            <p:cNvSpPr/>
            <p:nvPr/>
          </p:nvSpPr>
          <p:spPr bwMode="auto">
            <a:xfrm>
              <a:off x="2380091" y="1496153"/>
              <a:ext cx="509795" cy="509795"/>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4B52C3B2-8587-470B-8B45-0E83CEE872C3}"/>
                </a:ext>
              </a:extLst>
            </p:cNvPr>
            <p:cNvGrpSpPr/>
            <p:nvPr/>
          </p:nvGrpSpPr>
          <p:grpSpPr>
            <a:xfrm>
              <a:off x="2523579" y="1578888"/>
              <a:ext cx="222818" cy="343194"/>
              <a:chOff x="2523579" y="1578888"/>
              <a:chExt cx="222818" cy="343194"/>
            </a:xfrm>
          </p:grpSpPr>
          <p:sp>
            <p:nvSpPr>
              <p:cNvPr id="200" name="TextBox 199">
                <a:extLst>
                  <a:ext uri="{FF2B5EF4-FFF2-40B4-BE49-F238E27FC236}">
                    <a16:creationId xmlns:a16="http://schemas.microsoft.com/office/drawing/2014/main" id="{C1534FDD-269A-4E00-8F74-8F8AA5E0D968}"/>
                  </a:ext>
                </a:extLst>
              </p:cNvPr>
              <p:cNvSpPr txBox="1"/>
              <p:nvPr/>
            </p:nvSpPr>
            <p:spPr>
              <a:xfrm>
                <a:off x="2523579" y="1845138"/>
                <a:ext cx="222818" cy="76944"/>
              </a:xfrm>
              <a:prstGeom prst="rect">
                <a:avLst/>
              </a:prstGeom>
            </p:spPr>
            <p:txBody>
              <a:bodyPr wrap="none" lIns="0" tIns="0" rIns="0" bIns="0" anchor="ctr">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505050"/>
                    </a:solidFill>
                    <a:effectLst/>
                    <a:uLnTx/>
                    <a:uFillTx/>
                    <a:latin typeface="Segoe UI Semilight"/>
                    <a:ea typeface="MS PGothic" panose="020B0600070205080204" pitchFamily="34" charset="-128"/>
                    <a:cs typeface="Segoe UI Semibold" panose="020B0702040204020203" pitchFamily="34" charset="0"/>
                  </a:rPr>
                  <a:t>PyTorch</a:t>
                </a:r>
              </a:p>
            </p:txBody>
          </p:sp>
          <p:pic>
            <p:nvPicPr>
              <p:cNvPr id="244" name="Picture 28" descr="https://azurecomcdn.azureedge.net/cvt-ac80aa5765a8bbc401f8575a9a4ab433859699f4b8e1d0d7159ec4bfaa892f91/images/page/overview/ai-platform/pytorch.png">
                <a:extLst>
                  <a:ext uri="{FF2B5EF4-FFF2-40B4-BE49-F238E27FC236}">
                    <a16:creationId xmlns:a16="http://schemas.microsoft.com/office/drawing/2014/main" id="{021D78A2-3112-4B56-A726-93115C10C06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525260" y="1578888"/>
                <a:ext cx="219457" cy="21945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5094675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DC9286F1-6DB7-410A-A513-66547E15787D}"/>
              </a:ext>
            </a:extLst>
          </p:cNvPr>
          <p:cNvGrpSpPr/>
          <p:nvPr/>
        </p:nvGrpSpPr>
        <p:grpSpPr>
          <a:xfrm>
            <a:off x="10149594" y="2267637"/>
            <a:ext cx="2042407" cy="3248247"/>
            <a:chOff x="10149594" y="2267637"/>
            <a:chExt cx="2042407" cy="3248247"/>
          </a:xfrm>
        </p:grpSpPr>
        <p:sp>
          <p:nvSpPr>
            <p:cNvPr id="119" name="Freeform: Shape 118">
              <a:extLst>
                <a:ext uri="{FF2B5EF4-FFF2-40B4-BE49-F238E27FC236}">
                  <a16:creationId xmlns:a16="http://schemas.microsoft.com/office/drawing/2014/main" id="{756293D0-B673-4B8D-BE25-ECE471D1A50F}"/>
                </a:ext>
              </a:extLst>
            </p:cNvPr>
            <p:cNvSpPr/>
            <p:nvPr/>
          </p:nvSpPr>
          <p:spPr>
            <a:xfrm>
              <a:off x="10150667" y="2939194"/>
              <a:ext cx="960608" cy="542011"/>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1A06032E-3DC0-40E2-94CF-4C4FAF29D1D4}"/>
                </a:ext>
              </a:extLst>
            </p:cNvPr>
            <p:cNvSpPr/>
            <p:nvPr/>
          </p:nvSpPr>
          <p:spPr>
            <a:xfrm>
              <a:off x="10149594" y="3471361"/>
              <a:ext cx="960608" cy="364917"/>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8D4DC098-56CF-4F6C-BA50-8D150DB1842B}"/>
                </a:ext>
              </a:extLst>
            </p:cNvPr>
            <p:cNvSpPr/>
            <p:nvPr/>
          </p:nvSpPr>
          <p:spPr>
            <a:xfrm>
              <a:off x="10153086" y="3212967"/>
              <a:ext cx="956312" cy="439511"/>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646A62C-BFE2-4BCC-83D5-C31F6C623549}"/>
                </a:ext>
              </a:extLst>
            </p:cNvPr>
            <p:cNvSpPr/>
            <p:nvPr/>
          </p:nvSpPr>
          <p:spPr>
            <a:xfrm>
              <a:off x="10153096" y="3567152"/>
              <a:ext cx="957962" cy="441162"/>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30E707E7-9363-472A-B38B-A1C6EA4AEFC9}"/>
                </a:ext>
              </a:extLst>
            </p:cNvPr>
            <p:cNvSpPr/>
            <p:nvPr/>
          </p:nvSpPr>
          <p:spPr>
            <a:xfrm>
              <a:off x="11445088" y="4224060"/>
              <a:ext cx="746912" cy="650011"/>
            </a:xfrm>
            <a:custGeom>
              <a:avLst/>
              <a:gdLst>
                <a:gd name="connsiteX0" fmla="*/ 578562 w 746912"/>
                <a:gd name="connsiteY0" fmla="*/ 21 h 650011"/>
                <a:gd name="connsiteX1" fmla="*/ 598819 w 746912"/>
                <a:gd name="connsiteY1" fmla="*/ 6939 h 650011"/>
                <a:gd name="connsiteX2" fmla="*/ 708902 w 746912"/>
                <a:gd name="connsiteY2" fmla="*/ 67795 h 650011"/>
                <a:gd name="connsiteX3" fmla="*/ 746912 w 746912"/>
                <a:gd name="connsiteY3" fmla="*/ 89774 h 650011"/>
                <a:gd name="connsiteX4" fmla="*/ 746912 w 746912"/>
                <a:gd name="connsiteY4" fmla="*/ 559161 h 650011"/>
                <a:gd name="connsiteX5" fmla="*/ 711426 w 746912"/>
                <a:gd name="connsiteY5" fmla="*/ 578412 h 650011"/>
                <a:gd name="connsiteX6" fmla="*/ 577342 w 746912"/>
                <a:gd name="connsiteY6" fmla="*/ 650011 h 650011"/>
                <a:gd name="connsiteX7" fmla="*/ 447162 w 746912"/>
                <a:gd name="connsiteY7" fmla="*/ 579065 h 650011"/>
                <a:gd name="connsiteX8" fmla="*/ 216094 w 746912"/>
                <a:gd name="connsiteY8" fmla="*/ 446284 h 650011"/>
                <a:gd name="connsiteX9" fmla="*/ 136033 w 746912"/>
                <a:gd name="connsiteY9" fmla="*/ 400068 h 650011"/>
                <a:gd name="connsiteX10" fmla="*/ 85265 w 746912"/>
                <a:gd name="connsiteY10" fmla="*/ 372082 h 650011"/>
                <a:gd name="connsiteX11" fmla="*/ 0 w 746912"/>
                <a:gd name="connsiteY11" fmla="*/ 327172 h 650011"/>
                <a:gd name="connsiteX12" fmla="*/ 16271 w 746912"/>
                <a:gd name="connsiteY12" fmla="*/ 313503 h 650011"/>
                <a:gd name="connsiteX13" fmla="*/ 294200 w 746912"/>
                <a:gd name="connsiteY13" fmla="*/ 156639 h 650011"/>
                <a:gd name="connsiteX14" fmla="*/ 557816 w 746912"/>
                <a:gd name="connsiteY14" fmla="*/ 6286 h 650011"/>
                <a:gd name="connsiteX15" fmla="*/ 578562 w 746912"/>
                <a:gd name="connsiteY15" fmla="*/ 21 h 6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6912" h="650011">
                  <a:moveTo>
                    <a:pt x="578562" y="21"/>
                  </a:moveTo>
                  <a:cubicBezTo>
                    <a:pt x="585152" y="266"/>
                    <a:pt x="591660" y="2707"/>
                    <a:pt x="598819" y="6939"/>
                  </a:cubicBezTo>
                  <a:cubicBezTo>
                    <a:pt x="635270" y="27766"/>
                    <a:pt x="672208" y="47618"/>
                    <a:pt x="708902" y="67795"/>
                  </a:cubicBezTo>
                  <a:lnTo>
                    <a:pt x="746912" y="89774"/>
                  </a:lnTo>
                  <a:lnTo>
                    <a:pt x="746912" y="559161"/>
                  </a:lnTo>
                  <a:lnTo>
                    <a:pt x="711426" y="578412"/>
                  </a:lnTo>
                  <a:cubicBezTo>
                    <a:pt x="666511" y="602495"/>
                    <a:pt x="624203" y="630485"/>
                    <a:pt x="577342" y="650011"/>
                  </a:cubicBezTo>
                  <a:cubicBezTo>
                    <a:pt x="531779" y="629832"/>
                    <a:pt x="490119" y="603147"/>
                    <a:pt x="447162" y="579065"/>
                  </a:cubicBezTo>
                  <a:cubicBezTo>
                    <a:pt x="369704" y="535456"/>
                    <a:pt x="290296" y="495098"/>
                    <a:pt x="216094" y="446284"/>
                  </a:cubicBezTo>
                  <a:cubicBezTo>
                    <a:pt x="190061" y="429360"/>
                    <a:pt x="162723" y="414390"/>
                    <a:pt x="136033" y="400068"/>
                  </a:cubicBezTo>
                  <a:cubicBezTo>
                    <a:pt x="118461" y="391608"/>
                    <a:pt x="102189" y="381847"/>
                    <a:pt x="85265" y="372082"/>
                  </a:cubicBezTo>
                  <a:cubicBezTo>
                    <a:pt x="57278" y="355811"/>
                    <a:pt x="29940" y="339539"/>
                    <a:pt x="0" y="327172"/>
                  </a:cubicBezTo>
                  <a:cubicBezTo>
                    <a:pt x="1301" y="317407"/>
                    <a:pt x="10414" y="316758"/>
                    <a:pt x="16271" y="313503"/>
                  </a:cubicBezTo>
                  <a:cubicBezTo>
                    <a:pt x="108699" y="261434"/>
                    <a:pt x="203077" y="211963"/>
                    <a:pt x="294200" y="156639"/>
                  </a:cubicBezTo>
                  <a:cubicBezTo>
                    <a:pt x="381423" y="103918"/>
                    <a:pt x="470592" y="57054"/>
                    <a:pt x="557816" y="6286"/>
                  </a:cubicBezTo>
                  <a:cubicBezTo>
                    <a:pt x="565301" y="1730"/>
                    <a:pt x="571972" y="-223"/>
                    <a:pt x="578562" y="21"/>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418EF635-D8E6-4B94-A7BC-F33178D04145}"/>
                </a:ext>
              </a:extLst>
            </p:cNvPr>
            <p:cNvSpPr/>
            <p:nvPr/>
          </p:nvSpPr>
          <p:spPr>
            <a:xfrm>
              <a:off x="11443787" y="4870160"/>
              <a:ext cx="748213" cy="437394"/>
            </a:xfrm>
            <a:custGeom>
              <a:avLst/>
              <a:gdLst>
                <a:gd name="connsiteX0" fmla="*/ 194617 w 748213"/>
                <a:gd name="connsiteY0" fmla="*/ 0 h 437394"/>
                <a:gd name="connsiteX1" fmla="*/ 206332 w 748213"/>
                <a:gd name="connsiteY1" fmla="*/ 3908 h 437394"/>
                <a:gd name="connsiteX2" fmla="*/ 407456 w 748213"/>
                <a:gd name="connsiteY2" fmla="*/ 116509 h 437394"/>
                <a:gd name="connsiteX3" fmla="*/ 578644 w 748213"/>
                <a:gd name="connsiteY3" fmla="*/ 214141 h 437394"/>
                <a:gd name="connsiteX4" fmla="*/ 591660 w 748213"/>
                <a:gd name="connsiteY4" fmla="*/ 209584 h 437394"/>
                <a:gd name="connsiteX5" fmla="*/ 595564 w 748213"/>
                <a:gd name="connsiteY5" fmla="*/ 207631 h 437394"/>
                <a:gd name="connsiteX6" fmla="*/ 748213 w 748213"/>
                <a:gd name="connsiteY6" fmla="*/ 119163 h 437394"/>
                <a:gd name="connsiteX7" fmla="*/ 748213 w 748213"/>
                <a:gd name="connsiteY7" fmla="*/ 342551 h 437394"/>
                <a:gd name="connsiteX8" fmla="*/ 578644 w 748213"/>
                <a:gd name="connsiteY8" fmla="*/ 437394 h 437394"/>
                <a:gd name="connsiteX9" fmla="*/ 469291 w 748213"/>
                <a:gd name="connsiteY9" fmla="*/ 376212 h 437394"/>
                <a:gd name="connsiteX10" fmla="*/ 242783 w 748213"/>
                <a:gd name="connsiteY10" fmla="*/ 250591 h 437394"/>
                <a:gd name="connsiteX11" fmla="*/ 120415 w 748213"/>
                <a:gd name="connsiteY11" fmla="*/ 182900 h 437394"/>
                <a:gd name="connsiteX12" fmla="*/ 0 w 748213"/>
                <a:gd name="connsiteY12" fmla="*/ 111953 h 437394"/>
                <a:gd name="connsiteX13" fmla="*/ 12368 w 748213"/>
                <a:gd name="connsiteY13" fmla="*/ 102188 h 437394"/>
                <a:gd name="connsiteX14" fmla="*/ 194617 w 748213"/>
                <a:gd name="connsiteY14" fmla="*/ 0 h 43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8213" h="437394">
                  <a:moveTo>
                    <a:pt x="194617" y="0"/>
                  </a:moveTo>
                  <a:cubicBezTo>
                    <a:pt x="198521" y="1302"/>
                    <a:pt x="203077" y="1954"/>
                    <a:pt x="206332" y="3908"/>
                  </a:cubicBezTo>
                  <a:cubicBezTo>
                    <a:pt x="274025" y="41007"/>
                    <a:pt x="342370" y="76156"/>
                    <a:pt x="407456" y="116509"/>
                  </a:cubicBezTo>
                  <a:cubicBezTo>
                    <a:pt x="463434" y="151006"/>
                    <a:pt x="520712" y="182900"/>
                    <a:pt x="578644" y="214141"/>
                  </a:cubicBezTo>
                  <a:cubicBezTo>
                    <a:pt x="583200" y="212187"/>
                    <a:pt x="587756" y="211538"/>
                    <a:pt x="591660" y="209584"/>
                  </a:cubicBezTo>
                  <a:cubicBezTo>
                    <a:pt x="592961" y="208936"/>
                    <a:pt x="594262" y="208283"/>
                    <a:pt x="595564" y="207631"/>
                  </a:cubicBezTo>
                  <a:lnTo>
                    <a:pt x="748213" y="119163"/>
                  </a:lnTo>
                  <a:lnTo>
                    <a:pt x="748213" y="342551"/>
                  </a:lnTo>
                  <a:lnTo>
                    <a:pt x="578644" y="437394"/>
                  </a:lnTo>
                  <a:cubicBezTo>
                    <a:pt x="542193" y="417215"/>
                    <a:pt x="505742" y="396387"/>
                    <a:pt x="469291" y="376212"/>
                  </a:cubicBezTo>
                  <a:cubicBezTo>
                    <a:pt x="393787" y="333905"/>
                    <a:pt x="318936" y="291597"/>
                    <a:pt x="242783" y="250591"/>
                  </a:cubicBezTo>
                  <a:cubicBezTo>
                    <a:pt x="201776" y="227810"/>
                    <a:pt x="160769" y="205681"/>
                    <a:pt x="120415" y="182900"/>
                  </a:cubicBezTo>
                  <a:cubicBezTo>
                    <a:pt x="80060" y="160118"/>
                    <a:pt x="39701" y="136688"/>
                    <a:pt x="0" y="111953"/>
                  </a:cubicBezTo>
                  <a:cubicBezTo>
                    <a:pt x="1949" y="105443"/>
                    <a:pt x="7811" y="104794"/>
                    <a:pt x="12368" y="102188"/>
                  </a:cubicBezTo>
                  <a:cubicBezTo>
                    <a:pt x="72897" y="67692"/>
                    <a:pt x="134084" y="33848"/>
                    <a:pt x="194617" y="0"/>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C9C0B053-D690-4AEA-9DA6-8DAE995FAA5D}"/>
                </a:ext>
              </a:extLst>
            </p:cNvPr>
            <p:cNvSpPr/>
            <p:nvPr/>
          </p:nvSpPr>
          <p:spPr>
            <a:xfrm>
              <a:off x="11443140" y="4551883"/>
              <a:ext cx="748861" cy="532418"/>
            </a:xfrm>
            <a:custGeom>
              <a:avLst/>
              <a:gdLst>
                <a:gd name="connsiteX0" fmla="*/ 648 w 748861"/>
                <a:gd name="connsiteY0" fmla="*/ 0 h 532418"/>
                <a:gd name="connsiteX1" fmla="*/ 85917 w 748861"/>
                <a:gd name="connsiteY1" fmla="*/ 44910 h 532418"/>
                <a:gd name="connsiteX2" fmla="*/ 136686 w 748861"/>
                <a:gd name="connsiteY2" fmla="*/ 72896 h 532418"/>
                <a:gd name="connsiteX3" fmla="*/ 217394 w 748861"/>
                <a:gd name="connsiteY3" fmla="*/ 118459 h 532418"/>
                <a:gd name="connsiteX4" fmla="*/ 449114 w 748861"/>
                <a:gd name="connsiteY4" fmla="*/ 251239 h 532418"/>
                <a:gd name="connsiteX5" fmla="*/ 513469 w 748861"/>
                <a:gd name="connsiteY5" fmla="*/ 288176 h 532418"/>
                <a:gd name="connsiteX6" fmla="*/ 578966 w 748861"/>
                <a:gd name="connsiteY6" fmla="*/ 322018 h 532418"/>
                <a:gd name="connsiteX7" fmla="*/ 646657 w 748861"/>
                <a:gd name="connsiteY7" fmla="*/ 288092 h 532418"/>
                <a:gd name="connsiteX8" fmla="*/ 712724 w 748861"/>
                <a:gd name="connsiteY8" fmla="*/ 250587 h 532418"/>
                <a:gd name="connsiteX9" fmla="*/ 748861 w 748861"/>
                <a:gd name="connsiteY9" fmla="*/ 230982 h 532418"/>
                <a:gd name="connsiteX10" fmla="*/ 748861 w 748861"/>
                <a:gd name="connsiteY10" fmla="*/ 437063 h 532418"/>
                <a:gd name="connsiteX11" fmla="*/ 595564 w 748861"/>
                <a:gd name="connsiteY11" fmla="*/ 525908 h 532418"/>
                <a:gd name="connsiteX12" fmla="*/ 591657 w 748861"/>
                <a:gd name="connsiteY12" fmla="*/ 527861 h 532418"/>
                <a:gd name="connsiteX13" fmla="*/ 579289 w 748861"/>
                <a:gd name="connsiteY13" fmla="*/ 532190 h 532418"/>
                <a:gd name="connsiteX14" fmla="*/ 579289 w 748861"/>
                <a:gd name="connsiteY14" fmla="*/ 532417 h 532418"/>
                <a:gd name="connsiteX15" fmla="*/ 579043 w 748861"/>
                <a:gd name="connsiteY15" fmla="*/ 532276 h 532418"/>
                <a:gd name="connsiteX16" fmla="*/ 578641 w 748861"/>
                <a:gd name="connsiteY16" fmla="*/ 532418 h 532418"/>
                <a:gd name="connsiteX17" fmla="*/ 578641 w 748861"/>
                <a:gd name="connsiteY17" fmla="*/ 532047 h 532418"/>
                <a:gd name="connsiteX18" fmla="*/ 408107 w 748861"/>
                <a:gd name="connsiteY18" fmla="*/ 434787 h 532418"/>
                <a:gd name="connsiteX19" fmla="*/ 207633 w 748861"/>
                <a:gd name="connsiteY19" fmla="*/ 322834 h 532418"/>
                <a:gd name="connsiteX20" fmla="*/ 195918 w 748861"/>
                <a:gd name="connsiteY20" fmla="*/ 318930 h 532418"/>
                <a:gd name="connsiteX21" fmla="*/ 147100 w 748861"/>
                <a:gd name="connsiteY21" fmla="*/ 288990 h 532418"/>
                <a:gd name="connsiteX22" fmla="*/ 15618 w 748861"/>
                <a:gd name="connsiteY22" fmla="*/ 215441 h 532418"/>
                <a:gd name="connsiteX23" fmla="*/ 0 w 748861"/>
                <a:gd name="connsiteY23" fmla="*/ 190057 h 532418"/>
                <a:gd name="connsiteX24" fmla="*/ 648 w 748861"/>
                <a:gd name="connsiteY24" fmla="*/ 0 h 53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8861" h="532418">
                  <a:moveTo>
                    <a:pt x="648" y="0"/>
                  </a:moveTo>
                  <a:cubicBezTo>
                    <a:pt x="30589" y="12367"/>
                    <a:pt x="57927" y="28638"/>
                    <a:pt x="85917" y="44910"/>
                  </a:cubicBezTo>
                  <a:cubicBezTo>
                    <a:pt x="102842" y="54670"/>
                    <a:pt x="119761" y="63784"/>
                    <a:pt x="136686" y="72896"/>
                  </a:cubicBezTo>
                  <a:cubicBezTo>
                    <a:pt x="164672" y="86565"/>
                    <a:pt x="191361" y="101534"/>
                    <a:pt x="217394" y="118459"/>
                  </a:cubicBezTo>
                  <a:cubicBezTo>
                    <a:pt x="292249" y="166623"/>
                    <a:pt x="371657" y="207630"/>
                    <a:pt x="449114" y="251239"/>
                  </a:cubicBezTo>
                  <a:cubicBezTo>
                    <a:pt x="470593" y="263281"/>
                    <a:pt x="491909" y="275972"/>
                    <a:pt x="513469" y="288176"/>
                  </a:cubicBezTo>
                  <a:lnTo>
                    <a:pt x="578966" y="322018"/>
                  </a:lnTo>
                  <a:lnTo>
                    <a:pt x="646657" y="288092"/>
                  </a:lnTo>
                  <a:cubicBezTo>
                    <a:pt x="668787" y="275645"/>
                    <a:pt x="690592" y="262628"/>
                    <a:pt x="712724" y="250587"/>
                  </a:cubicBezTo>
                  <a:lnTo>
                    <a:pt x="748861" y="230982"/>
                  </a:lnTo>
                  <a:lnTo>
                    <a:pt x="748861" y="437063"/>
                  </a:lnTo>
                  <a:lnTo>
                    <a:pt x="595564" y="525908"/>
                  </a:lnTo>
                  <a:cubicBezTo>
                    <a:pt x="594259" y="526560"/>
                    <a:pt x="592957" y="527209"/>
                    <a:pt x="591657" y="527861"/>
                  </a:cubicBezTo>
                  <a:lnTo>
                    <a:pt x="579289" y="532190"/>
                  </a:lnTo>
                  <a:lnTo>
                    <a:pt x="579289" y="532417"/>
                  </a:lnTo>
                  <a:lnTo>
                    <a:pt x="579043" y="532276"/>
                  </a:lnTo>
                  <a:lnTo>
                    <a:pt x="578641" y="532418"/>
                  </a:lnTo>
                  <a:lnTo>
                    <a:pt x="578641" y="532047"/>
                  </a:lnTo>
                  <a:lnTo>
                    <a:pt x="408107" y="434787"/>
                  </a:lnTo>
                  <a:cubicBezTo>
                    <a:pt x="343017" y="394432"/>
                    <a:pt x="274672" y="359283"/>
                    <a:pt x="207633" y="322834"/>
                  </a:cubicBezTo>
                  <a:cubicBezTo>
                    <a:pt x="203730" y="320883"/>
                    <a:pt x="199822" y="320231"/>
                    <a:pt x="195918" y="318930"/>
                  </a:cubicBezTo>
                  <a:cubicBezTo>
                    <a:pt x="181596" y="305260"/>
                    <a:pt x="163370" y="298102"/>
                    <a:pt x="147100" y="288990"/>
                  </a:cubicBezTo>
                  <a:cubicBezTo>
                    <a:pt x="103490" y="264254"/>
                    <a:pt x="59881" y="239524"/>
                    <a:pt x="15618" y="215441"/>
                  </a:cubicBezTo>
                  <a:cubicBezTo>
                    <a:pt x="4556" y="209584"/>
                    <a:pt x="0" y="203074"/>
                    <a:pt x="0" y="190057"/>
                  </a:cubicBezTo>
                  <a:cubicBezTo>
                    <a:pt x="648" y="126918"/>
                    <a:pt x="648" y="63135"/>
                    <a:pt x="648"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C1EB2BB-BF99-4430-AE5F-0C4484DF43F8}"/>
                </a:ext>
              </a:extLst>
            </p:cNvPr>
            <p:cNvSpPr/>
            <p:nvPr/>
          </p:nvSpPr>
          <p:spPr>
            <a:xfrm>
              <a:off x="11443151" y="4980810"/>
              <a:ext cx="748849" cy="535074"/>
            </a:xfrm>
            <a:custGeom>
              <a:avLst/>
              <a:gdLst>
                <a:gd name="connsiteX0" fmla="*/ 1304 w 748849"/>
                <a:gd name="connsiteY0" fmla="*/ 0 h 535074"/>
                <a:gd name="connsiteX1" fmla="*/ 122011 w 748849"/>
                <a:gd name="connsiteY1" fmla="*/ 70946 h 535074"/>
                <a:gd name="connsiteX2" fmla="*/ 244677 w 748849"/>
                <a:gd name="connsiteY2" fmla="*/ 138638 h 535074"/>
                <a:gd name="connsiteX3" fmla="*/ 471085 w 748849"/>
                <a:gd name="connsiteY3" fmla="*/ 265556 h 535074"/>
                <a:gd name="connsiteX4" fmla="*/ 580050 w 748849"/>
                <a:gd name="connsiteY4" fmla="*/ 326088 h 535074"/>
                <a:gd name="connsiteX5" fmla="*/ 580050 w 748849"/>
                <a:gd name="connsiteY5" fmla="*/ 326674 h 535074"/>
                <a:gd name="connsiteX6" fmla="*/ 748849 w 748849"/>
                <a:gd name="connsiteY6" fmla="*/ 232262 h 535074"/>
                <a:gd name="connsiteX7" fmla="*/ 748849 w 748849"/>
                <a:gd name="connsiteY7" fmla="*/ 443550 h 535074"/>
                <a:gd name="connsiteX8" fmla="*/ 600103 w 748849"/>
                <a:gd name="connsiteY8" fmla="*/ 526560 h 535074"/>
                <a:gd name="connsiteX9" fmla="*/ 579929 w 748849"/>
                <a:gd name="connsiteY9" fmla="*/ 535025 h 535074"/>
                <a:gd name="connsiteX10" fmla="*/ 579929 w 748849"/>
                <a:gd name="connsiteY10" fmla="*/ 534305 h 535074"/>
                <a:gd name="connsiteX11" fmla="*/ 489355 w 748849"/>
                <a:gd name="connsiteY11" fmla="*/ 484905 h 535074"/>
                <a:gd name="connsiteX12" fmla="*/ 230321 w 748849"/>
                <a:gd name="connsiteY12" fmla="*/ 339110 h 535074"/>
                <a:gd name="connsiteX13" fmla="*/ 12397 w 748849"/>
                <a:gd name="connsiteY13" fmla="*/ 214789 h 535074"/>
                <a:gd name="connsiteX14" fmla="*/ 0 w 748849"/>
                <a:gd name="connsiteY14" fmla="*/ 195915 h 535074"/>
                <a:gd name="connsiteX15" fmla="*/ 1304 w 748849"/>
                <a:gd name="connsiteY15" fmla="*/ 0 h 53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8849" h="535074">
                  <a:moveTo>
                    <a:pt x="1304" y="0"/>
                  </a:moveTo>
                  <a:cubicBezTo>
                    <a:pt x="41107" y="24731"/>
                    <a:pt x="81558" y="48165"/>
                    <a:pt x="122011" y="70946"/>
                  </a:cubicBezTo>
                  <a:cubicBezTo>
                    <a:pt x="163118" y="93727"/>
                    <a:pt x="204225" y="115856"/>
                    <a:pt x="244677" y="138638"/>
                  </a:cubicBezTo>
                  <a:cubicBezTo>
                    <a:pt x="320365" y="180945"/>
                    <a:pt x="395399" y="223252"/>
                    <a:pt x="471085" y="265556"/>
                  </a:cubicBezTo>
                  <a:cubicBezTo>
                    <a:pt x="507626" y="286387"/>
                    <a:pt x="544161" y="306562"/>
                    <a:pt x="580050" y="326088"/>
                  </a:cubicBezTo>
                  <a:lnTo>
                    <a:pt x="580050" y="326674"/>
                  </a:lnTo>
                  <a:lnTo>
                    <a:pt x="748849" y="232262"/>
                  </a:lnTo>
                  <a:lnTo>
                    <a:pt x="748849" y="443550"/>
                  </a:lnTo>
                  <a:lnTo>
                    <a:pt x="600103" y="526560"/>
                  </a:lnTo>
                  <a:cubicBezTo>
                    <a:pt x="593598" y="529815"/>
                    <a:pt x="588388" y="535672"/>
                    <a:pt x="579929" y="535025"/>
                  </a:cubicBezTo>
                  <a:lnTo>
                    <a:pt x="579929" y="534305"/>
                  </a:lnTo>
                  <a:lnTo>
                    <a:pt x="489355" y="484905"/>
                  </a:lnTo>
                  <a:cubicBezTo>
                    <a:pt x="403229" y="436740"/>
                    <a:pt x="315143" y="390524"/>
                    <a:pt x="230321" y="339110"/>
                  </a:cubicBezTo>
                  <a:cubicBezTo>
                    <a:pt x="158550" y="295501"/>
                    <a:pt x="84822" y="257096"/>
                    <a:pt x="12397" y="214789"/>
                  </a:cubicBezTo>
                  <a:cubicBezTo>
                    <a:pt x="4566" y="210232"/>
                    <a:pt x="0" y="206329"/>
                    <a:pt x="0" y="195915"/>
                  </a:cubicBezTo>
                  <a:cubicBezTo>
                    <a:pt x="1304" y="130827"/>
                    <a:pt x="1304" y="65089"/>
                    <a:pt x="1304"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5E21A2F4-EBA8-495E-A136-EDC9A5284C0C}"/>
                </a:ext>
              </a:extLst>
            </p:cNvPr>
            <p:cNvSpPr/>
            <p:nvPr/>
          </p:nvSpPr>
          <p:spPr>
            <a:xfrm>
              <a:off x="11336803" y="2991288"/>
              <a:ext cx="571619" cy="322529"/>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2BDE873-F248-4E61-AA15-769058C73E4E}"/>
                </a:ext>
              </a:extLst>
            </p:cNvPr>
            <p:cNvSpPr/>
            <p:nvPr/>
          </p:nvSpPr>
          <p:spPr>
            <a:xfrm>
              <a:off x="11336165" y="3307959"/>
              <a:ext cx="571619" cy="217147"/>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3C8A82EE-0987-4A76-B64E-55DD81BC508A}"/>
                </a:ext>
              </a:extLst>
            </p:cNvPr>
            <p:cNvSpPr/>
            <p:nvPr/>
          </p:nvSpPr>
          <p:spPr>
            <a:xfrm>
              <a:off x="11338243" y="3154199"/>
              <a:ext cx="569062" cy="261535"/>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17DAF410-8D35-447F-9FB1-97491AAF432D}"/>
                </a:ext>
              </a:extLst>
            </p:cNvPr>
            <p:cNvSpPr/>
            <p:nvPr/>
          </p:nvSpPr>
          <p:spPr>
            <a:xfrm>
              <a:off x="11338249" y="3364960"/>
              <a:ext cx="570044" cy="262518"/>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AB9C0D66-9076-4743-8CCF-8049F34EDE1F}"/>
                </a:ext>
              </a:extLst>
            </p:cNvPr>
            <p:cNvSpPr/>
            <p:nvPr/>
          </p:nvSpPr>
          <p:spPr>
            <a:xfrm>
              <a:off x="10818308" y="3929880"/>
              <a:ext cx="623115" cy="35158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6FEC84E2-A3BE-4641-86C4-70965E47324F}"/>
                </a:ext>
              </a:extLst>
            </p:cNvPr>
            <p:cNvSpPr/>
            <p:nvPr/>
          </p:nvSpPr>
          <p:spPr>
            <a:xfrm>
              <a:off x="10817612" y="4275079"/>
              <a:ext cx="623115" cy="23670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bg1">
                <a:lumMod val="95000"/>
                <a:alpha val="28000"/>
              </a:schemeClr>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406A0282-9889-446D-98E2-A1D10F83DB5C}"/>
                </a:ext>
              </a:extLst>
            </p:cNvPr>
            <p:cNvSpPr/>
            <p:nvPr/>
          </p:nvSpPr>
          <p:spPr>
            <a:xfrm>
              <a:off x="10819877" y="4107467"/>
              <a:ext cx="620328" cy="285096"/>
            </a:xfrm>
            <a:custGeom>
              <a:avLst/>
              <a:gdLst>
                <a:gd name="connsiteX0" fmla="*/ 955239 w 956312"/>
                <a:gd name="connsiteY0" fmla="*/ 0 h 439511"/>
                <a:gd name="connsiteX1" fmla="*/ 956312 w 956312"/>
                <a:gd name="connsiteY1" fmla="*/ 161530 h 439511"/>
                <a:gd name="connsiteX2" fmla="*/ 943431 w 956312"/>
                <a:gd name="connsiteY2" fmla="*/ 177091 h 439511"/>
                <a:gd name="connsiteX3" fmla="*/ 803366 w 956312"/>
                <a:gd name="connsiteY3" fmla="*/ 255979 h 439511"/>
                <a:gd name="connsiteX4" fmla="*/ 794242 w 956312"/>
                <a:gd name="connsiteY4" fmla="*/ 262416 h 439511"/>
                <a:gd name="connsiteX5" fmla="*/ 669741 w 956312"/>
                <a:gd name="connsiteY5" fmla="*/ 330573 h 439511"/>
                <a:gd name="connsiteX6" fmla="*/ 491036 w 956312"/>
                <a:gd name="connsiteY6" fmla="*/ 434143 h 439511"/>
                <a:gd name="connsiteX7" fmla="*/ 487815 w 956312"/>
                <a:gd name="connsiteY7" fmla="*/ 435754 h 439511"/>
                <a:gd name="connsiteX8" fmla="*/ 477618 w 956312"/>
                <a:gd name="connsiteY8" fmla="*/ 439323 h 439511"/>
                <a:gd name="connsiteX9" fmla="*/ 477618 w 956312"/>
                <a:gd name="connsiteY9" fmla="*/ 439510 h 439511"/>
                <a:gd name="connsiteX10" fmla="*/ 477415 w 956312"/>
                <a:gd name="connsiteY10" fmla="*/ 439394 h 439511"/>
                <a:gd name="connsiteX11" fmla="*/ 477083 w 956312"/>
                <a:gd name="connsiteY11" fmla="*/ 439511 h 439511"/>
                <a:gd name="connsiteX12" fmla="*/ 477083 w 956312"/>
                <a:gd name="connsiteY12" fmla="*/ 439205 h 439511"/>
                <a:gd name="connsiteX13" fmla="*/ 336480 w 956312"/>
                <a:gd name="connsiteY13" fmla="*/ 359015 h 439511"/>
                <a:gd name="connsiteX14" fmla="*/ 171191 w 956312"/>
                <a:gd name="connsiteY14" fmla="*/ 266711 h 439511"/>
                <a:gd name="connsiteX15" fmla="*/ 161532 w 956312"/>
                <a:gd name="connsiteY15" fmla="*/ 263492 h 439511"/>
                <a:gd name="connsiteX16" fmla="*/ 121282 w 956312"/>
                <a:gd name="connsiteY16" fmla="*/ 238807 h 439511"/>
                <a:gd name="connsiteX17" fmla="*/ 12877 w 956312"/>
                <a:gd name="connsiteY17" fmla="*/ 178167 h 439511"/>
                <a:gd name="connsiteX18" fmla="*/ 0 w 956312"/>
                <a:gd name="connsiteY18" fmla="*/ 157238 h 439511"/>
                <a:gd name="connsiteX19" fmla="*/ 534 w 956312"/>
                <a:gd name="connsiteY19" fmla="*/ 538 h 439511"/>
                <a:gd name="connsiteX20" fmla="*/ 70838 w 956312"/>
                <a:gd name="connsiteY20" fmla="*/ 37566 h 439511"/>
                <a:gd name="connsiteX21" fmla="*/ 112696 w 956312"/>
                <a:gd name="connsiteY21" fmla="*/ 60640 h 439511"/>
                <a:gd name="connsiteX22" fmla="*/ 179239 w 956312"/>
                <a:gd name="connsiteY22" fmla="*/ 98206 h 439511"/>
                <a:gd name="connsiteX23" fmla="*/ 370290 w 956312"/>
                <a:gd name="connsiteY23" fmla="*/ 207682 h 439511"/>
                <a:gd name="connsiteX24" fmla="*/ 423350 w 956312"/>
                <a:gd name="connsiteY24" fmla="*/ 238136 h 439511"/>
                <a:gd name="connsiteX25" fmla="*/ 477351 w 956312"/>
                <a:gd name="connsiteY25" fmla="*/ 266038 h 439511"/>
                <a:gd name="connsiteX26" fmla="*/ 533162 w 956312"/>
                <a:gd name="connsiteY26" fmla="*/ 238067 h 439511"/>
                <a:gd name="connsiteX27" fmla="*/ 587633 w 956312"/>
                <a:gd name="connsiteY27" fmla="*/ 207144 h 439511"/>
                <a:gd name="connsiteX28" fmla="*/ 747016 w 956312"/>
                <a:gd name="connsiteY28" fmla="*/ 116989 h 439511"/>
                <a:gd name="connsiteX29" fmla="*/ 933772 w 956312"/>
                <a:gd name="connsiteY29" fmla="*/ 8586 h 439511"/>
                <a:gd name="connsiteX30" fmla="*/ 955239 w 956312"/>
                <a:gd name="connsiteY30" fmla="*/ 0 h 43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56312" h="439511">
                  <a:moveTo>
                    <a:pt x="955239" y="0"/>
                  </a:moveTo>
                  <a:cubicBezTo>
                    <a:pt x="955774" y="54200"/>
                    <a:pt x="955774" y="107865"/>
                    <a:pt x="956312" y="161530"/>
                  </a:cubicBezTo>
                  <a:cubicBezTo>
                    <a:pt x="956312" y="171723"/>
                    <a:pt x="949872" y="173872"/>
                    <a:pt x="943431" y="177091"/>
                  </a:cubicBezTo>
                  <a:cubicBezTo>
                    <a:pt x="896744" y="203387"/>
                    <a:pt x="850057" y="229683"/>
                    <a:pt x="803366" y="255979"/>
                  </a:cubicBezTo>
                  <a:cubicBezTo>
                    <a:pt x="800147" y="257587"/>
                    <a:pt x="797464" y="260270"/>
                    <a:pt x="794242" y="262416"/>
                  </a:cubicBezTo>
                  <a:cubicBezTo>
                    <a:pt x="751311" y="282272"/>
                    <a:pt x="711061" y="307495"/>
                    <a:pt x="669741" y="330573"/>
                  </a:cubicBezTo>
                  <a:cubicBezTo>
                    <a:pt x="609635" y="364379"/>
                    <a:pt x="550605" y="399799"/>
                    <a:pt x="491036" y="434143"/>
                  </a:cubicBezTo>
                  <a:cubicBezTo>
                    <a:pt x="489960" y="434681"/>
                    <a:pt x="488887" y="435216"/>
                    <a:pt x="487815" y="435754"/>
                  </a:cubicBezTo>
                  <a:lnTo>
                    <a:pt x="477618" y="439323"/>
                  </a:lnTo>
                  <a:lnTo>
                    <a:pt x="477618" y="439510"/>
                  </a:lnTo>
                  <a:lnTo>
                    <a:pt x="477415" y="439394"/>
                  </a:lnTo>
                  <a:lnTo>
                    <a:pt x="477083" y="439511"/>
                  </a:lnTo>
                  <a:lnTo>
                    <a:pt x="477083" y="439205"/>
                  </a:lnTo>
                  <a:lnTo>
                    <a:pt x="336480" y="359015"/>
                  </a:lnTo>
                  <a:cubicBezTo>
                    <a:pt x="282814" y="325743"/>
                    <a:pt x="226464" y="296763"/>
                    <a:pt x="171191" y="266711"/>
                  </a:cubicBezTo>
                  <a:cubicBezTo>
                    <a:pt x="167973" y="265103"/>
                    <a:pt x="164751" y="264565"/>
                    <a:pt x="161532" y="263492"/>
                  </a:cubicBezTo>
                  <a:cubicBezTo>
                    <a:pt x="149724" y="252222"/>
                    <a:pt x="134697" y="246320"/>
                    <a:pt x="121282" y="238807"/>
                  </a:cubicBezTo>
                  <a:cubicBezTo>
                    <a:pt x="85326" y="218413"/>
                    <a:pt x="49371" y="198023"/>
                    <a:pt x="12877" y="178167"/>
                  </a:cubicBezTo>
                  <a:cubicBezTo>
                    <a:pt x="3756" y="173338"/>
                    <a:pt x="0" y="167970"/>
                    <a:pt x="0" y="157238"/>
                  </a:cubicBezTo>
                  <a:cubicBezTo>
                    <a:pt x="534" y="105181"/>
                    <a:pt x="534" y="52592"/>
                    <a:pt x="534" y="538"/>
                  </a:cubicBezTo>
                  <a:cubicBezTo>
                    <a:pt x="25220" y="10735"/>
                    <a:pt x="47760" y="24150"/>
                    <a:pt x="70838" y="37566"/>
                  </a:cubicBezTo>
                  <a:cubicBezTo>
                    <a:pt x="84792" y="45613"/>
                    <a:pt x="98742" y="53127"/>
                    <a:pt x="112696" y="60640"/>
                  </a:cubicBezTo>
                  <a:cubicBezTo>
                    <a:pt x="135770" y="71910"/>
                    <a:pt x="157775" y="84252"/>
                    <a:pt x="179239" y="98206"/>
                  </a:cubicBezTo>
                  <a:cubicBezTo>
                    <a:pt x="240956" y="137917"/>
                    <a:pt x="306427" y="171727"/>
                    <a:pt x="370290" y="207682"/>
                  </a:cubicBezTo>
                  <a:cubicBezTo>
                    <a:pt x="387999" y="217610"/>
                    <a:pt x="405574" y="228074"/>
                    <a:pt x="423350" y="238136"/>
                  </a:cubicBezTo>
                  <a:lnTo>
                    <a:pt x="477351" y="266038"/>
                  </a:lnTo>
                  <a:lnTo>
                    <a:pt x="533162" y="238067"/>
                  </a:lnTo>
                  <a:cubicBezTo>
                    <a:pt x="551408" y="227804"/>
                    <a:pt x="569386" y="217072"/>
                    <a:pt x="587633" y="207144"/>
                  </a:cubicBezTo>
                  <a:cubicBezTo>
                    <a:pt x="641299" y="178164"/>
                    <a:pt x="695499" y="149722"/>
                    <a:pt x="747016" y="116989"/>
                  </a:cubicBezTo>
                  <a:cubicBezTo>
                    <a:pt x="808195" y="78350"/>
                    <a:pt x="873131" y="46152"/>
                    <a:pt x="933772" y="8586"/>
                  </a:cubicBezTo>
                  <a:cubicBezTo>
                    <a:pt x="940213" y="4829"/>
                    <a:pt x="946653" y="0"/>
                    <a:pt x="955239"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7C10CE4B-CB84-4802-AA7D-11B4273B60FF}"/>
                </a:ext>
              </a:extLst>
            </p:cNvPr>
            <p:cNvSpPr/>
            <p:nvPr/>
          </p:nvSpPr>
          <p:spPr>
            <a:xfrm>
              <a:off x="10819884" y="4337215"/>
              <a:ext cx="621399" cy="286167"/>
            </a:xfrm>
            <a:custGeom>
              <a:avLst/>
              <a:gdLst>
                <a:gd name="connsiteX0" fmla="*/ 1075 w 957962"/>
                <a:gd name="connsiteY0" fmla="*/ 0 h 441162"/>
                <a:gd name="connsiteX1" fmla="*/ 100597 w 957962"/>
                <a:gd name="connsiteY1" fmla="*/ 58494 h 441162"/>
                <a:gd name="connsiteX2" fmla="*/ 201734 w 957962"/>
                <a:gd name="connsiteY2" fmla="*/ 114305 h 441162"/>
                <a:gd name="connsiteX3" fmla="*/ 388405 w 957962"/>
                <a:gd name="connsiteY3" fmla="*/ 218948 h 441162"/>
                <a:gd name="connsiteX4" fmla="*/ 478245 w 957962"/>
                <a:gd name="connsiteY4" fmla="*/ 268856 h 441162"/>
                <a:gd name="connsiteX5" fmla="*/ 478245 w 957962"/>
                <a:gd name="connsiteY5" fmla="*/ 269339 h 441162"/>
                <a:gd name="connsiteX6" fmla="*/ 699780 w 957962"/>
                <a:gd name="connsiteY6" fmla="*/ 145431 h 441162"/>
                <a:gd name="connsiteX7" fmla="*/ 881707 w 957962"/>
                <a:gd name="connsiteY7" fmla="*/ 44003 h 441162"/>
                <a:gd name="connsiteX8" fmla="*/ 955229 w 957962"/>
                <a:gd name="connsiteY8" fmla="*/ 0 h 441162"/>
                <a:gd name="connsiteX9" fmla="*/ 956837 w 957962"/>
                <a:gd name="connsiteY9" fmla="*/ 88009 h 441162"/>
                <a:gd name="connsiteX10" fmla="*/ 957913 w 957962"/>
                <a:gd name="connsiteY10" fmla="*/ 158308 h 441162"/>
                <a:gd name="connsiteX11" fmla="*/ 945567 w 957962"/>
                <a:gd name="connsiteY11" fmla="*/ 179236 h 441162"/>
                <a:gd name="connsiteX12" fmla="*/ 806574 w 957962"/>
                <a:gd name="connsiteY12" fmla="*/ 257052 h 441162"/>
                <a:gd name="connsiteX13" fmla="*/ 494779 w 957962"/>
                <a:gd name="connsiteY13" fmla="*/ 434143 h 441162"/>
                <a:gd name="connsiteX14" fmla="*/ 478145 w 957962"/>
                <a:gd name="connsiteY14" fmla="*/ 441122 h 441162"/>
                <a:gd name="connsiteX15" fmla="*/ 478145 w 957962"/>
                <a:gd name="connsiteY15" fmla="*/ 440529 h 441162"/>
                <a:gd name="connsiteX16" fmla="*/ 403468 w 957962"/>
                <a:gd name="connsiteY16" fmla="*/ 399799 h 441162"/>
                <a:gd name="connsiteX17" fmla="*/ 189897 w 957962"/>
                <a:gd name="connsiteY17" fmla="*/ 279592 h 441162"/>
                <a:gd name="connsiteX18" fmla="*/ 10221 w 957962"/>
                <a:gd name="connsiteY18" fmla="*/ 177091 h 441162"/>
                <a:gd name="connsiteX19" fmla="*/ 0 w 957962"/>
                <a:gd name="connsiteY19" fmla="*/ 161530 h 441162"/>
                <a:gd name="connsiteX20" fmla="*/ 1075 w 957962"/>
                <a:gd name="connsiteY20" fmla="*/ 0 h 44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57962" h="441162">
                  <a:moveTo>
                    <a:pt x="1075" y="0"/>
                  </a:moveTo>
                  <a:cubicBezTo>
                    <a:pt x="33892" y="20390"/>
                    <a:pt x="67244" y="39711"/>
                    <a:pt x="100597" y="58494"/>
                  </a:cubicBezTo>
                  <a:cubicBezTo>
                    <a:pt x="134489" y="77277"/>
                    <a:pt x="168381" y="95522"/>
                    <a:pt x="201734" y="114305"/>
                  </a:cubicBezTo>
                  <a:cubicBezTo>
                    <a:pt x="264138" y="149187"/>
                    <a:pt x="326002" y="184069"/>
                    <a:pt x="388405" y="218948"/>
                  </a:cubicBezTo>
                  <a:cubicBezTo>
                    <a:pt x="418532" y="236123"/>
                    <a:pt x="448655" y="252757"/>
                    <a:pt x="478245" y="268856"/>
                  </a:cubicBezTo>
                  <a:lnTo>
                    <a:pt x="478245" y="269339"/>
                  </a:lnTo>
                  <a:lnTo>
                    <a:pt x="699780" y="145431"/>
                  </a:lnTo>
                  <a:cubicBezTo>
                    <a:pt x="760425" y="111621"/>
                    <a:pt x="820528" y="77277"/>
                    <a:pt x="881707" y="44003"/>
                  </a:cubicBezTo>
                  <a:cubicBezTo>
                    <a:pt x="906931" y="30587"/>
                    <a:pt x="930006" y="13415"/>
                    <a:pt x="955229" y="0"/>
                  </a:cubicBezTo>
                  <a:cubicBezTo>
                    <a:pt x="959521" y="29514"/>
                    <a:pt x="956302" y="58494"/>
                    <a:pt x="956837" y="88009"/>
                  </a:cubicBezTo>
                  <a:cubicBezTo>
                    <a:pt x="957375" y="111083"/>
                    <a:pt x="956837" y="134161"/>
                    <a:pt x="957913" y="158308"/>
                  </a:cubicBezTo>
                  <a:cubicBezTo>
                    <a:pt x="958448" y="168505"/>
                    <a:pt x="954691" y="174407"/>
                    <a:pt x="945567" y="179236"/>
                  </a:cubicBezTo>
                  <a:cubicBezTo>
                    <a:pt x="898880" y="204460"/>
                    <a:pt x="851654" y="229145"/>
                    <a:pt x="806574" y="257052"/>
                  </a:cubicBezTo>
                  <a:cubicBezTo>
                    <a:pt x="704610" y="319838"/>
                    <a:pt x="598354" y="374576"/>
                    <a:pt x="494779" y="434143"/>
                  </a:cubicBezTo>
                  <a:cubicBezTo>
                    <a:pt x="489415" y="436827"/>
                    <a:pt x="485120" y="441656"/>
                    <a:pt x="478145" y="441122"/>
                  </a:cubicBezTo>
                  <a:lnTo>
                    <a:pt x="478145" y="440529"/>
                  </a:lnTo>
                  <a:lnTo>
                    <a:pt x="403468" y="399799"/>
                  </a:lnTo>
                  <a:cubicBezTo>
                    <a:pt x="332458" y="360087"/>
                    <a:pt x="259832" y="321983"/>
                    <a:pt x="189897" y="279592"/>
                  </a:cubicBezTo>
                  <a:cubicBezTo>
                    <a:pt x="130723" y="243637"/>
                    <a:pt x="69935" y="211973"/>
                    <a:pt x="10221" y="177091"/>
                  </a:cubicBezTo>
                  <a:cubicBezTo>
                    <a:pt x="3765" y="173334"/>
                    <a:pt x="0" y="170116"/>
                    <a:pt x="0" y="161530"/>
                  </a:cubicBezTo>
                  <a:cubicBezTo>
                    <a:pt x="1075" y="107865"/>
                    <a:pt x="1075" y="53665"/>
                    <a:pt x="1075"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06087A4-869A-420F-87D3-5FED34BC4FCB}"/>
                </a:ext>
              </a:extLst>
            </p:cNvPr>
            <p:cNvSpPr/>
            <p:nvPr/>
          </p:nvSpPr>
          <p:spPr>
            <a:xfrm>
              <a:off x="11780846" y="2267637"/>
              <a:ext cx="411154" cy="462246"/>
            </a:xfrm>
            <a:custGeom>
              <a:avLst/>
              <a:gdLst>
                <a:gd name="connsiteX0" fmla="*/ 411154 w 411154"/>
                <a:gd name="connsiteY0" fmla="*/ 0 h 462246"/>
                <a:gd name="connsiteX1" fmla="*/ 411154 w 411154"/>
                <a:gd name="connsiteY1" fmla="*/ 462013 h 462246"/>
                <a:gd name="connsiteX2" fmla="*/ 410690 w 411154"/>
                <a:gd name="connsiteY2" fmla="*/ 462246 h 462246"/>
                <a:gd name="connsiteX3" fmla="*/ 318087 w 411154"/>
                <a:gd name="connsiteY3" fmla="*/ 411779 h 462246"/>
                <a:gd name="connsiteX4" fmla="*/ 153718 w 411154"/>
                <a:gd name="connsiteY4" fmla="*/ 317325 h 462246"/>
                <a:gd name="connsiteX5" fmla="*/ 96767 w 411154"/>
                <a:gd name="connsiteY5" fmla="*/ 284450 h 462246"/>
                <a:gd name="connsiteX6" fmla="*/ 60653 w 411154"/>
                <a:gd name="connsiteY6" fmla="*/ 264542 h 462246"/>
                <a:gd name="connsiteX7" fmla="*/ 0 w 411154"/>
                <a:gd name="connsiteY7" fmla="*/ 232596 h 462246"/>
                <a:gd name="connsiteX8" fmla="*/ 11575 w 411154"/>
                <a:gd name="connsiteY8" fmla="*/ 222872 h 462246"/>
                <a:gd name="connsiteX9" fmla="*/ 209278 w 411154"/>
                <a:gd name="connsiteY9" fmla="*/ 111288 h 462246"/>
                <a:gd name="connsiteX10" fmla="*/ 396800 w 411154"/>
                <a:gd name="connsiteY10" fmla="*/ 4335 h 46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154" h="462246">
                  <a:moveTo>
                    <a:pt x="411154" y="0"/>
                  </a:moveTo>
                  <a:lnTo>
                    <a:pt x="411154" y="462013"/>
                  </a:lnTo>
                  <a:lnTo>
                    <a:pt x="410690" y="462246"/>
                  </a:lnTo>
                  <a:cubicBezTo>
                    <a:pt x="378279" y="447892"/>
                    <a:pt x="348644" y="428910"/>
                    <a:pt x="318087" y="411779"/>
                  </a:cubicBezTo>
                  <a:cubicBezTo>
                    <a:pt x="262988" y="380758"/>
                    <a:pt x="206502" y="352049"/>
                    <a:pt x="153718" y="317325"/>
                  </a:cubicBezTo>
                  <a:cubicBezTo>
                    <a:pt x="135200" y="305287"/>
                    <a:pt x="115753" y="294638"/>
                    <a:pt x="96767" y="284450"/>
                  </a:cubicBezTo>
                  <a:cubicBezTo>
                    <a:pt x="84267" y="278432"/>
                    <a:pt x="72692" y="271489"/>
                    <a:pt x="60653" y="264542"/>
                  </a:cubicBezTo>
                  <a:cubicBezTo>
                    <a:pt x="40745" y="252968"/>
                    <a:pt x="21298" y="241393"/>
                    <a:pt x="0" y="232596"/>
                  </a:cubicBezTo>
                  <a:cubicBezTo>
                    <a:pt x="926" y="225649"/>
                    <a:pt x="7408" y="225188"/>
                    <a:pt x="11575" y="222872"/>
                  </a:cubicBezTo>
                  <a:cubicBezTo>
                    <a:pt x="77323" y="185833"/>
                    <a:pt x="144459" y="150642"/>
                    <a:pt x="209278" y="111288"/>
                  </a:cubicBezTo>
                  <a:cubicBezTo>
                    <a:pt x="271324" y="73785"/>
                    <a:pt x="334754" y="40448"/>
                    <a:pt x="396800" y="4335"/>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952CA3D-10AC-4921-89BF-0F6FBB1F80C7}"/>
                </a:ext>
              </a:extLst>
            </p:cNvPr>
            <p:cNvSpPr/>
            <p:nvPr/>
          </p:nvSpPr>
          <p:spPr>
            <a:xfrm>
              <a:off x="11779920" y="2727102"/>
              <a:ext cx="412080" cy="311137"/>
            </a:xfrm>
            <a:custGeom>
              <a:avLst/>
              <a:gdLst>
                <a:gd name="connsiteX0" fmla="*/ 138441 w 412080"/>
                <a:gd name="connsiteY0" fmla="*/ 0 h 311137"/>
                <a:gd name="connsiteX1" fmla="*/ 146774 w 412080"/>
                <a:gd name="connsiteY1" fmla="*/ 2779 h 311137"/>
                <a:gd name="connsiteX2" fmla="*/ 289843 w 412080"/>
                <a:gd name="connsiteY2" fmla="*/ 82878 h 311137"/>
                <a:gd name="connsiteX3" fmla="*/ 411616 w 412080"/>
                <a:gd name="connsiteY3" fmla="*/ 152327 h 311137"/>
                <a:gd name="connsiteX4" fmla="*/ 412080 w 412080"/>
                <a:gd name="connsiteY4" fmla="*/ 152165 h 311137"/>
                <a:gd name="connsiteX5" fmla="*/ 412080 w 412080"/>
                <a:gd name="connsiteY5" fmla="*/ 310878 h 311137"/>
                <a:gd name="connsiteX6" fmla="*/ 411616 w 412080"/>
                <a:gd name="connsiteY6" fmla="*/ 311137 h 311137"/>
                <a:gd name="connsiteX7" fmla="*/ 333829 w 412080"/>
                <a:gd name="connsiteY7" fmla="*/ 267616 h 311137"/>
                <a:gd name="connsiteX8" fmla="*/ 172703 w 412080"/>
                <a:gd name="connsiteY8" fmla="*/ 178256 h 311137"/>
                <a:gd name="connsiteX9" fmla="*/ 85657 w 412080"/>
                <a:gd name="connsiteY9" fmla="*/ 130104 h 311137"/>
                <a:gd name="connsiteX10" fmla="*/ 0 w 412080"/>
                <a:gd name="connsiteY10" fmla="*/ 79637 h 311137"/>
                <a:gd name="connsiteX11" fmla="*/ 8798 w 412080"/>
                <a:gd name="connsiteY11" fmla="*/ 72690 h 311137"/>
                <a:gd name="connsiteX12" fmla="*/ 138441 w 412080"/>
                <a:gd name="connsiteY12" fmla="*/ 0 h 31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080" h="311137">
                  <a:moveTo>
                    <a:pt x="138441" y="0"/>
                  </a:moveTo>
                  <a:cubicBezTo>
                    <a:pt x="141218" y="925"/>
                    <a:pt x="144459" y="1390"/>
                    <a:pt x="146774" y="2779"/>
                  </a:cubicBezTo>
                  <a:cubicBezTo>
                    <a:pt x="194927" y="29169"/>
                    <a:pt x="243544" y="54172"/>
                    <a:pt x="289843" y="82878"/>
                  </a:cubicBezTo>
                  <a:cubicBezTo>
                    <a:pt x="329662" y="107417"/>
                    <a:pt x="370407" y="130104"/>
                    <a:pt x="411616" y="152327"/>
                  </a:cubicBezTo>
                  <a:lnTo>
                    <a:pt x="412080" y="152165"/>
                  </a:lnTo>
                  <a:lnTo>
                    <a:pt x="412080" y="310878"/>
                  </a:lnTo>
                  <a:lnTo>
                    <a:pt x="411616" y="311137"/>
                  </a:lnTo>
                  <a:cubicBezTo>
                    <a:pt x="385687" y="296783"/>
                    <a:pt x="359758" y="281968"/>
                    <a:pt x="333829" y="267616"/>
                  </a:cubicBezTo>
                  <a:cubicBezTo>
                    <a:pt x="280119" y="237521"/>
                    <a:pt x="226874" y="207426"/>
                    <a:pt x="172703" y="178256"/>
                  </a:cubicBezTo>
                  <a:cubicBezTo>
                    <a:pt x="143533" y="162051"/>
                    <a:pt x="114363" y="146310"/>
                    <a:pt x="85657" y="130104"/>
                  </a:cubicBezTo>
                  <a:cubicBezTo>
                    <a:pt x="56951" y="113899"/>
                    <a:pt x="28242" y="97232"/>
                    <a:pt x="0" y="79637"/>
                  </a:cubicBezTo>
                  <a:cubicBezTo>
                    <a:pt x="1387" y="75006"/>
                    <a:pt x="5557" y="74544"/>
                    <a:pt x="8798" y="72690"/>
                  </a:cubicBezTo>
                  <a:cubicBezTo>
                    <a:pt x="51856" y="48152"/>
                    <a:pt x="95380" y="24077"/>
                    <a:pt x="138441" y="0"/>
                  </a:cubicBezTo>
                  <a:close/>
                </a:path>
              </a:pathLst>
            </a:custGeom>
            <a:solidFill>
              <a:schemeClr val="bg1">
                <a:lumMod val="95000"/>
                <a:alpha val="28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EFE085E-90C1-4B15-A5D6-6F6DD0DDE9CF}"/>
                </a:ext>
              </a:extLst>
            </p:cNvPr>
            <p:cNvSpPr/>
            <p:nvPr/>
          </p:nvSpPr>
          <p:spPr>
            <a:xfrm>
              <a:off x="11779460" y="2500695"/>
              <a:ext cx="412540" cy="378733"/>
            </a:xfrm>
            <a:custGeom>
              <a:avLst/>
              <a:gdLst>
                <a:gd name="connsiteX0" fmla="*/ 461 w 412540"/>
                <a:gd name="connsiteY0" fmla="*/ 0 h 378733"/>
                <a:gd name="connsiteX1" fmla="*/ 61117 w 412540"/>
                <a:gd name="connsiteY1" fmla="*/ 31947 h 378733"/>
                <a:gd name="connsiteX2" fmla="*/ 97231 w 412540"/>
                <a:gd name="connsiteY2" fmla="*/ 51855 h 378733"/>
                <a:gd name="connsiteX3" fmla="*/ 154642 w 412540"/>
                <a:gd name="connsiteY3" fmla="*/ 84265 h 378733"/>
                <a:gd name="connsiteX4" fmla="*/ 319476 w 412540"/>
                <a:gd name="connsiteY4" fmla="*/ 178718 h 378733"/>
                <a:gd name="connsiteX5" fmla="*/ 365254 w 412540"/>
                <a:gd name="connsiteY5" fmla="*/ 204993 h 378733"/>
                <a:gd name="connsiteX6" fmla="*/ 411845 w 412540"/>
                <a:gd name="connsiteY6" fmla="*/ 229066 h 378733"/>
                <a:gd name="connsiteX7" fmla="*/ 412540 w 412540"/>
                <a:gd name="connsiteY7" fmla="*/ 228718 h 378733"/>
                <a:gd name="connsiteX8" fmla="*/ 412540 w 412540"/>
                <a:gd name="connsiteY8" fmla="*/ 378408 h 378733"/>
                <a:gd name="connsiteX9" fmla="*/ 412075 w 412540"/>
                <a:gd name="connsiteY9" fmla="*/ 378571 h 378733"/>
                <a:gd name="connsiteX10" fmla="*/ 412075 w 412540"/>
                <a:gd name="connsiteY10" fmla="*/ 378732 h 378733"/>
                <a:gd name="connsiteX11" fmla="*/ 411900 w 412540"/>
                <a:gd name="connsiteY11" fmla="*/ 378632 h 378733"/>
                <a:gd name="connsiteX12" fmla="*/ 411614 w 412540"/>
                <a:gd name="connsiteY12" fmla="*/ 378733 h 378733"/>
                <a:gd name="connsiteX13" fmla="*/ 411614 w 412540"/>
                <a:gd name="connsiteY13" fmla="*/ 378469 h 378733"/>
                <a:gd name="connsiteX14" fmla="*/ 290305 w 412540"/>
                <a:gd name="connsiteY14" fmla="*/ 309284 h 378733"/>
                <a:gd name="connsiteX15" fmla="*/ 147699 w 412540"/>
                <a:gd name="connsiteY15" fmla="*/ 229646 h 378733"/>
                <a:gd name="connsiteX16" fmla="*/ 139365 w 412540"/>
                <a:gd name="connsiteY16" fmla="*/ 226869 h 378733"/>
                <a:gd name="connsiteX17" fmla="*/ 104639 w 412540"/>
                <a:gd name="connsiteY17" fmla="*/ 205572 h 378733"/>
                <a:gd name="connsiteX18" fmla="*/ 11110 w 412540"/>
                <a:gd name="connsiteY18" fmla="*/ 153253 h 378733"/>
                <a:gd name="connsiteX19" fmla="*/ 0 w 412540"/>
                <a:gd name="connsiteY19" fmla="*/ 135196 h 378733"/>
                <a:gd name="connsiteX20" fmla="*/ 461 w 412540"/>
                <a:gd name="connsiteY20" fmla="*/ 0 h 37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2540" h="378733">
                  <a:moveTo>
                    <a:pt x="461" y="0"/>
                  </a:moveTo>
                  <a:cubicBezTo>
                    <a:pt x="21759" y="8798"/>
                    <a:pt x="41206" y="20372"/>
                    <a:pt x="61117" y="31947"/>
                  </a:cubicBezTo>
                  <a:cubicBezTo>
                    <a:pt x="73156" y="38890"/>
                    <a:pt x="85192" y="45373"/>
                    <a:pt x="97231" y="51855"/>
                  </a:cubicBezTo>
                  <a:cubicBezTo>
                    <a:pt x="117139" y="61578"/>
                    <a:pt x="136124" y="72226"/>
                    <a:pt x="154642" y="84265"/>
                  </a:cubicBezTo>
                  <a:cubicBezTo>
                    <a:pt x="207890" y="118527"/>
                    <a:pt x="264377" y="147697"/>
                    <a:pt x="319476" y="178718"/>
                  </a:cubicBezTo>
                  <a:cubicBezTo>
                    <a:pt x="334755" y="187284"/>
                    <a:pt x="349918" y="196312"/>
                    <a:pt x="365254" y="204993"/>
                  </a:cubicBezTo>
                  <a:lnTo>
                    <a:pt x="411845" y="229066"/>
                  </a:lnTo>
                  <a:lnTo>
                    <a:pt x="412540" y="228718"/>
                  </a:lnTo>
                  <a:lnTo>
                    <a:pt x="412540" y="378408"/>
                  </a:lnTo>
                  <a:lnTo>
                    <a:pt x="412075" y="378571"/>
                  </a:lnTo>
                  <a:lnTo>
                    <a:pt x="412075" y="378732"/>
                  </a:lnTo>
                  <a:lnTo>
                    <a:pt x="411900" y="378632"/>
                  </a:lnTo>
                  <a:lnTo>
                    <a:pt x="411614" y="378733"/>
                  </a:lnTo>
                  <a:lnTo>
                    <a:pt x="411614" y="378469"/>
                  </a:lnTo>
                  <a:lnTo>
                    <a:pt x="290305" y="309284"/>
                  </a:lnTo>
                  <a:cubicBezTo>
                    <a:pt x="244004" y="280577"/>
                    <a:pt x="195387" y="255574"/>
                    <a:pt x="147699" y="229646"/>
                  </a:cubicBezTo>
                  <a:cubicBezTo>
                    <a:pt x="144922" y="228259"/>
                    <a:pt x="142143" y="227795"/>
                    <a:pt x="139365" y="226869"/>
                  </a:cubicBezTo>
                  <a:cubicBezTo>
                    <a:pt x="129178" y="217146"/>
                    <a:pt x="116213" y="212054"/>
                    <a:pt x="104639" y="205572"/>
                  </a:cubicBezTo>
                  <a:cubicBezTo>
                    <a:pt x="73617" y="187976"/>
                    <a:pt x="42596" y="170384"/>
                    <a:pt x="11110" y="153253"/>
                  </a:cubicBezTo>
                  <a:cubicBezTo>
                    <a:pt x="3241" y="149087"/>
                    <a:pt x="0" y="144456"/>
                    <a:pt x="0" y="135196"/>
                  </a:cubicBezTo>
                  <a:cubicBezTo>
                    <a:pt x="461" y="90283"/>
                    <a:pt x="461" y="44911"/>
                    <a:pt x="461"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DF378D3C-B784-4E8D-810E-BED47ECA0C44}"/>
                </a:ext>
              </a:extLst>
            </p:cNvPr>
            <p:cNvSpPr/>
            <p:nvPr/>
          </p:nvSpPr>
          <p:spPr>
            <a:xfrm>
              <a:off x="11779468" y="2805812"/>
              <a:ext cx="412532" cy="380588"/>
            </a:xfrm>
            <a:custGeom>
              <a:avLst/>
              <a:gdLst>
                <a:gd name="connsiteX0" fmla="*/ 927 w 412532"/>
                <a:gd name="connsiteY0" fmla="*/ 0 h 380588"/>
                <a:gd name="connsiteX1" fmla="*/ 86792 w 412532"/>
                <a:gd name="connsiteY1" fmla="*/ 50467 h 380588"/>
                <a:gd name="connsiteX2" fmla="*/ 174050 w 412532"/>
                <a:gd name="connsiteY2" fmla="*/ 98619 h 380588"/>
                <a:gd name="connsiteX3" fmla="*/ 335105 w 412532"/>
                <a:gd name="connsiteY3" fmla="*/ 188902 h 380588"/>
                <a:gd name="connsiteX4" fmla="*/ 412532 w 412532"/>
                <a:gd name="connsiteY4" fmla="*/ 231915 h 380588"/>
                <a:gd name="connsiteX5" fmla="*/ 412532 w 412532"/>
                <a:gd name="connsiteY5" fmla="*/ 380587 h 380588"/>
                <a:gd name="connsiteX6" fmla="*/ 412530 w 412532"/>
                <a:gd name="connsiteY6" fmla="*/ 380588 h 380588"/>
                <a:gd name="connsiteX7" fmla="*/ 412530 w 412532"/>
                <a:gd name="connsiteY7" fmla="*/ 380076 h 380588"/>
                <a:gd name="connsiteX8" fmla="*/ 348101 w 412532"/>
                <a:gd name="connsiteY8" fmla="*/ 344935 h 380588"/>
                <a:gd name="connsiteX9" fmla="*/ 163838 w 412532"/>
                <a:gd name="connsiteY9" fmla="*/ 241224 h 380588"/>
                <a:gd name="connsiteX10" fmla="*/ 8818 w 412532"/>
                <a:gd name="connsiteY10" fmla="*/ 152789 h 380588"/>
                <a:gd name="connsiteX11" fmla="*/ 0 w 412532"/>
                <a:gd name="connsiteY11" fmla="*/ 139364 h 380588"/>
                <a:gd name="connsiteX12" fmla="*/ 927 w 412532"/>
                <a:gd name="connsiteY12" fmla="*/ 0 h 380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2532" h="380588">
                  <a:moveTo>
                    <a:pt x="927" y="0"/>
                  </a:moveTo>
                  <a:cubicBezTo>
                    <a:pt x="29241" y="17592"/>
                    <a:pt x="58016" y="34262"/>
                    <a:pt x="86792" y="50467"/>
                  </a:cubicBezTo>
                  <a:cubicBezTo>
                    <a:pt x="116033" y="66673"/>
                    <a:pt x="145274" y="82414"/>
                    <a:pt x="174050" y="98619"/>
                  </a:cubicBezTo>
                  <a:cubicBezTo>
                    <a:pt x="227891" y="128714"/>
                    <a:pt x="281265" y="158810"/>
                    <a:pt x="335105" y="188902"/>
                  </a:cubicBezTo>
                  <a:lnTo>
                    <a:pt x="412532" y="231915"/>
                  </a:lnTo>
                  <a:lnTo>
                    <a:pt x="412532" y="380587"/>
                  </a:lnTo>
                  <a:lnTo>
                    <a:pt x="412530" y="380588"/>
                  </a:lnTo>
                  <a:lnTo>
                    <a:pt x="412530" y="380076"/>
                  </a:lnTo>
                  <a:lnTo>
                    <a:pt x="348101" y="344935"/>
                  </a:lnTo>
                  <a:cubicBezTo>
                    <a:pt x="286835" y="310673"/>
                    <a:pt x="224176" y="277798"/>
                    <a:pt x="163838" y="241224"/>
                  </a:cubicBezTo>
                  <a:cubicBezTo>
                    <a:pt x="112784" y="210203"/>
                    <a:pt x="60338" y="182884"/>
                    <a:pt x="8818" y="152789"/>
                  </a:cubicBezTo>
                  <a:cubicBezTo>
                    <a:pt x="3248" y="149548"/>
                    <a:pt x="0" y="146771"/>
                    <a:pt x="0" y="139364"/>
                  </a:cubicBezTo>
                  <a:cubicBezTo>
                    <a:pt x="927" y="93063"/>
                    <a:pt x="927" y="46301"/>
                    <a:pt x="927" y="0"/>
                  </a:cubicBezTo>
                  <a:close/>
                </a:path>
              </a:pathLst>
            </a:custGeom>
            <a:solidFill>
              <a:schemeClr val="bg1">
                <a:lumMod val="85000"/>
                <a:alpha val="22000"/>
              </a:schemeClr>
            </a:solidFill>
            <a:ln w="9525" cap="flat">
              <a:noFill/>
              <a:prstDash val="solid"/>
              <a:miter/>
            </a:ln>
          </p:spPr>
          <p:txBody>
            <a:bodyPr wrap="square" rtlCol="0" anchor="ctr">
              <a:noAutofit/>
            </a:bodyP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2" name="Title 1"/>
          <p:cNvSpPr>
            <a:spLocks noGrp="1"/>
          </p:cNvSpPr>
          <p:nvPr>
            <p:ph type="title"/>
          </p:nvPr>
        </p:nvSpPr>
        <p:spPr/>
        <p:txBody>
          <a:bodyPr/>
          <a:lstStyle/>
          <a:p>
            <a:r>
              <a:rPr lang="en-US"/>
              <a:t>Azure Databricks for deep learning modeling</a:t>
            </a:r>
          </a:p>
        </p:txBody>
      </p:sp>
      <p:sp>
        <p:nvSpPr>
          <p:cNvPr id="26" name="Text Placeholder 25" hidden="1">
            <a:extLst>
              <a:ext uri="{FF2B5EF4-FFF2-40B4-BE49-F238E27FC236}">
                <a16:creationId xmlns:a16="http://schemas.microsoft.com/office/drawing/2014/main" id="{82480E27-BF9C-43B9-A45B-F77CF391A8AB}"/>
              </a:ext>
            </a:extLst>
          </p:cNvPr>
          <p:cNvSpPr>
            <a:spLocks noGrp="1"/>
          </p:cNvSpPr>
          <p:nvPr>
            <p:ph type="body" sz="quarter" idx="4294967295"/>
          </p:nvPr>
        </p:nvSpPr>
        <p:spPr>
          <a:xfrm>
            <a:off x="0" y="3443288"/>
            <a:ext cx="2925763" cy="666750"/>
          </a:xfrm>
        </p:spPr>
        <p:txBody>
          <a:bodyPr/>
          <a:lstStyle/>
          <a:p>
            <a:r>
              <a:rPr lang="en-US"/>
              <a:t>Learn and adapt</a:t>
            </a:r>
            <a:br>
              <a:rPr lang="en-US"/>
            </a:br>
            <a:r>
              <a:rPr lang="en-US"/>
              <a:t>with your app!</a:t>
            </a:r>
          </a:p>
          <a:p>
            <a:endParaRPr lang="en-US"/>
          </a:p>
        </p:txBody>
      </p:sp>
      <p:sp>
        <p:nvSpPr>
          <p:cNvPr id="27" name="Text Placeholder 26" hidden="1">
            <a:extLst>
              <a:ext uri="{FF2B5EF4-FFF2-40B4-BE49-F238E27FC236}">
                <a16:creationId xmlns:a16="http://schemas.microsoft.com/office/drawing/2014/main" id="{56CC7DB6-A197-4D04-8F48-A62289517389}"/>
              </a:ext>
            </a:extLst>
          </p:cNvPr>
          <p:cNvSpPr>
            <a:spLocks noGrp="1"/>
          </p:cNvSpPr>
          <p:nvPr>
            <p:ph type="body" sz="quarter" idx="4294967295"/>
          </p:nvPr>
        </p:nvSpPr>
        <p:spPr>
          <a:xfrm>
            <a:off x="9266238" y="3443288"/>
            <a:ext cx="2925762" cy="666750"/>
          </a:xfrm>
        </p:spPr>
        <p:txBody>
          <a:bodyPr/>
          <a:lstStyle/>
          <a:p>
            <a:r>
              <a:rPr lang="en-US"/>
              <a:t>Scales on the fly</a:t>
            </a:r>
          </a:p>
          <a:p>
            <a:pPr lvl="1"/>
            <a:r>
              <a:rPr lang="en-US"/>
              <a:t>without app downtime!</a:t>
            </a:r>
          </a:p>
        </p:txBody>
      </p:sp>
      <p:sp>
        <p:nvSpPr>
          <p:cNvPr id="28" name="Text Placeholder 27" hidden="1">
            <a:extLst>
              <a:ext uri="{FF2B5EF4-FFF2-40B4-BE49-F238E27FC236}">
                <a16:creationId xmlns:a16="http://schemas.microsoft.com/office/drawing/2014/main" id="{075155FB-510A-48CF-B50D-A72DC1A1B572}"/>
              </a:ext>
            </a:extLst>
          </p:cNvPr>
          <p:cNvSpPr>
            <a:spLocks noGrp="1"/>
          </p:cNvSpPr>
          <p:nvPr>
            <p:ph type="body" sz="quarter" idx="4294967295"/>
          </p:nvPr>
        </p:nvSpPr>
        <p:spPr>
          <a:xfrm>
            <a:off x="9266238" y="3443288"/>
            <a:ext cx="2925762" cy="666750"/>
          </a:xfrm>
        </p:spPr>
        <p:txBody>
          <a:bodyPr/>
          <a:lstStyle/>
          <a:p>
            <a:r>
              <a:rPr lang="en-US"/>
              <a:t>Build multitenant apps</a:t>
            </a:r>
          </a:p>
          <a:p>
            <a:pPr lvl="1"/>
            <a:r>
              <a:rPr lang="en-US"/>
              <a:t>with customer isolation </a:t>
            </a:r>
            <a:br>
              <a:rPr lang="en-US"/>
            </a:br>
            <a:r>
              <a:rPr lang="en-US"/>
              <a:t>and efficiency!</a:t>
            </a:r>
          </a:p>
        </p:txBody>
      </p:sp>
      <p:sp>
        <p:nvSpPr>
          <p:cNvPr id="29" name="Text Placeholder 28" hidden="1">
            <a:extLst>
              <a:ext uri="{FF2B5EF4-FFF2-40B4-BE49-F238E27FC236}">
                <a16:creationId xmlns:a16="http://schemas.microsoft.com/office/drawing/2014/main" id="{498930B1-35B0-48DD-9A69-789C7B529C9E}"/>
              </a:ext>
            </a:extLst>
          </p:cNvPr>
          <p:cNvSpPr>
            <a:spLocks noGrp="1"/>
          </p:cNvSpPr>
          <p:nvPr>
            <p:ph type="body" sz="quarter" idx="4294967295"/>
          </p:nvPr>
        </p:nvSpPr>
        <p:spPr>
          <a:xfrm>
            <a:off x="0" y="3443288"/>
            <a:ext cx="2925763" cy="666750"/>
          </a:xfrm>
        </p:spPr>
        <p:txBody>
          <a:bodyPr/>
          <a:lstStyle/>
          <a:p>
            <a:r>
              <a:rPr lang="en-US"/>
              <a:t>Work within </a:t>
            </a:r>
            <a:br>
              <a:rPr lang="en-US"/>
            </a:br>
            <a:r>
              <a:rPr lang="en-US"/>
              <a:t>your environment</a:t>
            </a:r>
          </a:p>
          <a:p>
            <a:pPr lvl="1"/>
            <a:r>
              <a:rPr lang="en-US"/>
              <a:t>so you can focus on </a:t>
            </a:r>
            <a:br>
              <a:rPr lang="en-US"/>
            </a:br>
            <a:r>
              <a:rPr lang="en-US"/>
              <a:t>building great apps!</a:t>
            </a:r>
          </a:p>
        </p:txBody>
      </p:sp>
      <p:grpSp>
        <p:nvGrpSpPr>
          <p:cNvPr id="3" name="Group 2" hidden="1">
            <a:extLst>
              <a:ext uri="{FF2B5EF4-FFF2-40B4-BE49-F238E27FC236}">
                <a16:creationId xmlns:a16="http://schemas.microsoft.com/office/drawing/2014/main" id="{D7ACFE47-DA93-4BAD-BBCB-E85FEFEFB002}"/>
              </a:ext>
            </a:extLst>
          </p:cNvPr>
          <p:cNvGrpSpPr>
            <a:grpSpLocks noChangeAspect="1"/>
          </p:cNvGrpSpPr>
          <p:nvPr/>
        </p:nvGrpSpPr>
        <p:grpSpPr>
          <a:xfrm>
            <a:off x="991473" y="2895137"/>
            <a:ext cx="369539" cy="548640"/>
            <a:chOff x="1737946" y="1612174"/>
            <a:chExt cx="625486" cy="928633"/>
          </a:xfrm>
        </p:grpSpPr>
        <p:sp>
          <p:nvSpPr>
            <p:cNvPr id="39" name="brain_2">
              <a:extLst>
                <a:ext uri="{FF2B5EF4-FFF2-40B4-BE49-F238E27FC236}">
                  <a16:creationId xmlns:a16="http://schemas.microsoft.com/office/drawing/2014/main" id="{AB821126-468B-4367-BB7D-195759D26673}"/>
                </a:ext>
              </a:extLst>
            </p:cNvPr>
            <p:cNvSpPr>
              <a:spLocks noChangeAspect="1" noEditPoints="1"/>
            </p:cNvSpPr>
            <p:nvPr/>
          </p:nvSpPr>
          <p:spPr bwMode="auto">
            <a:xfrm>
              <a:off x="1804928" y="1760689"/>
              <a:ext cx="491522" cy="32958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40" name="light">
              <a:extLst>
                <a:ext uri="{FF2B5EF4-FFF2-40B4-BE49-F238E27FC236}">
                  <a16:creationId xmlns:a16="http://schemas.microsoft.com/office/drawing/2014/main" id="{8BAFAF97-A0E8-4ACC-9401-325C4E53041F}"/>
                </a:ext>
              </a:extLst>
            </p:cNvPr>
            <p:cNvSpPr>
              <a:spLocks noChangeAspect="1" noEditPoints="1"/>
            </p:cNvSpPr>
            <p:nvPr/>
          </p:nvSpPr>
          <p:spPr bwMode="auto">
            <a:xfrm>
              <a:off x="1737946" y="1612174"/>
              <a:ext cx="625486" cy="928633"/>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42" name="tool" hidden="1">
            <a:extLst>
              <a:ext uri="{FF2B5EF4-FFF2-40B4-BE49-F238E27FC236}">
                <a16:creationId xmlns:a16="http://schemas.microsoft.com/office/drawing/2014/main" id="{D5378177-5801-41CC-B6F0-FA79EAA85789}"/>
              </a:ext>
            </a:extLst>
          </p:cNvPr>
          <p:cNvSpPr>
            <a:spLocks noChangeAspect="1" noEditPoints="1"/>
          </p:cNvSpPr>
          <p:nvPr/>
        </p:nvSpPr>
        <p:spPr bwMode="auto">
          <a:xfrm>
            <a:off x="3844537" y="2895137"/>
            <a:ext cx="389493" cy="54864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arrow_8" hidden="1">
            <a:extLst>
              <a:ext uri="{FF2B5EF4-FFF2-40B4-BE49-F238E27FC236}">
                <a16:creationId xmlns:a16="http://schemas.microsoft.com/office/drawing/2014/main" id="{55742ACD-5F76-4ED6-82E5-AB34838A9B99}"/>
              </a:ext>
            </a:extLst>
          </p:cNvPr>
          <p:cNvSpPr>
            <a:spLocks noChangeAspect="1" noEditPoints="1"/>
          </p:cNvSpPr>
          <p:nvPr/>
        </p:nvSpPr>
        <p:spPr bwMode="auto">
          <a:xfrm>
            <a:off x="6812179" y="2918110"/>
            <a:ext cx="528078" cy="525667"/>
          </a:xfrm>
          <a:custGeom>
            <a:avLst/>
            <a:gdLst>
              <a:gd name="T0" fmla="*/ 143 w 219"/>
              <a:gd name="T1" fmla="*/ 0 h 218"/>
              <a:gd name="T2" fmla="*/ 219 w 219"/>
              <a:gd name="T3" fmla="*/ 0 h 218"/>
              <a:gd name="T4" fmla="*/ 219 w 219"/>
              <a:gd name="T5" fmla="*/ 76 h 218"/>
              <a:gd name="T6" fmla="*/ 0 w 219"/>
              <a:gd name="T7" fmla="*/ 142 h 218"/>
              <a:gd name="T8" fmla="*/ 0 w 219"/>
              <a:gd name="T9" fmla="*/ 218 h 218"/>
              <a:gd name="T10" fmla="*/ 77 w 219"/>
              <a:gd name="T11" fmla="*/ 218 h 218"/>
              <a:gd name="T12" fmla="*/ 0 w 219"/>
              <a:gd name="T13" fmla="*/ 218 h 218"/>
              <a:gd name="T14" fmla="*/ 219 w 219"/>
              <a:gd name="T15" fmla="*/ 0 h 218"/>
              <a:gd name="T16" fmla="*/ 143 w 219"/>
              <a:gd name="T17" fmla="*/ 218 h 218"/>
              <a:gd name="T18" fmla="*/ 219 w 219"/>
              <a:gd name="T19" fmla="*/ 218 h 218"/>
              <a:gd name="T20" fmla="*/ 219 w 219"/>
              <a:gd name="T21" fmla="*/ 142 h 218"/>
              <a:gd name="T22" fmla="*/ 77 w 219"/>
              <a:gd name="T23" fmla="*/ 0 h 218"/>
              <a:gd name="T24" fmla="*/ 0 w 219"/>
              <a:gd name="T25" fmla="*/ 0 h 218"/>
              <a:gd name="T26" fmla="*/ 0 w 219"/>
              <a:gd name="T27" fmla="*/ 76 h 218"/>
              <a:gd name="T28" fmla="*/ 219 w 219"/>
              <a:gd name="T29" fmla="*/ 218 h 218"/>
              <a:gd name="T30" fmla="*/ 0 w 219"/>
              <a:gd name="T31"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9" h="218">
                <a:moveTo>
                  <a:pt x="143" y="0"/>
                </a:moveTo>
                <a:lnTo>
                  <a:pt x="219" y="0"/>
                </a:lnTo>
                <a:lnTo>
                  <a:pt x="219" y="76"/>
                </a:lnTo>
                <a:moveTo>
                  <a:pt x="0" y="142"/>
                </a:moveTo>
                <a:lnTo>
                  <a:pt x="0" y="218"/>
                </a:lnTo>
                <a:lnTo>
                  <a:pt x="77" y="218"/>
                </a:lnTo>
                <a:moveTo>
                  <a:pt x="0" y="218"/>
                </a:moveTo>
                <a:lnTo>
                  <a:pt x="219" y="0"/>
                </a:lnTo>
                <a:moveTo>
                  <a:pt x="143" y="218"/>
                </a:moveTo>
                <a:lnTo>
                  <a:pt x="219" y="218"/>
                </a:lnTo>
                <a:lnTo>
                  <a:pt x="219" y="142"/>
                </a:lnTo>
                <a:moveTo>
                  <a:pt x="77" y="0"/>
                </a:moveTo>
                <a:lnTo>
                  <a:pt x="0" y="0"/>
                </a:lnTo>
                <a:lnTo>
                  <a:pt x="0" y="76"/>
                </a:lnTo>
                <a:moveTo>
                  <a:pt x="219" y="218"/>
                </a:move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Shape 5014" hidden="1">
            <a:extLst>
              <a:ext uri="{FF2B5EF4-FFF2-40B4-BE49-F238E27FC236}">
                <a16:creationId xmlns:a16="http://schemas.microsoft.com/office/drawing/2014/main" id="{C0304E36-2679-4948-B926-4FC18D2F8B7C}"/>
              </a:ext>
            </a:extLst>
          </p:cNvPr>
          <p:cNvSpPr>
            <a:spLocks noChangeAspect="1"/>
          </p:cNvSpPr>
          <p:nvPr/>
        </p:nvSpPr>
        <p:spPr>
          <a:xfrm>
            <a:off x="9783825" y="2898007"/>
            <a:ext cx="670561" cy="548640"/>
          </a:xfrm>
          <a:custGeom>
            <a:avLst/>
            <a:gdLst/>
            <a:ahLst/>
            <a:cxnLst/>
            <a:rect l="0" t="0" r="0" b="0"/>
            <a:pathLst>
              <a:path w="120000" h="120000" extrusionOk="0">
                <a:moveTo>
                  <a:pt x="10911" y="66666"/>
                </a:moveTo>
                <a:cubicBezTo>
                  <a:pt x="7894" y="66666"/>
                  <a:pt x="5455" y="63677"/>
                  <a:pt x="5455" y="60000"/>
                </a:cubicBezTo>
                <a:cubicBezTo>
                  <a:pt x="5455" y="56322"/>
                  <a:pt x="7894" y="53333"/>
                  <a:pt x="10911" y="53333"/>
                </a:cubicBezTo>
                <a:cubicBezTo>
                  <a:pt x="13916" y="53333"/>
                  <a:pt x="16361" y="56322"/>
                  <a:pt x="16361" y="60000"/>
                </a:cubicBezTo>
                <a:cubicBezTo>
                  <a:pt x="16361" y="63677"/>
                  <a:pt x="13916" y="66666"/>
                  <a:pt x="10911" y="66666"/>
                </a:cubicBezTo>
                <a:moveTo>
                  <a:pt x="119200" y="57644"/>
                </a:moveTo>
                <a:lnTo>
                  <a:pt x="102838" y="37644"/>
                </a:lnTo>
                <a:cubicBezTo>
                  <a:pt x="102344" y="37038"/>
                  <a:pt x="101661" y="36666"/>
                  <a:pt x="100911" y="36666"/>
                </a:cubicBezTo>
                <a:cubicBezTo>
                  <a:pt x="99400" y="36666"/>
                  <a:pt x="98183" y="38161"/>
                  <a:pt x="98183" y="40000"/>
                </a:cubicBezTo>
                <a:cubicBezTo>
                  <a:pt x="98183" y="40922"/>
                  <a:pt x="98488" y="41755"/>
                  <a:pt x="98983" y="42355"/>
                </a:cubicBezTo>
                <a:lnTo>
                  <a:pt x="110688" y="56666"/>
                </a:lnTo>
                <a:lnTo>
                  <a:pt x="44766" y="56666"/>
                </a:lnTo>
                <a:lnTo>
                  <a:pt x="81816" y="11377"/>
                </a:lnTo>
                <a:lnTo>
                  <a:pt x="81816" y="30000"/>
                </a:lnTo>
                <a:cubicBezTo>
                  <a:pt x="81816" y="31844"/>
                  <a:pt x="83038" y="33333"/>
                  <a:pt x="84544" y="33333"/>
                </a:cubicBezTo>
                <a:cubicBezTo>
                  <a:pt x="86050" y="33333"/>
                  <a:pt x="87272" y="31844"/>
                  <a:pt x="87272" y="30000"/>
                </a:cubicBezTo>
                <a:lnTo>
                  <a:pt x="87272" y="3333"/>
                </a:lnTo>
                <a:cubicBezTo>
                  <a:pt x="87272" y="1494"/>
                  <a:pt x="86050" y="0"/>
                  <a:pt x="84544" y="0"/>
                </a:cubicBezTo>
                <a:lnTo>
                  <a:pt x="62727" y="0"/>
                </a:lnTo>
                <a:cubicBezTo>
                  <a:pt x="61222" y="0"/>
                  <a:pt x="60000" y="1494"/>
                  <a:pt x="60000" y="3333"/>
                </a:cubicBezTo>
                <a:cubicBezTo>
                  <a:pt x="60000" y="5177"/>
                  <a:pt x="61222" y="6666"/>
                  <a:pt x="62727" y="6666"/>
                </a:cubicBezTo>
                <a:lnTo>
                  <a:pt x="77961" y="6666"/>
                </a:lnTo>
                <a:lnTo>
                  <a:pt x="37050" y="56666"/>
                </a:lnTo>
                <a:lnTo>
                  <a:pt x="21433" y="56666"/>
                </a:lnTo>
                <a:cubicBezTo>
                  <a:pt x="20216" y="50927"/>
                  <a:pt x="15983" y="46666"/>
                  <a:pt x="10911" y="46666"/>
                </a:cubicBezTo>
                <a:cubicBezTo>
                  <a:pt x="4883" y="46666"/>
                  <a:pt x="0" y="52638"/>
                  <a:pt x="0" y="60000"/>
                </a:cubicBezTo>
                <a:cubicBezTo>
                  <a:pt x="0" y="67361"/>
                  <a:pt x="4883" y="73333"/>
                  <a:pt x="10911" y="73333"/>
                </a:cubicBezTo>
                <a:cubicBezTo>
                  <a:pt x="15983" y="73333"/>
                  <a:pt x="20216" y="69077"/>
                  <a:pt x="21433" y="63333"/>
                </a:cubicBezTo>
                <a:lnTo>
                  <a:pt x="37050" y="63333"/>
                </a:lnTo>
                <a:lnTo>
                  <a:pt x="77961" y="113333"/>
                </a:lnTo>
                <a:lnTo>
                  <a:pt x="62727" y="113333"/>
                </a:lnTo>
                <a:cubicBezTo>
                  <a:pt x="61222" y="113333"/>
                  <a:pt x="60000" y="114827"/>
                  <a:pt x="60000" y="116666"/>
                </a:cubicBezTo>
                <a:cubicBezTo>
                  <a:pt x="60000" y="118511"/>
                  <a:pt x="61222" y="120000"/>
                  <a:pt x="62727" y="120000"/>
                </a:cubicBezTo>
                <a:lnTo>
                  <a:pt x="84544" y="120000"/>
                </a:lnTo>
                <a:cubicBezTo>
                  <a:pt x="86050" y="120000"/>
                  <a:pt x="87272" y="118511"/>
                  <a:pt x="87272" y="116666"/>
                </a:cubicBezTo>
                <a:lnTo>
                  <a:pt x="87272" y="90000"/>
                </a:lnTo>
                <a:cubicBezTo>
                  <a:pt x="87272" y="88161"/>
                  <a:pt x="86050" y="86666"/>
                  <a:pt x="84544" y="86666"/>
                </a:cubicBezTo>
                <a:cubicBezTo>
                  <a:pt x="83038" y="86666"/>
                  <a:pt x="81816" y="88161"/>
                  <a:pt x="81816" y="90000"/>
                </a:cubicBezTo>
                <a:lnTo>
                  <a:pt x="81816" y="108622"/>
                </a:lnTo>
                <a:lnTo>
                  <a:pt x="44766" y="63333"/>
                </a:lnTo>
                <a:lnTo>
                  <a:pt x="110688" y="63333"/>
                </a:lnTo>
                <a:lnTo>
                  <a:pt x="98983" y="77644"/>
                </a:lnTo>
                <a:cubicBezTo>
                  <a:pt x="98488" y="78250"/>
                  <a:pt x="98183" y="79083"/>
                  <a:pt x="98183" y="80000"/>
                </a:cubicBezTo>
                <a:cubicBezTo>
                  <a:pt x="98183" y="81844"/>
                  <a:pt x="99400" y="83333"/>
                  <a:pt x="100911" y="83333"/>
                </a:cubicBezTo>
                <a:cubicBezTo>
                  <a:pt x="101661" y="83333"/>
                  <a:pt x="102344" y="82961"/>
                  <a:pt x="102838" y="82355"/>
                </a:cubicBezTo>
                <a:lnTo>
                  <a:pt x="119200" y="62355"/>
                </a:lnTo>
                <a:cubicBezTo>
                  <a:pt x="119694" y="61755"/>
                  <a:pt x="120000" y="60922"/>
                  <a:pt x="120000" y="60000"/>
                </a:cubicBezTo>
                <a:cubicBezTo>
                  <a:pt x="120000" y="59083"/>
                  <a:pt x="119694" y="58250"/>
                  <a:pt x="119200" y="57644"/>
                </a:cubicBezTo>
              </a:path>
            </a:pathLst>
          </a:custGeom>
          <a:solidFill>
            <a:schemeClr val="tx2"/>
          </a:solidFill>
          <a:ln w="19050">
            <a:solidFill>
              <a:srgbClr val="EAEAEA"/>
            </a:solidFill>
          </a:ln>
        </p:spPr>
        <p:txBody>
          <a:bodyPr wrap="square" lIns="19404" tIns="19404" rIns="19404" bIns="19404"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530" b="0" i="0" u="none" strike="noStrike" kern="1200" cap="none" spc="0" normalizeH="0" baseline="0" noProof="0">
              <a:ln>
                <a:noFill/>
              </a:ln>
              <a:solidFill>
                <a:srgbClr val="FFFFFF"/>
              </a:solidFill>
              <a:effectLst/>
              <a:uLnTx/>
              <a:uFillTx/>
              <a:latin typeface="Calibri"/>
              <a:ea typeface="Calibri"/>
              <a:cs typeface="Calibri"/>
              <a:sym typeface="Calibri"/>
            </a:endParaRPr>
          </a:p>
        </p:txBody>
      </p:sp>
      <p:sp>
        <p:nvSpPr>
          <p:cNvPr id="23" name="Rectangle 22" hidden="1">
            <a:extLst>
              <a:ext uri="{FF2B5EF4-FFF2-40B4-BE49-F238E27FC236}">
                <a16:creationId xmlns:a16="http://schemas.microsoft.com/office/drawing/2014/main" id="{78CF9B6E-30DD-4B1E-843A-ED8878DD19CE}"/>
              </a:ext>
            </a:extLst>
          </p:cNvPr>
          <p:cNvSpPr/>
          <p:nvPr/>
        </p:nvSpPr>
        <p:spPr bwMode="auto">
          <a:xfrm>
            <a:off x="3699436" y="2212868"/>
            <a:ext cx="8289364"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Semilight" panose="020B0402040204020203" pitchFamily="34" charset="0"/>
              <a:ea typeface="Segoe UI" pitchFamily="34" charset="0"/>
              <a:cs typeface="Segoe UI" pitchFamily="34" charset="0"/>
            </a:endParaRPr>
          </a:p>
        </p:txBody>
      </p:sp>
      <p:sp>
        <p:nvSpPr>
          <p:cNvPr id="24" name="Rectangle 23" hidden="1">
            <a:extLst>
              <a:ext uri="{FF2B5EF4-FFF2-40B4-BE49-F238E27FC236}">
                <a16:creationId xmlns:a16="http://schemas.microsoft.com/office/drawing/2014/main" id="{B87FD705-DC8F-4519-982A-E608F0FC7511}"/>
              </a:ext>
            </a:extLst>
          </p:cNvPr>
          <p:cNvSpPr/>
          <p:nvPr/>
        </p:nvSpPr>
        <p:spPr bwMode="auto">
          <a:xfrm>
            <a:off x="578461" y="2153103"/>
            <a:ext cx="3491516" cy="6278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solidFill>
                <a:srgbClr val="505050"/>
              </a:solidFill>
              <a:effectLst/>
              <a:uLnTx/>
              <a:uFillTx/>
              <a:latin typeface="Segoe UI Semilight" panose="020B0402040204020203" pitchFamily="34" charset="0"/>
              <a:ea typeface="Segoe UI" pitchFamily="34" charset="0"/>
              <a:cs typeface="Segoe UI" pitchFamily="34" charset="0"/>
            </a:endParaRPr>
          </a:p>
        </p:txBody>
      </p:sp>
      <p:grpSp>
        <p:nvGrpSpPr>
          <p:cNvPr id="63" name="Graphic 942">
            <a:extLst>
              <a:ext uri="{FF2B5EF4-FFF2-40B4-BE49-F238E27FC236}">
                <a16:creationId xmlns:a16="http://schemas.microsoft.com/office/drawing/2014/main" id="{1B0ADE2A-F156-49E9-BF20-57DBB1395F40}"/>
              </a:ext>
            </a:extLst>
          </p:cNvPr>
          <p:cNvGrpSpPr>
            <a:grpSpLocks noChangeAspect="1"/>
          </p:cNvGrpSpPr>
          <p:nvPr/>
        </p:nvGrpSpPr>
        <p:grpSpPr>
          <a:xfrm>
            <a:off x="11390167" y="6110460"/>
            <a:ext cx="597931" cy="668463"/>
            <a:chOff x="4552903" y="4209722"/>
            <a:chExt cx="276911" cy="309580"/>
          </a:xfrm>
          <a:solidFill>
            <a:srgbClr val="0078D7"/>
          </a:solidFill>
        </p:grpSpPr>
        <p:sp>
          <p:nvSpPr>
            <p:cNvPr id="64" name="Freeform: Shape 63">
              <a:extLst>
                <a:ext uri="{FF2B5EF4-FFF2-40B4-BE49-F238E27FC236}">
                  <a16:creationId xmlns:a16="http://schemas.microsoft.com/office/drawing/2014/main" id="{E240F0E4-7047-4044-9CD3-73B1D79287BA}"/>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2050919C-7770-4282-8FCE-10EDF858C599}"/>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DC67D8C-D8C4-48F8-8403-7D44C7D9D801}"/>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6DF1EAF8-B446-4166-8835-1F3DBB545455}"/>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6C8B8758-82A8-4034-9C00-E8E00E13AD3C}"/>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0810A774-9686-4154-A51C-2C34FD712F22}"/>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06" name="Rectangle 105">
            <a:extLst>
              <a:ext uri="{FF2B5EF4-FFF2-40B4-BE49-F238E27FC236}">
                <a16:creationId xmlns:a16="http://schemas.microsoft.com/office/drawing/2014/main" id="{4C0813C5-4F38-402D-8033-1F971ADE3D79}"/>
              </a:ext>
            </a:extLst>
          </p:cNvPr>
          <p:cNvSpPr/>
          <p:nvPr/>
        </p:nvSpPr>
        <p:spPr bwMode="auto">
          <a:xfrm>
            <a:off x="403141" y="1056311"/>
            <a:ext cx="10626793"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l" defTabSz="914192" rtl="0" eaLnBrk="1" fontAlgn="auto" latinLnBrk="0" hangingPunct="1">
              <a:spcBef>
                <a:spcPts val="0"/>
              </a:spcBef>
              <a:spcAft>
                <a:spcPts val="600"/>
              </a:spcAft>
              <a:buClrTx/>
              <a:buSzPct val="90000"/>
              <a:buFontTx/>
              <a:buNone/>
              <a:tabLst/>
              <a:defRPr/>
            </a:pPr>
            <a:r>
              <a:rPr kumimoji="0" lang="en-US" sz="2400" b="0" i="0" u="none" strike="noStrike" kern="1200" cap="none" spc="0" normalizeH="0" baseline="0" noProof="0">
                <a:ln>
                  <a:noFill/>
                </a:ln>
                <a:solidFill>
                  <a:schemeClr val="tx1"/>
                </a:solidFill>
                <a:effectLst/>
                <a:uLnTx/>
                <a:uFillTx/>
                <a:latin typeface="Segoe UI Light"/>
                <a:ea typeface="+mn-ea"/>
                <a:cs typeface="Segoe UI Semilight" panose="020B0402040204020203" pitchFamily="34" charset="0"/>
              </a:rPr>
              <a:t>Fast, easy, and collaborative Apache Spark-based analytics platform</a:t>
            </a:r>
          </a:p>
        </p:txBody>
      </p:sp>
      <p:grpSp>
        <p:nvGrpSpPr>
          <p:cNvPr id="139" name="Group 138">
            <a:extLst>
              <a:ext uri="{FF2B5EF4-FFF2-40B4-BE49-F238E27FC236}">
                <a16:creationId xmlns:a16="http://schemas.microsoft.com/office/drawing/2014/main" id="{F146555A-4C27-4862-B75E-7A9F41E5F975}"/>
              </a:ext>
            </a:extLst>
          </p:cNvPr>
          <p:cNvGrpSpPr/>
          <p:nvPr/>
        </p:nvGrpSpPr>
        <p:grpSpPr>
          <a:xfrm>
            <a:off x="7406180" y="2093924"/>
            <a:ext cx="788961" cy="788961"/>
            <a:chOff x="1250867" y="2214778"/>
            <a:chExt cx="1031958" cy="1031958"/>
          </a:xfrm>
        </p:grpSpPr>
        <p:sp>
          <p:nvSpPr>
            <p:cNvPr id="140" name="Oval 139">
              <a:extLst>
                <a:ext uri="{FF2B5EF4-FFF2-40B4-BE49-F238E27FC236}">
                  <a16:creationId xmlns:a16="http://schemas.microsoft.com/office/drawing/2014/main" id="{51F54AED-AF32-4B4E-A165-5DF0E25537C1}"/>
                </a:ext>
              </a:extLst>
            </p:cNvPr>
            <p:cNvSpPr/>
            <p:nvPr/>
          </p:nvSpPr>
          <p:spPr bwMode="auto">
            <a:xfrm>
              <a:off x="1327867" y="2291778"/>
              <a:ext cx="877957" cy="87795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sp>
          <p:nvSpPr>
            <p:cNvPr id="141" name="Arc 140">
              <a:extLst>
                <a:ext uri="{FF2B5EF4-FFF2-40B4-BE49-F238E27FC236}">
                  <a16:creationId xmlns:a16="http://schemas.microsoft.com/office/drawing/2014/main" id="{5AD0E2AF-20BF-4BED-9719-8848572DA023}"/>
                </a:ext>
              </a:extLst>
            </p:cNvPr>
            <p:cNvSpPr/>
            <p:nvPr/>
          </p:nvSpPr>
          <p:spPr bwMode="auto">
            <a:xfrm flipV="1">
              <a:off x="1250867" y="2214778"/>
              <a:ext cx="1031958" cy="10319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grpSp>
      <p:cxnSp>
        <p:nvCxnSpPr>
          <p:cNvPr id="142" name="Straight Connector 141">
            <a:extLst>
              <a:ext uri="{FF2B5EF4-FFF2-40B4-BE49-F238E27FC236}">
                <a16:creationId xmlns:a16="http://schemas.microsoft.com/office/drawing/2014/main" id="{A35A7E9F-0C2F-4E61-8127-C3647CAFF2F6}"/>
              </a:ext>
            </a:extLst>
          </p:cNvPr>
          <p:cNvCxnSpPr>
            <a:cxnSpLocks/>
          </p:cNvCxnSpPr>
          <p:nvPr/>
        </p:nvCxnSpPr>
        <p:spPr>
          <a:xfrm>
            <a:off x="8195141" y="2488405"/>
            <a:ext cx="2434526"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E6CF559E-48BD-4D96-9ADF-93B0353C30D6}"/>
              </a:ext>
            </a:extLst>
          </p:cNvPr>
          <p:cNvGrpSpPr/>
          <p:nvPr/>
        </p:nvGrpSpPr>
        <p:grpSpPr>
          <a:xfrm>
            <a:off x="3941980" y="2093924"/>
            <a:ext cx="788961" cy="788961"/>
            <a:chOff x="1250867" y="2214778"/>
            <a:chExt cx="1031958" cy="1031958"/>
          </a:xfrm>
        </p:grpSpPr>
        <p:sp>
          <p:nvSpPr>
            <p:cNvPr id="144" name="Oval 143">
              <a:extLst>
                <a:ext uri="{FF2B5EF4-FFF2-40B4-BE49-F238E27FC236}">
                  <a16:creationId xmlns:a16="http://schemas.microsoft.com/office/drawing/2014/main" id="{29C8A1F4-B887-4CA4-BFAE-10BB9ADE0B9D}"/>
                </a:ext>
              </a:extLst>
            </p:cNvPr>
            <p:cNvSpPr/>
            <p:nvPr/>
          </p:nvSpPr>
          <p:spPr bwMode="auto">
            <a:xfrm>
              <a:off x="1327867" y="2291778"/>
              <a:ext cx="877957" cy="87795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sp>
          <p:nvSpPr>
            <p:cNvPr id="145" name="Arc 144">
              <a:extLst>
                <a:ext uri="{FF2B5EF4-FFF2-40B4-BE49-F238E27FC236}">
                  <a16:creationId xmlns:a16="http://schemas.microsoft.com/office/drawing/2014/main" id="{FA9DF1FF-B80B-4347-B942-964AA29A7FD4}"/>
                </a:ext>
              </a:extLst>
            </p:cNvPr>
            <p:cNvSpPr/>
            <p:nvPr/>
          </p:nvSpPr>
          <p:spPr bwMode="auto">
            <a:xfrm flipV="1">
              <a:off x="1250867" y="2214778"/>
              <a:ext cx="1031958" cy="1031958"/>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grpSp>
      <p:cxnSp>
        <p:nvCxnSpPr>
          <p:cNvPr id="146" name="Straight Connector 145">
            <a:extLst>
              <a:ext uri="{FF2B5EF4-FFF2-40B4-BE49-F238E27FC236}">
                <a16:creationId xmlns:a16="http://schemas.microsoft.com/office/drawing/2014/main" id="{0D3BCFB1-95E6-4361-ACBC-9161CC98C352}"/>
              </a:ext>
            </a:extLst>
          </p:cNvPr>
          <p:cNvCxnSpPr>
            <a:cxnSpLocks/>
          </p:cNvCxnSpPr>
          <p:nvPr/>
        </p:nvCxnSpPr>
        <p:spPr>
          <a:xfrm>
            <a:off x="4730941" y="2488405"/>
            <a:ext cx="2434526"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47" name="Oval 146">
            <a:extLst>
              <a:ext uri="{FF2B5EF4-FFF2-40B4-BE49-F238E27FC236}">
                <a16:creationId xmlns:a16="http://schemas.microsoft.com/office/drawing/2014/main" id="{148B807A-3CA9-4DC9-A6F8-4465379F22AB}"/>
              </a:ext>
            </a:extLst>
          </p:cNvPr>
          <p:cNvSpPr/>
          <p:nvPr/>
        </p:nvSpPr>
        <p:spPr bwMode="auto">
          <a:xfrm>
            <a:off x="536649" y="2152793"/>
            <a:ext cx="671223" cy="671223"/>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sp>
        <p:nvSpPr>
          <p:cNvPr id="148" name="Arc 147">
            <a:extLst>
              <a:ext uri="{FF2B5EF4-FFF2-40B4-BE49-F238E27FC236}">
                <a16:creationId xmlns:a16="http://schemas.microsoft.com/office/drawing/2014/main" id="{7450887D-0049-4DD6-A18E-6AE0CBD62110}"/>
              </a:ext>
            </a:extLst>
          </p:cNvPr>
          <p:cNvSpPr/>
          <p:nvPr/>
        </p:nvSpPr>
        <p:spPr bwMode="auto">
          <a:xfrm flipV="1">
            <a:off x="477780" y="2093924"/>
            <a:ext cx="788961" cy="788961"/>
          </a:xfrm>
          <a:prstGeom prst="arc">
            <a:avLst/>
          </a:prstGeom>
          <a:noFill/>
          <a:ln w="63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2400" b="0" i="0" u="none" strike="noStrike" kern="1200" cap="none" spc="0" normalizeH="0" baseline="0" noProof="0">
              <a:ln>
                <a:noFill/>
              </a:ln>
              <a:solidFill>
                <a:schemeClr val="tx2"/>
              </a:solidFill>
              <a:effectLst/>
              <a:uLnTx/>
              <a:uFillTx/>
              <a:latin typeface="Segoe UI Semilight"/>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80EC978A-3E02-4C28-AC96-4FDFDF126D6C}"/>
              </a:ext>
            </a:extLst>
          </p:cNvPr>
          <p:cNvCxnSpPr>
            <a:cxnSpLocks/>
            <a:stCxn id="148" idx="2"/>
          </p:cNvCxnSpPr>
          <p:nvPr/>
        </p:nvCxnSpPr>
        <p:spPr>
          <a:xfrm>
            <a:off x="1266741" y="2488405"/>
            <a:ext cx="2434526" cy="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E97592A3-0154-400B-96E7-851D84975DF1}"/>
              </a:ext>
            </a:extLst>
          </p:cNvPr>
          <p:cNvSpPr/>
          <p:nvPr/>
        </p:nvSpPr>
        <p:spPr bwMode="auto">
          <a:xfrm>
            <a:off x="1313683" y="2243604"/>
            <a:ext cx="233488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151" name="Rectangle 150">
            <a:extLst>
              <a:ext uri="{FF2B5EF4-FFF2-40B4-BE49-F238E27FC236}">
                <a16:creationId xmlns:a16="http://schemas.microsoft.com/office/drawing/2014/main" id="{7E6D0528-E8ED-47BE-BE7F-9F301F44CA96}"/>
              </a:ext>
            </a:extLst>
          </p:cNvPr>
          <p:cNvSpPr/>
          <p:nvPr/>
        </p:nvSpPr>
        <p:spPr bwMode="auto">
          <a:xfrm>
            <a:off x="8244960" y="2243604"/>
            <a:ext cx="233488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Infrastructure</a:t>
            </a:r>
          </a:p>
        </p:txBody>
      </p:sp>
      <p:sp>
        <p:nvSpPr>
          <p:cNvPr id="152" name="Rectangle 151">
            <a:extLst>
              <a:ext uri="{FF2B5EF4-FFF2-40B4-BE49-F238E27FC236}">
                <a16:creationId xmlns:a16="http://schemas.microsoft.com/office/drawing/2014/main" id="{A9291CCD-0295-45FC-977C-B08DA5F8601A}"/>
              </a:ext>
            </a:extLst>
          </p:cNvPr>
          <p:cNvSpPr/>
          <p:nvPr/>
        </p:nvSpPr>
        <p:spPr bwMode="auto">
          <a:xfrm>
            <a:off x="4790872" y="2236913"/>
            <a:ext cx="2334887"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spcBef>
                <a:spcPct val="0"/>
              </a:spcBef>
              <a:spcAft>
                <a:spcPct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Frameworks</a:t>
            </a:r>
          </a:p>
        </p:txBody>
      </p:sp>
      <p:sp>
        <p:nvSpPr>
          <p:cNvPr id="154" name="Data &amp; AI" title="Icon of several circles connected to eachother by lines">
            <a:extLst>
              <a:ext uri="{FF2B5EF4-FFF2-40B4-BE49-F238E27FC236}">
                <a16:creationId xmlns:a16="http://schemas.microsoft.com/office/drawing/2014/main" id="{A5C66C63-D6F5-42DF-A85A-5D774329D55B}"/>
              </a:ext>
            </a:extLst>
          </p:cNvPr>
          <p:cNvSpPr>
            <a:spLocks noChangeAspect="1" noEditPoints="1"/>
          </p:cNvSpPr>
          <p:nvPr/>
        </p:nvSpPr>
        <p:spPr bwMode="auto">
          <a:xfrm>
            <a:off x="4109331" y="2319421"/>
            <a:ext cx="422667" cy="33796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Semilight"/>
              <a:ea typeface="+mn-ea"/>
              <a:cs typeface="+mn-cs"/>
            </a:endParaRPr>
          </a:p>
        </p:txBody>
      </p:sp>
      <p:sp>
        <p:nvSpPr>
          <p:cNvPr id="155" name="org" title="Icon of a bracket chart">
            <a:extLst>
              <a:ext uri="{FF2B5EF4-FFF2-40B4-BE49-F238E27FC236}">
                <a16:creationId xmlns:a16="http://schemas.microsoft.com/office/drawing/2014/main" id="{16EBCFE0-7BF8-41FB-9EBA-5EF96044C359}"/>
              </a:ext>
            </a:extLst>
          </p:cNvPr>
          <p:cNvSpPr>
            <a:spLocks noChangeAspect="1" noEditPoints="1"/>
          </p:cNvSpPr>
          <p:nvPr/>
        </p:nvSpPr>
        <p:spPr bwMode="auto">
          <a:xfrm>
            <a:off x="7588109" y="2364139"/>
            <a:ext cx="425101" cy="248531"/>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900" b="0" i="0" u="none" strike="noStrike" kern="1200" cap="none" spc="0" normalizeH="0" baseline="0" noProof="0">
              <a:ln>
                <a:noFill/>
              </a:ln>
              <a:solidFill>
                <a:schemeClr val="tx2"/>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A5421A69-DFF4-4642-8B87-469B594F7393}"/>
              </a:ext>
            </a:extLst>
          </p:cNvPr>
          <p:cNvSpPr/>
          <p:nvPr/>
        </p:nvSpPr>
        <p:spPr bwMode="auto">
          <a:xfrm>
            <a:off x="8100060" y="3113852"/>
            <a:ext cx="282918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Leverage powerful GPU-enabled </a:t>
            </a:r>
            <a:r>
              <a:rPr lang="en-US" sz="1200" err="1">
                <a:solidFill>
                  <a:schemeClr val="tx1"/>
                </a:solidFill>
                <a:ea typeface="Segoe UI" pitchFamily="34" charset="0"/>
                <a:cs typeface="Segoe UI" pitchFamily="34" charset="0"/>
              </a:rPr>
              <a:t>VMs</a:t>
            </a:r>
            <a:r>
              <a:rPr lang="en-US" sz="1200">
                <a:solidFill>
                  <a:schemeClr val="tx1"/>
                </a:solidFill>
                <a:ea typeface="Segoe UI" pitchFamily="34" charset="0"/>
                <a:cs typeface="Segoe UI" pitchFamily="34" charset="0"/>
              </a:rPr>
              <a:t> pre-configured for deep neural network training</a:t>
            </a:r>
          </a:p>
        </p:txBody>
      </p:sp>
      <p:sp>
        <p:nvSpPr>
          <p:cNvPr id="166" name="Rectangle 165">
            <a:extLst>
              <a:ext uri="{FF2B5EF4-FFF2-40B4-BE49-F238E27FC236}">
                <a16:creationId xmlns:a16="http://schemas.microsoft.com/office/drawing/2014/main" id="{A9B96E57-2A20-4C4A-83B3-ADEF58B21BE5}"/>
              </a:ext>
            </a:extLst>
          </p:cNvPr>
          <p:cNvSpPr/>
          <p:nvPr/>
        </p:nvSpPr>
        <p:spPr bwMode="auto">
          <a:xfrm>
            <a:off x="1073430" y="3113852"/>
            <a:ext cx="269952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Use </a:t>
            </a:r>
            <a:r>
              <a:rPr lang="en-US" sz="1200" err="1">
                <a:solidFill>
                  <a:schemeClr val="tx1"/>
                </a:solidFill>
                <a:ea typeface="Segoe UI" pitchFamily="34" charset="0"/>
                <a:cs typeface="Segoe UI" pitchFamily="34" charset="0"/>
              </a:rPr>
              <a:t>HorovodEstimator</a:t>
            </a:r>
            <a:r>
              <a:rPr lang="en-US" sz="1200">
                <a:solidFill>
                  <a:schemeClr val="tx1"/>
                </a:solidFill>
                <a:ea typeface="Segoe UI" pitchFamily="34" charset="0"/>
                <a:cs typeface="Segoe UI" pitchFamily="34" charset="0"/>
              </a:rPr>
              <a:t> via a native runtime to enable build deep learning models with a few lines of code</a:t>
            </a:r>
          </a:p>
        </p:txBody>
      </p:sp>
      <p:sp>
        <p:nvSpPr>
          <p:cNvPr id="167" name="Rectangle 166">
            <a:extLst>
              <a:ext uri="{FF2B5EF4-FFF2-40B4-BE49-F238E27FC236}">
                <a16:creationId xmlns:a16="http://schemas.microsoft.com/office/drawing/2014/main" id="{F4EE2099-72EC-4780-82EB-C6E3E9E60911}"/>
              </a:ext>
            </a:extLst>
          </p:cNvPr>
          <p:cNvSpPr/>
          <p:nvPr/>
        </p:nvSpPr>
        <p:spPr bwMode="auto">
          <a:xfrm>
            <a:off x="4581053" y="3113852"/>
            <a:ext cx="288399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Full Python and Scala support for transfer learning on images</a:t>
            </a:r>
          </a:p>
        </p:txBody>
      </p:sp>
      <p:sp>
        <p:nvSpPr>
          <p:cNvPr id="168" name="Rectangle 167">
            <a:extLst>
              <a:ext uri="{FF2B5EF4-FFF2-40B4-BE49-F238E27FC236}">
                <a16:creationId xmlns:a16="http://schemas.microsoft.com/office/drawing/2014/main" id="{AF14011E-8E54-423B-AE5F-34AA8E945195}"/>
              </a:ext>
            </a:extLst>
          </p:cNvPr>
          <p:cNvSpPr/>
          <p:nvPr/>
        </p:nvSpPr>
        <p:spPr bwMode="auto">
          <a:xfrm>
            <a:off x="8100060" y="4025820"/>
            <a:ext cx="262468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Automatically store metadata in Azure Database with geo-replication for fault tolerance</a:t>
            </a:r>
          </a:p>
        </p:txBody>
      </p:sp>
      <p:sp>
        <p:nvSpPr>
          <p:cNvPr id="169" name="Rectangle 168">
            <a:extLst>
              <a:ext uri="{FF2B5EF4-FFF2-40B4-BE49-F238E27FC236}">
                <a16:creationId xmlns:a16="http://schemas.microsoft.com/office/drawing/2014/main" id="{8D53AE0D-D160-4FA9-899D-E1E5C9BD71D0}"/>
              </a:ext>
            </a:extLst>
          </p:cNvPr>
          <p:cNvSpPr/>
          <p:nvPr/>
        </p:nvSpPr>
        <p:spPr bwMode="auto">
          <a:xfrm>
            <a:off x="4581053" y="4945561"/>
            <a:ext cx="275488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Use built-in hyperparameter tuning via Spark </a:t>
            </a:r>
            <a:r>
              <a:rPr lang="en-US" sz="1200" err="1">
                <a:solidFill>
                  <a:schemeClr val="tx1"/>
                </a:solidFill>
                <a:ea typeface="Segoe UI" pitchFamily="34" charset="0"/>
                <a:cs typeface="Segoe UI" pitchFamily="34" charset="0"/>
              </a:rPr>
              <a:t>MLLib</a:t>
            </a:r>
            <a:r>
              <a:rPr lang="en-US" sz="1200">
                <a:solidFill>
                  <a:schemeClr val="tx1"/>
                </a:solidFill>
                <a:ea typeface="Segoe UI" pitchFamily="34" charset="0"/>
                <a:cs typeface="Segoe UI" pitchFamily="34" charset="0"/>
              </a:rPr>
              <a:t> to quickly drive model progress</a:t>
            </a:r>
          </a:p>
        </p:txBody>
      </p:sp>
      <p:cxnSp>
        <p:nvCxnSpPr>
          <p:cNvPr id="172" name="Straight Connector 171">
            <a:extLst>
              <a:ext uri="{FF2B5EF4-FFF2-40B4-BE49-F238E27FC236}">
                <a16:creationId xmlns:a16="http://schemas.microsoft.com/office/drawing/2014/main" id="{A9F44DD2-B0C6-4BF8-8E0D-5468055B54EC}"/>
              </a:ext>
            </a:extLst>
          </p:cNvPr>
          <p:cNvCxnSpPr>
            <a:cxnSpLocks/>
            <a:stCxn id="148" idx="0"/>
          </p:cNvCxnSpPr>
          <p:nvPr/>
        </p:nvCxnSpPr>
        <p:spPr>
          <a:xfrm>
            <a:off x="872261" y="2882885"/>
            <a:ext cx="0" cy="312739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5415C5B7-61F5-4911-B16C-2CE501357B14}"/>
              </a:ext>
            </a:extLst>
          </p:cNvPr>
          <p:cNvSpPr/>
          <p:nvPr/>
        </p:nvSpPr>
        <p:spPr bwMode="auto">
          <a:xfrm>
            <a:off x="1073431" y="4945561"/>
            <a:ext cx="262468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Simultaneously collaborate within notebooks environments to streamline model development </a:t>
            </a: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2C43C3DC-A980-45E6-9CB1-FAD9794AFE8A}"/>
              </a:ext>
            </a:extLst>
          </p:cNvPr>
          <p:cNvSpPr/>
          <p:nvPr/>
        </p:nvSpPr>
        <p:spPr bwMode="auto">
          <a:xfrm>
            <a:off x="1073431" y="4025820"/>
            <a:ext cx="262468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Load images natively in Spark </a:t>
            </a:r>
            <a:r>
              <a:rPr lang="en-US" sz="1200" err="1">
                <a:solidFill>
                  <a:schemeClr val="tx1"/>
                </a:solidFill>
                <a:ea typeface="Segoe UI" pitchFamily="34" charset="0"/>
                <a:cs typeface="Segoe UI" pitchFamily="34" charset="0"/>
              </a:rPr>
              <a:t>DataFrames</a:t>
            </a:r>
            <a:r>
              <a:rPr lang="en-US" sz="1200">
                <a:solidFill>
                  <a:schemeClr val="tx1"/>
                </a:solidFill>
                <a:ea typeface="Segoe UI" pitchFamily="34" charset="0"/>
                <a:cs typeface="Segoe UI" pitchFamily="34" charset="0"/>
              </a:rPr>
              <a:t> to automatically decode them for manipulation at scale </a:t>
            </a: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208BB953-BE09-4E9C-AB33-743224923381}"/>
              </a:ext>
            </a:extLst>
          </p:cNvPr>
          <p:cNvSpPr/>
          <p:nvPr/>
        </p:nvSpPr>
        <p:spPr bwMode="auto">
          <a:xfrm>
            <a:off x="8100059" y="4945561"/>
            <a:ext cx="281374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Improve performance 10x-100x over traditional Spark deployments with an optimized environment</a:t>
            </a:r>
          </a:p>
        </p:txBody>
      </p:sp>
      <p:sp>
        <p:nvSpPr>
          <p:cNvPr id="176" name="Rectangle 175">
            <a:extLst>
              <a:ext uri="{FF2B5EF4-FFF2-40B4-BE49-F238E27FC236}">
                <a16:creationId xmlns:a16="http://schemas.microsoft.com/office/drawing/2014/main" id="{B78389F3-E39D-4D57-8A79-E5AD7FE3FF91}"/>
              </a:ext>
            </a:extLst>
          </p:cNvPr>
          <p:cNvSpPr/>
          <p:nvPr/>
        </p:nvSpPr>
        <p:spPr bwMode="auto">
          <a:xfrm>
            <a:off x="4581053" y="4025820"/>
            <a:ext cx="288399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472" fontAlgn="base">
              <a:spcBef>
                <a:spcPct val="0"/>
              </a:spcBef>
              <a:spcAft>
                <a:spcPct val="0"/>
              </a:spcAft>
              <a:defRPr/>
            </a:pPr>
            <a:r>
              <a:rPr lang="en-US" sz="1200">
                <a:solidFill>
                  <a:schemeClr val="tx1"/>
                </a:solidFill>
                <a:ea typeface="Segoe UI" pitchFamily="34" charset="0"/>
                <a:cs typeface="Segoe UI" pitchFamily="34" charset="0"/>
              </a:rPr>
              <a:t>Seamlessly use TensorFlow, Microsoft Cognitive Toolkit, Caffe2, </a:t>
            </a:r>
            <a:r>
              <a:rPr lang="en-US" sz="1200" err="1">
                <a:solidFill>
                  <a:schemeClr val="tx1"/>
                </a:solidFill>
                <a:ea typeface="Segoe UI" pitchFamily="34" charset="0"/>
                <a:cs typeface="Segoe UI" pitchFamily="34" charset="0"/>
              </a:rPr>
              <a:t>Keras</a:t>
            </a:r>
            <a:r>
              <a:rPr lang="en-US" sz="1200">
                <a:solidFill>
                  <a:schemeClr val="tx1"/>
                </a:solidFill>
                <a:ea typeface="Segoe UI" pitchFamily="34" charset="0"/>
                <a:cs typeface="Segoe UI" pitchFamily="34" charset="0"/>
              </a:rPr>
              <a:t>, and more</a:t>
            </a:r>
          </a:p>
        </p:txBody>
      </p:sp>
      <p:cxnSp>
        <p:nvCxnSpPr>
          <p:cNvPr id="170" name="Straight Connector 169">
            <a:extLst>
              <a:ext uri="{FF2B5EF4-FFF2-40B4-BE49-F238E27FC236}">
                <a16:creationId xmlns:a16="http://schemas.microsoft.com/office/drawing/2014/main" id="{571C4400-7FAC-4F83-9A7F-D73B58F0A54B}"/>
              </a:ext>
            </a:extLst>
          </p:cNvPr>
          <p:cNvCxnSpPr>
            <a:cxnSpLocks/>
          </p:cNvCxnSpPr>
          <p:nvPr/>
        </p:nvCxnSpPr>
        <p:spPr>
          <a:xfrm>
            <a:off x="7800660" y="2882885"/>
            <a:ext cx="0" cy="312739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3ED2BC2-A506-4C89-B651-9EA2F91A0213}"/>
              </a:ext>
            </a:extLst>
          </p:cNvPr>
          <p:cNvCxnSpPr>
            <a:cxnSpLocks/>
          </p:cNvCxnSpPr>
          <p:nvPr/>
        </p:nvCxnSpPr>
        <p:spPr>
          <a:xfrm>
            <a:off x="4336461" y="2882885"/>
            <a:ext cx="0" cy="3127390"/>
          </a:xfrm>
          <a:prstGeom prst="line">
            <a:avLst/>
          </a:prstGeom>
          <a:ln w="6350">
            <a:solidFill>
              <a:schemeClr val="bg1">
                <a:lumMod val="75000"/>
              </a:schemeClr>
            </a:solidFill>
            <a:headEnd type="none"/>
            <a:tailEnd type="none" w="sm" len="sm"/>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A826B42A-2326-4E6E-9384-EBB20C91DAB4}"/>
              </a:ext>
            </a:extLst>
          </p:cNvPr>
          <p:cNvSpPr/>
          <p:nvPr/>
        </p:nvSpPr>
        <p:spPr bwMode="auto">
          <a:xfrm>
            <a:off x="7757237" y="3148142"/>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EAB12854-9D6E-4E71-B911-D6259D725CED}"/>
              </a:ext>
            </a:extLst>
          </p:cNvPr>
          <p:cNvSpPr/>
          <p:nvPr/>
        </p:nvSpPr>
        <p:spPr bwMode="auto">
          <a:xfrm>
            <a:off x="7757237" y="4060110"/>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BDEB5F8C-6820-4F31-B8CD-FD1B327A08FB}"/>
              </a:ext>
            </a:extLst>
          </p:cNvPr>
          <p:cNvSpPr/>
          <p:nvPr/>
        </p:nvSpPr>
        <p:spPr bwMode="auto">
          <a:xfrm>
            <a:off x="7757237" y="4979851"/>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A45E5C16-9969-4B2A-8DB0-C2E9029DED6F}"/>
              </a:ext>
            </a:extLst>
          </p:cNvPr>
          <p:cNvSpPr/>
          <p:nvPr/>
        </p:nvSpPr>
        <p:spPr bwMode="auto">
          <a:xfrm>
            <a:off x="4293038" y="3148142"/>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64B2EEBE-C365-477E-801D-546D3436443B}"/>
              </a:ext>
            </a:extLst>
          </p:cNvPr>
          <p:cNvSpPr/>
          <p:nvPr/>
        </p:nvSpPr>
        <p:spPr bwMode="auto">
          <a:xfrm>
            <a:off x="4293038" y="4060110"/>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06A5876E-91E7-4B0D-8065-DDE5C7161DF6}"/>
              </a:ext>
            </a:extLst>
          </p:cNvPr>
          <p:cNvSpPr/>
          <p:nvPr/>
        </p:nvSpPr>
        <p:spPr bwMode="auto">
          <a:xfrm>
            <a:off x="4293038" y="4979851"/>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6" name="Oval 155">
            <a:extLst>
              <a:ext uri="{FF2B5EF4-FFF2-40B4-BE49-F238E27FC236}">
                <a16:creationId xmlns:a16="http://schemas.microsoft.com/office/drawing/2014/main" id="{14576F32-FC08-487F-82BF-649057D4E2EC}"/>
              </a:ext>
            </a:extLst>
          </p:cNvPr>
          <p:cNvSpPr/>
          <p:nvPr/>
        </p:nvSpPr>
        <p:spPr bwMode="auto">
          <a:xfrm>
            <a:off x="828838" y="3148142"/>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7" name="Oval 156">
            <a:extLst>
              <a:ext uri="{FF2B5EF4-FFF2-40B4-BE49-F238E27FC236}">
                <a16:creationId xmlns:a16="http://schemas.microsoft.com/office/drawing/2014/main" id="{E01F9921-F6AE-4DF0-92EA-8FDD349B440A}"/>
              </a:ext>
            </a:extLst>
          </p:cNvPr>
          <p:cNvSpPr/>
          <p:nvPr/>
        </p:nvSpPr>
        <p:spPr bwMode="auto">
          <a:xfrm>
            <a:off x="828838" y="4060110"/>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58" name="Oval 157">
            <a:extLst>
              <a:ext uri="{FF2B5EF4-FFF2-40B4-BE49-F238E27FC236}">
                <a16:creationId xmlns:a16="http://schemas.microsoft.com/office/drawing/2014/main" id="{2A7077CD-3044-40E7-A9B0-5649F1E5F847}"/>
              </a:ext>
            </a:extLst>
          </p:cNvPr>
          <p:cNvSpPr/>
          <p:nvPr/>
        </p:nvSpPr>
        <p:spPr bwMode="auto">
          <a:xfrm>
            <a:off x="828838" y="4979851"/>
            <a:ext cx="86845" cy="86846"/>
          </a:xfrm>
          <a:prstGeom prst="ellipse">
            <a:avLst/>
          </a:prstGeom>
          <a:solidFill>
            <a:schemeClr val="bg1">
              <a:lumMod val="65000"/>
            </a:schemeClr>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177" name="mouse" title="Icon of a computer mouse">
            <a:extLst>
              <a:ext uri="{FF2B5EF4-FFF2-40B4-BE49-F238E27FC236}">
                <a16:creationId xmlns:a16="http://schemas.microsoft.com/office/drawing/2014/main" id="{6DA50BDC-608D-4A71-884B-112A44818EE5}"/>
              </a:ext>
            </a:extLst>
          </p:cNvPr>
          <p:cNvSpPr>
            <a:spLocks noChangeAspect="1" noEditPoints="1"/>
          </p:cNvSpPr>
          <p:nvPr/>
        </p:nvSpPr>
        <p:spPr bwMode="auto">
          <a:xfrm>
            <a:off x="725741" y="2274404"/>
            <a:ext cx="293038" cy="42800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Segoe UI Semilight"/>
              <a:ea typeface="+mn-ea"/>
              <a:cs typeface="+mn-cs"/>
            </a:endParaRPr>
          </a:p>
        </p:txBody>
      </p:sp>
    </p:spTree>
    <p:extLst>
      <p:ext uri="{BB962C8B-B14F-4D97-AF65-F5344CB8AC3E}">
        <p14:creationId xmlns:p14="http://schemas.microsoft.com/office/powerpoint/2010/main" val="28101067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7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700" fill="hold"/>
                                        <p:tgtEl>
                                          <p:spTgt spid="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7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12" dur="700" fill="hold"/>
                                        <p:tgtEl>
                                          <p:spTgt spid="2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27">
                                            <p:txEl>
                                              <p:pRg st="1" end="1"/>
                                            </p:txEl>
                                          </p:spTgt>
                                        </p:tgtEl>
                                        <p:attrNameLst>
                                          <p:attrName>style.visibility</p:attrName>
                                        </p:attrNameLst>
                                      </p:cBhvr>
                                      <p:to>
                                        <p:strVal val="visible"/>
                                      </p:to>
                                    </p:set>
                                    <p:anim calcmode="lin" valueType="num">
                                      <p:cBhvr additive="base">
                                        <p:cTn id="15" dur="70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16" dur="700" fill="hold"/>
                                        <p:tgtEl>
                                          <p:spTgt spid="2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28">
                                            <p:txEl>
                                              <p:pRg st="0" end="0"/>
                                            </p:txEl>
                                          </p:spTgt>
                                        </p:tgtEl>
                                        <p:attrNameLst>
                                          <p:attrName>style.visibility</p:attrName>
                                        </p:attrNameLst>
                                      </p:cBhvr>
                                      <p:to>
                                        <p:strVal val="visible"/>
                                      </p:to>
                                    </p:set>
                                    <p:anim calcmode="lin" valueType="num">
                                      <p:cBhvr additive="base">
                                        <p:cTn id="19" dur="7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20" dur="700" fill="hold"/>
                                        <p:tgtEl>
                                          <p:spTgt spid="28">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100"/>
                                  </p:stCondLst>
                                  <p:childTnLst>
                                    <p:set>
                                      <p:cBhvr>
                                        <p:cTn id="22" dur="1" fill="hold">
                                          <p:stCondLst>
                                            <p:cond delay="0"/>
                                          </p:stCondLst>
                                        </p:cTn>
                                        <p:tgtEl>
                                          <p:spTgt spid="28">
                                            <p:txEl>
                                              <p:pRg st="1" end="1"/>
                                            </p:txEl>
                                          </p:spTgt>
                                        </p:tgtEl>
                                        <p:attrNameLst>
                                          <p:attrName>style.visibility</p:attrName>
                                        </p:attrNameLst>
                                      </p:cBhvr>
                                      <p:to>
                                        <p:strVal val="visible"/>
                                      </p:to>
                                    </p:set>
                                    <p:anim calcmode="lin" valueType="num">
                                      <p:cBhvr additive="base">
                                        <p:cTn id="23" dur="700" fill="hold"/>
                                        <p:tgtEl>
                                          <p:spTgt spid="28">
                                            <p:txEl>
                                              <p:pRg st="1" end="1"/>
                                            </p:txEl>
                                          </p:spTgt>
                                        </p:tgtEl>
                                        <p:attrNameLst>
                                          <p:attrName>ppt_x</p:attrName>
                                        </p:attrNameLst>
                                      </p:cBhvr>
                                      <p:tavLst>
                                        <p:tav tm="0">
                                          <p:val>
                                            <p:strVal val="#ppt_x"/>
                                          </p:val>
                                        </p:tav>
                                        <p:tav tm="100000">
                                          <p:val>
                                            <p:strVal val="#ppt_x"/>
                                          </p:val>
                                        </p:tav>
                                      </p:tavLst>
                                    </p:anim>
                                    <p:anim calcmode="lin" valueType="num">
                                      <p:cBhvr additive="base">
                                        <p:cTn id="24" dur="700" fill="hold"/>
                                        <p:tgtEl>
                                          <p:spTgt spid="28">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100"/>
                                  </p:stCondLst>
                                  <p:childTnLst>
                                    <p:set>
                                      <p:cBhvr>
                                        <p:cTn id="26" dur="1" fill="hold">
                                          <p:stCondLst>
                                            <p:cond delay="0"/>
                                          </p:stCondLst>
                                        </p:cTn>
                                        <p:tgtEl>
                                          <p:spTgt spid="29">
                                            <p:txEl>
                                              <p:pRg st="0" end="0"/>
                                            </p:txEl>
                                          </p:spTgt>
                                        </p:tgtEl>
                                        <p:attrNameLst>
                                          <p:attrName>style.visibility</p:attrName>
                                        </p:attrNameLst>
                                      </p:cBhvr>
                                      <p:to>
                                        <p:strVal val="visible"/>
                                      </p:to>
                                    </p:set>
                                    <p:anim calcmode="lin" valueType="num">
                                      <p:cBhvr additive="base">
                                        <p:cTn id="27" dur="7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28" dur="700" fill="hold"/>
                                        <p:tgtEl>
                                          <p:spTgt spid="2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100"/>
                                  </p:stCondLst>
                                  <p:childTnLst>
                                    <p:set>
                                      <p:cBhvr>
                                        <p:cTn id="30" dur="1" fill="hold">
                                          <p:stCondLst>
                                            <p:cond delay="0"/>
                                          </p:stCondLst>
                                        </p:cTn>
                                        <p:tgtEl>
                                          <p:spTgt spid="29">
                                            <p:txEl>
                                              <p:pRg st="1" end="1"/>
                                            </p:txEl>
                                          </p:spTgt>
                                        </p:tgtEl>
                                        <p:attrNameLst>
                                          <p:attrName>style.visibility</p:attrName>
                                        </p:attrNameLst>
                                      </p:cBhvr>
                                      <p:to>
                                        <p:strVal val="visible"/>
                                      </p:to>
                                    </p:set>
                                    <p:anim calcmode="lin" valueType="num">
                                      <p:cBhvr additive="base">
                                        <p:cTn id="31" dur="7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32" dur="700" fill="hold"/>
                                        <p:tgtEl>
                                          <p:spTgt spid="29">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1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700" fill="hold"/>
                                        <p:tgtEl>
                                          <p:spTgt spid="3"/>
                                        </p:tgtEl>
                                        <p:attrNameLst>
                                          <p:attrName>ppt_x</p:attrName>
                                        </p:attrNameLst>
                                      </p:cBhvr>
                                      <p:tavLst>
                                        <p:tav tm="0">
                                          <p:val>
                                            <p:strVal val="#ppt_x"/>
                                          </p:val>
                                        </p:tav>
                                        <p:tav tm="100000">
                                          <p:val>
                                            <p:strVal val="#ppt_x"/>
                                          </p:val>
                                        </p:tav>
                                      </p:tavLst>
                                    </p:anim>
                                    <p:anim calcmode="lin" valueType="num">
                                      <p:cBhvr additive="base">
                                        <p:cTn id="36" dur="7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700" fill="hold"/>
                                        <p:tgtEl>
                                          <p:spTgt spid="42"/>
                                        </p:tgtEl>
                                        <p:attrNameLst>
                                          <p:attrName>ppt_x</p:attrName>
                                        </p:attrNameLst>
                                      </p:cBhvr>
                                      <p:tavLst>
                                        <p:tav tm="0">
                                          <p:val>
                                            <p:strVal val="#ppt_x"/>
                                          </p:val>
                                        </p:tav>
                                        <p:tav tm="100000">
                                          <p:val>
                                            <p:strVal val="#ppt_x"/>
                                          </p:val>
                                        </p:tav>
                                      </p:tavLst>
                                    </p:anim>
                                    <p:anim calcmode="lin" valueType="num">
                                      <p:cBhvr additive="base">
                                        <p:cTn id="40" dur="7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00"/>
                                  </p:stCondLst>
                                  <p:childTnLst>
                                    <p:set>
                                      <p:cBhvr>
                                        <p:cTn id="42" dur="1" fill="hold">
                                          <p:stCondLst>
                                            <p:cond delay="0"/>
                                          </p:stCondLst>
                                        </p:cTn>
                                        <p:tgtEl>
                                          <p:spTgt spid="43"/>
                                        </p:tgtEl>
                                        <p:attrNameLst>
                                          <p:attrName>style.visibility</p:attrName>
                                        </p:attrNameLst>
                                      </p:cBhvr>
                                      <p:to>
                                        <p:strVal val="visible"/>
                                      </p:to>
                                    </p:set>
                                    <p:anim calcmode="lin" valueType="num">
                                      <p:cBhvr additive="base">
                                        <p:cTn id="43" dur="700" fill="hold"/>
                                        <p:tgtEl>
                                          <p:spTgt spid="43"/>
                                        </p:tgtEl>
                                        <p:attrNameLst>
                                          <p:attrName>ppt_x</p:attrName>
                                        </p:attrNameLst>
                                      </p:cBhvr>
                                      <p:tavLst>
                                        <p:tav tm="0">
                                          <p:val>
                                            <p:strVal val="#ppt_x"/>
                                          </p:val>
                                        </p:tav>
                                        <p:tav tm="100000">
                                          <p:val>
                                            <p:strVal val="#ppt_x"/>
                                          </p:val>
                                        </p:tav>
                                      </p:tavLst>
                                    </p:anim>
                                    <p:anim calcmode="lin" valueType="num">
                                      <p:cBhvr additive="base">
                                        <p:cTn id="44" dur="700" fill="hold"/>
                                        <p:tgtEl>
                                          <p:spTgt spid="43"/>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10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700" fill="hold"/>
                                        <p:tgtEl>
                                          <p:spTgt spid="52"/>
                                        </p:tgtEl>
                                        <p:attrNameLst>
                                          <p:attrName>ppt_x</p:attrName>
                                        </p:attrNameLst>
                                      </p:cBhvr>
                                      <p:tavLst>
                                        <p:tav tm="0">
                                          <p:val>
                                            <p:strVal val="#ppt_x"/>
                                          </p:val>
                                        </p:tav>
                                        <p:tav tm="100000">
                                          <p:val>
                                            <p:strVal val="#ppt_x"/>
                                          </p:val>
                                        </p:tav>
                                      </p:tavLst>
                                    </p:anim>
                                    <p:anim calcmode="lin" valueType="num">
                                      <p:cBhvr additive="base">
                                        <p:cTn id="48" dur="7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7" grpId="0" build="p"/>
      <p:bldP spid="28" grpId="0" build="p"/>
      <p:bldP spid="29" grpId="0" build="p"/>
      <p:bldP spid="42" grpId="0" animBg="1"/>
      <p:bldP spid="43" grpId="0" animBg="1"/>
      <p:bldP spid="5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A9FF-B493-4F86-BE3B-34E4B7469F53}"/>
              </a:ext>
            </a:extLst>
          </p:cNvPr>
          <p:cNvSpPr>
            <a:spLocks noGrp="1"/>
          </p:cNvSpPr>
          <p:nvPr>
            <p:ph type="title"/>
          </p:nvPr>
        </p:nvSpPr>
        <p:spPr/>
        <p:txBody>
          <a:bodyPr/>
          <a:lstStyle/>
          <a:p>
            <a:r>
              <a:rPr lang="en-US"/>
              <a:t>Additional deep learning tools</a:t>
            </a:r>
          </a:p>
        </p:txBody>
      </p:sp>
      <p:cxnSp>
        <p:nvCxnSpPr>
          <p:cNvPr id="111" name="Straight Connector 110">
            <a:extLst>
              <a:ext uri="{FF2B5EF4-FFF2-40B4-BE49-F238E27FC236}">
                <a16:creationId xmlns:a16="http://schemas.microsoft.com/office/drawing/2014/main" id="{7F2C166A-F1FE-4A75-A35C-1DFA08FF4F12}"/>
              </a:ext>
            </a:extLst>
          </p:cNvPr>
          <p:cNvCxnSpPr>
            <a:cxnSpLocks/>
          </p:cNvCxnSpPr>
          <p:nvPr/>
        </p:nvCxnSpPr>
        <p:spPr>
          <a:xfrm>
            <a:off x="2893455" y="3531877"/>
            <a:ext cx="111047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BDAE26B-AEDB-4EA4-A303-8194555B60BD}"/>
              </a:ext>
            </a:extLst>
          </p:cNvPr>
          <p:cNvSpPr/>
          <p:nvPr/>
        </p:nvSpPr>
        <p:spPr>
          <a:xfrm>
            <a:off x="1383210" y="2621873"/>
            <a:ext cx="4544848" cy="461665"/>
          </a:xfrm>
          <a:prstGeom prst="rect">
            <a:avLst/>
          </a:prstGeom>
        </p:spPr>
        <p:txBody>
          <a:bodyPr wrap="square">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Semilight"/>
                <a:ea typeface="+mn-ea"/>
                <a:cs typeface="+mn-cs"/>
              </a:rPr>
              <a:t>Automatically scale virtual machine clusters with GPUs</a:t>
            </a:r>
            <a:br>
              <a:rPr kumimoji="0" lang="en-US" sz="1200" b="0" i="0" u="none" strike="noStrike" kern="1200" cap="none" normalizeH="0" baseline="0" noProof="0">
                <a:ln>
                  <a:noFill/>
                </a:ln>
                <a:effectLst/>
                <a:uLnTx/>
                <a:uFillTx/>
                <a:latin typeface="Segoe UI Semilight"/>
                <a:ea typeface="+mn-ea"/>
                <a:cs typeface="+mn-cs"/>
              </a:rPr>
            </a:br>
            <a:r>
              <a:rPr kumimoji="0" lang="en-US" sz="1200" b="0" i="0" u="none" strike="noStrike" kern="1200" cap="none" normalizeH="0" baseline="0" noProof="0">
                <a:ln>
                  <a:noFill/>
                </a:ln>
                <a:effectLst/>
                <a:uLnTx/>
                <a:uFillTx/>
                <a:latin typeface="Segoe UI Semilight"/>
                <a:ea typeface="+mn-ea"/>
                <a:cs typeface="+mn-cs"/>
              </a:rPr>
              <a:t>or CPUs</a:t>
            </a:r>
          </a:p>
        </p:txBody>
      </p:sp>
      <p:sp>
        <p:nvSpPr>
          <p:cNvPr id="115" name="Rectangle 114">
            <a:extLst>
              <a:ext uri="{FF2B5EF4-FFF2-40B4-BE49-F238E27FC236}">
                <a16:creationId xmlns:a16="http://schemas.microsoft.com/office/drawing/2014/main" id="{AC3B858C-DDD3-47FA-BE16-F788AB3C61AE}"/>
              </a:ext>
            </a:extLst>
          </p:cNvPr>
          <p:cNvSpPr/>
          <p:nvPr/>
        </p:nvSpPr>
        <p:spPr>
          <a:xfrm>
            <a:off x="1383210" y="3864786"/>
            <a:ext cx="4544848" cy="461665"/>
          </a:xfrm>
          <a:prstGeom prst="rect">
            <a:avLst/>
          </a:prstGeom>
        </p:spPr>
        <p:txBody>
          <a:bodyPr wrap="square">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Develop your models with long-running batch jobs, iterative experimentation, and interactive training </a:t>
            </a:r>
          </a:p>
        </p:txBody>
      </p:sp>
      <p:sp>
        <p:nvSpPr>
          <p:cNvPr id="116" name="Rectangle 115">
            <a:extLst>
              <a:ext uri="{FF2B5EF4-FFF2-40B4-BE49-F238E27FC236}">
                <a16:creationId xmlns:a16="http://schemas.microsoft.com/office/drawing/2014/main" id="{2A596B8E-5C56-4B3A-86D3-74D6DF6D7443}"/>
              </a:ext>
            </a:extLst>
          </p:cNvPr>
          <p:cNvSpPr/>
          <p:nvPr/>
        </p:nvSpPr>
        <p:spPr>
          <a:xfrm>
            <a:off x="1383210" y="5102807"/>
            <a:ext cx="4544848" cy="276999"/>
          </a:xfrm>
          <a:prstGeom prst="rect">
            <a:avLst/>
          </a:prstGeom>
        </p:spPr>
        <p:txBody>
          <a:bodyPr wrap="square">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Support for any deep learning or machine learning framework</a:t>
            </a:r>
          </a:p>
        </p:txBody>
      </p:sp>
      <p:sp>
        <p:nvSpPr>
          <p:cNvPr id="113" name="Rectangle 112">
            <a:extLst>
              <a:ext uri="{FF2B5EF4-FFF2-40B4-BE49-F238E27FC236}">
                <a16:creationId xmlns:a16="http://schemas.microsoft.com/office/drawing/2014/main" id="{A6D22073-C19A-4012-B87F-808C405DDBD5}"/>
              </a:ext>
            </a:extLst>
          </p:cNvPr>
          <p:cNvSpPr/>
          <p:nvPr/>
        </p:nvSpPr>
        <p:spPr>
          <a:xfrm>
            <a:off x="1639275" y="1867695"/>
            <a:ext cx="3618839"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spcBef>
                <a:spcPts val="0"/>
              </a:spcBef>
              <a:spcAft>
                <a:spcPts val="0"/>
              </a:spcAft>
              <a:buClrTx/>
              <a:buSzTx/>
              <a:buFontTx/>
              <a:buNone/>
              <a:tabLst/>
              <a:defRPr/>
            </a:pPr>
            <a:r>
              <a:rPr kumimoji="0" lang="en-US" sz="1600" b="0" i="0" u="none" strike="noStrike" kern="1200" cap="none"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BATCH AI</a:t>
            </a:r>
          </a:p>
        </p:txBody>
      </p:sp>
      <p:cxnSp>
        <p:nvCxnSpPr>
          <p:cNvPr id="118" name="Straight Connector 117">
            <a:extLst>
              <a:ext uri="{FF2B5EF4-FFF2-40B4-BE49-F238E27FC236}">
                <a16:creationId xmlns:a16="http://schemas.microsoft.com/office/drawing/2014/main" id="{8CDCDA44-11C7-4CF7-9E6A-78687AA4C4B2}"/>
              </a:ext>
            </a:extLst>
          </p:cNvPr>
          <p:cNvCxnSpPr>
            <a:cxnSpLocks/>
          </p:cNvCxnSpPr>
          <p:nvPr/>
        </p:nvCxnSpPr>
        <p:spPr>
          <a:xfrm>
            <a:off x="2870751" y="4754957"/>
            <a:ext cx="115588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1A466C4-4A15-4820-8A60-81F35060CD21}"/>
              </a:ext>
            </a:extLst>
          </p:cNvPr>
          <p:cNvCxnSpPr>
            <a:cxnSpLocks/>
          </p:cNvCxnSpPr>
          <p:nvPr/>
        </p:nvCxnSpPr>
        <p:spPr>
          <a:xfrm>
            <a:off x="8444132" y="3531877"/>
            <a:ext cx="1110478"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754D149-287B-4A3E-A33C-9B2CF5552D59}"/>
              </a:ext>
            </a:extLst>
          </p:cNvPr>
          <p:cNvSpPr/>
          <p:nvPr/>
        </p:nvSpPr>
        <p:spPr bwMode="auto">
          <a:xfrm>
            <a:off x="457200" y="1632401"/>
            <a:ext cx="5470858" cy="4150862"/>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1200" cap="none"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6150510-A7A7-462D-B352-6C1542F20918}"/>
              </a:ext>
            </a:extLst>
          </p:cNvPr>
          <p:cNvSpPr/>
          <p:nvPr/>
        </p:nvSpPr>
        <p:spPr bwMode="auto">
          <a:xfrm>
            <a:off x="6263942" y="1632401"/>
            <a:ext cx="5470858" cy="4150862"/>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800" b="0" i="0" u="none" strike="noStrike" kern="1200" cap="none"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 name="Rectangle 145">
            <a:extLst>
              <a:ext uri="{FF2B5EF4-FFF2-40B4-BE49-F238E27FC236}">
                <a16:creationId xmlns:a16="http://schemas.microsoft.com/office/drawing/2014/main" id="{656B442B-B1E1-4391-9A8B-7EF239C082DE}"/>
              </a:ext>
            </a:extLst>
          </p:cNvPr>
          <p:cNvSpPr/>
          <p:nvPr/>
        </p:nvSpPr>
        <p:spPr>
          <a:xfrm>
            <a:off x="7101942" y="2653963"/>
            <a:ext cx="4632858" cy="276999"/>
          </a:xfrm>
          <a:prstGeom prst="rect">
            <a:avLst/>
          </a:prstGeom>
        </p:spPr>
        <p:txBody>
          <a:bodyPr wrap="square">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Designed and pre-configured specifically for GPU-enabled instances</a:t>
            </a:r>
          </a:p>
        </p:txBody>
      </p:sp>
      <p:sp>
        <p:nvSpPr>
          <p:cNvPr id="147" name="Rectangle 146">
            <a:extLst>
              <a:ext uri="{FF2B5EF4-FFF2-40B4-BE49-F238E27FC236}">
                <a16:creationId xmlns:a16="http://schemas.microsoft.com/office/drawing/2014/main" id="{2C6C68CA-CB1A-4C9F-AA46-8CA86B52AC04}"/>
              </a:ext>
            </a:extLst>
          </p:cNvPr>
          <p:cNvSpPr/>
          <p:nvPr/>
        </p:nvSpPr>
        <p:spPr>
          <a:xfrm>
            <a:off x="7101942" y="3867154"/>
            <a:ext cx="4632858" cy="461665"/>
          </a:xfrm>
          <a:prstGeom prst="rect">
            <a:avLst/>
          </a:prstGeom>
        </p:spPr>
        <p:txBody>
          <a:bodyPr wrap="square">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Fully integrated with Azure AI training service to provide capacity for parallelized AI training at scale</a:t>
            </a:r>
          </a:p>
        </p:txBody>
      </p:sp>
      <p:sp>
        <p:nvSpPr>
          <p:cNvPr id="148" name="Rectangle 147">
            <a:extLst>
              <a:ext uri="{FF2B5EF4-FFF2-40B4-BE49-F238E27FC236}">
                <a16:creationId xmlns:a16="http://schemas.microsoft.com/office/drawing/2014/main" id="{43473207-E380-488C-93E9-4CD5303B9CFE}"/>
              </a:ext>
            </a:extLst>
          </p:cNvPr>
          <p:cNvSpPr/>
          <p:nvPr/>
        </p:nvSpPr>
        <p:spPr>
          <a:xfrm>
            <a:off x="7101942" y="5102807"/>
            <a:ext cx="4632858" cy="276999"/>
          </a:xfrm>
          <a:prstGeom prst="rect">
            <a:avLst/>
          </a:prstGeom>
        </p:spPr>
        <p:txBody>
          <a:bodyPr wrap="square">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1200" b="0" i="0" u="none" strike="noStrike" kern="1200" cap="none" normalizeH="0" baseline="0" noProof="0">
                <a:ln>
                  <a:noFill/>
                </a:ln>
                <a:effectLst/>
                <a:uLnTx/>
                <a:uFillTx/>
                <a:latin typeface="Segoe UI Semilight"/>
                <a:ea typeface="+mn-ea"/>
                <a:cs typeface="Segoe UI" panose="020B0502040204020203" pitchFamily="34" charset="0"/>
              </a:rPr>
              <a:t>Get started in seconds with example scripts and sample data sets</a:t>
            </a:r>
          </a:p>
        </p:txBody>
      </p:sp>
      <p:sp>
        <p:nvSpPr>
          <p:cNvPr id="145" name="Rectangle 144">
            <a:extLst>
              <a:ext uri="{FF2B5EF4-FFF2-40B4-BE49-F238E27FC236}">
                <a16:creationId xmlns:a16="http://schemas.microsoft.com/office/drawing/2014/main" id="{A1C8E76E-711F-4C59-BC6C-52F629D5CAEC}"/>
              </a:ext>
            </a:extLst>
          </p:cNvPr>
          <p:cNvSpPr/>
          <p:nvPr/>
        </p:nvSpPr>
        <p:spPr>
          <a:xfrm>
            <a:off x="6919166" y="1867695"/>
            <a:ext cx="416041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spcBef>
                <a:spcPts val="0"/>
              </a:spcBef>
              <a:spcAft>
                <a:spcPts val="0"/>
              </a:spcAft>
              <a:buClrTx/>
              <a:buSzTx/>
              <a:buFontTx/>
              <a:buNone/>
              <a:tabLst/>
              <a:defRPr/>
            </a:pPr>
            <a:r>
              <a:rPr kumimoji="0" lang="en-US" sz="1600" b="0" i="0" u="none" strike="noStrike" kern="1200" cap="none" normalizeH="0" baseline="0" noProof="0">
                <a:ln>
                  <a:noFill/>
                </a:ln>
                <a:solidFill>
                  <a:schemeClr val="tx2"/>
                </a:solidFill>
                <a:effectLst/>
                <a:uLnTx/>
                <a:uFillTx/>
                <a:latin typeface="Segoe UI Semibold" panose="020B0702040204020203" pitchFamily="34" charset="0"/>
                <a:ea typeface="+mn-ea"/>
                <a:cs typeface="Segoe UI Semibold" panose="020B0702040204020203" pitchFamily="34" charset="0"/>
              </a:rPr>
              <a:t>DEEP LEARNING VIRTUAL MACHINE</a:t>
            </a:r>
          </a:p>
        </p:txBody>
      </p:sp>
      <p:cxnSp>
        <p:nvCxnSpPr>
          <p:cNvPr id="149" name="Straight Connector 148">
            <a:extLst>
              <a:ext uri="{FF2B5EF4-FFF2-40B4-BE49-F238E27FC236}">
                <a16:creationId xmlns:a16="http://schemas.microsoft.com/office/drawing/2014/main" id="{79BAA90E-2A22-4BD4-91D1-C72B209AA724}"/>
              </a:ext>
            </a:extLst>
          </p:cNvPr>
          <p:cNvCxnSpPr>
            <a:cxnSpLocks/>
          </p:cNvCxnSpPr>
          <p:nvPr/>
        </p:nvCxnSpPr>
        <p:spPr>
          <a:xfrm>
            <a:off x="7022007" y="2251731"/>
            <a:ext cx="3963861"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898941B-5332-4E64-AB1D-BC1975B46D75}"/>
              </a:ext>
            </a:extLst>
          </p:cNvPr>
          <p:cNvCxnSpPr>
            <a:cxnSpLocks/>
          </p:cNvCxnSpPr>
          <p:nvPr/>
        </p:nvCxnSpPr>
        <p:spPr>
          <a:xfrm>
            <a:off x="8421428" y="4754957"/>
            <a:ext cx="115588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monitor" title="Icon of a monitor">
            <a:extLst>
              <a:ext uri="{FF2B5EF4-FFF2-40B4-BE49-F238E27FC236}">
                <a16:creationId xmlns:a16="http://schemas.microsoft.com/office/drawing/2014/main" id="{D63473A5-E587-44A5-A5C7-42A31D19A5E8}"/>
              </a:ext>
            </a:extLst>
          </p:cNvPr>
          <p:cNvSpPr>
            <a:spLocks noChangeAspect="1" noEditPoints="1"/>
          </p:cNvSpPr>
          <p:nvPr/>
        </p:nvSpPr>
        <p:spPr bwMode="auto">
          <a:xfrm>
            <a:off x="703698" y="2653963"/>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sp>
        <p:nvSpPr>
          <p:cNvPr id="30" name="tool" title="Icon of a skrewdriver and wrench">
            <a:extLst>
              <a:ext uri="{FF2B5EF4-FFF2-40B4-BE49-F238E27FC236}">
                <a16:creationId xmlns:a16="http://schemas.microsoft.com/office/drawing/2014/main" id="{F3C3D8A5-48D2-4315-AEC9-2A0A102EECDF}"/>
              </a:ext>
            </a:extLst>
          </p:cNvPr>
          <p:cNvSpPr>
            <a:spLocks noChangeAspect="1" noEditPoints="1"/>
          </p:cNvSpPr>
          <p:nvPr/>
        </p:nvSpPr>
        <p:spPr bwMode="auto">
          <a:xfrm>
            <a:off x="802467" y="5102807"/>
            <a:ext cx="259662" cy="36576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sp>
        <p:nvSpPr>
          <p:cNvPr id="32" name="Beaker_F196" title="Icon of a scientific flask with liquid in it">
            <a:extLst>
              <a:ext uri="{FF2B5EF4-FFF2-40B4-BE49-F238E27FC236}">
                <a16:creationId xmlns:a16="http://schemas.microsoft.com/office/drawing/2014/main" id="{34C55AD2-1655-407C-94F3-1F4C67EE796C}"/>
              </a:ext>
            </a:extLst>
          </p:cNvPr>
          <p:cNvSpPr>
            <a:spLocks noChangeAspect="1" noEditPoints="1"/>
          </p:cNvSpPr>
          <p:nvPr/>
        </p:nvSpPr>
        <p:spPr bwMode="auto">
          <a:xfrm>
            <a:off x="774021" y="3864786"/>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sp>
        <p:nvSpPr>
          <p:cNvPr id="33" name="network" title="Icon of a device or computer network">
            <a:extLst>
              <a:ext uri="{FF2B5EF4-FFF2-40B4-BE49-F238E27FC236}">
                <a16:creationId xmlns:a16="http://schemas.microsoft.com/office/drawing/2014/main" id="{DE2B9A2B-62AB-4BDA-963B-1B95B45F63BB}"/>
              </a:ext>
            </a:extLst>
          </p:cNvPr>
          <p:cNvSpPr>
            <a:spLocks noChangeAspect="1" noEditPoints="1"/>
          </p:cNvSpPr>
          <p:nvPr/>
        </p:nvSpPr>
        <p:spPr bwMode="auto">
          <a:xfrm>
            <a:off x="6439134" y="2689480"/>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sp>
        <p:nvSpPr>
          <p:cNvPr id="34" name="clock_10" title="Icon of an hourglass">
            <a:extLst>
              <a:ext uri="{FF2B5EF4-FFF2-40B4-BE49-F238E27FC236}">
                <a16:creationId xmlns:a16="http://schemas.microsoft.com/office/drawing/2014/main" id="{CD6FF8EB-62B1-4504-BA02-486054D0FD54}"/>
              </a:ext>
            </a:extLst>
          </p:cNvPr>
          <p:cNvSpPr>
            <a:spLocks noChangeAspect="1" noEditPoints="1"/>
          </p:cNvSpPr>
          <p:nvPr/>
        </p:nvSpPr>
        <p:spPr bwMode="auto">
          <a:xfrm>
            <a:off x="6439134" y="5102807"/>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sp>
        <p:nvSpPr>
          <p:cNvPr id="36" name="3D" title="Icon of a 3D box with square points on each corner">
            <a:extLst>
              <a:ext uri="{FF2B5EF4-FFF2-40B4-BE49-F238E27FC236}">
                <a16:creationId xmlns:a16="http://schemas.microsoft.com/office/drawing/2014/main" id="{68032242-C9F9-4B6F-9DDC-B8A8605ECBAF}"/>
              </a:ext>
            </a:extLst>
          </p:cNvPr>
          <p:cNvSpPr>
            <a:spLocks noChangeAspect="1" noEditPoints="1"/>
          </p:cNvSpPr>
          <p:nvPr/>
        </p:nvSpPr>
        <p:spPr bwMode="auto">
          <a:xfrm>
            <a:off x="6439134" y="3897349"/>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effectLst/>
              <a:uLnTx/>
              <a:uFillTx/>
              <a:latin typeface="Segoe UI Semilight"/>
              <a:ea typeface="+mn-ea"/>
              <a:cs typeface="+mn-cs"/>
            </a:endParaRPr>
          </a:p>
        </p:txBody>
      </p:sp>
      <p:grpSp>
        <p:nvGrpSpPr>
          <p:cNvPr id="65" name="Graphic 3">
            <a:extLst>
              <a:ext uri="{FF2B5EF4-FFF2-40B4-BE49-F238E27FC236}">
                <a16:creationId xmlns:a16="http://schemas.microsoft.com/office/drawing/2014/main" id="{0E8E7C94-D982-40A5-9B25-37546EEAA5E5}"/>
              </a:ext>
            </a:extLst>
          </p:cNvPr>
          <p:cNvGrpSpPr/>
          <p:nvPr/>
        </p:nvGrpSpPr>
        <p:grpSpPr>
          <a:xfrm>
            <a:off x="756130" y="1748323"/>
            <a:ext cx="352336" cy="489124"/>
            <a:chOff x="955663" y="790304"/>
            <a:chExt cx="1619250" cy="2247900"/>
          </a:xfrm>
        </p:grpSpPr>
        <p:sp>
          <p:nvSpPr>
            <p:cNvPr id="66" name="Freeform: Shape 65">
              <a:extLst>
                <a:ext uri="{FF2B5EF4-FFF2-40B4-BE49-F238E27FC236}">
                  <a16:creationId xmlns:a16="http://schemas.microsoft.com/office/drawing/2014/main" id="{69A4558C-5CBA-430C-90D7-B8AD5DFD6082}"/>
                </a:ext>
              </a:extLst>
            </p:cNvPr>
            <p:cNvSpPr/>
            <p:nvPr/>
          </p:nvSpPr>
          <p:spPr>
            <a:xfrm>
              <a:off x="1498112" y="2891995"/>
              <a:ext cx="523875" cy="152400"/>
            </a:xfrm>
            <a:custGeom>
              <a:avLst/>
              <a:gdLst>
                <a:gd name="connsiteX0" fmla="*/ 7144 w 523875"/>
                <a:gd name="connsiteY0" fmla="*/ 7144 h 152400"/>
                <a:gd name="connsiteX1" fmla="*/ 519589 w 523875"/>
                <a:gd name="connsiteY1" fmla="*/ 7144 h 152400"/>
                <a:gd name="connsiteX2" fmla="*/ 376714 w 523875"/>
                <a:gd name="connsiteY2" fmla="*/ 150019 h 152400"/>
                <a:gd name="connsiteX3" fmla="*/ 123349 w 523875"/>
                <a:gd name="connsiteY3" fmla="*/ 150019 h 152400"/>
              </a:gdLst>
              <a:ahLst/>
              <a:cxnLst>
                <a:cxn ang="0">
                  <a:pos x="connsiteX0" y="connsiteY0"/>
                </a:cxn>
                <a:cxn ang="0">
                  <a:pos x="connsiteX1" y="connsiteY1"/>
                </a:cxn>
                <a:cxn ang="0">
                  <a:pos x="connsiteX2" y="connsiteY2"/>
                </a:cxn>
                <a:cxn ang="0">
                  <a:pos x="connsiteX3" y="connsiteY3"/>
                </a:cxn>
              </a:cxnLst>
              <a:rect l="l" t="t" r="r" b="b"/>
              <a:pathLst>
                <a:path w="523875" h="152400">
                  <a:moveTo>
                    <a:pt x="7144" y="7144"/>
                  </a:moveTo>
                  <a:lnTo>
                    <a:pt x="519589" y="7144"/>
                  </a:lnTo>
                  <a:lnTo>
                    <a:pt x="376714" y="150019"/>
                  </a:lnTo>
                  <a:lnTo>
                    <a:pt x="123349" y="150019"/>
                  </a:lnTo>
                  <a:close/>
                </a:path>
              </a:pathLst>
            </a:custGeom>
            <a:solidFill>
              <a:srgbClr val="7D7D7D"/>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67" name="Freeform: Shape 66">
              <a:extLst>
                <a:ext uri="{FF2B5EF4-FFF2-40B4-BE49-F238E27FC236}">
                  <a16:creationId xmlns:a16="http://schemas.microsoft.com/office/drawing/2014/main" id="{988357A5-5747-4BED-933F-FA6D0D383FDB}"/>
                </a:ext>
              </a:extLst>
            </p:cNvPr>
            <p:cNvSpPr/>
            <p:nvPr/>
          </p:nvSpPr>
          <p:spPr>
            <a:xfrm>
              <a:off x="1481919" y="2669110"/>
              <a:ext cx="552450" cy="152400"/>
            </a:xfrm>
            <a:custGeom>
              <a:avLst/>
              <a:gdLst>
                <a:gd name="connsiteX0" fmla="*/ 532924 w 552450"/>
                <a:gd name="connsiteY0" fmla="*/ 145256 h 152400"/>
                <a:gd name="connsiteX1" fmla="*/ 27146 w 552450"/>
                <a:gd name="connsiteY1" fmla="*/ 145256 h 152400"/>
                <a:gd name="connsiteX2" fmla="*/ 7144 w 552450"/>
                <a:gd name="connsiteY2" fmla="*/ 125254 h 152400"/>
                <a:gd name="connsiteX3" fmla="*/ 7144 w 552450"/>
                <a:gd name="connsiteY3" fmla="*/ 27146 h 152400"/>
                <a:gd name="connsiteX4" fmla="*/ 27146 w 552450"/>
                <a:gd name="connsiteY4" fmla="*/ 7144 h 152400"/>
                <a:gd name="connsiteX5" fmla="*/ 532924 w 552450"/>
                <a:gd name="connsiteY5" fmla="*/ 7144 h 152400"/>
                <a:gd name="connsiteX6" fmla="*/ 552926 w 552450"/>
                <a:gd name="connsiteY6" fmla="*/ 27146 h 152400"/>
                <a:gd name="connsiteX7" fmla="*/ 552926 w 552450"/>
                <a:gd name="connsiteY7" fmla="*/ 125254 h 152400"/>
                <a:gd name="connsiteX8" fmla="*/ 532924 w 552450"/>
                <a:gd name="connsiteY8" fmla="*/ 14525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450" h="152400">
                  <a:moveTo>
                    <a:pt x="532924" y="145256"/>
                  </a:moveTo>
                  <a:lnTo>
                    <a:pt x="27146" y="145256"/>
                  </a:lnTo>
                  <a:cubicBezTo>
                    <a:pt x="15716" y="145256"/>
                    <a:pt x="7144" y="135731"/>
                    <a:pt x="7144" y="125254"/>
                  </a:cubicBezTo>
                  <a:lnTo>
                    <a:pt x="7144" y="27146"/>
                  </a:lnTo>
                  <a:cubicBezTo>
                    <a:pt x="7144" y="15716"/>
                    <a:pt x="16669" y="7144"/>
                    <a:pt x="27146" y="7144"/>
                  </a:cubicBezTo>
                  <a:lnTo>
                    <a:pt x="532924" y="7144"/>
                  </a:lnTo>
                  <a:cubicBezTo>
                    <a:pt x="544354" y="7144"/>
                    <a:pt x="552926" y="16669"/>
                    <a:pt x="552926" y="27146"/>
                  </a:cubicBezTo>
                  <a:lnTo>
                    <a:pt x="552926" y="125254"/>
                  </a:lnTo>
                  <a:cubicBezTo>
                    <a:pt x="552926" y="135731"/>
                    <a:pt x="544354" y="145256"/>
                    <a:pt x="532924" y="145256"/>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68" name="Freeform: Shape 67">
              <a:extLst>
                <a:ext uri="{FF2B5EF4-FFF2-40B4-BE49-F238E27FC236}">
                  <a16:creationId xmlns:a16="http://schemas.microsoft.com/office/drawing/2014/main" id="{20439B41-2681-4A00-A8A0-B495666B125E}"/>
                </a:ext>
              </a:extLst>
            </p:cNvPr>
            <p:cNvSpPr/>
            <p:nvPr/>
          </p:nvSpPr>
          <p:spPr>
            <a:xfrm>
              <a:off x="948491" y="782856"/>
              <a:ext cx="781050" cy="1809750"/>
            </a:xfrm>
            <a:custGeom>
              <a:avLst/>
              <a:gdLst>
                <a:gd name="connsiteX0" fmla="*/ 772982 w 781050"/>
                <a:gd name="connsiteY0" fmla="*/ 382733 h 1809750"/>
                <a:gd name="connsiteX1" fmla="*/ 773934 w 781050"/>
                <a:gd name="connsiteY1" fmla="*/ 686580 h 1809750"/>
                <a:gd name="connsiteX2" fmla="*/ 738692 w 781050"/>
                <a:gd name="connsiteY2" fmla="*/ 707535 h 1809750"/>
                <a:gd name="connsiteX3" fmla="*/ 614867 w 781050"/>
                <a:gd name="connsiteY3" fmla="*/ 644670 h 1809750"/>
                <a:gd name="connsiteX4" fmla="*/ 569147 w 781050"/>
                <a:gd name="connsiteY4" fmla="*/ 658005 h 1809750"/>
                <a:gd name="connsiteX5" fmla="*/ 596769 w 781050"/>
                <a:gd name="connsiteY5" fmla="*/ 738968 h 1809750"/>
                <a:gd name="connsiteX6" fmla="*/ 750122 w 781050"/>
                <a:gd name="connsiteY6" fmla="*/ 815168 h 1809750"/>
                <a:gd name="connsiteX7" fmla="*/ 774887 w 781050"/>
                <a:gd name="connsiteY7" fmla="*/ 854220 h 1809750"/>
                <a:gd name="connsiteX8" fmla="*/ 774887 w 781050"/>
                <a:gd name="connsiteY8" fmla="*/ 1415243 h 1809750"/>
                <a:gd name="connsiteX9" fmla="*/ 743454 w 781050"/>
                <a:gd name="connsiteY9" fmla="*/ 1432388 h 1809750"/>
                <a:gd name="connsiteX10" fmla="*/ 619629 w 781050"/>
                <a:gd name="connsiteY10" fmla="*/ 1369523 h 1809750"/>
                <a:gd name="connsiteX11" fmla="*/ 580577 w 781050"/>
                <a:gd name="connsiteY11" fmla="*/ 1380953 h 1809750"/>
                <a:gd name="connsiteX12" fmla="*/ 608199 w 781050"/>
                <a:gd name="connsiteY12" fmla="*/ 1466678 h 1809750"/>
                <a:gd name="connsiteX13" fmla="*/ 749169 w 781050"/>
                <a:gd name="connsiteY13" fmla="*/ 1536210 h 1809750"/>
                <a:gd name="connsiteX14" fmla="*/ 775839 w 781050"/>
                <a:gd name="connsiteY14" fmla="*/ 1577168 h 1809750"/>
                <a:gd name="connsiteX15" fmla="*/ 774887 w 781050"/>
                <a:gd name="connsiteY15" fmla="*/ 1740998 h 1809750"/>
                <a:gd name="connsiteX16" fmla="*/ 709164 w 781050"/>
                <a:gd name="connsiteY16" fmla="*/ 1803863 h 1809750"/>
                <a:gd name="connsiteX17" fmla="*/ 566289 w 781050"/>
                <a:gd name="connsiteY17" fmla="*/ 1803863 h 1809750"/>
                <a:gd name="connsiteX18" fmla="*/ 533904 w 781050"/>
                <a:gd name="connsiteY18" fmla="*/ 1775288 h 1809750"/>
                <a:gd name="connsiteX19" fmla="*/ 333879 w 781050"/>
                <a:gd name="connsiteY19" fmla="*/ 1319993 h 1809750"/>
                <a:gd name="connsiteX20" fmla="*/ 218627 w 781050"/>
                <a:gd name="connsiteY20" fmla="*/ 1183785 h 1809750"/>
                <a:gd name="connsiteX21" fmla="*/ 228152 w 781050"/>
                <a:gd name="connsiteY21" fmla="*/ 1147590 h 1809750"/>
                <a:gd name="connsiteX22" fmla="*/ 351024 w 781050"/>
                <a:gd name="connsiteY22" fmla="*/ 1100918 h 1809750"/>
                <a:gd name="connsiteX23" fmla="*/ 395792 w 781050"/>
                <a:gd name="connsiteY23" fmla="*/ 1108538 h 1809750"/>
                <a:gd name="connsiteX24" fmla="*/ 514854 w 781050"/>
                <a:gd name="connsiteY24" fmla="*/ 1216170 h 1809750"/>
                <a:gd name="connsiteX25" fmla="*/ 551049 w 781050"/>
                <a:gd name="connsiteY25" fmla="*/ 1214265 h 1809750"/>
                <a:gd name="connsiteX26" fmla="*/ 548192 w 781050"/>
                <a:gd name="connsiteY26" fmla="*/ 1121873 h 1809750"/>
                <a:gd name="connsiteX27" fmla="*/ 475802 w 781050"/>
                <a:gd name="connsiteY27" fmla="*/ 1058055 h 1809750"/>
                <a:gd name="connsiteX28" fmla="*/ 440559 w 781050"/>
                <a:gd name="connsiteY28" fmla="*/ 972330 h 1809750"/>
                <a:gd name="connsiteX29" fmla="*/ 453894 w 781050"/>
                <a:gd name="connsiteY29" fmla="*/ 844695 h 1809750"/>
                <a:gd name="connsiteX30" fmla="*/ 427224 w 781050"/>
                <a:gd name="connsiteY30" fmla="*/ 808500 h 1809750"/>
                <a:gd name="connsiteX31" fmla="*/ 359597 w 781050"/>
                <a:gd name="connsiteY31" fmla="*/ 861840 h 1809750"/>
                <a:gd name="connsiteX32" fmla="*/ 350072 w 781050"/>
                <a:gd name="connsiteY32" fmla="*/ 978998 h 1809750"/>
                <a:gd name="connsiteX33" fmla="*/ 328164 w 781050"/>
                <a:gd name="connsiteY33" fmla="*/ 1010430 h 1809750"/>
                <a:gd name="connsiteX34" fmla="*/ 158619 w 781050"/>
                <a:gd name="connsiteY34" fmla="*/ 1076153 h 1809750"/>
                <a:gd name="connsiteX35" fmla="*/ 126234 w 781050"/>
                <a:gd name="connsiteY35" fmla="*/ 1065675 h 1809750"/>
                <a:gd name="connsiteX36" fmla="*/ 13839 w 781050"/>
                <a:gd name="connsiteY36" fmla="*/ 611333 h 1809750"/>
                <a:gd name="connsiteX37" fmla="*/ 125282 w 781050"/>
                <a:gd name="connsiteY37" fmla="*/ 298913 h 1809750"/>
                <a:gd name="connsiteX38" fmla="*/ 169097 w 781050"/>
                <a:gd name="connsiteY38" fmla="*/ 295103 h 1809750"/>
                <a:gd name="connsiteX39" fmla="*/ 274824 w 781050"/>
                <a:gd name="connsiteY39" fmla="*/ 400830 h 1809750"/>
                <a:gd name="connsiteX40" fmla="*/ 286254 w 781050"/>
                <a:gd name="connsiteY40" fmla="*/ 448455 h 1809750"/>
                <a:gd name="connsiteX41" fmla="*/ 237677 w 781050"/>
                <a:gd name="connsiteY41" fmla="*/ 593235 h 1809750"/>
                <a:gd name="connsiteX42" fmla="*/ 251964 w 781050"/>
                <a:gd name="connsiteY42" fmla="*/ 624668 h 1809750"/>
                <a:gd name="connsiteX43" fmla="*/ 337689 w 781050"/>
                <a:gd name="connsiteY43" fmla="*/ 584663 h 1809750"/>
                <a:gd name="connsiteX44" fmla="*/ 389124 w 781050"/>
                <a:gd name="connsiteY44" fmla="*/ 450360 h 1809750"/>
                <a:gd name="connsiteX45" fmla="*/ 523427 w 781050"/>
                <a:gd name="connsiteY45" fmla="*/ 398925 h 1809750"/>
                <a:gd name="connsiteX46" fmla="*/ 527237 w 781050"/>
                <a:gd name="connsiteY46" fmla="*/ 397973 h 1809750"/>
                <a:gd name="connsiteX47" fmla="*/ 566289 w 781050"/>
                <a:gd name="connsiteY47" fmla="*/ 317010 h 1809750"/>
                <a:gd name="connsiteX48" fmla="*/ 529142 w 781050"/>
                <a:gd name="connsiteY48" fmla="*/ 300818 h 1809750"/>
                <a:gd name="connsiteX49" fmla="*/ 384362 w 781050"/>
                <a:gd name="connsiteY49" fmla="*/ 349395 h 1809750"/>
                <a:gd name="connsiteX50" fmla="*/ 343404 w 781050"/>
                <a:gd name="connsiteY50" fmla="*/ 339870 h 1809750"/>
                <a:gd name="connsiteX51" fmla="*/ 231962 w 781050"/>
                <a:gd name="connsiteY51" fmla="*/ 229380 h 1809750"/>
                <a:gd name="connsiteX52" fmla="*/ 234819 w 781050"/>
                <a:gd name="connsiteY52" fmla="*/ 179850 h 1809750"/>
                <a:gd name="connsiteX53" fmla="*/ 515807 w 781050"/>
                <a:gd name="connsiteY53" fmla="*/ 40785 h 1809750"/>
                <a:gd name="connsiteX54" fmla="*/ 712022 w 781050"/>
                <a:gd name="connsiteY54" fmla="*/ 7448 h 1809750"/>
                <a:gd name="connsiteX55" fmla="*/ 772029 w 781050"/>
                <a:gd name="connsiteY55" fmla="*/ 64598 h 1809750"/>
                <a:gd name="connsiteX56" fmla="*/ 772982 w 781050"/>
                <a:gd name="connsiteY56" fmla="*/ 193185 h 1809750"/>
                <a:gd name="connsiteX57" fmla="*/ 772982 w 781050"/>
                <a:gd name="connsiteY57" fmla="*/ 382733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81050" h="1809750">
                  <a:moveTo>
                    <a:pt x="772982" y="382733"/>
                  </a:moveTo>
                  <a:cubicBezTo>
                    <a:pt x="772982" y="483698"/>
                    <a:pt x="772029" y="584663"/>
                    <a:pt x="773934" y="686580"/>
                  </a:cubicBezTo>
                  <a:cubicBezTo>
                    <a:pt x="774887" y="719918"/>
                    <a:pt x="765362" y="722775"/>
                    <a:pt x="738692" y="707535"/>
                  </a:cubicBezTo>
                  <a:cubicBezTo>
                    <a:pt x="697734" y="685628"/>
                    <a:pt x="654872" y="666578"/>
                    <a:pt x="614867" y="644670"/>
                  </a:cubicBezTo>
                  <a:cubicBezTo>
                    <a:pt x="592959" y="632288"/>
                    <a:pt x="581529" y="632288"/>
                    <a:pt x="569147" y="658005"/>
                  </a:cubicBezTo>
                  <a:cubicBezTo>
                    <a:pt x="543429" y="712298"/>
                    <a:pt x="542477" y="711345"/>
                    <a:pt x="596769" y="738968"/>
                  </a:cubicBezTo>
                  <a:cubicBezTo>
                    <a:pt x="648204" y="764685"/>
                    <a:pt x="698687" y="790403"/>
                    <a:pt x="750122" y="815168"/>
                  </a:cubicBezTo>
                  <a:cubicBezTo>
                    <a:pt x="767267" y="823740"/>
                    <a:pt x="774887" y="835170"/>
                    <a:pt x="774887" y="854220"/>
                  </a:cubicBezTo>
                  <a:cubicBezTo>
                    <a:pt x="774887" y="1040910"/>
                    <a:pt x="773934" y="1227600"/>
                    <a:pt x="774887" y="1415243"/>
                  </a:cubicBezTo>
                  <a:cubicBezTo>
                    <a:pt x="774887" y="1444770"/>
                    <a:pt x="765362" y="1443818"/>
                    <a:pt x="743454" y="1432388"/>
                  </a:cubicBezTo>
                  <a:cubicBezTo>
                    <a:pt x="702497" y="1410480"/>
                    <a:pt x="660587" y="1391430"/>
                    <a:pt x="619629" y="1369523"/>
                  </a:cubicBezTo>
                  <a:cubicBezTo>
                    <a:pt x="601532" y="1359998"/>
                    <a:pt x="591054" y="1360950"/>
                    <a:pt x="580577" y="1380953"/>
                  </a:cubicBezTo>
                  <a:cubicBezTo>
                    <a:pt x="551049" y="1438103"/>
                    <a:pt x="550097" y="1437150"/>
                    <a:pt x="608199" y="1466678"/>
                  </a:cubicBezTo>
                  <a:cubicBezTo>
                    <a:pt x="654872" y="1490490"/>
                    <a:pt x="701544" y="1514303"/>
                    <a:pt x="749169" y="1536210"/>
                  </a:cubicBezTo>
                  <a:cubicBezTo>
                    <a:pt x="767267" y="1544783"/>
                    <a:pt x="775839" y="1556213"/>
                    <a:pt x="775839" y="1577168"/>
                  </a:cubicBezTo>
                  <a:cubicBezTo>
                    <a:pt x="774887" y="1631460"/>
                    <a:pt x="775839" y="1686705"/>
                    <a:pt x="774887" y="1740998"/>
                  </a:cubicBezTo>
                  <a:cubicBezTo>
                    <a:pt x="773934" y="1788623"/>
                    <a:pt x="757742" y="1803863"/>
                    <a:pt x="709164" y="1803863"/>
                  </a:cubicBezTo>
                  <a:cubicBezTo>
                    <a:pt x="661539" y="1803863"/>
                    <a:pt x="613914" y="1803863"/>
                    <a:pt x="566289" y="1803863"/>
                  </a:cubicBezTo>
                  <a:cubicBezTo>
                    <a:pt x="546287" y="1803863"/>
                    <a:pt x="534857" y="1797195"/>
                    <a:pt x="533904" y="1775288"/>
                  </a:cubicBezTo>
                  <a:cubicBezTo>
                    <a:pt x="525332" y="1598123"/>
                    <a:pt x="446274" y="1452390"/>
                    <a:pt x="333879" y="1319993"/>
                  </a:cubicBezTo>
                  <a:cubicBezTo>
                    <a:pt x="295779" y="1274273"/>
                    <a:pt x="257679" y="1228553"/>
                    <a:pt x="218627" y="1183785"/>
                  </a:cubicBezTo>
                  <a:cubicBezTo>
                    <a:pt x="201482" y="1164735"/>
                    <a:pt x="203387" y="1156163"/>
                    <a:pt x="228152" y="1147590"/>
                  </a:cubicBezTo>
                  <a:cubicBezTo>
                    <a:pt x="270062" y="1133303"/>
                    <a:pt x="311019" y="1118063"/>
                    <a:pt x="351024" y="1100918"/>
                  </a:cubicBezTo>
                  <a:cubicBezTo>
                    <a:pt x="369122" y="1093298"/>
                    <a:pt x="381504" y="1096155"/>
                    <a:pt x="395792" y="1108538"/>
                  </a:cubicBezTo>
                  <a:cubicBezTo>
                    <a:pt x="434844" y="1144733"/>
                    <a:pt x="475802" y="1179023"/>
                    <a:pt x="514854" y="1216170"/>
                  </a:cubicBezTo>
                  <a:cubicBezTo>
                    <a:pt x="530094" y="1230458"/>
                    <a:pt x="537714" y="1229505"/>
                    <a:pt x="551049" y="1214265"/>
                  </a:cubicBezTo>
                  <a:cubicBezTo>
                    <a:pt x="595817" y="1164735"/>
                    <a:pt x="596769" y="1165688"/>
                    <a:pt x="548192" y="1121873"/>
                  </a:cubicBezTo>
                  <a:cubicBezTo>
                    <a:pt x="524379" y="1099965"/>
                    <a:pt x="502472" y="1076153"/>
                    <a:pt x="475802" y="1058055"/>
                  </a:cubicBezTo>
                  <a:cubicBezTo>
                    <a:pt x="444369" y="1036148"/>
                    <a:pt x="435797" y="1008525"/>
                    <a:pt x="440559" y="972330"/>
                  </a:cubicBezTo>
                  <a:cubicBezTo>
                    <a:pt x="446274" y="930420"/>
                    <a:pt x="449132" y="887558"/>
                    <a:pt x="453894" y="844695"/>
                  </a:cubicBezTo>
                  <a:cubicBezTo>
                    <a:pt x="456752" y="822788"/>
                    <a:pt x="455799" y="809453"/>
                    <a:pt x="427224" y="808500"/>
                  </a:cubicBezTo>
                  <a:cubicBezTo>
                    <a:pt x="367217" y="805643"/>
                    <a:pt x="366264" y="803738"/>
                    <a:pt x="359597" y="861840"/>
                  </a:cubicBezTo>
                  <a:cubicBezTo>
                    <a:pt x="354834" y="900893"/>
                    <a:pt x="351977" y="939945"/>
                    <a:pt x="350072" y="978998"/>
                  </a:cubicBezTo>
                  <a:cubicBezTo>
                    <a:pt x="349119" y="995190"/>
                    <a:pt x="345309" y="1004715"/>
                    <a:pt x="328164" y="1010430"/>
                  </a:cubicBezTo>
                  <a:cubicBezTo>
                    <a:pt x="271014" y="1031385"/>
                    <a:pt x="214817" y="1053293"/>
                    <a:pt x="158619" y="1076153"/>
                  </a:cubicBezTo>
                  <a:cubicBezTo>
                    <a:pt x="142427" y="1082820"/>
                    <a:pt x="135759" y="1078058"/>
                    <a:pt x="126234" y="1065675"/>
                  </a:cubicBezTo>
                  <a:cubicBezTo>
                    <a:pt x="26222" y="930420"/>
                    <a:pt x="-9021" y="778020"/>
                    <a:pt x="13839" y="611333"/>
                  </a:cubicBezTo>
                  <a:cubicBezTo>
                    <a:pt x="29079" y="498938"/>
                    <a:pt x="61464" y="394163"/>
                    <a:pt x="125282" y="298913"/>
                  </a:cubicBezTo>
                  <a:cubicBezTo>
                    <a:pt x="140522" y="276053"/>
                    <a:pt x="150047" y="274148"/>
                    <a:pt x="169097" y="295103"/>
                  </a:cubicBezTo>
                  <a:cubicBezTo>
                    <a:pt x="202434" y="332250"/>
                    <a:pt x="238629" y="366540"/>
                    <a:pt x="274824" y="400830"/>
                  </a:cubicBezTo>
                  <a:cubicBezTo>
                    <a:pt x="290064" y="415118"/>
                    <a:pt x="292922" y="429405"/>
                    <a:pt x="286254" y="448455"/>
                  </a:cubicBezTo>
                  <a:cubicBezTo>
                    <a:pt x="269109" y="497033"/>
                    <a:pt x="254822" y="545610"/>
                    <a:pt x="237677" y="593235"/>
                  </a:cubicBezTo>
                  <a:cubicBezTo>
                    <a:pt x="231009" y="611333"/>
                    <a:pt x="234819" y="618000"/>
                    <a:pt x="251964" y="624668"/>
                  </a:cubicBezTo>
                  <a:cubicBezTo>
                    <a:pt x="315782" y="649433"/>
                    <a:pt x="315782" y="649433"/>
                    <a:pt x="337689" y="584663"/>
                  </a:cubicBezTo>
                  <a:cubicBezTo>
                    <a:pt x="352929" y="538943"/>
                    <a:pt x="357692" y="480840"/>
                    <a:pt x="389124" y="450360"/>
                  </a:cubicBezTo>
                  <a:cubicBezTo>
                    <a:pt x="419604" y="418928"/>
                    <a:pt x="477707" y="415118"/>
                    <a:pt x="523427" y="398925"/>
                  </a:cubicBezTo>
                  <a:cubicBezTo>
                    <a:pt x="524379" y="398925"/>
                    <a:pt x="525332" y="397973"/>
                    <a:pt x="527237" y="397973"/>
                  </a:cubicBezTo>
                  <a:cubicBezTo>
                    <a:pt x="589149" y="377970"/>
                    <a:pt x="587244" y="377970"/>
                    <a:pt x="566289" y="317010"/>
                  </a:cubicBezTo>
                  <a:cubicBezTo>
                    <a:pt x="558669" y="295103"/>
                    <a:pt x="547239" y="294150"/>
                    <a:pt x="529142" y="300818"/>
                  </a:cubicBezTo>
                  <a:cubicBezTo>
                    <a:pt x="480564" y="317963"/>
                    <a:pt x="431987" y="332250"/>
                    <a:pt x="384362" y="349395"/>
                  </a:cubicBezTo>
                  <a:cubicBezTo>
                    <a:pt x="367217" y="356063"/>
                    <a:pt x="355787" y="352253"/>
                    <a:pt x="343404" y="339870"/>
                  </a:cubicBezTo>
                  <a:cubicBezTo>
                    <a:pt x="307209" y="301770"/>
                    <a:pt x="271014" y="263670"/>
                    <a:pt x="231962" y="229380"/>
                  </a:cubicBezTo>
                  <a:cubicBezTo>
                    <a:pt x="209102" y="208425"/>
                    <a:pt x="214817" y="196995"/>
                    <a:pt x="234819" y="179850"/>
                  </a:cubicBezTo>
                  <a:cubicBezTo>
                    <a:pt x="316734" y="112223"/>
                    <a:pt x="411984" y="68408"/>
                    <a:pt x="515807" y="40785"/>
                  </a:cubicBezTo>
                  <a:cubicBezTo>
                    <a:pt x="580577" y="23640"/>
                    <a:pt x="646299" y="14115"/>
                    <a:pt x="712022" y="7448"/>
                  </a:cubicBezTo>
                  <a:cubicBezTo>
                    <a:pt x="750122" y="4590"/>
                    <a:pt x="770124" y="21735"/>
                    <a:pt x="772029" y="64598"/>
                  </a:cubicBezTo>
                  <a:cubicBezTo>
                    <a:pt x="773934" y="107460"/>
                    <a:pt x="772982" y="150323"/>
                    <a:pt x="772982" y="193185"/>
                  </a:cubicBezTo>
                  <a:cubicBezTo>
                    <a:pt x="772982" y="257003"/>
                    <a:pt x="772982" y="319868"/>
                    <a:pt x="772982" y="382733"/>
                  </a:cubicBezTo>
                  <a:close/>
                </a:path>
              </a:pathLst>
            </a:custGeom>
            <a:solidFill>
              <a:srgbClr val="5AB4D8"/>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69" name="Freeform: Shape 68">
              <a:extLst>
                <a:ext uri="{FF2B5EF4-FFF2-40B4-BE49-F238E27FC236}">
                  <a16:creationId xmlns:a16="http://schemas.microsoft.com/office/drawing/2014/main" id="{AF30DEE4-7412-4B1E-9238-7A8D1E35476C}"/>
                </a:ext>
              </a:extLst>
            </p:cNvPr>
            <p:cNvSpPr/>
            <p:nvPr/>
          </p:nvSpPr>
          <p:spPr>
            <a:xfrm>
              <a:off x="1806722" y="786994"/>
              <a:ext cx="771525" cy="1800225"/>
            </a:xfrm>
            <a:custGeom>
              <a:avLst/>
              <a:gdLst>
                <a:gd name="connsiteX0" fmla="*/ 610076 w 771525"/>
                <a:gd name="connsiteY0" fmla="*/ 243340 h 1800225"/>
                <a:gd name="connsiteX1" fmla="*/ 675799 w 771525"/>
                <a:gd name="connsiteY1" fmla="*/ 328112 h 1800225"/>
                <a:gd name="connsiteX2" fmla="*/ 720566 w 771525"/>
                <a:gd name="connsiteY2" fmla="*/ 422410 h 1800225"/>
                <a:gd name="connsiteX3" fmla="*/ 731044 w 771525"/>
                <a:gd name="connsiteY3" fmla="*/ 926282 h 1800225"/>
                <a:gd name="connsiteX4" fmla="*/ 653891 w 771525"/>
                <a:gd name="connsiteY4" fmla="*/ 1066300 h 1800225"/>
                <a:gd name="connsiteX5" fmla="*/ 624364 w 771525"/>
                <a:gd name="connsiteY5" fmla="*/ 1074872 h 1800225"/>
                <a:gd name="connsiteX6" fmla="*/ 451009 w 771525"/>
                <a:gd name="connsiteY6" fmla="*/ 1009150 h 1800225"/>
                <a:gd name="connsiteX7" fmla="*/ 431006 w 771525"/>
                <a:gd name="connsiteY7" fmla="*/ 980575 h 1800225"/>
                <a:gd name="connsiteX8" fmla="*/ 417671 w 771525"/>
                <a:gd name="connsiteY8" fmla="*/ 824365 h 1800225"/>
                <a:gd name="connsiteX9" fmla="*/ 391001 w 771525"/>
                <a:gd name="connsiteY9" fmla="*/ 802457 h 1800225"/>
                <a:gd name="connsiteX10" fmla="*/ 330041 w 771525"/>
                <a:gd name="connsiteY10" fmla="*/ 875800 h 1800225"/>
                <a:gd name="connsiteX11" fmla="*/ 332899 w 771525"/>
                <a:gd name="connsiteY11" fmla="*/ 918662 h 1800225"/>
                <a:gd name="connsiteX12" fmla="*/ 260509 w 771525"/>
                <a:gd name="connsiteY12" fmla="*/ 1094875 h 1800225"/>
                <a:gd name="connsiteX13" fmla="*/ 230981 w 771525"/>
                <a:gd name="connsiteY13" fmla="*/ 1120592 h 1800225"/>
                <a:gd name="connsiteX14" fmla="*/ 228124 w 771525"/>
                <a:gd name="connsiteY14" fmla="*/ 1212985 h 1800225"/>
                <a:gd name="connsiteX15" fmla="*/ 264319 w 771525"/>
                <a:gd name="connsiteY15" fmla="*/ 1214890 h 1800225"/>
                <a:gd name="connsiteX16" fmla="*/ 386239 w 771525"/>
                <a:gd name="connsiteY16" fmla="*/ 1104400 h 1800225"/>
                <a:gd name="connsiteX17" fmla="*/ 424339 w 771525"/>
                <a:gd name="connsiteY17" fmla="*/ 1096780 h 1800225"/>
                <a:gd name="connsiteX18" fmla="*/ 553879 w 771525"/>
                <a:gd name="connsiteY18" fmla="*/ 1146310 h 1800225"/>
                <a:gd name="connsiteX19" fmla="*/ 561499 w 771525"/>
                <a:gd name="connsiteY19" fmla="*/ 1182505 h 1800225"/>
                <a:gd name="connsiteX20" fmla="*/ 351949 w 771525"/>
                <a:gd name="connsiteY20" fmla="*/ 1448252 h 1800225"/>
                <a:gd name="connsiteX21" fmla="*/ 250031 w 771525"/>
                <a:gd name="connsiteY21" fmla="*/ 1749242 h 1800225"/>
                <a:gd name="connsiteX22" fmla="*/ 194786 w 771525"/>
                <a:gd name="connsiteY22" fmla="*/ 1800677 h 1800225"/>
                <a:gd name="connsiteX23" fmla="*/ 62389 w 771525"/>
                <a:gd name="connsiteY23" fmla="*/ 1800677 h 1800225"/>
                <a:gd name="connsiteX24" fmla="*/ 8096 w 771525"/>
                <a:gd name="connsiteY24" fmla="*/ 1746385 h 1800225"/>
                <a:gd name="connsiteX25" fmla="*/ 7144 w 771525"/>
                <a:gd name="connsiteY25" fmla="*/ 1568267 h 1800225"/>
                <a:gd name="connsiteX26" fmla="*/ 30004 w 771525"/>
                <a:gd name="connsiteY26" fmla="*/ 1533025 h 1800225"/>
                <a:gd name="connsiteX27" fmla="*/ 199549 w 771525"/>
                <a:gd name="connsiteY27" fmla="*/ 1449205 h 1800225"/>
                <a:gd name="connsiteX28" fmla="*/ 213836 w 771525"/>
                <a:gd name="connsiteY28" fmla="*/ 1409200 h 1800225"/>
                <a:gd name="connsiteX29" fmla="*/ 128111 w 771525"/>
                <a:gd name="connsiteY29" fmla="*/ 1380625 h 1800225"/>
                <a:gd name="connsiteX30" fmla="*/ 32861 w 771525"/>
                <a:gd name="connsiteY30" fmla="*/ 1429202 h 1800225"/>
                <a:gd name="connsiteX31" fmla="*/ 8096 w 771525"/>
                <a:gd name="connsiteY31" fmla="*/ 1414915 h 1800225"/>
                <a:gd name="connsiteX32" fmla="*/ 8096 w 771525"/>
                <a:gd name="connsiteY32" fmla="*/ 843415 h 1800225"/>
                <a:gd name="connsiteX33" fmla="*/ 32861 w 771525"/>
                <a:gd name="connsiteY33" fmla="*/ 809125 h 1800225"/>
                <a:gd name="connsiteX34" fmla="*/ 208121 w 771525"/>
                <a:gd name="connsiteY34" fmla="*/ 722447 h 1800225"/>
                <a:gd name="connsiteX35" fmla="*/ 223361 w 771525"/>
                <a:gd name="connsiteY35" fmla="*/ 683395 h 1800225"/>
                <a:gd name="connsiteX36" fmla="*/ 137636 w 771525"/>
                <a:gd name="connsiteY36" fmla="*/ 654820 h 1800225"/>
                <a:gd name="connsiteX37" fmla="*/ 14764 w 771525"/>
                <a:gd name="connsiteY37" fmla="*/ 716732 h 1800225"/>
                <a:gd name="connsiteX38" fmla="*/ 8096 w 771525"/>
                <a:gd name="connsiteY38" fmla="*/ 687205 h 1800225"/>
                <a:gd name="connsiteX39" fmla="*/ 8096 w 771525"/>
                <a:gd name="connsiteY39" fmla="*/ 72842 h 1800225"/>
                <a:gd name="connsiteX40" fmla="*/ 81439 w 771525"/>
                <a:gd name="connsiteY40" fmla="*/ 8072 h 1800225"/>
                <a:gd name="connsiteX41" fmla="*/ 475774 w 771525"/>
                <a:gd name="connsiteY41" fmla="*/ 129992 h 1800225"/>
                <a:gd name="connsiteX42" fmla="*/ 543401 w 771525"/>
                <a:gd name="connsiteY42" fmla="*/ 188095 h 1800225"/>
                <a:gd name="connsiteX43" fmla="*/ 475774 w 771525"/>
                <a:gd name="connsiteY43" fmla="*/ 250007 h 1800225"/>
                <a:gd name="connsiteX44" fmla="*/ 370046 w 771525"/>
                <a:gd name="connsiteY44" fmla="*/ 347162 h 1800225"/>
                <a:gd name="connsiteX45" fmla="*/ 230029 w 771525"/>
                <a:gd name="connsiteY45" fmla="*/ 308110 h 1800225"/>
                <a:gd name="connsiteX46" fmla="*/ 156686 w 771525"/>
                <a:gd name="connsiteY46" fmla="*/ 343352 h 1800225"/>
                <a:gd name="connsiteX47" fmla="*/ 180499 w 771525"/>
                <a:gd name="connsiteY47" fmla="*/ 389072 h 1800225"/>
                <a:gd name="connsiteX48" fmla="*/ 210979 w 771525"/>
                <a:gd name="connsiteY48" fmla="*/ 398597 h 1800225"/>
                <a:gd name="connsiteX49" fmla="*/ 342424 w 771525"/>
                <a:gd name="connsiteY49" fmla="*/ 449080 h 1800225"/>
                <a:gd name="connsiteX50" fmla="*/ 393859 w 771525"/>
                <a:gd name="connsiteY50" fmla="*/ 583382 h 1800225"/>
                <a:gd name="connsiteX51" fmla="*/ 480536 w 771525"/>
                <a:gd name="connsiteY51" fmla="*/ 625292 h 1800225"/>
                <a:gd name="connsiteX52" fmla="*/ 495776 w 771525"/>
                <a:gd name="connsiteY52" fmla="*/ 594812 h 1800225"/>
                <a:gd name="connsiteX53" fmla="*/ 447199 w 771525"/>
                <a:gd name="connsiteY53" fmla="*/ 453842 h 1800225"/>
                <a:gd name="connsiteX54" fmla="*/ 461486 w 771525"/>
                <a:gd name="connsiteY54" fmla="*/ 395740 h 1800225"/>
                <a:gd name="connsiteX55" fmla="*/ 610076 w 771525"/>
                <a:gd name="connsiteY55" fmla="*/ 243340 h 180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71525" h="1800225">
                  <a:moveTo>
                    <a:pt x="610076" y="243340"/>
                  </a:moveTo>
                  <a:cubicBezTo>
                    <a:pt x="612934" y="240482"/>
                    <a:pt x="671036" y="320492"/>
                    <a:pt x="675799" y="328112"/>
                  </a:cubicBezTo>
                  <a:cubicBezTo>
                    <a:pt x="693896" y="357640"/>
                    <a:pt x="708184" y="390025"/>
                    <a:pt x="720566" y="422410"/>
                  </a:cubicBezTo>
                  <a:cubicBezTo>
                    <a:pt x="778669" y="582430"/>
                    <a:pt x="795814" y="765310"/>
                    <a:pt x="731044" y="926282"/>
                  </a:cubicBezTo>
                  <a:cubicBezTo>
                    <a:pt x="711041" y="975812"/>
                    <a:pt x="682466" y="1021532"/>
                    <a:pt x="653891" y="1066300"/>
                  </a:cubicBezTo>
                  <a:cubicBezTo>
                    <a:pt x="646271" y="1077730"/>
                    <a:pt x="638651" y="1080587"/>
                    <a:pt x="624364" y="1074872"/>
                  </a:cubicBezTo>
                  <a:cubicBezTo>
                    <a:pt x="567214" y="1052012"/>
                    <a:pt x="509111" y="1030105"/>
                    <a:pt x="451009" y="1009150"/>
                  </a:cubicBezTo>
                  <a:cubicBezTo>
                    <a:pt x="436721" y="1003435"/>
                    <a:pt x="431959" y="995815"/>
                    <a:pt x="431006" y="980575"/>
                  </a:cubicBezTo>
                  <a:cubicBezTo>
                    <a:pt x="427196" y="928187"/>
                    <a:pt x="420529" y="876752"/>
                    <a:pt x="417671" y="824365"/>
                  </a:cubicBezTo>
                  <a:cubicBezTo>
                    <a:pt x="416719" y="804362"/>
                    <a:pt x="409099" y="801505"/>
                    <a:pt x="391001" y="802457"/>
                  </a:cubicBezTo>
                  <a:cubicBezTo>
                    <a:pt x="322421" y="807220"/>
                    <a:pt x="322421" y="807220"/>
                    <a:pt x="330041" y="875800"/>
                  </a:cubicBezTo>
                  <a:cubicBezTo>
                    <a:pt x="331946" y="890087"/>
                    <a:pt x="329089" y="905327"/>
                    <a:pt x="332899" y="918662"/>
                  </a:cubicBezTo>
                  <a:cubicBezTo>
                    <a:pt x="358616" y="997720"/>
                    <a:pt x="325279" y="1052012"/>
                    <a:pt x="260509" y="1094875"/>
                  </a:cubicBezTo>
                  <a:cubicBezTo>
                    <a:pt x="250031" y="1102495"/>
                    <a:pt x="240506" y="1112020"/>
                    <a:pt x="230981" y="1120592"/>
                  </a:cubicBezTo>
                  <a:cubicBezTo>
                    <a:pt x="182404" y="1163455"/>
                    <a:pt x="183356" y="1163455"/>
                    <a:pt x="228124" y="1212985"/>
                  </a:cubicBezTo>
                  <a:cubicBezTo>
                    <a:pt x="241459" y="1228225"/>
                    <a:pt x="249079" y="1229177"/>
                    <a:pt x="264319" y="1214890"/>
                  </a:cubicBezTo>
                  <a:cubicBezTo>
                    <a:pt x="304324" y="1177742"/>
                    <a:pt x="346234" y="1141547"/>
                    <a:pt x="386239" y="1104400"/>
                  </a:cubicBezTo>
                  <a:cubicBezTo>
                    <a:pt x="398621" y="1092970"/>
                    <a:pt x="408146" y="1090112"/>
                    <a:pt x="424339" y="1096780"/>
                  </a:cubicBezTo>
                  <a:cubicBezTo>
                    <a:pt x="467201" y="1114877"/>
                    <a:pt x="510064" y="1132022"/>
                    <a:pt x="553879" y="1146310"/>
                  </a:cubicBezTo>
                  <a:cubicBezTo>
                    <a:pt x="580549" y="1154882"/>
                    <a:pt x="576739" y="1164407"/>
                    <a:pt x="561499" y="1182505"/>
                  </a:cubicBezTo>
                  <a:cubicBezTo>
                    <a:pt x="489109" y="1269182"/>
                    <a:pt x="411004" y="1351097"/>
                    <a:pt x="351949" y="1448252"/>
                  </a:cubicBezTo>
                  <a:cubicBezTo>
                    <a:pt x="294799" y="1540645"/>
                    <a:pt x="257651" y="1639705"/>
                    <a:pt x="250031" y="1749242"/>
                  </a:cubicBezTo>
                  <a:cubicBezTo>
                    <a:pt x="246221" y="1799725"/>
                    <a:pt x="244316" y="1800677"/>
                    <a:pt x="194786" y="1800677"/>
                  </a:cubicBezTo>
                  <a:cubicBezTo>
                    <a:pt x="150971" y="1800677"/>
                    <a:pt x="106204" y="1801630"/>
                    <a:pt x="62389" y="1800677"/>
                  </a:cubicBezTo>
                  <a:cubicBezTo>
                    <a:pt x="24289" y="1799725"/>
                    <a:pt x="8096" y="1784485"/>
                    <a:pt x="8096" y="1746385"/>
                  </a:cubicBezTo>
                  <a:cubicBezTo>
                    <a:pt x="7144" y="1687330"/>
                    <a:pt x="9049" y="1627322"/>
                    <a:pt x="7144" y="1568267"/>
                  </a:cubicBezTo>
                  <a:cubicBezTo>
                    <a:pt x="7144" y="1550170"/>
                    <a:pt x="13811" y="1540645"/>
                    <a:pt x="30004" y="1533025"/>
                  </a:cubicBezTo>
                  <a:cubicBezTo>
                    <a:pt x="87154" y="1505402"/>
                    <a:pt x="142399" y="1475875"/>
                    <a:pt x="199549" y="1449205"/>
                  </a:cubicBezTo>
                  <a:cubicBezTo>
                    <a:pt x="219551" y="1439680"/>
                    <a:pt x="225266" y="1432060"/>
                    <a:pt x="213836" y="1409200"/>
                  </a:cubicBezTo>
                  <a:cubicBezTo>
                    <a:pt x="184309" y="1353002"/>
                    <a:pt x="185261" y="1352050"/>
                    <a:pt x="128111" y="1380625"/>
                  </a:cubicBezTo>
                  <a:cubicBezTo>
                    <a:pt x="95726" y="1396817"/>
                    <a:pt x="64294" y="1412057"/>
                    <a:pt x="32861" y="1429202"/>
                  </a:cubicBezTo>
                  <a:cubicBezTo>
                    <a:pt x="15716" y="1437775"/>
                    <a:pt x="8096" y="1437775"/>
                    <a:pt x="8096" y="1414915"/>
                  </a:cubicBezTo>
                  <a:cubicBezTo>
                    <a:pt x="9049" y="1224415"/>
                    <a:pt x="9049" y="1033915"/>
                    <a:pt x="8096" y="843415"/>
                  </a:cubicBezTo>
                  <a:cubicBezTo>
                    <a:pt x="8096" y="824365"/>
                    <a:pt x="17621" y="816745"/>
                    <a:pt x="32861" y="809125"/>
                  </a:cubicBezTo>
                  <a:cubicBezTo>
                    <a:pt x="91916" y="780550"/>
                    <a:pt x="150019" y="750070"/>
                    <a:pt x="208121" y="722447"/>
                  </a:cubicBezTo>
                  <a:cubicBezTo>
                    <a:pt x="227171" y="712922"/>
                    <a:pt x="235744" y="706255"/>
                    <a:pt x="223361" y="683395"/>
                  </a:cubicBezTo>
                  <a:cubicBezTo>
                    <a:pt x="193834" y="627197"/>
                    <a:pt x="195739" y="626245"/>
                    <a:pt x="137636" y="654820"/>
                  </a:cubicBezTo>
                  <a:cubicBezTo>
                    <a:pt x="96679" y="675775"/>
                    <a:pt x="54769" y="695777"/>
                    <a:pt x="14764" y="716732"/>
                  </a:cubicBezTo>
                  <a:cubicBezTo>
                    <a:pt x="5239" y="705302"/>
                    <a:pt x="8096" y="695777"/>
                    <a:pt x="8096" y="687205"/>
                  </a:cubicBezTo>
                  <a:cubicBezTo>
                    <a:pt x="8096" y="482417"/>
                    <a:pt x="8096" y="277630"/>
                    <a:pt x="8096" y="72842"/>
                  </a:cubicBezTo>
                  <a:cubicBezTo>
                    <a:pt x="8096" y="15692"/>
                    <a:pt x="24289" y="3310"/>
                    <a:pt x="81439" y="8072"/>
                  </a:cubicBezTo>
                  <a:cubicBezTo>
                    <a:pt x="222409" y="20455"/>
                    <a:pt x="355759" y="53792"/>
                    <a:pt x="475774" y="129992"/>
                  </a:cubicBezTo>
                  <a:cubicBezTo>
                    <a:pt x="500539" y="146185"/>
                    <a:pt x="531971" y="156662"/>
                    <a:pt x="543401" y="188095"/>
                  </a:cubicBezTo>
                  <a:cubicBezTo>
                    <a:pt x="514826" y="202382"/>
                    <a:pt x="497681" y="229052"/>
                    <a:pt x="475774" y="250007"/>
                  </a:cubicBezTo>
                  <a:cubicBezTo>
                    <a:pt x="440531" y="283345"/>
                    <a:pt x="411004" y="334780"/>
                    <a:pt x="370046" y="347162"/>
                  </a:cubicBezTo>
                  <a:cubicBezTo>
                    <a:pt x="327184" y="359545"/>
                    <a:pt x="276701" y="322397"/>
                    <a:pt x="230029" y="308110"/>
                  </a:cubicBezTo>
                  <a:cubicBezTo>
                    <a:pt x="174784" y="290965"/>
                    <a:pt x="176689" y="290965"/>
                    <a:pt x="156686" y="343352"/>
                  </a:cubicBezTo>
                  <a:cubicBezTo>
                    <a:pt x="145256" y="371927"/>
                    <a:pt x="150971" y="384310"/>
                    <a:pt x="180499" y="389072"/>
                  </a:cubicBezTo>
                  <a:cubicBezTo>
                    <a:pt x="190976" y="390977"/>
                    <a:pt x="200501" y="395740"/>
                    <a:pt x="210979" y="398597"/>
                  </a:cubicBezTo>
                  <a:cubicBezTo>
                    <a:pt x="255746" y="413837"/>
                    <a:pt x="309086" y="419552"/>
                    <a:pt x="342424" y="449080"/>
                  </a:cubicBezTo>
                  <a:cubicBezTo>
                    <a:pt x="376714" y="479560"/>
                    <a:pt x="377666" y="537662"/>
                    <a:pt x="393859" y="583382"/>
                  </a:cubicBezTo>
                  <a:cubicBezTo>
                    <a:pt x="417671" y="649105"/>
                    <a:pt x="415766" y="649105"/>
                    <a:pt x="480536" y="625292"/>
                  </a:cubicBezTo>
                  <a:cubicBezTo>
                    <a:pt x="497681" y="618625"/>
                    <a:pt x="502444" y="612910"/>
                    <a:pt x="495776" y="594812"/>
                  </a:cubicBezTo>
                  <a:cubicBezTo>
                    <a:pt x="478631" y="548140"/>
                    <a:pt x="465296" y="499562"/>
                    <a:pt x="447199" y="453842"/>
                  </a:cubicBezTo>
                  <a:cubicBezTo>
                    <a:pt x="437674" y="429077"/>
                    <a:pt x="442436" y="413837"/>
                    <a:pt x="461486" y="395740"/>
                  </a:cubicBezTo>
                  <a:cubicBezTo>
                    <a:pt x="511969" y="343352"/>
                    <a:pt x="560546" y="292870"/>
                    <a:pt x="610076" y="243340"/>
                  </a:cubicBezTo>
                  <a:close/>
                </a:path>
              </a:pathLst>
            </a:custGeom>
            <a:solidFill>
              <a:srgbClr val="3A99C6"/>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70" name="Freeform: Shape 69">
              <a:extLst>
                <a:ext uri="{FF2B5EF4-FFF2-40B4-BE49-F238E27FC236}">
                  <a16:creationId xmlns:a16="http://schemas.microsoft.com/office/drawing/2014/main" id="{69EED7B3-2201-4987-B9FC-A76014DCE093}"/>
                </a:ext>
              </a:extLst>
            </p:cNvPr>
            <p:cNvSpPr/>
            <p:nvPr/>
          </p:nvSpPr>
          <p:spPr>
            <a:xfrm>
              <a:off x="2351552" y="965088"/>
              <a:ext cx="19050" cy="19050"/>
            </a:xfrm>
            <a:custGeom>
              <a:avLst/>
              <a:gdLst>
                <a:gd name="connsiteX0" fmla="*/ 14764 w 19050"/>
                <a:gd name="connsiteY0" fmla="*/ 14764 h 19050"/>
                <a:gd name="connsiteX1" fmla="*/ 7144 w 19050"/>
                <a:gd name="connsiteY1" fmla="*/ 7144 h 19050"/>
                <a:gd name="connsiteX2" fmla="*/ 14764 w 19050"/>
                <a:gd name="connsiteY2" fmla="*/ 14764 h 19050"/>
              </a:gdLst>
              <a:ahLst/>
              <a:cxnLst>
                <a:cxn ang="0">
                  <a:pos x="connsiteX0" y="connsiteY0"/>
                </a:cxn>
                <a:cxn ang="0">
                  <a:pos x="connsiteX1" y="connsiteY1"/>
                </a:cxn>
                <a:cxn ang="0">
                  <a:pos x="connsiteX2" y="connsiteY2"/>
                </a:cxn>
              </a:cxnLst>
              <a:rect l="l" t="t" r="r" b="b"/>
              <a:pathLst>
                <a:path w="19050" h="19050">
                  <a:moveTo>
                    <a:pt x="14764" y="14764"/>
                  </a:moveTo>
                  <a:cubicBezTo>
                    <a:pt x="11906" y="11906"/>
                    <a:pt x="10001" y="10001"/>
                    <a:pt x="7144" y="7144"/>
                  </a:cubicBezTo>
                  <a:cubicBezTo>
                    <a:pt x="10001" y="10001"/>
                    <a:pt x="12859" y="12859"/>
                    <a:pt x="14764" y="14764"/>
                  </a:cubicBezTo>
                  <a:close/>
                </a:path>
              </a:pathLst>
            </a:custGeom>
            <a:solidFill>
              <a:srgbClr val="DCE8F1"/>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71" name="Freeform: Shape 70">
              <a:extLst>
                <a:ext uri="{FF2B5EF4-FFF2-40B4-BE49-F238E27FC236}">
                  <a16:creationId xmlns:a16="http://schemas.microsoft.com/office/drawing/2014/main" id="{94E0907F-5381-4375-8AF4-87016A9B8DD2}"/>
                </a:ext>
              </a:extLst>
            </p:cNvPr>
            <p:cNvSpPr/>
            <p:nvPr/>
          </p:nvSpPr>
          <p:spPr>
            <a:xfrm>
              <a:off x="2359172" y="972708"/>
              <a:ext cx="19050" cy="19050"/>
            </a:xfrm>
            <a:custGeom>
              <a:avLst/>
              <a:gdLst>
                <a:gd name="connsiteX0" fmla="*/ 14764 w 19050"/>
                <a:gd name="connsiteY0" fmla="*/ 14764 h 19050"/>
                <a:gd name="connsiteX1" fmla="*/ 7144 w 19050"/>
                <a:gd name="connsiteY1" fmla="*/ 7144 h 19050"/>
                <a:gd name="connsiteX2" fmla="*/ 14764 w 19050"/>
                <a:gd name="connsiteY2" fmla="*/ 14764 h 19050"/>
              </a:gdLst>
              <a:ahLst/>
              <a:cxnLst>
                <a:cxn ang="0">
                  <a:pos x="connsiteX0" y="connsiteY0"/>
                </a:cxn>
                <a:cxn ang="0">
                  <a:pos x="connsiteX1" y="connsiteY1"/>
                </a:cxn>
                <a:cxn ang="0">
                  <a:pos x="connsiteX2" y="connsiteY2"/>
                </a:cxn>
              </a:cxnLst>
              <a:rect l="l" t="t" r="r" b="b"/>
              <a:pathLst>
                <a:path w="19050" h="19050">
                  <a:moveTo>
                    <a:pt x="14764" y="14764"/>
                  </a:moveTo>
                  <a:cubicBezTo>
                    <a:pt x="11906" y="11906"/>
                    <a:pt x="10001" y="10001"/>
                    <a:pt x="7144" y="7144"/>
                  </a:cubicBezTo>
                  <a:cubicBezTo>
                    <a:pt x="9049" y="10001"/>
                    <a:pt x="11906" y="11906"/>
                    <a:pt x="14764" y="14764"/>
                  </a:cubicBezTo>
                  <a:close/>
                </a:path>
              </a:pathLst>
            </a:custGeom>
            <a:solidFill>
              <a:srgbClr val="DCE8F1"/>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72" name="Freeform: Shape 71">
              <a:extLst>
                <a:ext uri="{FF2B5EF4-FFF2-40B4-BE49-F238E27FC236}">
                  <a16:creationId xmlns:a16="http://schemas.microsoft.com/office/drawing/2014/main" id="{99284241-F701-4522-A79E-8B1E31C0F837}"/>
                </a:ext>
              </a:extLst>
            </p:cNvPr>
            <p:cNvSpPr/>
            <p:nvPr/>
          </p:nvSpPr>
          <p:spPr>
            <a:xfrm>
              <a:off x="2380127" y="986995"/>
              <a:ext cx="19050" cy="19050"/>
            </a:xfrm>
            <a:custGeom>
              <a:avLst/>
              <a:gdLst>
                <a:gd name="connsiteX0" fmla="*/ 14764 w 19050"/>
                <a:gd name="connsiteY0" fmla="*/ 14764 h 19050"/>
                <a:gd name="connsiteX1" fmla="*/ 7144 w 19050"/>
                <a:gd name="connsiteY1" fmla="*/ 7144 h 19050"/>
                <a:gd name="connsiteX2" fmla="*/ 14764 w 19050"/>
                <a:gd name="connsiteY2" fmla="*/ 14764 h 19050"/>
              </a:gdLst>
              <a:ahLst/>
              <a:cxnLst>
                <a:cxn ang="0">
                  <a:pos x="connsiteX0" y="connsiteY0"/>
                </a:cxn>
                <a:cxn ang="0">
                  <a:pos x="connsiteX1" y="connsiteY1"/>
                </a:cxn>
                <a:cxn ang="0">
                  <a:pos x="connsiteX2" y="connsiteY2"/>
                </a:cxn>
              </a:cxnLst>
              <a:rect l="l" t="t" r="r" b="b"/>
              <a:pathLst>
                <a:path w="19050" h="19050">
                  <a:moveTo>
                    <a:pt x="14764" y="14764"/>
                  </a:moveTo>
                  <a:cubicBezTo>
                    <a:pt x="11906" y="11906"/>
                    <a:pt x="10001" y="10001"/>
                    <a:pt x="7144" y="7144"/>
                  </a:cubicBezTo>
                  <a:cubicBezTo>
                    <a:pt x="10001" y="10001"/>
                    <a:pt x="12859" y="11906"/>
                    <a:pt x="14764" y="14764"/>
                  </a:cubicBezTo>
                  <a:close/>
                </a:path>
              </a:pathLst>
            </a:custGeom>
            <a:solidFill>
              <a:srgbClr val="DCE8F1"/>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73" name="Freeform: Shape 72">
              <a:extLst>
                <a:ext uri="{FF2B5EF4-FFF2-40B4-BE49-F238E27FC236}">
                  <a16:creationId xmlns:a16="http://schemas.microsoft.com/office/drawing/2014/main" id="{058507AE-119C-4B84-A3B7-BA3D217269E9}"/>
                </a:ext>
              </a:extLst>
            </p:cNvPr>
            <p:cNvSpPr/>
            <p:nvPr/>
          </p:nvSpPr>
          <p:spPr>
            <a:xfrm>
              <a:off x="2387747" y="993663"/>
              <a:ext cx="19050" cy="19050"/>
            </a:xfrm>
            <a:custGeom>
              <a:avLst/>
              <a:gdLst>
                <a:gd name="connsiteX0" fmla="*/ 14764 w 19050"/>
                <a:gd name="connsiteY0" fmla="*/ 14764 h 19050"/>
                <a:gd name="connsiteX1" fmla="*/ 7144 w 19050"/>
                <a:gd name="connsiteY1" fmla="*/ 7144 h 19050"/>
                <a:gd name="connsiteX2" fmla="*/ 14764 w 19050"/>
                <a:gd name="connsiteY2" fmla="*/ 14764 h 19050"/>
              </a:gdLst>
              <a:ahLst/>
              <a:cxnLst>
                <a:cxn ang="0">
                  <a:pos x="connsiteX0" y="connsiteY0"/>
                </a:cxn>
                <a:cxn ang="0">
                  <a:pos x="connsiteX1" y="connsiteY1"/>
                </a:cxn>
                <a:cxn ang="0">
                  <a:pos x="connsiteX2" y="connsiteY2"/>
                </a:cxn>
              </a:cxnLst>
              <a:rect l="l" t="t" r="r" b="b"/>
              <a:pathLst>
                <a:path w="19050" h="19050">
                  <a:moveTo>
                    <a:pt x="14764" y="14764"/>
                  </a:moveTo>
                  <a:cubicBezTo>
                    <a:pt x="11906" y="11906"/>
                    <a:pt x="9049" y="10001"/>
                    <a:pt x="7144" y="7144"/>
                  </a:cubicBezTo>
                  <a:cubicBezTo>
                    <a:pt x="10001" y="10001"/>
                    <a:pt x="12859" y="12859"/>
                    <a:pt x="14764" y="14764"/>
                  </a:cubicBezTo>
                  <a:close/>
                </a:path>
              </a:pathLst>
            </a:custGeom>
            <a:solidFill>
              <a:srgbClr val="DCE8F1"/>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grpSp>
      <p:cxnSp>
        <p:nvCxnSpPr>
          <p:cNvPr id="74" name="Straight Connector 73">
            <a:extLst>
              <a:ext uri="{FF2B5EF4-FFF2-40B4-BE49-F238E27FC236}">
                <a16:creationId xmlns:a16="http://schemas.microsoft.com/office/drawing/2014/main" id="{5E83214F-3BC9-4DE1-AA47-1007961680AA}"/>
              </a:ext>
            </a:extLst>
          </p:cNvPr>
          <p:cNvCxnSpPr>
            <a:cxnSpLocks/>
          </p:cNvCxnSpPr>
          <p:nvPr/>
        </p:nvCxnSpPr>
        <p:spPr>
          <a:xfrm>
            <a:off x="1466764" y="2251731"/>
            <a:ext cx="3963861"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96022076-7C2D-410C-87A7-49A59DE4D8DD}"/>
              </a:ext>
            </a:extLst>
          </p:cNvPr>
          <p:cNvGrpSpPr/>
          <p:nvPr/>
        </p:nvGrpSpPr>
        <p:grpSpPr>
          <a:xfrm>
            <a:off x="6418610" y="1752109"/>
            <a:ext cx="552382" cy="477173"/>
            <a:chOff x="6352954" y="3033082"/>
            <a:chExt cx="3126295" cy="2700639"/>
          </a:xfrm>
        </p:grpSpPr>
        <p:sp>
          <p:nvSpPr>
            <p:cNvPr id="44" name="Hexagon 43">
              <a:extLst>
                <a:ext uri="{FF2B5EF4-FFF2-40B4-BE49-F238E27FC236}">
                  <a16:creationId xmlns:a16="http://schemas.microsoft.com/office/drawing/2014/main" id="{E81CAE8D-3D8F-49C9-B66E-4F2D44FFA8D4}"/>
                </a:ext>
              </a:extLst>
            </p:cNvPr>
            <p:cNvSpPr/>
            <p:nvPr/>
          </p:nvSpPr>
          <p:spPr bwMode="auto">
            <a:xfrm>
              <a:off x="6352954" y="3033082"/>
              <a:ext cx="3126295" cy="2695082"/>
            </a:xfrm>
            <a:prstGeom prst="hexagon">
              <a:avLst/>
            </a:prstGeom>
            <a:solidFill>
              <a:srgbClr val="3E3D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lgn="l" defTabSz="932472" fontAlgn="base">
                <a:spcBef>
                  <a:spcPct val="0"/>
                </a:spcBef>
                <a:spcAft>
                  <a:spcPct val="0"/>
                </a:spcAft>
                <a:buFont typeface="Arial" panose="020B0604020202020204" pitchFamily="34" charset="0"/>
                <a:buChar char="•"/>
              </a:pPr>
              <a:endParaRPr lang="en-US" sz="1400" err="1">
                <a:solidFill>
                  <a:schemeClr val="tx2"/>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F37BDD6E-F6F3-49FC-BE9F-ADFB5A5EAE6E}"/>
                </a:ext>
              </a:extLst>
            </p:cNvPr>
            <p:cNvGrpSpPr/>
            <p:nvPr/>
          </p:nvGrpSpPr>
          <p:grpSpPr>
            <a:xfrm>
              <a:off x="7221776" y="3184754"/>
              <a:ext cx="1491152" cy="2548967"/>
              <a:chOff x="6598001" y="1792572"/>
              <a:chExt cx="228344" cy="390330"/>
            </a:xfrm>
          </p:grpSpPr>
          <p:sp>
            <p:nvSpPr>
              <p:cNvPr id="46" name="Freeform: Shape 45">
                <a:extLst>
                  <a:ext uri="{FF2B5EF4-FFF2-40B4-BE49-F238E27FC236}">
                    <a16:creationId xmlns:a16="http://schemas.microsoft.com/office/drawing/2014/main" id="{FD60B765-8EF0-499D-B610-BC7A1BF2EFE7}"/>
                  </a:ext>
                </a:extLst>
              </p:cNvPr>
              <p:cNvSpPr/>
              <p:nvPr/>
            </p:nvSpPr>
            <p:spPr>
              <a:xfrm>
                <a:off x="6602478" y="1910531"/>
                <a:ext cx="223867" cy="272371"/>
              </a:xfrm>
              <a:custGeom>
                <a:avLst/>
                <a:gdLst>
                  <a:gd name="connsiteX0" fmla="*/ 562451 w 571500"/>
                  <a:gd name="connsiteY0" fmla="*/ 692800 h 695325"/>
                  <a:gd name="connsiteX1" fmla="*/ 566261 w 571500"/>
                  <a:gd name="connsiteY1" fmla="*/ 648985 h 695325"/>
                  <a:gd name="connsiteX2" fmla="*/ 291941 w 571500"/>
                  <a:gd name="connsiteY2" fmla="*/ 369902 h 695325"/>
                  <a:gd name="connsiteX3" fmla="*/ 208121 w 571500"/>
                  <a:gd name="connsiteY3" fmla="*/ 50815 h 695325"/>
                  <a:gd name="connsiteX4" fmla="*/ 230029 w 571500"/>
                  <a:gd name="connsiteY4" fmla="*/ 21287 h 695325"/>
                  <a:gd name="connsiteX5" fmla="*/ 118586 w 571500"/>
                  <a:gd name="connsiteY5" fmla="*/ 17478 h 695325"/>
                  <a:gd name="connsiteX6" fmla="*/ 25241 w 571500"/>
                  <a:gd name="connsiteY6" fmla="*/ 77485 h 695325"/>
                  <a:gd name="connsiteX7" fmla="*/ 57626 w 571500"/>
                  <a:gd name="connsiteY7" fmla="*/ 91773 h 695325"/>
                  <a:gd name="connsiteX8" fmla="*/ 143351 w 571500"/>
                  <a:gd name="connsiteY8" fmla="*/ 408955 h 695325"/>
                  <a:gd name="connsiteX9" fmla="*/ 7144 w 571500"/>
                  <a:gd name="connsiteY9" fmla="*/ 649938 h 695325"/>
                  <a:gd name="connsiteX10" fmla="*/ 10954 w 571500"/>
                  <a:gd name="connsiteY10" fmla="*/ 693753 h 695325"/>
                  <a:gd name="connsiteX11" fmla="*/ 562451 w 571500"/>
                  <a:gd name="connsiteY11" fmla="*/ 693753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1500" h="695325">
                    <a:moveTo>
                      <a:pt x="562451" y="692800"/>
                    </a:moveTo>
                    <a:cubicBezTo>
                      <a:pt x="564356" y="678513"/>
                      <a:pt x="566261" y="664225"/>
                      <a:pt x="566261" y="648985"/>
                    </a:cubicBezTo>
                    <a:cubicBezTo>
                      <a:pt x="566261" y="496585"/>
                      <a:pt x="444341" y="371808"/>
                      <a:pt x="291941" y="369902"/>
                    </a:cubicBezTo>
                    <a:lnTo>
                      <a:pt x="208121" y="50815"/>
                    </a:lnTo>
                    <a:cubicBezTo>
                      <a:pt x="224314" y="40338"/>
                      <a:pt x="232886" y="29860"/>
                      <a:pt x="230029" y="21287"/>
                    </a:cubicBezTo>
                    <a:cubicBezTo>
                      <a:pt x="225266" y="4143"/>
                      <a:pt x="174784" y="2238"/>
                      <a:pt x="118586" y="17478"/>
                    </a:cubicBezTo>
                    <a:cubicBezTo>
                      <a:pt x="62389" y="33670"/>
                      <a:pt x="19526" y="60340"/>
                      <a:pt x="25241" y="77485"/>
                    </a:cubicBezTo>
                    <a:cubicBezTo>
                      <a:pt x="27146" y="86058"/>
                      <a:pt x="39529" y="90820"/>
                      <a:pt x="57626" y="91773"/>
                    </a:cubicBezTo>
                    <a:lnTo>
                      <a:pt x="143351" y="408955"/>
                    </a:lnTo>
                    <a:cubicBezTo>
                      <a:pt x="61436" y="458485"/>
                      <a:pt x="7144" y="547068"/>
                      <a:pt x="7144" y="649938"/>
                    </a:cubicBezTo>
                    <a:cubicBezTo>
                      <a:pt x="7144" y="664225"/>
                      <a:pt x="8096" y="679465"/>
                      <a:pt x="10954" y="693753"/>
                    </a:cubicBezTo>
                    <a:lnTo>
                      <a:pt x="562451" y="693753"/>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47" name="Freeform: Shape 46">
                <a:extLst>
                  <a:ext uri="{FF2B5EF4-FFF2-40B4-BE49-F238E27FC236}">
                    <a16:creationId xmlns:a16="http://schemas.microsoft.com/office/drawing/2014/main" id="{248CABA5-3F21-4DB5-9006-EF9E4F6F5B11}"/>
                  </a:ext>
                </a:extLst>
              </p:cNvPr>
              <p:cNvSpPr/>
              <p:nvPr/>
            </p:nvSpPr>
            <p:spPr>
              <a:xfrm>
                <a:off x="6625234" y="1969801"/>
                <a:ext cx="179093" cy="212673"/>
              </a:xfrm>
              <a:custGeom>
                <a:avLst/>
                <a:gdLst>
                  <a:gd name="connsiteX0" fmla="*/ 446255 w 457200"/>
                  <a:gd name="connsiteY0" fmla="*/ 541496 h 542925"/>
                  <a:gd name="connsiteX1" fmla="*/ 450065 w 457200"/>
                  <a:gd name="connsiteY1" fmla="*/ 491014 h 542925"/>
                  <a:gd name="connsiteX2" fmla="*/ 426252 w 457200"/>
                  <a:gd name="connsiteY2" fmla="*/ 395764 h 542925"/>
                  <a:gd name="connsiteX3" fmla="*/ 221465 w 457200"/>
                  <a:gd name="connsiteY3" fmla="*/ 271939 h 542925"/>
                  <a:gd name="connsiteX4" fmla="*/ 148122 w 457200"/>
                  <a:gd name="connsiteY4" fmla="*/ 7144 h 542925"/>
                  <a:gd name="connsiteX5" fmla="*/ 72875 w 457200"/>
                  <a:gd name="connsiteY5" fmla="*/ 101441 h 542925"/>
                  <a:gd name="connsiteX6" fmla="*/ 127167 w 457200"/>
                  <a:gd name="connsiteY6" fmla="*/ 297656 h 542925"/>
                  <a:gd name="connsiteX7" fmla="*/ 8105 w 457200"/>
                  <a:gd name="connsiteY7" fmla="*/ 517684 h 542925"/>
                  <a:gd name="connsiteX8" fmla="*/ 11915 w 457200"/>
                  <a:gd name="connsiteY8" fmla="*/ 540544 h 542925"/>
                  <a:gd name="connsiteX9" fmla="*/ 446255 w 457200"/>
                  <a:gd name="connsiteY9" fmla="*/ 540544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542925">
                    <a:moveTo>
                      <a:pt x="446255" y="541496"/>
                    </a:moveTo>
                    <a:cubicBezTo>
                      <a:pt x="449112" y="525304"/>
                      <a:pt x="451017" y="508159"/>
                      <a:pt x="450065" y="491014"/>
                    </a:cubicBezTo>
                    <a:cubicBezTo>
                      <a:pt x="449112" y="457676"/>
                      <a:pt x="441492" y="425291"/>
                      <a:pt x="426252" y="395764"/>
                    </a:cubicBezTo>
                    <a:cubicBezTo>
                      <a:pt x="388152" y="320516"/>
                      <a:pt x="305285" y="270986"/>
                      <a:pt x="221465" y="271939"/>
                    </a:cubicBezTo>
                    <a:cubicBezTo>
                      <a:pt x="200510" y="192881"/>
                      <a:pt x="169077" y="86201"/>
                      <a:pt x="148122" y="7144"/>
                    </a:cubicBezTo>
                    <a:cubicBezTo>
                      <a:pt x="155742" y="51911"/>
                      <a:pt x="119547" y="109061"/>
                      <a:pt x="72875" y="101441"/>
                    </a:cubicBezTo>
                    <a:cubicBezTo>
                      <a:pt x="90972" y="167164"/>
                      <a:pt x="109070" y="232886"/>
                      <a:pt x="127167" y="297656"/>
                    </a:cubicBezTo>
                    <a:cubicBezTo>
                      <a:pt x="49062" y="338614"/>
                      <a:pt x="-468" y="430054"/>
                      <a:pt x="8105" y="517684"/>
                    </a:cubicBezTo>
                    <a:cubicBezTo>
                      <a:pt x="9057" y="525304"/>
                      <a:pt x="10010" y="532924"/>
                      <a:pt x="11915" y="540544"/>
                    </a:cubicBezTo>
                    <a:lnTo>
                      <a:pt x="446255" y="540544"/>
                    </a:lnTo>
                    <a:close/>
                  </a:path>
                </a:pathLst>
              </a:custGeom>
              <a:solidFill>
                <a:srgbClr val="9BC349"/>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48" name="Freeform: Shape 47">
                <a:extLst>
                  <a:ext uri="{FF2B5EF4-FFF2-40B4-BE49-F238E27FC236}">
                    <a16:creationId xmlns:a16="http://schemas.microsoft.com/office/drawing/2014/main" id="{F448E0E8-1809-421F-AA84-E54530865716}"/>
                  </a:ext>
                </a:extLst>
              </p:cNvPr>
              <p:cNvSpPr/>
              <p:nvPr/>
            </p:nvSpPr>
            <p:spPr>
              <a:xfrm>
                <a:off x="6638296" y="1947040"/>
                <a:ext cx="26118" cy="261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4" y="60484"/>
                      <a:pt x="7144" y="48543"/>
                      <a:pt x="7144" y="33814"/>
                    </a:cubicBezTo>
                    <a:cubicBezTo>
                      <a:pt x="7144" y="19084"/>
                      <a:pt x="19084" y="7144"/>
                      <a:pt x="33814" y="7144"/>
                    </a:cubicBezTo>
                    <a:cubicBezTo>
                      <a:pt x="48543" y="7144"/>
                      <a:pt x="60484" y="19084"/>
                      <a:pt x="60484" y="33814"/>
                    </a:cubicBezTo>
                    <a:close/>
                  </a:path>
                </a:pathLst>
              </a:custGeom>
              <a:solidFill>
                <a:srgbClr val="9BC349"/>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49" name="Freeform: Shape 48">
                <a:extLst>
                  <a:ext uri="{FF2B5EF4-FFF2-40B4-BE49-F238E27FC236}">
                    <a16:creationId xmlns:a16="http://schemas.microsoft.com/office/drawing/2014/main" id="{80894780-F6C0-4995-B6B4-0D234015C0C8}"/>
                  </a:ext>
                </a:extLst>
              </p:cNvPr>
              <p:cNvSpPr/>
              <p:nvPr/>
            </p:nvSpPr>
            <p:spPr>
              <a:xfrm>
                <a:off x="6609940" y="1792572"/>
                <a:ext cx="26118" cy="26118"/>
              </a:xfrm>
              <a:custGeom>
                <a:avLst/>
                <a:gdLst>
                  <a:gd name="connsiteX0" fmla="*/ 60484 w 66675"/>
                  <a:gd name="connsiteY0" fmla="*/ 33814 h 66675"/>
                  <a:gd name="connsiteX1" fmla="*/ 33814 w 66675"/>
                  <a:gd name="connsiteY1" fmla="*/ 60484 h 66675"/>
                  <a:gd name="connsiteX2" fmla="*/ 7144 w 66675"/>
                  <a:gd name="connsiteY2" fmla="*/ 33814 h 66675"/>
                  <a:gd name="connsiteX3" fmla="*/ 33814 w 66675"/>
                  <a:gd name="connsiteY3" fmla="*/ 7144 h 66675"/>
                  <a:gd name="connsiteX4" fmla="*/ 60484 w 66675"/>
                  <a:gd name="connsiteY4" fmla="*/ 33814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0484" y="33814"/>
                    </a:moveTo>
                    <a:cubicBezTo>
                      <a:pt x="60484" y="48543"/>
                      <a:pt x="48543" y="60484"/>
                      <a:pt x="33814" y="60484"/>
                    </a:cubicBezTo>
                    <a:cubicBezTo>
                      <a:pt x="19084" y="60484"/>
                      <a:pt x="7144" y="48543"/>
                      <a:pt x="7144" y="33814"/>
                    </a:cubicBezTo>
                    <a:cubicBezTo>
                      <a:pt x="7144" y="19084"/>
                      <a:pt x="19084" y="7144"/>
                      <a:pt x="33814" y="7144"/>
                    </a:cubicBezTo>
                    <a:cubicBezTo>
                      <a:pt x="48543" y="7144"/>
                      <a:pt x="60484" y="19084"/>
                      <a:pt x="60484" y="33814"/>
                    </a:cubicBezTo>
                    <a:close/>
                  </a:path>
                </a:pathLst>
              </a:custGeom>
              <a:solidFill>
                <a:srgbClr val="9BC349"/>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sp>
            <p:nvSpPr>
              <p:cNvPr id="50" name="Freeform: Shape 49">
                <a:extLst>
                  <a:ext uri="{FF2B5EF4-FFF2-40B4-BE49-F238E27FC236}">
                    <a16:creationId xmlns:a16="http://schemas.microsoft.com/office/drawing/2014/main" id="{D262F075-C282-4E27-8DE6-4A985C1B7DA2}"/>
                  </a:ext>
                </a:extLst>
              </p:cNvPr>
              <p:cNvSpPr/>
              <p:nvPr/>
            </p:nvSpPr>
            <p:spPr>
              <a:xfrm>
                <a:off x="6598001" y="1848912"/>
                <a:ext cx="52235" cy="52235"/>
              </a:xfrm>
              <a:custGeom>
                <a:avLst/>
                <a:gdLst>
                  <a:gd name="connsiteX0" fmla="*/ 130969 w 133350"/>
                  <a:gd name="connsiteY0" fmla="*/ 69056 h 133350"/>
                  <a:gd name="connsiteX1" fmla="*/ 69056 w 133350"/>
                  <a:gd name="connsiteY1" fmla="*/ 130969 h 133350"/>
                  <a:gd name="connsiteX2" fmla="*/ 7144 w 133350"/>
                  <a:gd name="connsiteY2" fmla="*/ 69056 h 133350"/>
                  <a:gd name="connsiteX3" fmla="*/ 69056 w 133350"/>
                  <a:gd name="connsiteY3" fmla="*/ 7144 h 133350"/>
                  <a:gd name="connsiteX4" fmla="*/ 130969 w 133350"/>
                  <a:gd name="connsiteY4" fmla="*/ 6905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30969" y="69056"/>
                    </a:moveTo>
                    <a:cubicBezTo>
                      <a:pt x="130969" y="103250"/>
                      <a:pt x="103250" y="130969"/>
                      <a:pt x="69056" y="130969"/>
                    </a:cubicBezTo>
                    <a:cubicBezTo>
                      <a:pt x="34863" y="130969"/>
                      <a:pt x="7144" y="103250"/>
                      <a:pt x="7144" y="69056"/>
                    </a:cubicBezTo>
                    <a:cubicBezTo>
                      <a:pt x="7144" y="34863"/>
                      <a:pt x="34863" y="7144"/>
                      <a:pt x="69056" y="7144"/>
                    </a:cubicBezTo>
                    <a:cubicBezTo>
                      <a:pt x="103250" y="7144"/>
                      <a:pt x="130969" y="34863"/>
                      <a:pt x="130969" y="69056"/>
                    </a:cubicBezTo>
                    <a:close/>
                  </a:path>
                </a:pathLst>
              </a:custGeom>
              <a:solidFill>
                <a:srgbClr val="9BC349"/>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normalizeH="0" baseline="0" noProof="0">
                  <a:ln>
                    <a:noFill/>
                  </a:ln>
                  <a:solidFill>
                    <a:schemeClr val="tx2"/>
                  </a:solidFill>
                  <a:effectLst/>
                  <a:uLnTx/>
                  <a:uFillTx/>
                  <a:latin typeface="Segoe UI Semilight"/>
                  <a:ea typeface="+mn-ea"/>
                  <a:cs typeface="+mn-cs"/>
                </a:endParaRPr>
              </a:p>
            </p:txBody>
          </p:sp>
        </p:grpSp>
      </p:grpSp>
    </p:spTree>
    <p:extLst>
      <p:ext uri="{BB962C8B-B14F-4D97-AF65-F5344CB8AC3E}">
        <p14:creationId xmlns:p14="http://schemas.microsoft.com/office/powerpoint/2010/main" val="26714165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6882A-1917-4A20-B1BF-5F18C6764CFA}"/>
              </a:ext>
            </a:extLst>
          </p:cNvPr>
          <p:cNvSpPr>
            <a:spLocks noGrp="1"/>
          </p:cNvSpPr>
          <p:nvPr>
            <p:ph type="title"/>
          </p:nvPr>
        </p:nvSpPr>
        <p:spPr/>
        <p:txBody>
          <a:bodyPr/>
          <a:lstStyle/>
          <a:p>
            <a:r>
              <a:rPr lang="en-US"/>
              <a:t>Deploy AI models to devices on the edge</a:t>
            </a:r>
          </a:p>
        </p:txBody>
      </p:sp>
      <p:sp>
        <p:nvSpPr>
          <p:cNvPr id="260" name="Rectangle 259">
            <a:extLst>
              <a:ext uri="{FF2B5EF4-FFF2-40B4-BE49-F238E27FC236}">
                <a16:creationId xmlns:a16="http://schemas.microsoft.com/office/drawing/2014/main" id="{9ADB7853-8D4E-48BC-97CB-F10059686B95}"/>
              </a:ext>
            </a:extLst>
          </p:cNvPr>
          <p:cNvSpPr/>
          <p:nvPr/>
        </p:nvSpPr>
        <p:spPr bwMode="auto">
          <a:xfrm>
            <a:off x="9349688" y="4088857"/>
            <a:ext cx="664905" cy="202180"/>
          </a:xfrm>
          <a:prstGeom prst="rect">
            <a:avLst/>
          </a:prstGeom>
          <a:noFill/>
          <a:ln w="63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50" b="0" i="0" u="none" strike="noStrike" kern="1200" cap="none" spc="0" normalizeH="0" baseline="0" noProof="0">
                <a:ln>
                  <a:noFill/>
                </a:ln>
                <a:solidFill>
                  <a:srgbClr val="505050"/>
                </a:solidFill>
                <a:effectLst/>
                <a:uLnTx/>
                <a:uFillTx/>
                <a:latin typeface="Segoe UI Semilight"/>
                <a:ea typeface="+mn-ea"/>
                <a:cs typeface="Segoe UI" pitchFamily="34" charset="0"/>
              </a:rPr>
              <a:t>IoT edge</a:t>
            </a:r>
          </a:p>
        </p:txBody>
      </p:sp>
      <p:grpSp>
        <p:nvGrpSpPr>
          <p:cNvPr id="261" name="Group 260">
            <a:extLst>
              <a:ext uri="{FF2B5EF4-FFF2-40B4-BE49-F238E27FC236}">
                <a16:creationId xmlns:a16="http://schemas.microsoft.com/office/drawing/2014/main" id="{DE326B8A-F357-4632-8FC4-747310F821D0}"/>
              </a:ext>
            </a:extLst>
          </p:cNvPr>
          <p:cNvGrpSpPr/>
          <p:nvPr/>
        </p:nvGrpSpPr>
        <p:grpSpPr>
          <a:xfrm>
            <a:off x="9420101" y="3434785"/>
            <a:ext cx="524059" cy="585303"/>
            <a:chOff x="-4151172" y="-1757493"/>
            <a:chExt cx="2559241" cy="2858335"/>
          </a:xfrm>
        </p:grpSpPr>
        <p:sp>
          <p:nvSpPr>
            <p:cNvPr id="262" name="Rectangle: Rounded Corners 261">
              <a:extLst>
                <a:ext uri="{FF2B5EF4-FFF2-40B4-BE49-F238E27FC236}">
                  <a16:creationId xmlns:a16="http://schemas.microsoft.com/office/drawing/2014/main" id="{E390932C-9B51-446F-8484-1EED9605471B}"/>
                </a:ext>
              </a:extLst>
            </p:cNvPr>
            <p:cNvSpPr/>
            <p:nvPr/>
          </p:nvSpPr>
          <p:spPr bwMode="auto">
            <a:xfrm rot="20626360">
              <a:off x="-3046592" y="-1757493"/>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err="1">
                <a:ln>
                  <a:noFill/>
                </a:ln>
                <a:solidFill>
                  <a:srgbClr val="505050"/>
                </a:solidFill>
                <a:effectLst/>
                <a:uLnTx/>
                <a:uFillTx/>
                <a:latin typeface="Segoe UI Semilight"/>
                <a:ea typeface="+mn-ea"/>
                <a:cs typeface="Segoe UI" pitchFamily="34" charset="0"/>
              </a:endParaRPr>
            </a:p>
          </p:txBody>
        </p:sp>
        <p:sp>
          <p:nvSpPr>
            <p:cNvPr id="263" name="Rectangle: Rounded Corners 262">
              <a:extLst>
                <a:ext uri="{FF2B5EF4-FFF2-40B4-BE49-F238E27FC236}">
                  <a16:creationId xmlns:a16="http://schemas.microsoft.com/office/drawing/2014/main" id="{A3F5EC67-0356-4588-8758-1E6B0216DE34}"/>
                </a:ext>
              </a:extLst>
            </p:cNvPr>
            <p:cNvSpPr/>
            <p:nvPr/>
          </p:nvSpPr>
          <p:spPr bwMode="auto">
            <a:xfrm>
              <a:off x="-2749798" y="-590550"/>
              <a:ext cx="584705" cy="58470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err="1">
                <a:ln>
                  <a:noFill/>
                </a:ln>
                <a:solidFill>
                  <a:srgbClr val="505050"/>
                </a:solidFill>
                <a:effectLst/>
                <a:uLnTx/>
                <a:uFillTx/>
                <a:latin typeface="Segoe UI Semilight"/>
                <a:ea typeface="+mn-ea"/>
                <a:cs typeface="Segoe UI" pitchFamily="34" charset="0"/>
              </a:endParaRPr>
            </a:p>
          </p:txBody>
        </p:sp>
        <p:sp>
          <p:nvSpPr>
            <p:cNvPr id="264" name="Rectangle: Rounded Corners 263">
              <a:extLst>
                <a:ext uri="{FF2B5EF4-FFF2-40B4-BE49-F238E27FC236}">
                  <a16:creationId xmlns:a16="http://schemas.microsoft.com/office/drawing/2014/main" id="{BD29DD31-F77F-4EAC-8340-C3C5992D8E05}"/>
                </a:ext>
              </a:extLst>
            </p:cNvPr>
            <p:cNvSpPr/>
            <p:nvPr/>
          </p:nvSpPr>
          <p:spPr bwMode="auto">
            <a:xfrm rot="19972402">
              <a:off x="-2063614" y="629159"/>
              <a:ext cx="471683" cy="471683"/>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err="1">
                <a:ln>
                  <a:noFill/>
                </a:ln>
                <a:solidFill>
                  <a:srgbClr val="505050"/>
                </a:solidFill>
                <a:effectLst/>
                <a:uLnTx/>
                <a:uFillTx/>
                <a:latin typeface="Segoe UI Semilight"/>
                <a:ea typeface="+mn-ea"/>
                <a:cs typeface="Segoe UI" pitchFamily="34" charset="0"/>
              </a:endParaRPr>
            </a:p>
          </p:txBody>
        </p:sp>
        <p:sp>
          <p:nvSpPr>
            <p:cNvPr id="265" name="Rectangle: Rounded Corners 264">
              <a:extLst>
                <a:ext uri="{FF2B5EF4-FFF2-40B4-BE49-F238E27FC236}">
                  <a16:creationId xmlns:a16="http://schemas.microsoft.com/office/drawing/2014/main" id="{7E9949BD-93CD-45D6-B74A-998BAA930FEB}"/>
                </a:ext>
              </a:extLst>
            </p:cNvPr>
            <p:cNvSpPr/>
            <p:nvPr/>
          </p:nvSpPr>
          <p:spPr bwMode="auto">
            <a:xfrm rot="1973582">
              <a:off x="-3147736" y="527757"/>
              <a:ext cx="300586" cy="300584"/>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err="1">
                <a:ln>
                  <a:noFill/>
                </a:ln>
                <a:solidFill>
                  <a:srgbClr val="505050"/>
                </a:solidFill>
                <a:effectLst/>
                <a:uLnTx/>
                <a:uFillTx/>
                <a:latin typeface="Segoe UI Semilight"/>
                <a:ea typeface="+mn-ea"/>
                <a:cs typeface="Segoe UI" pitchFamily="34" charset="0"/>
              </a:endParaRPr>
            </a:p>
          </p:txBody>
        </p:sp>
        <p:sp>
          <p:nvSpPr>
            <p:cNvPr id="266" name="Rectangle: Rounded Corners 265">
              <a:extLst>
                <a:ext uri="{FF2B5EF4-FFF2-40B4-BE49-F238E27FC236}">
                  <a16:creationId xmlns:a16="http://schemas.microsoft.com/office/drawing/2014/main" id="{09BCF04D-E20F-48F4-BEA1-B45B90206234}"/>
                </a:ext>
              </a:extLst>
            </p:cNvPr>
            <p:cNvSpPr/>
            <p:nvPr/>
          </p:nvSpPr>
          <p:spPr bwMode="auto">
            <a:xfrm rot="17158960">
              <a:off x="-4151173" y="-799639"/>
              <a:ext cx="412211" cy="412209"/>
            </a:xfrm>
            <a:prstGeom prst="roundRect">
              <a:avLst>
                <a:gd name="adj" fmla="val 7078"/>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err="1">
                <a:ln>
                  <a:noFill/>
                </a:ln>
                <a:solidFill>
                  <a:srgbClr val="505050"/>
                </a:solidFill>
                <a:effectLst/>
                <a:uLnTx/>
                <a:uFillTx/>
                <a:latin typeface="Segoe UI Semilight"/>
                <a:ea typeface="+mn-ea"/>
                <a:cs typeface="Segoe UI" pitchFamily="34" charset="0"/>
              </a:endParaRPr>
            </a:p>
          </p:txBody>
        </p:sp>
        <p:cxnSp>
          <p:nvCxnSpPr>
            <p:cNvPr id="267" name="Straight Connector 266">
              <a:extLst>
                <a:ext uri="{FF2B5EF4-FFF2-40B4-BE49-F238E27FC236}">
                  <a16:creationId xmlns:a16="http://schemas.microsoft.com/office/drawing/2014/main" id="{6677215E-2C86-41E3-8556-76EC1A91D45C}"/>
                </a:ext>
              </a:extLst>
            </p:cNvPr>
            <p:cNvCxnSpPr>
              <a:stCxn id="262" idx="2"/>
              <a:endCxn id="263" idx="0"/>
            </p:cNvCxnSpPr>
            <p:nvPr/>
          </p:nvCxnSpPr>
          <p:spPr>
            <a:xfrm>
              <a:off x="-2744844" y="-1295206"/>
              <a:ext cx="287399" cy="704656"/>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655BB7BA-32E0-4484-9CC4-FBFFBC9CB004}"/>
                </a:ext>
              </a:extLst>
            </p:cNvPr>
            <p:cNvCxnSpPr>
              <a:cxnSpLocks/>
              <a:stCxn id="263" idx="2"/>
              <a:endCxn id="265" idx="0"/>
            </p:cNvCxnSpPr>
            <p:nvPr/>
          </p:nvCxnSpPr>
          <p:spPr>
            <a:xfrm flipH="1">
              <a:off x="-2915824" y="-5847"/>
              <a:ext cx="458379" cy="55769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1BDDEC8-CAF5-4954-9A95-CC5C2587BE02}"/>
                </a:ext>
              </a:extLst>
            </p:cNvPr>
            <p:cNvCxnSpPr>
              <a:cxnSpLocks/>
            </p:cNvCxnSpPr>
            <p:nvPr/>
          </p:nvCxnSpPr>
          <p:spPr>
            <a:xfrm flipH="1">
              <a:off x="-2265679" y="9884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33F00033-C426-4FD6-A7E0-78EB8CD7E60A}"/>
                </a:ext>
              </a:extLst>
            </p:cNvPr>
            <p:cNvCxnSpPr>
              <a:cxnSpLocks/>
            </p:cNvCxnSpPr>
            <p:nvPr/>
          </p:nvCxnSpPr>
          <p:spPr>
            <a:xfrm flipH="1">
              <a:off x="-2168007" y="30310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58E70A9-DF40-4A43-84B4-A3CA7A35A24F}"/>
                </a:ext>
              </a:extLst>
            </p:cNvPr>
            <p:cNvCxnSpPr>
              <a:cxnSpLocks/>
            </p:cNvCxnSpPr>
            <p:nvPr/>
          </p:nvCxnSpPr>
          <p:spPr>
            <a:xfrm flipH="1">
              <a:off x="-2051802" y="519126"/>
              <a:ext cx="97672" cy="4339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6F9DE6E6-A15F-4533-BE9C-F006D10C7ADC}"/>
                </a:ext>
              </a:extLst>
            </p:cNvPr>
            <p:cNvCxnSpPr>
              <a:cxnSpLocks/>
            </p:cNvCxnSpPr>
            <p:nvPr/>
          </p:nvCxnSpPr>
          <p:spPr>
            <a:xfrm flipH="1">
              <a:off x="-2906065" y="-401232"/>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18BF71F-3172-4C0F-9FE7-3D3A1610BC47}"/>
                </a:ext>
              </a:extLst>
            </p:cNvPr>
            <p:cNvCxnSpPr>
              <a:cxnSpLocks/>
            </p:cNvCxnSpPr>
            <p:nvPr/>
          </p:nvCxnSpPr>
          <p:spPr>
            <a:xfrm flipH="1">
              <a:off x="-3144190" y="-452749"/>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1144F4D-3381-41DE-9A3B-9E71BD0A7733}"/>
                </a:ext>
              </a:extLst>
            </p:cNvPr>
            <p:cNvCxnSpPr>
              <a:cxnSpLocks/>
            </p:cNvCxnSpPr>
            <p:nvPr/>
          </p:nvCxnSpPr>
          <p:spPr>
            <a:xfrm flipH="1">
              <a:off x="-3370106" y="-507354"/>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28FEBD23-DBD3-4468-A8A0-5402A723C5EA}"/>
                </a:ext>
              </a:extLst>
            </p:cNvPr>
            <p:cNvCxnSpPr>
              <a:cxnSpLocks/>
            </p:cNvCxnSpPr>
            <p:nvPr/>
          </p:nvCxnSpPr>
          <p:spPr>
            <a:xfrm flipH="1">
              <a:off x="-3601639" y="-558871"/>
              <a:ext cx="24418" cy="10303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14" name="Straight Arrow Connector 513">
            <a:extLst>
              <a:ext uri="{FF2B5EF4-FFF2-40B4-BE49-F238E27FC236}">
                <a16:creationId xmlns:a16="http://schemas.microsoft.com/office/drawing/2014/main" id="{C42129ED-87D0-47D2-B9D2-72926C3BE738}"/>
              </a:ext>
            </a:extLst>
          </p:cNvPr>
          <p:cNvCxnSpPr>
            <a:cxnSpLocks/>
            <a:stCxn id="562" idx="3"/>
            <a:endCxn id="515" idx="1"/>
          </p:cNvCxnSpPr>
          <p:nvPr/>
        </p:nvCxnSpPr>
        <p:spPr>
          <a:xfrm>
            <a:off x="4113611" y="3794395"/>
            <a:ext cx="557688" cy="1260"/>
          </a:xfrm>
          <a:prstGeom prst="straightConnector1">
            <a:avLst/>
          </a:prstGeom>
          <a:noFill/>
          <a:ln w="6350" cap="flat" cmpd="sng" algn="ctr">
            <a:solidFill>
              <a:schemeClr val="bg1">
                <a:lumMod val="75000"/>
              </a:schemeClr>
            </a:solidFill>
            <a:prstDash val="solid"/>
            <a:headEnd type="triangle" w="lg" len="med"/>
            <a:tailEnd type="triangle" w="lg" len="med"/>
          </a:ln>
          <a:effectLst/>
        </p:spPr>
      </p:cxnSp>
      <p:sp>
        <p:nvSpPr>
          <p:cNvPr id="515" name="Rectangle: Rounded Corners 514">
            <a:extLst>
              <a:ext uri="{FF2B5EF4-FFF2-40B4-BE49-F238E27FC236}">
                <a16:creationId xmlns:a16="http://schemas.microsoft.com/office/drawing/2014/main" id="{14636A39-50B9-4043-AE7B-E95BF084F6F4}"/>
              </a:ext>
            </a:extLst>
          </p:cNvPr>
          <p:cNvSpPr/>
          <p:nvPr/>
        </p:nvSpPr>
        <p:spPr bwMode="auto">
          <a:xfrm>
            <a:off x="4671299" y="3261585"/>
            <a:ext cx="1628224" cy="106813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Model management</a:t>
            </a:r>
          </a:p>
        </p:txBody>
      </p:sp>
      <p:sp>
        <p:nvSpPr>
          <p:cNvPr id="562" name="Rectangle: Rounded Corners 561">
            <a:extLst>
              <a:ext uri="{FF2B5EF4-FFF2-40B4-BE49-F238E27FC236}">
                <a16:creationId xmlns:a16="http://schemas.microsoft.com/office/drawing/2014/main" id="{7A0C5820-B3A7-4E19-9717-65BC3E060A4D}"/>
              </a:ext>
            </a:extLst>
          </p:cNvPr>
          <p:cNvSpPr/>
          <p:nvPr/>
        </p:nvSpPr>
        <p:spPr bwMode="auto">
          <a:xfrm>
            <a:off x="1958942" y="3260325"/>
            <a:ext cx="2154669" cy="106813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Machine learning </a:t>
            </a:r>
          </a:p>
        </p:txBody>
      </p:sp>
      <p:grpSp>
        <p:nvGrpSpPr>
          <p:cNvPr id="563" name="Group 562">
            <a:extLst>
              <a:ext uri="{FF2B5EF4-FFF2-40B4-BE49-F238E27FC236}">
                <a16:creationId xmlns:a16="http://schemas.microsoft.com/office/drawing/2014/main" id="{FD58AD4C-EDBF-44FD-B1C5-B5DAFBC4BB6E}"/>
              </a:ext>
            </a:extLst>
          </p:cNvPr>
          <p:cNvGrpSpPr/>
          <p:nvPr/>
        </p:nvGrpSpPr>
        <p:grpSpPr>
          <a:xfrm>
            <a:off x="2596337" y="3337961"/>
            <a:ext cx="879879" cy="742993"/>
            <a:chOff x="5257824" y="4552652"/>
            <a:chExt cx="1697695" cy="1433578"/>
          </a:xfrm>
        </p:grpSpPr>
        <p:sp>
          <p:nvSpPr>
            <p:cNvPr id="592" name="Freeform: Shape 591">
              <a:extLst>
                <a:ext uri="{FF2B5EF4-FFF2-40B4-BE49-F238E27FC236}">
                  <a16:creationId xmlns:a16="http://schemas.microsoft.com/office/drawing/2014/main" id="{29667CAA-0978-4585-B668-99F3EF212C98}"/>
                </a:ext>
              </a:extLst>
            </p:cNvPr>
            <p:cNvSpPr/>
            <p:nvPr/>
          </p:nvSpPr>
          <p:spPr bwMode="auto">
            <a:xfrm>
              <a:off x="5596838" y="4552652"/>
              <a:ext cx="852058" cy="262656"/>
            </a:xfrm>
            <a:custGeom>
              <a:avLst/>
              <a:gdLst>
                <a:gd name="connsiteX0" fmla="*/ 51003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84153 w 992711"/>
                <a:gd name="connsiteY5" fmla="*/ 306014 h 306014"/>
                <a:gd name="connsiteX6" fmla="*/ 84153 w 992711"/>
                <a:gd name="connsiteY6" fmla="*/ 306013 h 306014"/>
                <a:gd name="connsiteX7" fmla="*/ 32756 w 992711"/>
                <a:gd name="connsiteY7" fmla="*/ 228472 h 306014"/>
                <a:gd name="connsiteX8" fmla="*/ 0 w 992711"/>
                <a:gd name="connsiteY8" fmla="*/ 221859 h 306014"/>
                <a:gd name="connsiteX9" fmla="*/ 0 w 992711"/>
                <a:gd name="connsiteY9" fmla="*/ 51003 h 306014"/>
                <a:gd name="connsiteX10" fmla="*/ 51003 w 992711"/>
                <a:gd name="connsiteY10" fmla="*/ 0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2711" h="306014">
                  <a:moveTo>
                    <a:pt x="51003" y="0"/>
                  </a:moveTo>
                  <a:lnTo>
                    <a:pt x="941708" y="0"/>
                  </a:lnTo>
                  <a:cubicBezTo>
                    <a:pt x="969876" y="0"/>
                    <a:pt x="992711" y="22835"/>
                    <a:pt x="992711" y="51003"/>
                  </a:cubicBezTo>
                  <a:lnTo>
                    <a:pt x="992711" y="255011"/>
                  </a:lnTo>
                  <a:cubicBezTo>
                    <a:pt x="992711" y="283179"/>
                    <a:pt x="969876" y="306014"/>
                    <a:pt x="941708" y="306014"/>
                  </a:cubicBezTo>
                  <a:lnTo>
                    <a:pt x="84153" y="306014"/>
                  </a:lnTo>
                  <a:lnTo>
                    <a:pt x="84153" y="306013"/>
                  </a:lnTo>
                  <a:cubicBezTo>
                    <a:pt x="84153" y="271155"/>
                    <a:pt x="62960" y="241248"/>
                    <a:pt x="32756" y="228472"/>
                  </a:cubicBezTo>
                  <a:lnTo>
                    <a:pt x="0" y="221859"/>
                  </a:lnTo>
                  <a:lnTo>
                    <a:pt x="0" y="51003"/>
                  </a:lnTo>
                  <a:cubicBezTo>
                    <a:pt x="0" y="22835"/>
                    <a:pt x="22835" y="0"/>
                    <a:pt x="51003" y="0"/>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3" name="Freeform: Shape 592">
              <a:extLst>
                <a:ext uri="{FF2B5EF4-FFF2-40B4-BE49-F238E27FC236}">
                  <a16:creationId xmlns:a16="http://schemas.microsoft.com/office/drawing/2014/main" id="{B73E3399-3F04-4328-BE4E-0AEF861954C0}"/>
                </a:ext>
              </a:extLst>
            </p:cNvPr>
            <p:cNvSpPr/>
            <p:nvPr/>
          </p:nvSpPr>
          <p:spPr bwMode="auto">
            <a:xfrm>
              <a:off x="5596838" y="4817314"/>
              <a:ext cx="852058" cy="262656"/>
            </a:xfrm>
            <a:custGeom>
              <a:avLst/>
              <a:gdLst>
                <a:gd name="connsiteX0" fmla="*/ 83682 w 992711"/>
                <a:gd name="connsiteY0" fmla="*/ 0 h 306014"/>
                <a:gd name="connsiteX1" fmla="*/ 941708 w 992711"/>
                <a:gd name="connsiteY1" fmla="*/ 0 h 306014"/>
                <a:gd name="connsiteX2" fmla="*/ 992711 w 992711"/>
                <a:gd name="connsiteY2" fmla="*/ 51003 h 306014"/>
                <a:gd name="connsiteX3" fmla="*/ 992711 w 992711"/>
                <a:gd name="connsiteY3" fmla="*/ 255011 h 306014"/>
                <a:gd name="connsiteX4" fmla="*/ 941708 w 992711"/>
                <a:gd name="connsiteY4" fmla="*/ 306014 h 306014"/>
                <a:gd name="connsiteX5" fmla="*/ 51003 w 992711"/>
                <a:gd name="connsiteY5" fmla="*/ 306014 h 306014"/>
                <a:gd name="connsiteX6" fmla="*/ 0 w 992711"/>
                <a:gd name="connsiteY6" fmla="*/ 255011 h 306014"/>
                <a:gd name="connsiteX7" fmla="*/ 0 w 992711"/>
                <a:gd name="connsiteY7" fmla="*/ 81815 h 306014"/>
                <a:gd name="connsiteX8" fmla="*/ 77541 w 992711"/>
                <a:gd name="connsiteY8" fmla="*/ 30418 h 30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711" h="306014">
                  <a:moveTo>
                    <a:pt x="83682" y="0"/>
                  </a:moveTo>
                  <a:lnTo>
                    <a:pt x="941708" y="0"/>
                  </a:lnTo>
                  <a:cubicBezTo>
                    <a:pt x="969876" y="0"/>
                    <a:pt x="992711" y="22835"/>
                    <a:pt x="992711" y="51003"/>
                  </a:cubicBezTo>
                  <a:lnTo>
                    <a:pt x="992711" y="255011"/>
                  </a:lnTo>
                  <a:cubicBezTo>
                    <a:pt x="992711" y="283179"/>
                    <a:pt x="969876" y="306014"/>
                    <a:pt x="941708" y="306014"/>
                  </a:cubicBezTo>
                  <a:lnTo>
                    <a:pt x="51003" y="306014"/>
                  </a:lnTo>
                  <a:cubicBezTo>
                    <a:pt x="22835" y="306014"/>
                    <a:pt x="0" y="283179"/>
                    <a:pt x="0" y="255011"/>
                  </a:cubicBezTo>
                  <a:lnTo>
                    <a:pt x="0" y="81815"/>
                  </a:lnTo>
                  <a:cubicBezTo>
                    <a:pt x="34858" y="81815"/>
                    <a:pt x="64766" y="60622"/>
                    <a:pt x="77541" y="30418"/>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4" name="Oval 593">
              <a:extLst>
                <a:ext uri="{FF2B5EF4-FFF2-40B4-BE49-F238E27FC236}">
                  <a16:creationId xmlns:a16="http://schemas.microsoft.com/office/drawing/2014/main" id="{44E60BC5-EB5B-4FCD-B879-3BBBA8297F56}"/>
                </a:ext>
              </a:extLst>
            </p:cNvPr>
            <p:cNvSpPr/>
            <p:nvPr/>
          </p:nvSpPr>
          <p:spPr bwMode="auto">
            <a:xfrm>
              <a:off x="5524607" y="4743076"/>
              <a:ext cx="144461" cy="144460"/>
            </a:xfrm>
            <a:prstGeom prst="ellips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5" name="Rectangle: Rounded Corners 594">
              <a:extLst>
                <a:ext uri="{FF2B5EF4-FFF2-40B4-BE49-F238E27FC236}">
                  <a16:creationId xmlns:a16="http://schemas.microsoft.com/office/drawing/2014/main" id="{CA0CBD65-471E-4BED-93F8-49456AC8071B}"/>
                </a:ext>
              </a:extLst>
            </p:cNvPr>
            <p:cNvSpPr/>
            <p:nvPr/>
          </p:nvSpPr>
          <p:spPr bwMode="auto">
            <a:xfrm>
              <a:off x="6138135" y="4884148"/>
              <a:ext cx="240421" cy="126736"/>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6" name="Rectangle 595">
              <a:extLst>
                <a:ext uri="{FF2B5EF4-FFF2-40B4-BE49-F238E27FC236}">
                  <a16:creationId xmlns:a16="http://schemas.microsoft.com/office/drawing/2014/main" id="{CB9F6ABB-0508-4E18-AEF1-1E708EC422F1}"/>
                </a:ext>
              </a:extLst>
            </p:cNvPr>
            <p:cNvSpPr/>
            <p:nvPr/>
          </p:nvSpPr>
          <p:spPr bwMode="auto">
            <a:xfrm>
              <a:off x="5672483"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97" name="Rectangle 596">
              <a:extLst>
                <a:ext uri="{FF2B5EF4-FFF2-40B4-BE49-F238E27FC236}">
                  <a16:creationId xmlns:a16="http://schemas.microsoft.com/office/drawing/2014/main" id="{B40AF1ED-402C-43A3-B3DF-E02D1ED03CAA}"/>
                </a:ext>
              </a:extLst>
            </p:cNvPr>
            <p:cNvSpPr/>
            <p:nvPr/>
          </p:nvSpPr>
          <p:spPr bwMode="auto">
            <a:xfrm>
              <a:off x="5764714"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98" name="Rectangle 597">
              <a:extLst>
                <a:ext uri="{FF2B5EF4-FFF2-40B4-BE49-F238E27FC236}">
                  <a16:creationId xmlns:a16="http://schemas.microsoft.com/office/drawing/2014/main" id="{FD63C613-FC4E-42AF-81C2-F0E684865C7C}"/>
                </a:ext>
              </a:extLst>
            </p:cNvPr>
            <p:cNvSpPr/>
            <p:nvPr/>
          </p:nvSpPr>
          <p:spPr bwMode="auto">
            <a:xfrm>
              <a:off x="5856946"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99" name="Rectangle 598">
              <a:extLst>
                <a:ext uri="{FF2B5EF4-FFF2-40B4-BE49-F238E27FC236}">
                  <a16:creationId xmlns:a16="http://schemas.microsoft.com/office/drawing/2014/main" id="{B9C330B9-0860-4FED-AA39-7419D6680BE8}"/>
                </a:ext>
              </a:extLst>
            </p:cNvPr>
            <p:cNvSpPr/>
            <p:nvPr/>
          </p:nvSpPr>
          <p:spPr bwMode="auto">
            <a:xfrm>
              <a:off x="5949178"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0" name="Rectangle 599">
              <a:extLst>
                <a:ext uri="{FF2B5EF4-FFF2-40B4-BE49-F238E27FC236}">
                  <a16:creationId xmlns:a16="http://schemas.microsoft.com/office/drawing/2014/main" id="{4A25B41F-BA52-4708-90E0-FA3EDA06D981}"/>
                </a:ext>
              </a:extLst>
            </p:cNvPr>
            <p:cNvSpPr/>
            <p:nvPr/>
          </p:nvSpPr>
          <p:spPr bwMode="auto">
            <a:xfrm>
              <a:off x="6041409" y="4925974"/>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1" name="Isosceles Triangle 600">
              <a:extLst>
                <a:ext uri="{FF2B5EF4-FFF2-40B4-BE49-F238E27FC236}">
                  <a16:creationId xmlns:a16="http://schemas.microsoft.com/office/drawing/2014/main" id="{5AED8430-58BA-4A5B-ABFB-C1E5CECA6097}"/>
                </a:ext>
              </a:extLst>
            </p:cNvPr>
            <p:cNvSpPr/>
            <p:nvPr/>
          </p:nvSpPr>
          <p:spPr bwMode="auto">
            <a:xfrm rot="5400000">
              <a:off x="5247774" y="5356823"/>
              <a:ext cx="145733"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2" name="Isosceles Triangle 601">
              <a:extLst>
                <a:ext uri="{FF2B5EF4-FFF2-40B4-BE49-F238E27FC236}">
                  <a16:creationId xmlns:a16="http://schemas.microsoft.com/office/drawing/2014/main" id="{9468D469-75F4-4BE3-A6D1-992224851546}"/>
                </a:ext>
              </a:extLst>
            </p:cNvPr>
            <p:cNvSpPr/>
            <p:nvPr/>
          </p:nvSpPr>
          <p:spPr bwMode="auto">
            <a:xfrm rot="5400000">
              <a:off x="6277453" y="5355571"/>
              <a:ext cx="145733"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603" name="Group 602">
              <a:extLst>
                <a:ext uri="{FF2B5EF4-FFF2-40B4-BE49-F238E27FC236}">
                  <a16:creationId xmlns:a16="http://schemas.microsoft.com/office/drawing/2014/main" id="{2B466522-0312-49C7-83E1-25A8FF300BB0}"/>
                </a:ext>
              </a:extLst>
            </p:cNvPr>
            <p:cNvGrpSpPr/>
            <p:nvPr/>
          </p:nvGrpSpPr>
          <p:grpSpPr>
            <a:xfrm>
              <a:off x="6494510" y="5058895"/>
              <a:ext cx="461009" cy="688846"/>
              <a:chOff x="16928640" y="5794182"/>
              <a:chExt cx="333504" cy="498326"/>
            </a:xfrm>
          </p:grpSpPr>
          <p:sp>
            <p:nvSpPr>
              <p:cNvPr id="662" name="Freeform: Shape 661">
                <a:extLst>
                  <a:ext uri="{FF2B5EF4-FFF2-40B4-BE49-F238E27FC236}">
                    <a16:creationId xmlns:a16="http://schemas.microsoft.com/office/drawing/2014/main" id="{E4ADEBD8-4409-4B0F-9B08-224AB8A09B16}"/>
                  </a:ext>
                </a:extLst>
              </p:cNvPr>
              <p:cNvSpPr/>
              <p:nvPr/>
            </p:nvSpPr>
            <p:spPr bwMode="auto">
              <a:xfrm>
                <a:off x="17003498" y="5940993"/>
                <a:ext cx="184415" cy="197476"/>
              </a:xfrm>
              <a:custGeom>
                <a:avLst/>
                <a:gdLst>
                  <a:gd name="connsiteX0" fmla="*/ 130635 w 317305"/>
                  <a:gd name="connsiteY0" fmla="*/ 353126 h 353126"/>
                  <a:gd name="connsiteX1" fmla="*/ 117572 w 317305"/>
                  <a:gd name="connsiteY1" fmla="*/ 114728 h 353126"/>
                  <a:gd name="connsiteX2" fmla="*/ 48992 w 317305"/>
                  <a:gd name="connsiteY2" fmla="*/ 3694 h 353126"/>
                  <a:gd name="connsiteX3" fmla="*/ 7 w 317305"/>
                  <a:gd name="connsiteY3" fmla="*/ 49414 h 353126"/>
                  <a:gd name="connsiteX4" fmla="*/ 52258 w 317305"/>
                  <a:gd name="connsiteY4" fmla="*/ 114728 h 353126"/>
                  <a:gd name="connsiteX5" fmla="*/ 274327 w 317305"/>
                  <a:gd name="connsiteY5" fmla="*/ 121260 h 353126"/>
                  <a:gd name="connsiteX6" fmla="*/ 316781 w 317305"/>
                  <a:gd name="connsiteY6" fmla="*/ 62477 h 353126"/>
                  <a:gd name="connsiteX7" fmla="*/ 293921 w 317305"/>
                  <a:gd name="connsiteY7" fmla="*/ 428 h 353126"/>
                  <a:gd name="connsiteX8" fmla="*/ 235138 w 317305"/>
                  <a:gd name="connsiteY8" fmla="*/ 39617 h 353126"/>
                  <a:gd name="connsiteX9" fmla="*/ 209012 w 317305"/>
                  <a:gd name="connsiteY9" fmla="*/ 124526 h 353126"/>
                  <a:gd name="connsiteX10" fmla="*/ 192684 w 317305"/>
                  <a:gd name="connsiteY10" fmla="*/ 353126 h 353126"/>
                  <a:gd name="connsiteX0" fmla="*/ 130635 w 317485"/>
                  <a:gd name="connsiteY0" fmla="*/ 354038 h 354038"/>
                  <a:gd name="connsiteX1" fmla="*/ 117572 w 317485"/>
                  <a:gd name="connsiteY1" fmla="*/ 115640 h 354038"/>
                  <a:gd name="connsiteX2" fmla="*/ 48992 w 317485"/>
                  <a:gd name="connsiteY2" fmla="*/ 4606 h 354038"/>
                  <a:gd name="connsiteX3" fmla="*/ 7 w 317485"/>
                  <a:gd name="connsiteY3" fmla="*/ 50326 h 354038"/>
                  <a:gd name="connsiteX4" fmla="*/ 52258 w 317485"/>
                  <a:gd name="connsiteY4" fmla="*/ 115640 h 354038"/>
                  <a:gd name="connsiteX5" fmla="*/ 274327 w 317485"/>
                  <a:gd name="connsiteY5" fmla="*/ 122172 h 354038"/>
                  <a:gd name="connsiteX6" fmla="*/ 316781 w 317485"/>
                  <a:gd name="connsiteY6" fmla="*/ 63389 h 354038"/>
                  <a:gd name="connsiteX7" fmla="*/ 293921 w 317485"/>
                  <a:gd name="connsiteY7" fmla="*/ 1340 h 354038"/>
                  <a:gd name="connsiteX8" fmla="*/ 209012 w 317485"/>
                  <a:gd name="connsiteY8" fmla="*/ 125438 h 354038"/>
                  <a:gd name="connsiteX9" fmla="*/ 192684 w 317485"/>
                  <a:gd name="connsiteY9" fmla="*/ 354038 h 354038"/>
                  <a:gd name="connsiteX0" fmla="*/ 130635 w 325562"/>
                  <a:gd name="connsiteY0" fmla="*/ 352778 h 352778"/>
                  <a:gd name="connsiteX1" fmla="*/ 117572 w 325562"/>
                  <a:gd name="connsiteY1" fmla="*/ 114380 h 352778"/>
                  <a:gd name="connsiteX2" fmla="*/ 48992 w 325562"/>
                  <a:gd name="connsiteY2" fmla="*/ 3346 h 352778"/>
                  <a:gd name="connsiteX3" fmla="*/ 7 w 325562"/>
                  <a:gd name="connsiteY3" fmla="*/ 49066 h 352778"/>
                  <a:gd name="connsiteX4" fmla="*/ 52258 w 325562"/>
                  <a:gd name="connsiteY4" fmla="*/ 114380 h 352778"/>
                  <a:gd name="connsiteX5" fmla="*/ 274327 w 325562"/>
                  <a:gd name="connsiteY5" fmla="*/ 120912 h 352778"/>
                  <a:gd name="connsiteX6" fmla="*/ 316781 w 325562"/>
                  <a:gd name="connsiteY6" fmla="*/ 62129 h 352778"/>
                  <a:gd name="connsiteX7" fmla="*/ 293921 w 325562"/>
                  <a:gd name="connsiteY7" fmla="*/ 80 h 352778"/>
                  <a:gd name="connsiteX8" fmla="*/ 209012 w 325562"/>
                  <a:gd name="connsiteY8" fmla="*/ 124178 h 352778"/>
                  <a:gd name="connsiteX9" fmla="*/ 192684 w 325562"/>
                  <a:gd name="connsiteY9" fmla="*/ 352778 h 352778"/>
                  <a:gd name="connsiteX0" fmla="*/ 130635 w 326996"/>
                  <a:gd name="connsiteY0" fmla="*/ 354470 h 354470"/>
                  <a:gd name="connsiteX1" fmla="*/ 117572 w 326996"/>
                  <a:gd name="connsiteY1" fmla="*/ 116072 h 354470"/>
                  <a:gd name="connsiteX2" fmla="*/ 48992 w 326996"/>
                  <a:gd name="connsiteY2" fmla="*/ 5038 h 354470"/>
                  <a:gd name="connsiteX3" fmla="*/ 7 w 326996"/>
                  <a:gd name="connsiteY3" fmla="*/ 50758 h 354470"/>
                  <a:gd name="connsiteX4" fmla="*/ 52258 w 326996"/>
                  <a:gd name="connsiteY4" fmla="*/ 116072 h 354470"/>
                  <a:gd name="connsiteX5" fmla="*/ 274327 w 326996"/>
                  <a:gd name="connsiteY5" fmla="*/ 122604 h 354470"/>
                  <a:gd name="connsiteX6" fmla="*/ 326578 w 326996"/>
                  <a:gd name="connsiteY6" fmla="*/ 57289 h 354470"/>
                  <a:gd name="connsiteX7" fmla="*/ 293921 w 326996"/>
                  <a:gd name="connsiteY7" fmla="*/ 1772 h 354470"/>
                  <a:gd name="connsiteX8" fmla="*/ 209012 w 326996"/>
                  <a:gd name="connsiteY8" fmla="*/ 125870 h 354470"/>
                  <a:gd name="connsiteX9" fmla="*/ 192684 w 326996"/>
                  <a:gd name="connsiteY9" fmla="*/ 354470 h 354470"/>
                  <a:gd name="connsiteX0" fmla="*/ 130635 w 327184"/>
                  <a:gd name="connsiteY0" fmla="*/ 352728 h 352728"/>
                  <a:gd name="connsiteX1" fmla="*/ 117572 w 327184"/>
                  <a:gd name="connsiteY1" fmla="*/ 114330 h 352728"/>
                  <a:gd name="connsiteX2" fmla="*/ 48992 w 327184"/>
                  <a:gd name="connsiteY2" fmla="*/ 3296 h 352728"/>
                  <a:gd name="connsiteX3" fmla="*/ 7 w 327184"/>
                  <a:gd name="connsiteY3" fmla="*/ 49016 h 352728"/>
                  <a:gd name="connsiteX4" fmla="*/ 52258 w 327184"/>
                  <a:gd name="connsiteY4" fmla="*/ 114330 h 352728"/>
                  <a:gd name="connsiteX5" fmla="*/ 274327 w 327184"/>
                  <a:gd name="connsiteY5" fmla="*/ 120862 h 352728"/>
                  <a:gd name="connsiteX6" fmla="*/ 326578 w 327184"/>
                  <a:gd name="connsiteY6" fmla="*/ 55547 h 352728"/>
                  <a:gd name="connsiteX7" fmla="*/ 293921 w 327184"/>
                  <a:gd name="connsiteY7" fmla="*/ 30 h 352728"/>
                  <a:gd name="connsiteX8" fmla="*/ 209012 w 327184"/>
                  <a:gd name="connsiteY8" fmla="*/ 124128 h 352728"/>
                  <a:gd name="connsiteX9" fmla="*/ 192684 w 327184"/>
                  <a:gd name="connsiteY9" fmla="*/ 352728 h 352728"/>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5 w 327184"/>
                  <a:gd name="connsiteY0" fmla="*/ 352736 h 352736"/>
                  <a:gd name="connsiteX1" fmla="*/ 117572 w 327184"/>
                  <a:gd name="connsiteY1" fmla="*/ 114338 h 352736"/>
                  <a:gd name="connsiteX2" fmla="*/ 48992 w 327184"/>
                  <a:gd name="connsiteY2" fmla="*/ 3304 h 352736"/>
                  <a:gd name="connsiteX3" fmla="*/ 7 w 327184"/>
                  <a:gd name="connsiteY3" fmla="*/ 49024 h 352736"/>
                  <a:gd name="connsiteX4" fmla="*/ 52258 w 327184"/>
                  <a:gd name="connsiteY4" fmla="*/ 114338 h 352736"/>
                  <a:gd name="connsiteX5" fmla="*/ 274327 w 327184"/>
                  <a:gd name="connsiteY5" fmla="*/ 120870 h 352736"/>
                  <a:gd name="connsiteX6" fmla="*/ 326578 w 327184"/>
                  <a:gd name="connsiteY6" fmla="*/ 55555 h 352736"/>
                  <a:gd name="connsiteX7" fmla="*/ 293921 w 327184"/>
                  <a:gd name="connsiteY7" fmla="*/ 38 h 352736"/>
                  <a:gd name="connsiteX8" fmla="*/ 209012 w 327184"/>
                  <a:gd name="connsiteY8" fmla="*/ 124136 h 352736"/>
                  <a:gd name="connsiteX9" fmla="*/ 192684 w 327184"/>
                  <a:gd name="connsiteY9" fmla="*/ 352736 h 352736"/>
                  <a:gd name="connsiteX0" fmla="*/ 130638 w 327187"/>
                  <a:gd name="connsiteY0" fmla="*/ 352736 h 352736"/>
                  <a:gd name="connsiteX1" fmla="*/ 117575 w 327187"/>
                  <a:gd name="connsiteY1" fmla="*/ 114338 h 352736"/>
                  <a:gd name="connsiteX2" fmla="*/ 48995 w 327187"/>
                  <a:gd name="connsiteY2" fmla="*/ 3304 h 352736"/>
                  <a:gd name="connsiteX3" fmla="*/ 10 w 327187"/>
                  <a:gd name="connsiteY3" fmla="*/ 49024 h 352736"/>
                  <a:gd name="connsiteX4" fmla="*/ 52261 w 327187"/>
                  <a:gd name="connsiteY4" fmla="*/ 114338 h 352736"/>
                  <a:gd name="connsiteX5" fmla="*/ 274330 w 327187"/>
                  <a:gd name="connsiteY5" fmla="*/ 120870 h 352736"/>
                  <a:gd name="connsiteX6" fmla="*/ 326581 w 327187"/>
                  <a:gd name="connsiteY6" fmla="*/ 55555 h 352736"/>
                  <a:gd name="connsiteX7" fmla="*/ 293924 w 327187"/>
                  <a:gd name="connsiteY7" fmla="*/ 38 h 352736"/>
                  <a:gd name="connsiteX8" fmla="*/ 209015 w 327187"/>
                  <a:gd name="connsiteY8" fmla="*/ 124136 h 352736"/>
                  <a:gd name="connsiteX9" fmla="*/ 192687 w 327187"/>
                  <a:gd name="connsiteY9" fmla="*/ 352736 h 352736"/>
                  <a:gd name="connsiteX0" fmla="*/ 130638 w 327345"/>
                  <a:gd name="connsiteY0" fmla="*/ 352736 h 352736"/>
                  <a:gd name="connsiteX1" fmla="*/ 117575 w 327345"/>
                  <a:gd name="connsiteY1" fmla="*/ 114338 h 352736"/>
                  <a:gd name="connsiteX2" fmla="*/ 48995 w 327345"/>
                  <a:gd name="connsiteY2" fmla="*/ 3304 h 352736"/>
                  <a:gd name="connsiteX3" fmla="*/ 10 w 327345"/>
                  <a:gd name="connsiteY3" fmla="*/ 49024 h 352736"/>
                  <a:gd name="connsiteX4" fmla="*/ 52261 w 327345"/>
                  <a:gd name="connsiteY4" fmla="*/ 114338 h 352736"/>
                  <a:gd name="connsiteX5" fmla="*/ 274330 w 327345"/>
                  <a:gd name="connsiteY5" fmla="*/ 120870 h 352736"/>
                  <a:gd name="connsiteX6" fmla="*/ 326581 w 327345"/>
                  <a:gd name="connsiteY6" fmla="*/ 55555 h 352736"/>
                  <a:gd name="connsiteX7" fmla="*/ 293924 w 327345"/>
                  <a:gd name="connsiteY7" fmla="*/ 38 h 352736"/>
                  <a:gd name="connsiteX8" fmla="*/ 209015 w 327345"/>
                  <a:gd name="connsiteY8" fmla="*/ 124136 h 352736"/>
                  <a:gd name="connsiteX9" fmla="*/ 192687 w 327345"/>
                  <a:gd name="connsiteY9" fmla="*/ 352736 h 352736"/>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 name="connsiteX0" fmla="*/ 130638 w 326703"/>
                  <a:gd name="connsiteY0" fmla="*/ 349840 h 349840"/>
                  <a:gd name="connsiteX1" fmla="*/ 117575 w 326703"/>
                  <a:gd name="connsiteY1" fmla="*/ 111442 h 349840"/>
                  <a:gd name="connsiteX2" fmla="*/ 48995 w 326703"/>
                  <a:gd name="connsiteY2" fmla="*/ 408 h 349840"/>
                  <a:gd name="connsiteX3" fmla="*/ 10 w 326703"/>
                  <a:gd name="connsiteY3" fmla="*/ 46128 h 349840"/>
                  <a:gd name="connsiteX4" fmla="*/ 52261 w 326703"/>
                  <a:gd name="connsiteY4" fmla="*/ 111442 h 349840"/>
                  <a:gd name="connsiteX5" fmla="*/ 274330 w 326703"/>
                  <a:gd name="connsiteY5" fmla="*/ 117974 h 349840"/>
                  <a:gd name="connsiteX6" fmla="*/ 326581 w 326703"/>
                  <a:gd name="connsiteY6" fmla="*/ 52659 h 349840"/>
                  <a:gd name="connsiteX7" fmla="*/ 284127 w 326703"/>
                  <a:gd name="connsiteY7" fmla="*/ 408 h 349840"/>
                  <a:gd name="connsiteX8" fmla="*/ 209015 w 326703"/>
                  <a:gd name="connsiteY8" fmla="*/ 121240 h 349840"/>
                  <a:gd name="connsiteX9" fmla="*/ 192687 w 326703"/>
                  <a:gd name="connsiteY9" fmla="*/ 349840 h 349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6703" h="349840">
                    <a:moveTo>
                      <a:pt x="130638" y="349840"/>
                    </a:moveTo>
                    <a:cubicBezTo>
                      <a:pt x="130910" y="259760"/>
                      <a:pt x="124651" y="182744"/>
                      <a:pt x="117575" y="111442"/>
                    </a:cubicBezTo>
                    <a:cubicBezTo>
                      <a:pt x="110499" y="40140"/>
                      <a:pt x="78386" y="4763"/>
                      <a:pt x="48995" y="408"/>
                    </a:cubicBezTo>
                    <a:cubicBezTo>
                      <a:pt x="19604" y="-3947"/>
                      <a:pt x="-534" y="27622"/>
                      <a:pt x="10" y="46128"/>
                    </a:cubicBezTo>
                    <a:cubicBezTo>
                      <a:pt x="554" y="64634"/>
                      <a:pt x="6541" y="99468"/>
                      <a:pt x="52261" y="111442"/>
                    </a:cubicBezTo>
                    <a:cubicBezTo>
                      <a:pt x="97981" y="123416"/>
                      <a:pt x="228610" y="127771"/>
                      <a:pt x="274330" y="117974"/>
                    </a:cubicBezTo>
                    <a:cubicBezTo>
                      <a:pt x="320050" y="108177"/>
                      <a:pt x="324948" y="72253"/>
                      <a:pt x="326581" y="52659"/>
                    </a:cubicBezTo>
                    <a:cubicBezTo>
                      <a:pt x="328214" y="33065"/>
                      <a:pt x="313518" y="2041"/>
                      <a:pt x="284127" y="408"/>
                    </a:cubicBezTo>
                    <a:cubicBezTo>
                      <a:pt x="254736" y="-1225"/>
                      <a:pt x="217724" y="49938"/>
                      <a:pt x="209015" y="121240"/>
                    </a:cubicBezTo>
                    <a:cubicBezTo>
                      <a:pt x="200306" y="192542"/>
                      <a:pt x="197313" y="261666"/>
                      <a:pt x="192687" y="349840"/>
                    </a:cubicBezTo>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663" name="Straight Connector 662">
                <a:extLst>
                  <a:ext uri="{FF2B5EF4-FFF2-40B4-BE49-F238E27FC236}">
                    <a16:creationId xmlns:a16="http://schemas.microsoft.com/office/drawing/2014/main" id="{00280C8B-B49B-4D9B-91BE-5A69052FC1FF}"/>
                  </a:ext>
                </a:extLst>
              </p:cNvPr>
              <p:cNvCxnSpPr/>
              <p:nvPr/>
            </p:nvCxnSpPr>
            <p:spPr>
              <a:xfrm>
                <a:off x="17027338" y="6179152"/>
                <a:ext cx="142110" cy="0"/>
              </a:xfrm>
              <a:prstGeom prst="line">
                <a:avLst/>
              </a:prstGeom>
              <a:noFill/>
              <a:ln w="12700" cap="rnd" cmpd="sng" algn="ctr">
                <a:solidFill>
                  <a:srgbClr val="0078D7"/>
                </a:solidFill>
                <a:prstDash val="solid"/>
                <a:headEnd type="none" w="med" len="med"/>
                <a:tailEnd type="none" w="med" len="med"/>
              </a:ln>
              <a:effectLst/>
            </p:spPr>
          </p:cxnSp>
          <p:cxnSp>
            <p:nvCxnSpPr>
              <p:cNvPr id="664" name="Straight Connector 663">
                <a:extLst>
                  <a:ext uri="{FF2B5EF4-FFF2-40B4-BE49-F238E27FC236}">
                    <a16:creationId xmlns:a16="http://schemas.microsoft.com/office/drawing/2014/main" id="{3A2A8704-DF74-4DE8-AF72-EB3DA20C7D23}"/>
                  </a:ext>
                </a:extLst>
              </p:cNvPr>
              <p:cNvCxnSpPr/>
              <p:nvPr/>
            </p:nvCxnSpPr>
            <p:spPr>
              <a:xfrm>
                <a:off x="17027338" y="6218937"/>
                <a:ext cx="142110" cy="0"/>
              </a:xfrm>
              <a:prstGeom prst="line">
                <a:avLst/>
              </a:prstGeom>
              <a:noFill/>
              <a:ln w="12700" cap="rnd" cmpd="sng" algn="ctr">
                <a:solidFill>
                  <a:srgbClr val="0078D7"/>
                </a:solidFill>
                <a:prstDash val="solid"/>
                <a:headEnd type="none" w="med" len="med"/>
                <a:tailEnd type="none" w="med" len="med"/>
              </a:ln>
              <a:effectLst/>
            </p:spPr>
          </p:cxnSp>
          <p:cxnSp>
            <p:nvCxnSpPr>
              <p:cNvPr id="665" name="Straight Connector 664">
                <a:extLst>
                  <a:ext uri="{FF2B5EF4-FFF2-40B4-BE49-F238E27FC236}">
                    <a16:creationId xmlns:a16="http://schemas.microsoft.com/office/drawing/2014/main" id="{BDC707D7-AA06-47A9-BC27-8F83CF82A2F5}"/>
                  </a:ext>
                </a:extLst>
              </p:cNvPr>
              <p:cNvCxnSpPr/>
              <p:nvPr/>
            </p:nvCxnSpPr>
            <p:spPr>
              <a:xfrm>
                <a:off x="17027338" y="6255640"/>
                <a:ext cx="142110" cy="0"/>
              </a:xfrm>
              <a:prstGeom prst="line">
                <a:avLst/>
              </a:prstGeom>
              <a:noFill/>
              <a:ln w="12700" cap="rnd" cmpd="sng" algn="ctr">
                <a:solidFill>
                  <a:srgbClr val="0078D7"/>
                </a:solidFill>
                <a:prstDash val="solid"/>
                <a:headEnd type="none" w="med" len="med"/>
                <a:tailEnd type="none" w="med" len="med"/>
              </a:ln>
              <a:effectLst/>
            </p:spPr>
          </p:cxnSp>
          <p:cxnSp>
            <p:nvCxnSpPr>
              <p:cNvPr id="666" name="Straight Connector 665">
                <a:extLst>
                  <a:ext uri="{FF2B5EF4-FFF2-40B4-BE49-F238E27FC236}">
                    <a16:creationId xmlns:a16="http://schemas.microsoft.com/office/drawing/2014/main" id="{5D951507-B763-478D-BDF9-391BD921D5D1}"/>
                  </a:ext>
                </a:extLst>
              </p:cNvPr>
              <p:cNvCxnSpPr/>
              <p:nvPr/>
            </p:nvCxnSpPr>
            <p:spPr>
              <a:xfrm>
                <a:off x="17070997" y="6292508"/>
                <a:ext cx="54790" cy="0"/>
              </a:xfrm>
              <a:prstGeom prst="line">
                <a:avLst/>
              </a:prstGeom>
              <a:noFill/>
              <a:ln w="12700" cap="rnd" cmpd="sng" algn="ctr">
                <a:solidFill>
                  <a:srgbClr val="0078D7"/>
                </a:solidFill>
                <a:prstDash val="solid"/>
                <a:headEnd type="none" w="med" len="med"/>
                <a:tailEnd type="none" w="med" len="med"/>
              </a:ln>
              <a:effectLst/>
            </p:spPr>
          </p:cxnSp>
          <p:sp>
            <p:nvSpPr>
              <p:cNvPr id="667" name="Freeform: Shape 666">
                <a:extLst>
                  <a:ext uri="{FF2B5EF4-FFF2-40B4-BE49-F238E27FC236}">
                    <a16:creationId xmlns:a16="http://schemas.microsoft.com/office/drawing/2014/main" id="{D2324FB6-BABE-471D-9570-5B494AAEBCA2}"/>
                  </a:ext>
                </a:extLst>
              </p:cNvPr>
              <p:cNvSpPr/>
              <p:nvPr/>
            </p:nvSpPr>
            <p:spPr bwMode="auto">
              <a:xfrm>
                <a:off x="16928640" y="5794182"/>
                <a:ext cx="333504" cy="350544"/>
              </a:xfrm>
              <a:custGeom>
                <a:avLst/>
                <a:gdLst>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8224"/>
                  <a:gd name="connsiteX1" fmla="*/ 429290 w 597607"/>
                  <a:gd name="connsiteY1" fmla="*/ 620606 h 628224"/>
                  <a:gd name="connsiteX2" fmla="*/ 429290 w 597607"/>
                  <a:gd name="connsiteY2" fmla="*/ 571620 h 628224"/>
                  <a:gd name="connsiteX3" fmla="*/ 537059 w 597607"/>
                  <a:gd name="connsiteY3" fmla="*/ 493243 h 628224"/>
                  <a:gd name="connsiteX4" fmla="*/ 595842 w 597607"/>
                  <a:gd name="connsiteY4" fmla="*/ 274440 h 628224"/>
                  <a:gd name="connsiteX5" fmla="*/ 471744 w 597607"/>
                  <a:gd name="connsiteY5" fmla="*/ 58903 h 628224"/>
                  <a:gd name="connsiteX6" fmla="*/ 308459 w 597607"/>
                  <a:gd name="connsiteY6" fmla="*/ 120 h 628224"/>
                  <a:gd name="connsiteX7" fmla="*/ 135376 w 597607"/>
                  <a:gd name="connsiteY7" fmla="*/ 52371 h 628224"/>
                  <a:gd name="connsiteX8" fmla="*/ 1482 w 597607"/>
                  <a:gd name="connsiteY8" fmla="*/ 287503 h 628224"/>
                  <a:gd name="connsiteX9" fmla="*/ 70062 w 597607"/>
                  <a:gd name="connsiteY9" fmla="*/ 486711 h 628224"/>
                  <a:gd name="connsiteX10" fmla="*/ 168033 w 597607"/>
                  <a:gd name="connsiteY10" fmla="*/ 548760 h 628224"/>
                  <a:gd name="connsiteX11" fmla="*/ 181096 w 597607"/>
                  <a:gd name="connsiteY11" fmla="*/ 620606 h 628224"/>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4768"/>
                  <a:gd name="connsiteX1" fmla="*/ 429290 w 597607"/>
                  <a:gd name="connsiteY1" fmla="*/ 620606 h 624768"/>
                  <a:gd name="connsiteX2" fmla="*/ 429290 w 597607"/>
                  <a:gd name="connsiteY2" fmla="*/ 571620 h 624768"/>
                  <a:gd name="connsiteX3" fmla="*/ 537059 w 597607"/>
                  <a:gd name="connsiteY3" fmla="*/ 493243 h 624768"/>
                  <a:gd name="connsiteX4" fmla="*/ 595842 w 597607"/>
                  <a:gd name="connsiteY4" fmla="*/ 274440 h 624768"/>
                  <a:gd name="connsiteX5" fmla="*/ 471744 w 597607"/>
                  <a:gd name="connsiteY5" fmla="*/ 58903 h 624768"/>
                  <a:gd name="connsiteX6" fmla="*/ 308459 w 597607"/>
                  <a:gd name="connsiteY6" fmla="*/ 120 h 624768"/>
                  <a:gd name="connsiteX7" fmla="*/ 135376 w 597607"/>
                  <a:gd name="connsiteY7" fmla="*/ 52371 h 624768"/>
                  <a:gd name="connsiteX8" fmla="*/ 1482 w 597607"/>
                  <a:gd name="connsiteY8" fmla="*/ 287503 h 624768"/>
                  <a:gd name="connsiteX9" fmla="*/ 70062 w 597607"/>
                  <a:gd name="connsiteY9" fmla="*/ 486711 h 624768"/>
                  <a:gd name="connsiteX10" fmla="*/ 168033 w 597607"/>
                  <a:gd name="connsiteY10" fmla="*/ 548760 h 624768"/>
                  <a:gd name="connsiteX11" fmla="*/ 181096 w 597607"/>
                  <a:gd name="connsiteY11" fmla="*/ 620606 h 624768"/>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68033 w 597607"/>
                  <a:gd name="connsiteY10" fmla="*/ 548760 h 621102"/>
                  <a:gd name="connsiteX11" fmla="*/ 181096 w 597607"/>
                  <a:gd name="connsiteY11" fmla="*/ 620606 h 621102"/>
                  <a:gd name="connsiteX0" fmla="*/ 181096 w 597607"/>
                  <a:gd name="connsiteY0" fmla="*/ 620606 h 621102"/>
                  <a:gd name="connsiteX1" fmla="*/ 429290 w 597607"/>
                  <a:gd name="connsiteY1" fmla="*/ 620606 h 621102"/>
                  <a:gd name="connsiteX2" fmla="*/ 429290 w 597607"/>
                  <a:gd name="connsiteY2" fmla="*/ 571620 h 621102"/>
                  <a:gd name="connsiteX3" fmla="*/ 537059 w 597607"/>
                  <a:gd name="connsiteY3" fmla="*/ 493243 h 621102"/>
                  <a:gd name="connsiteX4" fmla="*/ 595842 w 597607"/>
                  <a:gd name="connsiteY4" fmla="*/ 274440 h 621102"/>
                  <a:gd name="connsiteX5" fmla="*/ 471744 w 597607"/>
                  <a:gd name="connsiteY5" fmla="*/ 58903 h 621102"/>
                  <a:gd name="connsiteX6" fmla="*/ 308459 w 597607"/>
                  <a:gd name="connsiteY6" fmla="*/ 120 h 621102"/>
                  <a:gd name="connsiteX7" fmla="*/ 135376 w 597607"/>
                  <a:gd name="connsiteY7" fmla="*/ 52371 h 621102"/>
                  <a:gd name="connsiteX8" fmla="*/ 1482 w 597607"/>
                  <a:gd name="connsiteY8" fmla="*/ 287503 h 621102"/>
                  <a:gd name="connsiteX9" fmla="*/ 70062 w 597607"/>
                  <a:gd name="connsiteY9" fmla="*/ 486711 h 621102"/>
                  <a:gd name="connsiteX10" fmla="*/ 148983 w 597607"/>
                  <a:gd name="connsiteY10" fmla="*/ 555904 h 621102"/>
                  <a:gd name="connsiteX11" fmla="*/ 181096 w 597607"/>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01 w 598112"/>
                  <a:gd name="connsiteY0" fmla="*/ 620606 h 621102"/>
                  <a:gd name="connsiteX1" fmla="*/ 429795 w 598112"/>
                  <a:gd name="connsiteY1" fmla="*/ 620606 h 621102"/>
                  <a:gd name="connsiteX2" fmla="*/ 429795 w 598112"/>
                  <a:gd name="connsiteY2" fmla="*/ 571620 h 621102"/>
                  <a:gd name="connsiteX3" fmla="*/ 537564 w 598112"/>
                  <a:gd name="connsiteY3" fmla="*/ 493243 h 621102"/>
                  <a:gd name="connsiteX4" fmla="*/ 596347 w 598112"/>
                  <a:gd name="connsiteY4" fmla="*/ 274440 h 621102"/>
                  <a:gd name="connsiteX5" fmla="*/ 472249 w 598112"/>
                  <a:gd name="connsiteY5" fmla="*/ 58903 h 621102"/>
                  <a:gd name="connsiteX6" fmla="*/ 308964 w 598112"/>
                  <a:gd name="connsiteY6" fmla="*/ 120 h 621102"/>
                  <a:gd name="connsiteX7" fmla="*/ 135881 w 598112"/>
                  <a:gd name="connsiteY7" fmla="*/ 52371 h 621102"/>
                  <a:gd name="connsiteX8" fmla="*/ 1987 w 598112"/>
                  <a:gd name="connsiteY8" fmla="*/ 287503 h 621102"/>
                  <a:gd name="connsiteX9" fmla="*/ 63423 w 598112"/>
                  <a:gd name="connsiteY9" fmla="*/ 481948 h 621102"/>
                  <a:gd name="connsiteX10" fmla="*/ 149488 w 598112"/>
                  <a:gd name="connsiteY10" fmla="*/ 555904 h 621102"/>
                  <a:gd name="connsiteX11" fmla="*/ 181601 w 598112"/>
                  <a:gd name="connsiteY11" fmla="*/ 620606 h 621102"/>
                  <a:gd name="connsiteX0" fmla="*/ 181685 w 598196"/>
                  <a:gd name="connsiteY0" fmla="*/ 620606 h 621102"/>
                  <a:gd name="connsiteX1" fmla="*/ 429879 w 598196"/>
                  <a:gd name="connsiteY1" fmla="*/ 620606 h 621102"/>
                  <a:gd name="connsiteX2" fmla="*/ 429879 w 598196"/>
                  <a:gd name="connsiteY2" fmla="*/ 571620 h 621102"/>
                  <a:gd name="connsiteX3" fmla="*/ 537648 w 598196"/>
                  <a:gd name="connsiteY3" fmla="*/ 493243 h 621102"/>
                  <a:gd name="connsiteX4" fmla="*/ 596431 w 598196"/>
                  <a:gd name="connsiteY4" fmla="*/ 274440 h 621102"/>
                  <a:gd name="connsiteX5" fmla="*/ 472333 w 598196"/>
                  <a:gd name="connsiteY5" fmla="*/ 58903 h 621102"/>
                  <a:gd name="connsiteX6" fmla="*/ 309048 w 598196"/>
                  <a:gd name="connsiteY6" fmla="*/ 120 h 621102"/>
                  <a:gd name="connsiteX7" fmla="*/ 135965 w 598196"/>
                  <a:gd name="connsiteY7" fmla="*/ 52371 h 621102"/>
                  <a:gd name="connsiteX8" fmla="*/ 2071 w 598196"/>
                  <a:gd name="connsiteY8" fmla="*/ 287503 h 621102"/>
                  <a:gd name="connsiteX9" fmla="*/ 63507 w 598196"/>
                  <a:gd name="connsiteY9" fmla="*/ 481948 h 621102"/>
                  <a:gd name="connsiteX10" fmla="*/ 149572 w 598196"/>
                  <a:gd name="connsiteY10" fmla="*/ 555904 h 621102"/>
                  <a:gd name="connsiteX11" fmla="*/ 181685 w 598196"/>
                  <a:gd name="connsiteY11" fmla="*/ 620606 h 621102"/>
                  <a:gd name="connsiteX0" fmla="*/ 180279 w 596790"/>
                  <a:gd name="connsiteY0" fmla="*/ 620738 h 621234"/>
                  <a:gd name="connsiteX1" fmla="*/ 428473 w 596790"/>
                  <a:gd name="connsiteY1" fmla="*/ 620738 h 621234"/>
                  <a:gd name="connsiteX2" fmla="*/ 428473 w 596790"/>
                  <a:gd name="connsiteY2" fmla="*/ 571752 h 621234"/>
                  <a:gd name="connsiteX3" fmla="*/ 536242 w 596790"/>
                  <a:gd name="connsiteY3" fmla="*/ 493375 h 621234"/>
                  <a:gd name="connsiteX4" fmla="*/ 595025 w 596790"/>
                  <a:gd name="connsiteY4" fmla="*/ 274572 h 621234"/>
                  <a:gd name="connsiteX5" fmla="*/ 470927 w 596790"/>
                  <a:gd name="connsiteY5" fmla="*/ 59035 h 621234"/>
                  <a:gd name="connsiteX6" fmla="*/ 307642 w 596790"/>
                  <a:gd name="connsiteY6" fmla="*/ 252 h 621234"/>
                  <a:gd name="connsiteX7" fmla="*/ 98840 w 596790"/>
                  <a:gd name="connsiteY7" fmla="*/ 73934 h 621234"/>
                  <a:gd name="connsiteX8" fmla="*/ 665 w 596790"/>
                  <a:gd name="connsiteY8" fmla="*/ 287635 h 621234"/>
                  <a:gd name="connsiteX9" fmla="*/ 62101 w 596790"/>
                  <a:gd name="connsiteY9" fmla="*/ 482080 h 621234"/>
                  <a:gd name="connsiteX10" fmla="*/ 148166 w 596790"/>
                  <a:gd name="connsiteY10" fmla="*/ 556036 h 621234"/>
                  <a:gd name="connsiteX11" fmla="*/ 180279 w 596790"/>
                  <a:gd name="connsiteY11" fmla="*/ 620738 h 621234"/>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59"/>
                  <a:gd name="connsiteY0" fmla="*/ 620577 h 621073"/>
                  <a:gd name="connsiteX1" fmla="*/ 428473 w 595359"/>
                  <a:gd name="connsiteY1" fmla="*/ 620577 h 621073"/>
                  <a:gd name="connsiteX2" fmla="*/ 428473 w 595359"/>
                  <a:gd name="connsiteY2" fmla="*/ 571591 h 621073"/>
                  <a:gd name="connsiteX3" fmla="*/ 536242 w 595359"/>
                  <a:gd name="connsiteY3" fmla="*/ 493214 h 621073"/>
                  <a:gd name="connsiteX4" fmla="*/ 595025 w 595359"/>
                  <a:gd name="connsiteY4" fmla="*/ 274411 h 621073"/>
                  <a:gd name="connsiteX5" fmla="*/ 511408 w 595359"/>
                  <a:gd name="connsiteY5" fmla="*/ 85067 h 621073"/>
                  <a:gd name="connsiteX6" fmla="*/ 307642 w 595359"/>
                  <a:gd name="connsiteY6" fmla="*/ 91 h 621073"/>
                  <a:gd name="connsiteX7" fmla="*/ 98840 w 595359"/>
                  <a:gd name="connsiteY7" fmla="*/ 73773 h 621073"/>
                  <a:gd name="connsiteX8" fmla="*/ 665 w 595359"/>
                  <a:gd name="connsiteY8" fmla="*/ 287474 h 621073"/>
                  <a:gd name="connsiteX9" fmla="*/ 62101 w 595359"/>
                  <a:gd name="connsiteY9" fmla="*/ 481919 h 621073"/>
                  <a:gd name="connsiteX10" fmla="*/ 148166 w 595359"/>
                  <a:gd name="connsiteY10" fmla="*/ 555875 h 621073"/>
                  <a:gd name="connsiteX11" fmla="*/ 180279 w 595359"/>
                  <a:gd name="connsiteY11" fmla="*/ 620577 h 621073"/>
                  <a:gd name="connsiteX0" fmla="*/ 180279 w 595349"/>
                  <a:gd name="connsiteY0" fmla="*/ 620577 h 621073"/>
                  <a:gd name="connsiteX1" fmla="*/ 428473 w 595349"/>
                  <a:gd name="connsiteY1" fmla="*/ 620577 h 621073"/>
                  <a:gd name="connsiteX2" fmla="*/ 435616 w 595349"/>
                  <a:gd name="connsiteY2" fmla="*/ 571591 h 621073"/>
                  <a:gd name="connsiteX3" fmla="*/ 536242 w 595349"/>
                  <a:gd name="connsiteY3" fmla="*/ 493214 h 621073"/>
                  <a:gd name="connsiteX4" fmla="*/ 595025 w 595349"/>
                  <a:gd name="connsiteY4" fmla="*/ 274411 h 621073"/>
                  <a:gd name="connsiteX5" fmla="*/ 511408 w 595349"/>
                  <a:gd name="connsiteY5" fmla="*/ 85067 h 621073"/>
                  <a:gd name="connsiteX6" fmla="*/ 307642 w 595349"/>
                  <a:gd name="connsiteY6" fmla="*/ 91 h 621073"/>
                  <a:gd name="connsiteX7" fmla="*/ 98840 w 595349"/>
                  <a:gd name="connsiteY7" fmla="*/ 73773 h 621073"/>
                  <a:gd name="connsiteX8" fmla="*/ 665 w 595349"/>
                  <a:gd name="connsiteY8" fmla="*/ 287474 h 621073"/>
                  <a:gd name="connsiteX9" fmla="*/ 62101 w 595349"/>
                  <a:gd name="connsiteY9" fmla="*/ 481919 h 621073"/>
                  <a:gd name="connsiteX10" fmla="*/ 148166 w 595349"/>
                  <a:gd name="connsiteY10" fmla="*/ 555875 h 621073"/>
                  <a:gd name="connsiteX11" fmla="*/ 180279 w 595349"/>
                  <a:gd name="connsiteY11" fmla="*/ 620577 h 621073"/>
                  <a:gd name="connsiteX0" fmla="*/ 180279 w 595337"/>
                  <a:gd name="connsiteY0" fmla="*/ 620577 h 621073"/>
                  <a:gd name="connsiteX1" fmla="*/ 428473 w 595337"/>
                  <a:gd name="connsiteY1" fmla="*/ 620577 h 621073"/>
                  <a:gd name="connsiteX2" fmla="*/ 445141 w 595337"/>
                  <a:gd name="connsiteY2" fmla="*/ 566828 h 621073"/>
                  <a:gd name="connsiteX3" fmla="*/ 536242 w 595337"/>
                  <a:gd name="connsiteY3" fmla="*/ 493214 h 621073"/>
                  <a:gd name="connsiteX4" fmla="*/ 595025 w 595337"/>
                  <a:gd name="connsiteY4" fmla="*/ 274411 h 621073"/>
                  <a:gd name="connsiteX5" fmla="*/ 511408 w 595337"/>
                  <a:gd name="connsiteY5" fmla="*/ 85067 h 621073"/>
                  <a:gd name="connsiteX6" fmla="*/ 307642 w 595337"/>
                  <a:gd name="connsiteY6" fmla="*/ 91 h 621073"/>
                  <a:gd name="connsiteX7" fmla="*/ 98840 w 595337"/>
                  <a:gd name="connsiteY7" fmla="*/ 73773 h 621073"/>
                  <a:gd name="connsiteX8" fmla="*/ 665 w 595337"/>
                  <a:gd name="connsiteY8" fmla="*/ 287474 h 621073"/>
                  <a:gd name="connsiteX9" fmla="*/ 62101 w 595337"/>
                  <a:gd name="connsiteY9" fmla="*/ 481919 h 621073"/>
                  <a:gd name="connsiteX10" fmla="*/ 148166 w 595337"/>
                  <a:gd name="connsiteY10" fmla="*/ 555875 h 621073"/>
                  <a:gd name="connsiteX11" fmla="*/ 180279 w 595337"/>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3"/>
                  <a:gd name="connsiteY0" fmla="*/ 620577 h 621073"/>
                  <a:gd name="connsiteX1" fmla="*/ 428473 w 595323"/>
                  <a:gd name="connsiteY1" fmla="*/ 620577 h 621073"/>
                  <a:gd name="connsiteX2" fmla="*/ 457048 w 595323"/>
                  <a:gd name="connsiteY2" fmla="*/ 566828 h 621073"/>
                  <a:gd name="connsiteX3" fmla="*/ 536242 w 595323"/>
                  <a:gd name="connsiteY3" fmla="*/ 493214 h 621073"/>
                  <a:gd name="connsiteX4" fmla="*/ 595025 w 595323"/>
                  <a:gd name="connsiteY4" fmla="*/ 274411 h 621073"/>
                  <a:gd name="connsiteX5" fmla="*/ 511408 w 595323"/>
                  <a:gd name="connsiteY5" fmla="*/ 85067 h 621073"/>
                  <a:gd name="connsiteX6" fmla="*/ 307642 w 595323"/>
                  <a:gd name="connsiteY6" fmla="*/ 91 h 621073"/>
                  <a:gd name="connsiteX7" fmla="*/ 98840 w 595323"/>
                  <a:gd name="connsiteY7" fmla="*/ 73773 h 621073"/>
                  <a:gd name="connsiteX8" fmla="*/ 665 w 595323"/>
                  <a:gd name="connsiteY8" fmla="*/ 287474 h 621073"/>
                  <a:gd name="connsiteX9" fmla="*/ 62101 w 595323"/>
                  <a:gd name="connsiteY9" fmla="*/ 481919 h 621073"/>
                  <a:gd name="connsiteX10" fmla="*/ 148166 w 595323"/>
                  <a:gd name="connsiteY10" fmla="*/ 555875 h 621073"/>
                  <a:gd name="connsiteX11" fmla="*/ 180279 w 595323"/>
                  <a:gd name="connsiteY11" fmla="*/ 620577 h 621073"/>
                  <a:gd name="connsiteX0" fmla="*/ 180279 w 595320"/>
                  <a:gd name="connsiteY0" fmla="*/ 620577 h 621073"/>
                  <a:gd name="connsiteX1" fmla="*/ 428473 w 595320"/>
                  <a:gd name="connsiteY1" fmla="*/ 620577 h 621073"/>
                  <a:gd name="connsiteX2" fmla="*/ 459429 w 595320"/>
                  <a:gd name="connsiteY2" fmla="*/ 566828 h 621073"/>
                  <a:gd name="connsiteX3" fmla="*/ 536242 w 595320"/>
                  <a:gd name="connsiteY3" fmla="*/ 493214 h 621073"/>
                  <a:gd name="connsiteX4" fmla="*/ 595025 w 595320"/>
                  <a:gd name="connsiteY4" fmla="*/ 274411 h 621073"/>
                  <a:gd name="connsiteX5" fmla="*/ 511408 w 595320"/>
                  <a:gd name="connsiteY5" fmla="*/ 85067 h 621073"/>
                  <a:gd name="connsiteX6" fmla="*/ 307642 w 595320"/>
                  <a:gd name="connsiteY6" fmla="*/ 91 h 621073"/>
                  <a:gd name="connsiteX7" fmla="*/ 98840 w 595320"/>
                  <a:gd name="connsiteY7" fmla="*/ 73773 h 621073"/>
                  <a:gd name="connsiteX8" fmla="*/ 665 w 595320"/>
                  <a:gd name="connsiteY8" fmla="*/ 287474 h 621073"/>
                  <a:gd name="connsiteX9" fmla="*/ 62101 w 595320"/>
                  <a:gd name="connsiteY9" fmla="*/ 481919 h 621073"/>
                  <a:gd name="connsiteX10" fmla="*/ 148166 w 595320"/>
                  <a:gd name="connsiteY10" fmla="*/ 555875 h 621073"/>
                  <a:gd name="connsiteX11" fmla="*/ 180279 w 595320"/>
                  <a:gd name="connsiteY11" fmla="*/ 620577 h 621073"/>
                  <a:gd name="connsiteX0" fmla="*/ 180532 w 595573"/>
                  <a:gd name="connsiteY0" fmla="*/ 620577 h 621073"/>
                  <a:gd name="connsiteX1" fmla="*/ 428726 w 595573"/>
                  <a:gd name="connsiteY1" fmla="*/ 620577 h 621073"/>
                  <a:gd name="connsiteX2" fmla="*/ 459682 w 595573"/>
                  <a:gd name="connsiteY2" fmla="*/ 566828 h 621073"/>
                  <a:gd name="connsiteX3" fmla="*/ 536495 w 595573"/>
                  <a:gd name="connsiteY3" fmla="*/ 493214 h 621073"/>
                  <a:gd name="connsiteX4" fmla="*/ 595278 w 595573"/>
                  <a:gd name="connsiteY4" fmla="*/ 274411 h 621073"/>
                  <a:gd name="connsiteX5" fmla="*/ 511661 w 595573"/>
                  <a:gd name="connsiteY5" fmla="*/ 85067 h 621073"/>
                  <a:gd name="connsiteX6" fmla="*/ 307895 w 595573"/>
                  <a:gd name="connsiteY6" fmla="*/ 91 h 621073"/>
                  <a:gd name="connsiteX7" fmla="*/ 99093 w 595573"/>
                  <a:gd name="connsiteY7" fmla="*/ 73773 h 621073"/>
                  <a:gd name="connsiteX8" fmla="*/ 918 w 595573"/>
                  <a:gd name="connsiteY8" fmla="*/ 287474 h 621073"/>
                  <a:gd name="connsiteX9" fmla="*/ 57592 w 595573"/>
                  <a:gd name="connsiteY9" fmla="*/ 474775 h 621073"/>
                  <a:gd name="connsiteX10" fmla="*/ 148419 w 595573"/>
                  <a:gd name="connsiteY10" fmla="*/ 555875 h 621073"/>
                  <a:gd name="connsiteX11" fmla="*/ 180532 w 595573"/>
                  <a:gd name="connsiteY11" fmla="*/ 620577 h 621073"/>
                  <a:gd name="connsiteX0" fmla="*/ 175740 w 590781"/>
                  <a:gd name="connsiteY0" fmla="*/ 620577 h 621073"/>
                  <a:gd name="connsiteX1" fmla="*/ 423934 w 590781"/>
                  <a:gd name="connsiteY1" fmla="*/ 620577 h 621073"/>
                  <a:gd name="connsiteX2" fmla="*/ 454890 w 590781"/>
                  <a:gd name="connsiteY2" fmla="*/ 566828 h 621073"/>
                  <a:gd name="connsiteX3" fmla="*/ 531703 w 590781"/>
                  <a:gd name="connsiteY3" fmla="*/ 493214 h 621073"/>
                  <a:gd name="connsiteX4" fmla="*/ 590486 w 590781"/>
                  <a:gd name="connsiteY4" fmla="*/ 274411 h 621073"/>
                  <a:gd name="connsiteX5" fmla="*/ 506869 w 590781"/>
                  <a:gd name="connsiteY5" fmla="*/ 85067 h 621073"/>
                  <a:gd name="connsiteX6" fmla="*/ 303103 w 590781"/>
                  <a:gd name="connsiteY6" fmla="*/ 91 h 621073"/>
                  <a:gd name="connsiteX7" fmla="*/ 94301 w 590781"/>
                  <a:gd name="connsiteY7" fmla="*/ 73773 h 621073"/>
                  <a:gd name="connsiteX8" fmla="*/ 888 w 590781"/>
                  <a:gd name="connsiteY8" fmla="*/ 287474 h 621073"/>
                  <a:gd name="connsiteX9" fmla="*/ 52800 w 590781"/>
                  <a:gd name="connsiteY9" fmla="*/ 474775 h 621073"/>
                  <a:gd name="connsiteX10" fmla="*/ 143627 w 590781"/>
                  <a:gd name="connsiteY10" fmla="*/ 555875 h 621073"/>
                  <a:gd name="connsiteX11" fmla="*/ 175740 w 590781"/>
                  <a:gd name="connsiteY11" fmla="*/ 620577 h 621073"/>
                  <a:gd name="connsiteX0" fmla="*/ 175916 w 590957"/>
                  <a:gd name="connsiteY0" fmla="*/ 620577 h 621073"/>
                  <a:gd name="connsiteX1" fmla="*/ 424110 w 590957"/>
                  <a:gd name="connsiteY1" fmla="*/ 620577 h 621073"/>
                  <a:gd name="connsiteX2" fmla="*/ 455066 w 590957"/>
                  <a:gd name="connsiteY2" fmla="*/ 566828 h 621073"/>
                  <a:gd name="connsiteX3" fmla="*/ 531879 w 590957"/>
                  <a:gd name="connsiteY3" fmla="*/ 493214 h 621073"/>
                  <a:gd name="connsiteX4" fmla="*/ 590662 w 590957"/>
                  <a:gd name="connsiteY4" fmla="*/ 274411 h 621073"/>
                  <a:gd name="connsiteX5" fmla="*/ 507045 w 590957"/>
                  <a:gd name="connsiteY5" fmla="*/ 85067 h 621073"/>
                  <a:gd name="connsiteX6" fmla="*/ 303279 w 590957"/>
                  <a:gd name="connsiteY6" fmla="*/ 91 h 621073"/>
                  <a:gd name="connsiteX7" fmla="*/ 94477 w 590957"/>
                  <a:gd name="connsiteY7" fmla="*/ 73773 h 621073"/>
                  <a:gd name="connsiteX8" fmla="*/ 1064 w 590957"/>
                  <a:gd name="connsiteY8" fmla="*/ 287474 h 621073"/>
                  <a:gd name="connsiteX9" fmla="*/ 52976 w 590957"/>
                  <a:gd name="connsiteY9" fmla="*/ 474775 h 621073"/>
                  <a:gd name="connsiteX10" fmla="*/ 143803 w 590957"/>
                  <a:gd name="connsiteY10" fmla="*/ 555875 h 621073"/>
                  <a:gd name="connsiteX11" fmla="*/ 175916 w 590957"/>
                  <a:gd name="connsiteY11" fmla="*/ 620577 h 621073"/>
                  <a:gd name="connsiteX0" fmla="*/ 175693 w 590734"/>
                  <a:gd name="connsiteY0" fmla="*/ 620577 h 621073"/>
                  <a:gd name="connsiteX1" fmla="*/ 423887 w 590734"/>
                  <a:gd name="connsiteY1" fmla="*/ 620577 h 621073"/>
                  <a:gd name="connsiteX2" fmla="*/ 454843 w 590734"/>
                  <a:gd name="connsiteY2" fmla="*/ 566828 h 621073"/>
                  <a:gd name="connsiteX3" fmla="*/ 531656 w 590734"/>
                  <a:gd name="connsiteY3" fmla="*/ 493214 h 621073"/>
                  <a:gd name="connsiteX4" fmla="*/ 590439 w 590734"/>
                  <a:gd name="connsiteY4" fmla="*/ 274411 h 621073"/>
                  <a:gd name="connsiteX5" fmla="*/ 506822 w 590734"/>
                  <a:gd name="connsiteY5" fmla="*/ 85067 h 621073"/>
                  <a:gd name="connsiteX6" fmla="*/ 303056 w 590734"/>
                  <a:gd name="connsiteY6" fmla="*/ 91 h 621073"/>
                  <a:gd name="connsiteX7" fmla="*/ 94254 w 590734"/>
                  <a:gd name="connsiteY7" fmla="*/ 73773 h 621073"/>
                  <a:gd name="connsiteX8" fmla="*/ 841 w 590734"/>
                  <a:gd name="connsiteY8" fmla="*/ 287474 h 621073"/>
                  <a:gd name="connsiteX9" fmla="*/ 52753 w 590734"/>
                  <a:gd name="connsiteY9" fmla="*/ 474775 h 621073"/>
                  <a:gd name="connsiteX10" fmla="*/ 143580 w 590734"/>
                  <a:gd name="connsiteY10" fmla="*/ 555875 h 621073"/>
                  <a:gd name="connsiteX11" fmla="*/ 175693 w 590734"/>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81308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6828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504"/>
                  <a:gd name="connsiteY0" fmla="*/ 620577 h 621073"/>
                  <a:gd name="connsiteX1" fmla="*/ 423887 w 591504"/>
                  <a:gd name="connsiteY1" fmla="*/ 620577 h 621073"/>
                  <a:gd name="connsiteX2" fmla="*/ 454843 w 591504"/>
                  <a:gd name="connsiteY2" fmla="*/ 566828 h 621073"/>
                  <a:gd name="connsiteX3" fmla="*/ 543562 w 591504"/>
                  <a:gd name="connsiteY3" fmla="*/ 471783 h 621073"/>
                  <a:gd name="connsiteX4" fmla="*/ 590439 w 591504"/>
                  <a:gd name="connsiteY4" fmla="*/ 274411 h 621073"/>
                  <a:gd name="connsiteX5" fmla="*/ 506822 w 591504"/>
                  <a:gd name="connsiteY5" fmla="*/ 85067 h 621073"/>
                  <a:gd name="connsiteX6" fmla="*/ 303056 w 591504"/>
                  <a:gd name="connsiteY6" fmla="*/ 91 h 621073"/>
                  <a:gd name="connsiteX7" fmla="*/ 94254 w 591504"/>
                  <a:gd name="connsiteY7" fmla="*/ 73773 h 621073"/>
                  <a:gd name="connsiteX8" fmla="*/ 841 w 591504"/>
                  <a:gd name="connsiteY8" fmla="*/ 287474 h 621073"/>
                  <a:gd name="connsiteX9" fmla="*/ 52753 w 591504"/>
                  <a:gd name="connsiteY9" fmla="*/ 474775 h 621073"/>
                  <a:gd name="connsiteX10" fmla="*/ 143580 w 591504"/>
                  <a:gd name="connsiteY10" fmla="*/ 555875 h 621073"/>
                  <a:gd name="connsiteX11" fmla="*/ 175693 w 591504"/>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37"/>
                  <a:gd name="connsiteY0" fmla="*/ 620577 h 621073"/>
                  <a:gd name="connsiteX1" fmla="*/ 423887 w 591237"/>
                  <a:gd name="connsiteY1" fmla="*/ 620577 h 621073"/>
                  <a:gd name="connsiteX2" fmla="*/ 454843 w 591237"/>
                  <a:gd name="connsiteY2" fmla="*/ 562066 h 621073"/>
                  <a:gd name="connsiteX3" fmla="*/ 543562 w 591237"/>
                  <a:gd name="connsiteY3" fmla="*/ 471783 h 621073"/>
                  <a:gd name="connsiteX4" fmla="*/ 590439 w 591237"/>
                  <a:gd name="connsiteY4" fmla="*/ 274411 h 621073"/>
                  <a:gd name="connsiteX5" fmla="*/ 506822 w 591237"/>
                  <a:gd name="connsiteY5" fmla="*/ 85067 h 621073"/>
                  <a:gd name="connsiteX6" fmla="*/ 303056 w 591237"/>
                  <a:gd name="connsiteY6" fmla="*/ 91 h 621073"/>
                  <a:gd name="connsiteX7" fmla="*/ 94254 w 591237"/>
                  <a:gd name="connsiteY7" fmla="*/ 73773 h 621073"/>
                  <a:gd name="connsiteX8" fmla="*/ 841 w 591237"/>
                  <a:gd name="connsiteY8" fmla="*/ 287474 h 621073"/>
                  <a:gd name="connsiteX9" fmla="*/ 52753 w 591237"/>
                  <a:gd name="connsiteY9" fmla="*/ 474775 h 621073"/>
                  <a:gd name="connsiteX10" fmla="*/ 143580 w 591237"/>
                  <a:gd name="connsiteY10" fmla="*/ 555875 h 621073"/>
                  <a:gd name="connsiteX11" fmla="*/ 175693 w 591237"/>
                  <a:gd name="connsiteY11" fmla="*/ 620577 h 621073"/>
                  <a:gd name="connsiteX0" fmla="*/ 175693 w 591245"/>
                  <a:gd name="connsiteY0" fmla="*/ 620577 h 621073"/>
                  <a:gd name="connsiteX1" fmla="*/ 423887 w 591245"/>
                  <a:gd name="connsiteY1" fmla="*/ 620577 h 621073"/>
                  <a:gd name="connsiteX2" fmla="*/ 452462 w 591245"/>
                  <a:gd name="connsiteY2" fmla="*/ 557304 h 621073"/>
                  <a:gd name="connsiteX3" fmla="*/ 543562 w 591245"/>
                  <a:gd name="connsiteY3" fmla="*/ 471783 h 621073"/>
                  <a:gd name="connsiteX4" fmla="*/ 590439 w 591245"/>
                  <a:gd name="connsiteY4" fmla="*/ 274411 h 621073"/>
                  <a:gd name="connsiteX5" fmla="*/ 506822 w 591245"/>
                  <a:gd name="connsiteY5" fmla="*/ 85067 h 621073"/>
                  <a:gd name="connsiteX6" fmla="*/ 303056 w 591245"/>
                  <a:gd name="connsiteY6" fmla="*/ 91 h 621073"/>
                  <a:gd name="connsiteX7" fmla="*/ 94254 w 591245"/>
                  <a:gd name="connsiteY7" fmla="*/ 73773 h 621073"/>
                  <a:gd name="connsiteX8" fmla="*/ 841 w 591245"/>
                  <a:gd name="connsiteY8" fmla="*/ 287474 h 621073"/>
                  <a:gd name="connsiteX9" fmla="*/ 52753 w 591245"/>
                  <a:gd name="connsiteY9" fmla="*/ 474775 h 621073"/>
                  <a:gd name="connsiteX10" fmla="*/ 143580 w 591245"/>
                  <a:gd name="connsiteY10" fmla="*/ 555875 h 621073"/>
                  <a:gd name="connsiteX11" fmla="*/ 175693 w 591245"/>
                  <a:gd name="connsiteY11" fmla="*/ 620577 h 621073"/>
                  <a:gd name="connsiteX0" fmla="*/ 175693 w 591398"/>
                  <a:gd name="connsiteY0" fmla="*/ 620577 h 621073"/>
                  <a:gd name="connsiteX1" fmla="*/ 423887 w 591398"/>
                  <a:gd name="connsiteY1" fmla="*/ 620577 h 621073"/>
                  <a:gd name="connsiteX2" fmla="*/ 452462 w 591398"/>
                  <a:gd name="connsiteY2" fmla="*/ 557304 h 621073"/>
                  <a:gd name="connsiteX3" fmla="*/ 545943 w 591398"/>
                  <a:gd name="connsiteY3" fmla="*/ 471783 h 621073"/>
                  <a:gd name="connsiteX4" fmla="*/ 590439 w 591398"/>
                  <a:gd name="connsiteY4" fmla="*/ 274411 h 621073"/>
                  <a:gd name="connsiteX5" fmla="*/ 506822 w 591398"/>
                  <a:gd name="connsiteY5" fmla="*/ 85067 h 621073"/>
                  <a:gd name="connsiteX6" fmla="*/ 303056 w 591398"/>
                  <a:gd name="connsiteY6" fmla="*/ 91 h 621073"/>
                  <a:gd name="connsiteX7" fmla="*/ 94254 w 591398"/>
                  <a:gd name="connsiteY7" fmla="*/ 73773 h 621073"/>
                  <a:gd name="connsiteX8" fmla="*/ 841 w 591398"/>
                  <a:gd name="connsiteY8" fmla="*/ 287474 h 621073"/>
                  <a:gd name="connsiteX9" fmla="*/ 52753 w 591398"/>
                  <a:gd name="connsiteY9" fmla="*/ 474775 h 621073"/>
                  <a:gd name="connsiteX10" fmla="*/ 143580 w 591398"/>
                  <a:gd name="connsiteY10" fmla="*/ 555875 h 621073"/>
                  <a:gd name="connsiteX11" fmla="*/ 175693 w 591398"/>
                  <a:gd name="connsiteY11" fmla="*/ 620577 h 62107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497 h 620993"/>
                  <a:gd name="connsiteX1" fmla="*/ 424057 w 591568"/>
                  <a:gd name="connsiteY1" fmla="*/ 620497 h 620993"/>
                  <a:gd name="connsiteX2" fmla="*/ 452632 w 591568"/>
                  <a:gd name="connsiteY2" fmla="*/ 557224 h 620993"/>
                  <a:gd name="connsiteX3" fmla="*/ 546113 w 591568"/>
                  <a:gd name="connsiteY3" fmla="*/ 471703 h 620993"/>
                  <a:gd name="connsiteX4" fmla="*/ 590609 w 591568"/>
                  <a:gd name="connsiteY4" fmla="*/ 274331 h 620993"/>
                  <a:gd name="connsiteX5" fmla="*/ 506992 w 591568"/>
                  <a:gd name="connsiteY5" fmla="*/ 84987 h 620993"/>
                  <a:gd name="connsiteX6" fmla="*/ 303226 w 591568"/>
                  <a:gd name="connsiteY6" fmla="*/ 11 h 620993"/>
                  <a:gd name="connsiteX7" fmla="*/ 99186 w 591568"/>
                  <a:gd name="connsiteY7" fmla="*/ 80836 h 620993"/>
                  <a:gd name="connsiteX8" fmla="*/ 1011 w 591568"/>
                  <a:gd name="connsiteY8" fmla="*/ 287394 h 620993"/>
                  <a:gd name="connsiteX9" fmla="*/ 52923 w 591568"/>
                  <a:gd name="connsiteY9" fmla="*/ 474695 h 620993"/>
                  <a:gd name="connsiteX10" fmla="*/ 143750 w 591568"/>
                  <a:gd name="connsiteY10" fmla="*/ 555795 h 620993"/>
                  <a:gd name="connsiteX11" fmla="*/ 175863 w 591568"/>
                  <a:gd name="connsiteY11" fmla="*/ 620497 h 620993"/>
                  <a:gd name="connsiteX0" fmla="*/ 175863 w 591568"/>
                  <a:gd name="connsiteY0" fmla="*/ 620513 h 621009"/>
                  <a:gd name="connsiteX1" fmla="*/ 424057 w 591568"/>
                  <a:gd name="connsiteY1" fmla="*/ 620513 h 621009"/>
                  <a:gd name="connsiteX2" fmla="*/ 452632 w 591568"/>
                  <a:gd name="connsiteY2" fmla="*/ 557240 h 621009"/>
                  <a:gd name="connsiteX3" fmla="*/ 546113 w 591568"/>
                  <a:gd name="connsiteY3" fmla="*/ 471719 h 621009"/>
                  <a:gd name="connsiteX4" fmla="*/ 590609 w 591568"/>
                  <a:gd name="connsiteY4" fmla="*/ 274347 h 621009"/>
                  <a:gd name="connsiteX5" fmla="*/ 506992 w 591568"/>
                  <a:gd name="connsiteY5" fmla="*/ 87384 h 621009"/>
                  <a:gd name="connsiteX6" fmla="*/ 303226 w 591568"/>
                  <a:gd name="connsiteY6" fmla="*/ 27 h 621009"/>
                  <a:gd name="connsiteX7" fmla="*/ 99186 w 591568"/>
                  <a:gd name="connsiteY7" fmla="*/ 80852 h 621009"/>
                  <a:gd name="connsiteX8" fmla="*/ 1011 w 591568"/>
                  <a:gd name="connsiteY8" fmla="*/ 287410 h 621009"/>
                  <a:gd name="connsiteX9" fmla="*/ 52923 w 591568"/>
                  <a:gd name="connsiteY9" fmla="*/ 474711 h 621009"/>
                  <a:gd name="connsiteX10" fmla="*/ 143750 w 591568"/>
                  <a:gd name="connsiteY10" fmla="*/ 555811 h 621009"/>
                  <a:gd name="connsiteX11" fmla="*/ 175863 w 591568"/>
                  <a:gd name="connsiteY11" fmla="*/ 620513 h 621009"/>
                  <a:gd name="connsiteX0" fmla="*/ 175863 w 591415"/>
                  <a:gd name="connsiteY0" fmla="*/ 620513 h 621009"/>
                  <a:gd name="connsiteX1" fmla="*/ 424057 w 591415"/>
                  <a:gd name="connsiteY1" fmla="*/ 620513 h 621009"/>
                  <a:gd name="connsiteX2" fmla="*/ 452632 w 591415"/>
                  <a:gd name="connsiteY2" fmla="*/ 557240 h 621009"/>
                  <a:gd name="connsiteX3" fmla="*/ 543731 w 591415"/>
                  <a:gd name="connsiteY3" fmla="*/ 464576 h 621009"/>
                  <a:gd name="connsiteX4" fmla="*/ 590609 w 591415"/>
                  <a:gd name="connsiteY4" fmla="*/ 274347 h 621009"/>
                  <a:gd name="connsiteX5" fmla="*/ 506992 w 591415"/>
                  <a:gd name="connsiteY5" fmla="*/ 87384 h 621009"/>
                  <a:gd name="connsiteX6" fmla="*/ 303226 w 591415"/>
                  <a:gd name="connsiteY6" fmla="*/ 27 h 621009"/>
                  <a:gd name="connsiteX7" fmla="*/ 99186 w 591415"/>
                  <a:gd name="connsiteY7" fmla="*/ 80852 h 621009"/>
                  <a:gd name="connsiteX8" fmla="*/ 1011 w 591415"/>
                  <a:gd name="connsiteY8" fmla="*/ 287410 h 621009"/>
                  <a:gd name="connsiteX9" fmla="*/ 52923 w 591415"/>
                  <a:gd name="connsiteY9" fmla="*/ 474711 h 621009"/>
                  <a:gd name="connsiteX10" fmla="*/ 143750 w 591415"/>
                  <a:gd name="connsiteY10" fmla="*/ 555811 h 621009"/>
                  <a:gd name="connsiteX11" fmla="*/ 175863 w 591415"/>
                  <a:gd name="connsiteY11" fmla="*/ 620513 h 621009"/>
                  <a:gd name="connsiteX0" fmla="*/ 175863 w 591606"/>
                  <a:gd name="connsiteY0" fmla="*/ 620513 h 621009"/>
                  <a:gd name="connsiteX1" fmla="*/ 424057 w 591606"/>
                  <a:gd name="connsiteY1" fmla="*/ 620513 h 621009"/>
                  <a:gd name="connsiteX2" fmla="*/ 452632 w 591606"/>
                  <a:gd name="connsiteY2" fmla="*/ 557240 h 621009"/>
                  <a:gd name="connsiteX3" fmla="*/ 543731 w 591606"/>
                  <a:gd name="connsiteY3" fmla="*/ 464576 h 621009"/>
                  <a:gd name="connsiteX4" fmla="*/ 590609 w 591606"/>
                  <a:gd name="connsiteY4" fmla="*/ 274347 h 621009"/>
                  <a:gd name="connsiteX5" fmla="*/ 506992 w 591606"/>
                  <a:gd name="connsiteY5" fmla="*/ 87384 h 621009"/>
                  <a:gd name="connsiteX6" fmla="*/ 303226 w 591606"/>
                  <a:gd name="connsiteY6" fmla="*/ 27 h 621009"/>
                  <a:gd name="connsiteX7" fmla="*/ 99186 w 591606"/>
                  <a:gd name="connsiteY7" fmla="*/ 80852 h 621009"/>
                  <a:gd name="connsiteX8" fmla="*/ 1011 w 591606"/>
                  <a:gd name="connsiteY8" fmla="*/ 287410 h 621009"/>
                  <a:gd name="connsiteX9" fmla="*/ 52923 w 591606"/>
                  <a:gd name="connsiteY9" fmla="*/ 474711 h 621009"/>
                  <a:gd name="connsiteX10" fmla="*/ 143750 w 591606"/>
                  <a:gd name="connsiteY10" fmla="*/ 555811 h 621009"/>
                  <a:gd name="connsiteX11" fmla="*/ 175863 w 591606"/>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6045 w 591788"/>
                  <a:gd name="connsiteY0" fmla="*/ 620513 h 621009"/>
                  <a:gd name="connsiteX1" fmla="*/ 424239 w 591788"/>
                  <a:gd name="connsiteY1" fmla="*/ 620513 h 621009"/>
                  <a:gd name="connsiteX2" fmla="*/ 452814 w 591788"/>
                  <a:gd name="connsiteY2" fmla="*/ 557240 h 621009"/>
                  <a:gd name="connsiteX3" fmla="*/ 543913 w 591788"/>
                  <a:gd name="connsiteY3" fmla="*/ 464576 h 621009"/>
                  <a:gd name="connsiteX4" fmla="*/ 590791 w 591788"/>
                  <a:gd name="connsiteY4" fmla="*/ 274347 h 621009"/>
                  <a:gd name="connsiteX5" fmla="*/ 507174 w 591788"/>
                  <a:gd name="connsiteY5" fmla="*/ 87384 h 621009"/>
                  <a:gd name="connsiteX6" fmla="*/ 303408 w 591788"/>
                  <a:gd name="connsiteY6" fmla="*/ 27 h 621009"/>
                  <a:gd name="connsiteX7" fmla="*/ 99368 w 591788"/>
                  <a:gd name="connsiteY7" fmla="*/ 80852 h 621009"/>
                  <a:gd name="connsiteX8" fmla="*/ 1193 w 591788"/>
                  <a:gd name="connsiteY8" fmla="*/ 287410 h 621009"/>
                  <a:gd name="connsiteX9" fmla="*/ 53105 w 591788"/>
                  <a:gd name="connsiteY9" fmla="*/ 474711 h 621009"/>
                  <a:gd name="connsiteX10" fmla="*/ 143932 w 591788"/>
                  <a:gd name="connsiteY10" fmla="*/ 555811 h 621009"/>
                  <a:gd name="connsiteX11" fmla="*/ 176045 w 591788"/>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 name="connsiteX0" fmla="*/ 175079 w 590822"/>
                  <a:gd name="connsiteY0" fmla="*/ 620513 h 621009"/>
                  <a:gd name="connsiteX1" fmla="*/ 423273 w 590822"/>
                  <a:gd name="connsiteY1" fmla="*/ 620513 h 621009"/>
                  <a:gd name="connsiteX2" fmla="*/ 451848 w 590822"/>
                  <a:gd name="connsiteY2" fmla="*/ 557240 h 621009"/>
                  <a:gd name="connsiteX3" fmla="*/ 542947 w 590822"/>
                  <a:gd name="connsiteY3" fmla="*/ 464576 h 621009"/>
                  <a:gd name="connsiteX4" fmla="*/ 589825 w 590822"/>
                  <a:gd name="connsiteY4" fmla="*/ 274347 h 621009"/>
                  <a:gd name="connsiteX5" fmla="*/ 506208 w 590822"/>
                  <a:gd name="connsiteY5" fmla="*/ 87384 h 621009"/>
                  <a:gd name="connsiteX6" fmla="*/ 302442 w 590822"/>
                  <a:gd name="connsiteY6" fmla="*/ 27 h 621009"/>
                  <a:gd name="connsiteX7" fmla="*/ 98402 w 590822"/>
                  <a:gd name="connsiteY7" fmla="*/ 80852 h 621009"/>
                  <a:gd name="connsiteX8" fmla="*/ 227 w 590822"/>
                  <a:gd name="connsiteY8" fmla="*/ 287410 h 621009"/>
                  <a:gd name="connsiteX9" fmla="*/ 52139 w 590822"/>
                  <a:gd name="connsiteY9" fmla="*/ 474711 h 621009"/>
                  <a:gd name="connsiteX10" fmla="*/ 142966 w 590822"/>
                  <a:gd name="connsiteY10" fmla="*/ 555811 h 621009"/>
                  <a:gd name="connsiteX11" fmla="*/ 175079 w 590822"/>
                  <a:gd name="connsiteY11" fmla="*/ 620513 h 62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0822" h="621009">
                    <a:moveTo>
                      <a:pt x="175079" y="620513"/>
                    </a:moveTo>
                    <a:cubicBezTo>
                      <a:pt x="238828" y="622690"/>
                      <a:pt x="381907" y="616771"/>
                      <a:pt x="423273" y="620513"/>
                    </a:cubicBezTo>
                    <a:cubicBezTo>
                      <a:pt x="433683" y="586156"/>
                      <a:pt x="431902" y="583229"/>
                      <a:pt x="451848" y="557240"/>
                    </a:cubicBezTo>
                    <a:cubicBezTo>
                      <a:pt x="471794" y="531251"/>
                      <a:pt x="512807" y="504582"/>
                      <a:pt x="542947" y="464576"/>
                    </a:cubicBezTo>
                    <a:cubicBezTo>
                      <a:pt x="573087" y="424570"/>
                      <a:pt x="595948" y="337212"/>
                      <a:pt x="589825" y="274347"/>
                    </a:cubicBezTo>
                    <a:cubicBezTo>
                      <a:pt x="583702" y="211482"/>
                      <a:pt x="554105" y="133104"/>
                      <a:pt x="506208" y="87384"/>
                    </a:cubicBezTo>
                    <a:cubicBezTo>
                      <a:pt x="458311" y="41664"/>
                      <a:pt x="370410" y="1116"/>
                      <a:pt x="302442" y="27"/>
                    </a:cubicBezTo>
                    <a:cubicBezTo>
                      <a:pt x="234474" y="-1062"/>
                      <a:pt x="155914" y="30574"/>
                      <a:pt x="98402" y="80852"/>
                    </a:cubicBezTo>
                    <a:cubicBezTo>
                      <a:pt x="40890" y="131130"/>
                      <a:pt x="3175" y="205098"/>
                      <a:pt x="227" y="287410"/>
                    </a:cubicBezTo>
                    <a:cubicBezTo>
                      <a:pt x="-2721" y="369722"/>
                      <a:pt x="23586" y="439503"/>
                      <a:pt x="52139" y="474711"/>
                    </a:cubicBezTo>
                    <a:cubicBezTo>
                      <a:pt x="80692" y="509919"/>
                      <a:pt x="122476" y="531511"/>
                      <a:pt x="142966" y="555811"/>
                    </a:cubicBezTo>
                    <a:cubicBezTo>
                      <a:pt x="163456" y="580111"/>
                      <a:pt x="167254" y="587107"/>
                      <a:pt x="175079" y="620513"/>
                    </a:cubicBezTo>
                    <a:close/>
                  </a:path>
                </a:pathLst>
              </a:custGeom>
              <a:noFill/>
              <a:ln w="12700" cap="rnd"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cxnSp>
          <p:nvCxnSpPr>
            <p:cNvPr id="604" name="Connector: Elbow 603">
              <a:extLst>
                <a:ext uri="{FF2B5EF4-FFF2-40B4-BE49-F238E27FC236}">
                  <a16:creationId xmlns:a16="http://schemas.microsoft.com/office/drawing/2014/main" id="{1656F3F0-7674-457C-9E1D-BB6BEFC2BA68}"/>
                </a:ext>
              </a:extLst>
            </p:cNvPr>
            <p:cNvCxnSpPr>
              <a:cxnSpLocks/>
              <a:stCxn id="594" idx="2"/>
              <a:endCxn id="601" idx="3"/>
            </p:cNvCxnSpPr>
            <p:nvPr/>
          </p:nvCxnSpPr>
          <p:spPr>
            <a:xfrm rot="10800000" flipV="1">
              <a:off x="5257825" y="4815306"/>
              <a:ext cx="266783" cy="604334"/>
            </a:xfrm>
            <a:prstGeom prst="bentConnector3">
              <a:avLst>
                <a:gd name="adj1" fmla="val 175174"/>
              </a:avLst>
            </a:prstGeom>
            <a:noFill/>
            <a:ln w="12700" cap="flat">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cxnSp>
        <p:sp>
          <p:nvSpPr>
            <p:cNvPr id="605" name="Rectangle: Rounded Corners 604">
              <a:extLst>
                <a:ext uri="{FF2B5EF4-FFF2-40B4-BE49-F238E27FC236}">
                  <a16:creationId xmlns:a16="http://schemas.microsoft.com/office/drawing/2014/main" id="{F494A674-06FE-4649-9875-FAFDCC8A922A}"/>
                </a:ext>
              </a:extLst>
            </p:cNvPr>
            <p:cNvSpPr/>
            <p:nvPr/>
          </p:nvSpPr>
          <p:spPr bwMode="auto">
            <a:xfrm>
              <a:off x="6138135" y="4614756"/>
              <a:ext cx="240421" cy="126736"/>
            </a:xfrm>
            <a:prstGeom prst="roundRect">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6" name="Rectangle 605">
              <a:extLst>
                <a:ext uri="{FF2B5EF4-FFF2-40B4-BE49-F238E27FC236}">
                  <a16:creationId xmlns:a16="http://schemas.microsoft.com/office/drawing/2014/main" id="{81FF3D57-AC81-4F65-9C3C-436BAFAC3D64}"/>
                </a:ext>
              </a:extLst>
            </p:cNvPr>
            <p:cNvSpPr/>
            <p:nvPr/>
          </p:nvSpPr>
          <p:spPr bwMode="auto">
            <a:xfrm>
              <a:off x="5672483"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7" name="Rectangle 606">
              <a:extLst>
                <a:ext uri="{FF2B5EF4-FFF2-40B4-BE49-F238E27FC236}">
                  <a16:creationId xmlns:a16="http://schemas.microsoft.com/office/drawing/2014/main" id="{F881904B-9F02-4B7F-BFF1-F5D5A4D3112F}"/>
                </a:ext>
              </a:extLst>
            </p:cNvPr>
            <p:cNvSpPr/>
            <p:nvPr/>
          </p:nvSpPr>
          <p:spPr bwMode="auto">
            <a:xfrm>
              <a:off x="5764714"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8" name="Rectangle 607">
              <a:extLst>
                <a:ext uri="{FF2B5EF4-FFF2-40B4-BE49-F238E27FC236}">
                  <a16:creationId xmlns:a16="http://schemas.microsoft.com/office/drawing/2014/main" id="{BE06EE6E-26EF-4DD4-873D-6A6B53347567}"/>
                </a:ext>
              </a:extLst>
            </p:cNvPr>
            <p:cNvSpPr/>
            <p:nvPr/>
          </p:nvSpPr>
          <p:spPr bwMode="auto">
            <a:xfrm>
              <a:off x="5856946"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09" name="Rectangle 608">
              <a:extLst>
                <a:ext uri="{FF2B5EF4-FFF2-40B4-BE49-F238E27FC236}">
                  <a16:creationId xmlns:a16="http://schemas.microsoft.com/office/drawing/2014/main" id="{B17FF52D-1CA7-4E8E-9D27-39854604001C}"/>
                </a:ext>
              </a:extLst>
            </p:cNvPr>
            <p:cNvSpPr/>
            <p:nvPr/>
          </p:nvSpPr>
          <p:spPr bwMode="auto">
            <a:xfrm>
              <a:off x="5949178"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10" name="Rectangle 609">
              <a:extLst>
                <a:ext uri="{FF2B5EF4-FFF2-40B4-BE49-F238E27FC236}">
                  <a16:creationId xmlns:a16="http://schemas.microsoft.com/office/drawing/2014/main" id="{005A8E5B-F168-4BC4-9D3C-31688B5D1E90}"/>
                </a:ext>
              </a:extLst>
            </p:cNvPr>
            <p:cNvSpPr/>
            <p:nvPr/>
          </p:nvSpPr>
          <p:spPr bwMode="auto">
            <a:xfrm>
              <a:off x="6041409" y="4654382"/>
              <a:ext cx="47482" cy="47482"/>
            </a:xfrm>
            <a:prstGeom prst="rect">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11" name="Isosceles Triangle 610">
              <a:extLst>
                <a:ext uri="{FF2B5EF4-FFF2-40B4-BE49-F238E27FC236}">
                  <a16:creationId xmlns:a16="http://schemas.microsoft.com/office/drawing/2014/main" id="{9BFE7FCE-E165-40D2-AD52-427FF14A7A53}"/>
                </a:ext>
              </a:extLst>
            </p:cNvPr>
            <p:cNvSpPr/>
            <p:nvPr/>
          </p:nvSpPr>
          <p:spPr bwMode="auto">
            <a:xfrm rot="16200000">
              <a:off x="6487886" y="4752958"/>
              <a:ext cx="145733" cy="125633"/>
            </a:xfrm>
            <a:prstGeom prst="triangle">
              <a:avLst/>
            </a:pr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612" name="Connector: Elbow 611">
              <a:extLst>
                <a:ext uri="{FF2B5EF4-FFF2-40B4-BE49-F238E27FC236}">
                  <a16:creationId xmlns:a16="http://schemas.microsoft.com/office/drawing/2014/main" id="{B551BFE7-116E-4D8C-AFC0-5B7660EEBB56}"/>
                </a:ext>
              </a:extLst>
            </p:cNvPr>
            <p:cNvCxnSpPr>
              <a:cxnSpLocks/>
              <a:stCxn id="611" idx="3"/>
            </p:cNvCxnSpPr>
            <p:nvPr/>
          </p:nvCxnSpPr>
          <p:spPr>
            <a:xfrm>
              <a:off x="6623569" y="4815774"/>
              <a:ext cx="101446" cy="174105"/>
            </a:xfrm>
            <a:prstGeom prst="bentConnector2">
              <a:avLst/>
            </a:prstGeom>
            <a:noFill/>
            <a:ln w="12700" cap="flat" cmpd="sng" algn="ctr">
              <a:solidFill>
                <a:srgbClr val="0078D7"/>
              </a:solidFill>
              <a:prstDash val="solid"/>
              <a:headEnd type="none"/>
              <a:tailEnd type="none"/>
            </a:ln>
            <a:effectLst/>
          </p:spPr>
        </p:cxnSp>
        <p:grpSp>
          <p:nvGrpSpPr>
            <p:cNvPr id="613" name="Group 612">
              <a:extLst>
                <a:ext uri="{FF2B5EF4-FFF2-40B4-BE49-F238E27FC236}">
                  <a16:creationId xmlns:a16="http://schemas.microsoft.com/office/drawing/2014/main" id="{A996942A-D8B2-465F-8AD8-AAB15C5CBF58}"/>
                </a:ext>
              </a:extLst>
            </p:cNvPr>
            <p:cNvGrpSpPr/>
            <p:nvPr/>
          </p:nvGrpSpPr>
          <p:grpSpPr>
            <a:xfrm>
              <a:off x="5452169" y="5144822"/>
              <a:ext cx="766621" cy="841408"/>
              <a:chOff x="3321657" y="1073160"/>
              <a:chExt cx="1372605" cy="1506509"/>
            </a:xfrm>
          </p:grpSpPr>
          <p:sp>
            <p:nvSpPr>
              <p:cNvPr id="614" name="Freeform: Shape 613">
                <a:extLst>
                  <a:ext uri="{FF2B5EF4-FFF2-40B4-BE49-F238E27FC236}">
                    <a16:creationId xmlns:a16="http://schemas.microsoft.com/office/drawing/2014/main" id="{975CED8D-1CC2-4FE9-BC4E-9E87B2027DBB}"/>
                  </a:ext>
                </a:extLst>
              </p:cNvPr>
              <p:cNvSpPr/>
              <p:nvPr/>
            </p:nvSpPr>
            <p:spPr>
              <a:xfrm>
                <a:off x="3321657" y="1073160"/>
                <a:ext cx="1372605" cy="1506509"/>
              </a:xfrm>
              <a:custGeom>
                <a:avLst/>
                <a:gdLst>
                  <a:gd name="connsiteX0" fmla="*/ 7348 w 390525"/>
                  <a:gd name="connsiteY0" fmla="*/ 7348 h 428625"/>
                  <a:gd name="connsiteX1" fmla="*/ 387396 w 390525"/>
                  <a:gd name="connsiteY1" fmla="*/ 7348 h 428625"/>
                  <a:gd name="connsiteX2" fmla="*/ 387396 w 390525"/>
                  <a:gd name="connsiteY2" fmla="*/ 422638 h 428625"/>
                  <a:gd name="connsiteX3" fmla="*/ 7348 w 390525"/>
                  <a:gd name="connsiteY3" fmla="*/ 422638 h 428625"/>
                </a:gdLst>
                <a:ahLst/>
                <a:cxnLst>
                  <a:cxn ang="0">
                    <a:pos x="connsiteX0" y="connsiteY0"/>
                  </a:cxn>
                  <a:cxn ang="0">
                    <a:pos x="connsiteX1" y="connsiteY1"/>
                  </a:cxn>
                  <a:cxn ang="0">
                    <a:pos x="connsiteX2" y="connsiteY2"/>
                  </a:cxn>
                  <a:cxn ang="0">
                    <a:pos x="connsiteX3" y="connsiteY3"/>
                  </a:cxn>
                </a:cxnLst>
                <a:rect l="l" t="t" r="r" b="b"/>
                <a:pathLst>
                  <a:path w="390525" h="428625">
                    <a:moveTo>
                      <a:pt x="7348" y="7348"/>
                    </a:moveTo>
                    <a:lnTo>
                      <a:pt x="387396" y="7348"/>
                    </a:lnTo>
                    <a:lnTo>
                      <a:pt x="387396" y="422638"/>
                    </a:lnTo>
                    <a:lnTo>
                      <a:pt x="7348" y="422638"/>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5" name="Freeform: Shape 614">
                <a:extLst>
                  <a:ext uri="{FF2B5EF4-FFF2-40B4-BE49-F238E27FC236}">
                    <a16:creationId xmlns:a16="http://schemas.microsoft.com/office/drawing/2014/main" id="{6B39E5A1-9885-4BF9-A531-ECB0736657CA}"/>
                  </a:ext>
                </a:extLst>
              </p:cNvPr>
              <p:cNvSpPr/>
              <p:nvPr/>
            </p:nvSpPr>
            <p:spPr>
              <a:xfrm>
                <a:off x="3321657" y="1197030"/>
                <a:ext cx="1372605" cy="33478"/>
              </a:xfrm>
              <a:custGeom>
                <a:avLst/>
                <a:gdLst>
                  <a:gd name="connsiteX0" fmla="*/ 7348 w 390525"/>
                  <a:gd name="connsiteY0" fmla="*/ 7348 h 9525"/>
                  <a:gd name="connsiteX1" fmla="*/ 387396 w 390525"/>
                  <a:gd name="connsiteY1" fmla="*/ 7348 h 9525"/>
                </a:gdLst>
                <a:ahLst/>
                <a:cxnLst>
                  <a:cxn ang="0">
                    <a:pos x="connsiteX0" y="connsiteY0"/>
                  </a:cxn>
                  <a:cxn ang="0">
                    <a:pos x="connsiteX1" y="connsiteY1"/>
                  </a:cxn>
                </a:cxnLst>
                <a:rect l="l" t="t" r="r" b="b"/>
                <a:pathLst>
                  <a:path w="390525" h="9525">
                    <a:moveTo>
                      <a:pt x="7348" y="7348"/>
                    </a:moveTo>
                    <a:lnTo>
                      <a:pt x="38739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6" name="Freeform: Shape 615">
                <a:extLst>
                  <a:ext uri="{FF2B5EF4-FFF2-40B4-BE49-F238E27FC236}">
                    <a16:creationId xmlns:a16="http://schemas.microsoft.com/office/drawing/2014/main" id="{2C8428E4-FAFC-4D3E-9E7D-09FDCB5A466A}"/>
                  </a:ext>
                </a:extLst>
              </p:cNvPr>
              <p:cNvSpPr/>
              <p:nvPr/>
            </p:nvSpPr>
            <p:spPr>
              <a:xfrm>
                <a:off x="4449875" y="1130074"/>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7" name="Freeform: Shape 616">
                <a:extLst>
                  <a:ext uri="{FF2B5EF4-FFF2-40B4-BE49-F238E27FC236}">
                    <a16:creationId xmlns:a16="http://schemas.microsoft.com/office/drawing/2014/main" id="{07856563-3818-482A-A052-1F59BF881CC5}"/>
                  </a:ext>
                </a:extLst>
              </p:cNvPr>
              <p:cNvSpPr/>
              <p:nvPr/>
            </p:nvSpPr>
            <p:spPr>
              <a:xfrm>
                <a:off x="4516832" y="1130074"/>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8" name="Freeform: Shape 617">
                <a:extLst>
                  <a:ext uri="{FF2B5EF4-FFF2-40B4-BE49-F238E27FC236}">
                    <a16:creationId xmlns:a16="http://schemas.microsoft.com/office/drawing/2014/main" id="{375A365A-4A58-41BC-B13E-F7B6C1B7B0B7}"/>
                  </a:ext>
                </a:extLst>
              </p:cNvPr>
              <p:cNvSpPr/>
              <p:nvPr/>
            </p:nvSpPr>
            <p:spPr>
              <a:xfrm>
                <a:off x="4583817" y="1130071"/>
                <a:ext cx="33478" cy="33478"/>
              </a:xfrm>
              <a:custGeom>
                <a:avLst/>
                <a:gdLst>
                  <a:gd name="connsiteX0" fmla="*/ 11158 w 9525"/>
                  <a:gd name="connsiteY0" fmla="*/ 9253 h 9525"/>
                  <a:gd name="connsiteX1" fmla="*/ 9253 w 9525"/>
                  <a:gd name="connsiteY1" fmla="*/ 11158 h 9525"/>
                  <a:gd name="connsiteX2" fmla="*/ 7348 w 9525"/>
                  <a:gd name="connsiteY2" fmla="*/ 9253 h 9525"/>
                  <a:gd name="connsiteX3" fmla="*/ 9253 w 9525"/>
                  <a:gd name="connsiteY3" fmla="*/ 7348 h 9525"/>
                  <a:gd name="connsiteX4" fmla="*/ 11158 w 9525"/>
                  <a:gd name="connsiteY4" fmla="*/ 9253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9525">
                    <a:moveTo>
                      <a:pt x="11158" y="9253"/>
                    </a:moveTo>
                    <a:cubicBezTo>
                      <a:pt x="11158" y="10305"/>
                      <a:pt x="10305" y="11158"/>
                      <a:pt x="9253" y="11158"/>
                    </a:cubicBezTo>
                    <a:cubicBezTo>
                      <a:pt x="8201" y="11158"/>
                      <a:pt x="7348" y="10305"/>
                      <a:pt x="7348" y="9253"/>
                    </a:cubicBezTo>
                    <a:cubicBezTo>
                      <a:pt x="7348" y="8201"/>
                      <a:pt x="8201" y="7348"/>
                      <a:pt x="9253" y="7348"/>
                    </a:cubicBezTo>
                    <a:cubicBezTo>
                      <a:pt x="10305" y="7348"/>
                      <a:pt x="11158" y="8201"/>
                      <a:pt x="11158" y="9253"/>
                    </a:cubicBez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9" name="Freeform: Shape 618">
                <a:extLst>
                  <a:ext uri="{FF2B5EF4-FFF2-40B4-BE49-F238E27FC236}">
                    <a16:creationId xmlns:a16="http://schemas.microsoft.com/office/drawing/2014/main" id="{134DC9FC-0463-45A4-8145-C600AEA7CFB2}"/>
                  </a:ext>
                </a:extLst>
              </p:cNvPr>
              <p:cNvSpPr/>
              <p:nvPr/>
            </p:nvSpPr>
            <p:spPr>
              <a:xfrm>
                <a:off x="3415421" y="1742848"/>
                <a:ext cx="1171738" cy="722996"/>
              </a:xfrm>
              <a:custGeom>
                <a:avLst/>
                <a:gdLst>
                  <a:gd name="connsiteX0" fmla="*/ 7348 w 333375"/>
                  <a:gd name="connsiteY0" fmla="*/ 7348 h 219075"/>
                  <a:gd name="connsiteX1" fmla="*/ 335008 w 333375"/>
                  <a:gd name="connsiteY1" fmla="*/ 7348 h 219075"/>
                  <a:gd name="connsiteX2" fmla="*/ 335008 w 333375"/>
                  <a:gd name="connsiteY2" fmla="*/ 217851 h 219075"/>
                  <a:gd name="connsiteX3" fmla="*/ 7348 w 333375"/>
                  <a:gd name="connsiteY3" fmla="*/ 217851 h 219075"/>
                </a:gdLst>
                <a:ahLst/>
                <a:cxnLst>
                  <a:cxn ang="0">
                    <a:pos x="connsiteX0" y="connsiteY0"/>
                  </a:cxn>
                  <a:cxn ang="0">
                    <a:pos x="connsiteX1" y="connsiteY1"/>
                  </a:cxn>
                  <a:cxn ang="0">
                    <a:pos x="connsiteX2" y="connsiteY2"/>
                  </a:cxn>
                  <a:cxn ang="0">
                    <a:pos x="connsiteX3" y="connsiteY3"/>
                  </a:cxn>
                </a:cxnLst>
                <a:rect l="l" t="t" r="r" b="b"/>
                <a:pathLst>
                  <a:path w="333375" h="219075">
                    <a:moveTo>
                      <a:pt x="7348" y="7348"/>
                    </a:moveTo>
                    <a:lnTo>
                      <a:pt x="335008" y="7348"/>
                    </a:lnTo>
                    <a:lnTo>
                      <a:pt x="335008" y="217851"/>
                    </a:lnTo>
                    <a:lnTo>
                      <a:pt x="7348" y="217851"/>
                    </a:lnTo>
                    <a:close/>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0" name="Freeform: Shape 619">
                <a:extLst>
                  <a:ext uri="{FF2B5EF4-FFF2-40B4-BE49-F238E27FC236}">
                    <a16:creationId xmlns:a16="http://schemas.microsoft.com/office/drawing/2014/main" id="{61C49F9F-11DF-4F00-B0EC-E1E7961B55BB}"/>
                  </a:ext>
                </a:extLst>
              </p:cNvPr>
              <p:cNvSpPr/>
              <p:nvPr/>
            </p:nvSpPr>
            <p:spPr>
              <a:xfrm>
                <a:off x="3445550" y="1260675"/>
                <a:ext cx="1171735" cy="368260"/>
              </a:xfrm>
              <a:custGeom>
                <a:avLst/>
                <a:gdLst>
                  <a:gd name="connsiteX0" fmla="*/ 335008 w 333375"/>
                  <a:gd name="connsiteY0" fmla="*/ 98788 h 104775"/>
                  <a:gd name="connsiteX1" fmla="*/ 7348 w 333375"/>
                  <a:gd name="connsiteY1" fmla="*/ 98788 h 104775"/>
                  <a:gd name="connsiteX2" fmla="*/ 7348 w 333375"/>
                  <a:gd name="connsiteY2" fmla="*/ 7348 h 104775"/>
                </a:gdLst>
                <a:ahLst/>
                <a:cxnLst>
                  <a:cxn ang="0">
                    <a:pos x="connsiteX0" y="connsiteY0"/>
                  </a:cxn>
                  <a:cxn ang="0">
                    <a:pos x="connsiteX1" y="connsiteY1"/>
                  </a:cxn>
                  <a:cxn ang="0">
                    <a:pos x="connsiteX2" y="connsiteY2"/>
                  </a:cxn>
                </a:cxnLst>
                <a:rect l="l" t="t" r="r" b="b"/>
                <a:pathLst>
                  <a:path w="333375" h="104775">
                    <a:moveTo>
                      <a:pt x="335008" y="98788"/>
                    </a:moveTo>
                    <a:lnTo>
                      <a:pt x="7348" y="98788"/>
                    </a:lnTo>
                    <a:lnTo>
                      <a:pt x="7348" y="7348"/>
                    </a:lnTo>
                  </a:path>
                </a:pathLst>
              </a:custGeom>
              <a:noFill/>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1" name="Freeform: Shape 620">
                <a:extLst>
                  <a:ext uri="{FF2B5EF4-FFF2-40B4-BE49-F238E27FC236}">
                    <a16:creationId xmlns:a16="http://schemas.microsoft.com/office/drawing/2014/main" id="{E1FE4B24-D98B-47E4-8C41-18796DDF6305}"/>
                  </a:ext>
                </a:extLst>
              </p:cNvPr>
              <p:cNvSpPr/>
              <p:nvPr/>
            </p:nvSpPr>
            <p:spPr>
              <a:xfrm>
                <a:off x="3408746" y="1521803"/>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2" name="Freeform: Shape 621">
                <a:extLst>
                  <a:ext uri="{FF2B5EF4-FFF2-40B4-BE49-F238E27FC236}">
                    <a16:creationId xmlns:a16="http://schemas.microsoft.com/office/drawing/2014/main" id="{4AE4E112-8234-4573-A2FE-5B718D1D6D84}"/>
                  </a:ext>
                </a:extLst>
              </p:cNvPr>
              <p:cNvSpPr/>
              <p:nvPr/>
            </p:nvSpPr>
            <p:spPr>
              <a:xfrm>
                <a:off x="3495790"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3" name="Freeform: Shape 622">
                <a:extLst>
                  <a:ext uri="{FF2B5EF4-FFF2-40B4-BE49-F238E27FC236}">
                    <a16:creationId xmlns:a16="http://schemas.microsoft.com/office/drawing/2014/main" id="{5A3F871D-26D6-4F63-8ACD-5A810B85CB21}"/>
                  </a:ext>
                </a:extLst>
              </p:cNvPr>
              <p:cNvSpPr/>
              <p:nvPr/>
            </p:nvSpPr>
            <p:spPr>
              <a:xfrm>
                <a:off x="3606267"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4" name="Freeform: Shape 623">
                <a:extLst>
                  <a:ext uri="{FF2B5EF4-FFF2-40B4-BE49-F238E27FC236}">
                    <a16:creationId xmlns:a16="http://schemas.microsoft.com/office/drawing/2014/main" id="{391F6AA2-C51F-492B-BC70-AD62DFCD0C0F}"/>
                  </a:ext>
                </a:extLst>
              </p:cNvPr>
              <p:cNvSpPr/>
              <p:nvPr/>
            </p:nvSpPr>
            <p:spPr>
              <a:xfrm>
                <a:off x="3716744"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5" name="Freeform: Shape 624">
                <a:extLst>
                  <a:ext uri="{FF2B5EF4-FFF2-40B4-BE49-F238E27FC236}">
                    <a16:creationId xmlns:a16="http://schemas.microsoft.com/office/drawing/2014/main" id="{C377843F-9326-4D08-AA50-B99C211A4672}"/>
                  </a:ext>
                </a:extLst>
              </p:cNvPr>
              <p:cNvSpPr/>
              <p:nvPr/>
            </p:nvSpPr>
            <p:spPr>
              <a:xfrm>
                <a:off x="3827227"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6" name="Freeform: Shape 625">
                <a:extLst>
                  <a:ext uri="{FF2B5EF4-FFF2-40B4-BE49-F238E27FC236}">
                    <a16:creationId xmlns:a16="http://schemas.microsoft.com/office/drawing/2014/main" id="{35B7EDE8-3CD9-4A5E-85BC-63F6036C4AC5}"/>
                  </a:ext>
                </a:extLst>
              </p:cNvPr>
              <p:cNvSpPr/>
              <p:nvPr/>
            </p:nvSpPr>
            <p:spPr>
              <a:xfrm>
                <a:off x="3937704"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7" name="Freeform: Shape 626">
                <a:extLst>
                  <a:ext uri="{FF2B5EF4-FFF2-40B4-BE49-F238E27FC236}">
                    <a16:creationId xmlns:a16="http://schemas.microsoft.com/office/drawing/2014/main" id="{EDBEBAA4-78EA-4E9D-8F58-56F5E7BF9B27}"/>
                  </a:ext>
                </a:extLst>
              </p:cNvPr>
              <p:cNvSpPr/>
              <p:nvPr/>
            </p:nvSpPr>
            <p:spPr>
              <a:xfrm>
                <a:off x="4044835"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8" name="Freeform: Shape 627">
                <a:extLst>
                  <a:ext uri="{FF2B5EF4-FFF2-40B4-BE49-F238E27FC236}">
                    <a16:creationId xmlns:a16="http://schemas.microsoft.com/office/drawing/2014/main" id="{1C5709C1-1DA2-4D59-BD6F-032C41A0284E}"/>
                  </a:ext>
                </a:extLst>
              </p:cNvPr>
              <p:cNvSpPr/>
              <p:nvPr/>
            </p:nvSpPr>
            <p:spPr>
              <a:xfrm>
                <a:off x="4155312"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9" name="Freeform: Shape 628">
                <a:extLst>
                  <a:ext uri="{FF2B5EF4-FFF2-40B4-BE49-F238E27FC236}">
                    <a16:creationId xmlns:a16="http://schemas.microsoft.com/office/drawing/2014/main" id="{E20FFD5A-196D-4839-BA0A-ED31E2926E6B}"/>
                  </a:ext>
                </a:extLst>
              </p:cNvPr>
              <p:cNvSpPr/>
              <p:nvPr/>
            </p:nvSpPr>
            <p:spPr>
              <a:xfrm>
                <a:off x="4265788" y="158876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0" name="Freeform: Shape 629">
                <a:extLst>
                  <a:ext uri="{FF2B5EF4-FFF2-40B4-BE49-F238E27FC236}">
                    <a16:creationId xmlns:a16="http://schemas.microsoft.com/office/drawing/2014/main" id="{53063732-26FC-4139-B257-374C692AAE27}"/>
                  </a:ext>
                </a:extLst>
              </p:cNvPr>
              <p:cNvSpPr/>
              <p:nvPr/>
            </p:nvSpPr>
            <p:spPr>
              <a:xfrm>
                <a:off x="4376269" y="1588825"/>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1" name="Freeform: Shape 630">
                <a:extLst>
                  <a:ext uri="{FF2B5EF4-FFF2-40B4-BE49-F238E27FC236}">
                    <a16:creationId xmlns:a16="http://schemas.microsoft.com/office/drawing/2014/main" id="{0F86F89D-0B7A-4A34-89CE-4359069623D0}"/>
                  </a:ext>
                </a:extLst>
              </p:cNvPr>
              <p:cNvSpPr/>
              <p:nvPr/>
            </p:nvSpPr>
            <p:spPr>
              <a:xfrm>
                <a:off x="4486763" y="1588822"/>
                <a:ext cx="33478" cy="66956"/>
              </a:xfrm>
              <a:custGeom>
                <a:avLst/>
                <a:gdLst>
                  <a:gd name="connsiteX0" fmla="*/ 7348 w 9525"/>
                  <a:gd name="connsiteY0" fmla="*/ 7348 h 19050"/>
                  <a:gd name="connsiteX1" fmla="*/ 7348 w 9525"/>
                  <a:gd name="connsiteY1" fmla="*/ 16873 h 19050"/>
                </a:gdLst>
                <a:ahLst/>
                <a:cxnLst>
                  <a:cxn ang="0">
                    <a:pos x="connsiteX0" y="connsiteY0"/>
                  </a:cxn>
                  <a:cxn ang="0">
                    <a:pos x="connsiteX1" y="connsiteY1"/>
                  </a:cxn>
                </a:cxnLst>
                <a:rect l="l" t="t" r="r" b="b"/>
                <a:pathLst>
                  <a:path w="9525" h="19050">
                    <a:moveTo>
                      <a:pt x="7348" y="7348"/>
                    </a:moveTo>
                    <a:lnTo>
                      <a:pt x="7348" y="16873"/>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2" name="Freeform: Shape 631">
                <a:extLst>
                  <a:ext uri="{FF2B5EF4-FFF2-40B4-BE49-F238E27FC236}">
                    <a16:creationId xmlns:a16="http://schemas.microsoft.com/office/drawing/2014/main" id="{B80E69AE-501E-45D6-BC57-7D7B71E4B8F9}"/>
                  </a:ext>
                </a:extLst>
              </p:cNvPr>
              <p:cNvSpPr/>
              <p:nvPr/>
            </p:nvSpPr>
            <p:spPr>
              <a:xfrm>
                <a:off x="3408827" y="1451599"/>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3" name="Freeform: Shape 632">
                <a:extLst>
                  <a:ext uri="{FF2B5EF4-FFF2-40B4-BE49-F238E27FC236}">
                    <a16:creationId xmlns:a16="http://schemas.microsoft.com/office/drawing/2014/main" id="{48840E35-971A-4262-AB30-AAC1B3E33A03}"/>
                  </a:ext>
                </a:extLst>
              </p:cNvPr>
              <p:cNvSpPr/>
              <p:nvPr/>
            </p:nvSpPr>
            <p:spPr>
              <a:xfrm>
                <a:off x="3408869" y="1381273"/>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4" name="Freeform: Shape 633">
                <a:extLst>
                  <a:ext uri="{FF2B5EF4-FFF2-40B4-BE49-F238E27FC236}">
                    <a16:creationId xmlns:a16="http://schemas.microsoft.com/office/drawing/2014/main" id="{CBB29EAC-5E08-42B8-9E87-6CD2C0EFC1BD}"/>
                  </a:ext>
                </a:extLst>
              </p:cNvPr>
              <p:cNvSpPr/>
              <p:nvPr/>
            </p:nvSpPr>
            <p:spPr>
              <a:xfrm>
                <a:off x="3408785" y="1310799"/>
                <a:ext cx="66957" cy="33478"/>
              </a:xfrm>
              <a:custGeom>
                <a:avLst/>
                <a:gdLst>
                  <a:gd name="connsiteX0" fmla="*/ 7348 w 19050"/>
                  <a:gd name="connsiteY0" fmla="*/ 7348 h 9525"/>
                  <a:gd name="connsiteX1" fmla="*/ 17826 w 19050"/>
                  <a:gd name="connsiteY1" fmla="*/ 7348 h 9525"/>
                </a:gdLst>
                <a:ahLst/>
                <a:cxnLst>
                  <a:cxn ang="0">
                    <a:pos x="connsiteX0" y="connsiteY0"/>
                  </a:cxn>
                  <a:cxn ang="0">
                    <a:pos x="connsiteX1" y="connsiteY1"/>
                  </a:cxn>
                </a:cxnLst>
                <a:rect l="l" t="t" r="r" b="b"/>
                <a:pathLst>
                  <a:path w="19050" h="9525">
                    <a:moveTo>
                      <a:pt x="7348" y="7348"/>
                    </a:moveTo>
                    <a:lnTo>
                      <a:pt x="17826" y="7348"/>
                    </a:lnTo>
                  </a:path>
                </a:pathLst>
              </a:custGeom>
              <a:ln w="12700" cap="sq">
                <a:solidFill>
                  <a:srgbClr val="0078D7"/>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635" name="Straight Connector 634">
                <a:extLst>
                  <a:ext uri="{FF2B5EF4-FFF2-40B4-BE49-F238E27FC236}">
                    <a16:creationId xmlns:a16="http://schemas.microsoft.com/office/drawing/2014/main" id="{2BDC20C9-B72E-4EAE-82CC-DFF822CEFCC0}"/>
                  </a:ext>
                </a:extLst>
              </p:cNvPr>
              <p:cNvCxnSpPr/>
              <p:nvPr/>
            </p:nvCxnSpPr>
            <p:spPr>
              <a:xfrm flipV="1">
                <a:off x="3515614" y="1379285"/>
                <a:ext cx="180015" cy="142518"/>
              </a:xfrm>
              <a:prstGeom prst="line">
                <a:avLst/>
              </a:prstGeom>
              <a:noFill/>
              <a:ln w="12700" cap="flat" cmpd="sng" algn="ctr">
                <a:solidFill>
                  <a:srgbClr val="0078D7"/>
                </a:solidFill>
                <a:prstDash val="solid"/>
                <a:headEnd type="none"/>
                <a:tailEnd type="none"/>
              </a:ln>
              <a:effectLst/>
            </p:spPr>
          </p:cxnSp>
          <p:cxnSp>
            <p:nvCxnSpPr>
              <p:cNvPr id="636" name="Straight Connector 635">
                <a:extLst>
                  <a:ext uri="{FF2B5EF4-FFF2-40B4-BE49-F238E27FC236}">
                    <a16:creationId xmlns:a16="http://schemas.microsoft.com/office/drawing/2014/main" id="{B9DB112D-FFFB-40D1-97C8-469BFF341526}"/>
                  </a:ext>
                </a:extLst>
              </p:cNvPr>
              <p:cNvCxnSpPr>
                <a:cxnSpLocks/>
              </p:cNvCxnSpPr>
              <p:nvPr/>
            </p:nvCxnSpPr>
            <p:spPr>
              <a:xfrm>
                <a:off x="3684607" y="1377405"/>
                <a:ext cx="109103" cy="126835"/>
              </a:xfrm>
              <a:prstGeom prst="line">
                <a:avLst/>
              </a:prstGeom>
              <a:noFill/>
              <a:ln w="12700" cap="flat" cmpd="sng" algn="ctr">
                <a:solidFill>
                  <a:srgbClr val="0078D7"/>
                </a:solidFill>
                <a:prstDash val="solid"/>
                <a:headEnd type="none"/>
                <a:tailEnd type="none"/>
              </a:ln>
              <a:effectLst/>
            </p:spPr>
          </p:cxnSp>
          <p:cxnSp>
            <p:nvCxnSpPr>
              <p:cNvPr id="637" name="Straight Connector 636">
                <a:extLst>
                  <a:ext uri="{FF2B5EF4-FFF2-40B4-BE49-F238E27FC236}">
                    <a16:creationId xmlns:a16="http://schemas.microsoft.com/office/drawing/2014/main" id="{CDB4292B-66D9-4F5B-B4DD-AE9CE554051D}"/>
                  </a:ext>
                </a:extLst>
              </p:cNvPr>
              <p:cNvCxnSpPr>
                <a:cxnSpLocks/>
              </p:cNvCxnSpPr>
              <p:nvPr/>
            </p:nvCxnSpPr>
            <p:spPr>
              <a:xfrm flipV="1">
                <a:off x="3786606" y="1460673"/>
                <a:ext cx="50798" cy="36218"/>
              </a:xfrm>
              <a:prstGeom prst="line">
                <a:avLst/>
              </a:prstGeom>
              <a:noFill/>
              <a:ln w="12700" cap="flat" cmpd="sng" algn="ctr">
                <a:solidFill>
                  <a:srgbClr val="0078D7"/>
                </a:solidFill>
                <a:prstDash val="solid"/>
                <a:headEnd type="none"/>
                <a:tailEnd type="none"/>
              </a:ln>
              <a:effectLst/>
            </p:spPr>
          </p:cxnSp>
          <p:cxnSp>
            <p:nvCxnSpPr>
              <p:cNvPr id="638" name="Straight Connector 637">
                <a:extLst>
                  <a:ext uri="{FF2B5EF4-FFF2-40B4-BE49-F238E27FC236}">
                    <a16:creationId xmlns:a16="http://schemas.microsoft.com/office/drawing/2014/main" id="{5EE313BE-DDA8-4A89-AC92-130FDF727F20}"/>
                  </a:ext>
                </a:extLst>
              </p:cNvPr>
              <p:cNvCxnSpPr>
                <a:cxnSpLocks/>
              </p:cNvCxnSpPr>
              <p:nvPr/>
            </p:nvCxnSpPr>
            <p:spPr>
              <a:xfrm flipH="1" flipV="1">
                <a:off x="3827228" y="1460548"/>
                <a:ext cx="65638" cy="80007"/>
              </a:xfrm>
              <a:prstGeom prst="line">
                <a:avLst/>
              </a:prstGeom>
              <a:noFill/>
              <a:ln w="12700" cap="flat" cmpd="sng" algn="ctr">
                <a:solidFill>
                  <a:srgbClr val="0078D7"/>
                </a:solidFill>
                <a:prstDash val="solid"/>
                <a:headEnd type="none"/>
                <a:tailEnd type="none"/>
              </a:ln>
              <a:effectLst/>
            </p:spPr>
          </p:cxnSp>
          <p:cxnSp>
            <p:nvCxnSpPr>
              <p:cNvPr id="639" name="Straight Connector 638">
                <a:extLst>
                  <a:ext uri="{FF2B5EF4-FFF2-40B4-BE49-F238E27FC236}">
                    <a16:creationId xmlns:a16="http://schemas.microsoft.com/office/drawing/2014/main" id="{97D84F01-FDA9-4DB9-B43F-2B8FEAD1C60B}"/>
                  </a:ext>
                </a:extLst>
              </p:cNvPr>
              <p:cNvCxnSpPr/>
              <p:nvPr/>
            </p:nvCxnSpPr>
            <p:spPr>
              <a:xfrm flipV="1">
                <a:off x="3882788" y="1392749"/>
                <a:ext cx="180015" cy="142518"/>
              </a:xfrm>
              <a:prstGeom prst="line">
                <a:avLst/>
              </a:prstGeom>
              <a:noFill/>
              <a:ln w="12700" cap="flat" cmpd="sng" algn="ctr">
                <a:solidFill>
                  <a:srgbClr val="0078D7"/>
                </a:solidFill>
                <a:prstDash val="solid"/>
                <a:headEnd type="none"/>
                <a:tailEnd type="none"/>
              </a:ln>
              <a:effectLst/>
            </p:spPr>
          </p:cxnSp>
          <p:cxnSp>
            <p:nvCxnSpPr>
              <p:cNvPr id="640" name="Straight Connector 639">
                <a:extLst>
                  <a:ext uri="{FF2B5EF4-FFF2-40B4-BE49-F238E27FC236}">
                    <a16:creationId xmlns:a16="http://schemas.microsoft.com/office/drawing/2014/main" id="{19A82107-B745-44B9-B49A-115A0783D0B2}"/>
                  </a:ext>
                </a:extLst>
              </p:cNvPr>
              <p:cNvCxnSpPr>
                <a:cxnSpLocks/>
              </p:cNvCxnSpPr>
              <p:nvPr/>
            </p:nvCxnSpPr>
            <p:spPr>
              <a:xfrm flipH="1" flipV="1">
                <a:off x="4056050" y="1392461"/>
                <a:ext cx="65638" cy="80007"/>
              </a:xfrm>
              <a:prstGeom prst="line">
                <a:avLst/>
              </a:prstGeom>
              <a:noFill/>
              <a:ln w="12700" cap="flat" cmpd="sng" algn="ctr">
                <a:solidFill>
                  <a:srgbClr val="0078D7"/>
                </a:solidFill>
                <a:prstDash val="solid"/>
                <a:headEnd type="none"/>
                <a:tailEnd type="none"/>
              </a:ln>
              <a:effectLst/>
            </p:spPr>
          </p:cxnSp>
          <p:cxnSp>
            <p:nvCxnSpPr>
              <p:cNvPr id="641" name="Straight Connector 640">
                <a:extLst>
                  <a:ext uri="{FF2B5EF4-FFF2-40B4-BE49-F238E27FC236}">
                    <a16:creationId xmlns:a16="http://schemas.microsoft.com/office/drawing/2014/main" id="{345BDCFA-7538-4C72-B98F-830FC5D2F02A}"/>
                  </a:ext>
                </a:extLst>
              </p:cNvPr>
              <p:cNvCxnSpPr>
                <a:cxnSpLocks/>
              </p:cNvCxnSpPr>
              <p:nvPr/>
            </p:nvCxnSpPr>
            <p:spPr>
              <a:xfrm flipV="1">
                <a:off x="4111109" y="1432435"/>
                <a:ext cx="50798" cy="36218"/>
              </a:xfrm>
              <a:prstGeom prst="line">
                <a:avLst/>
              </a:prstGeom>
              <a:noFill/>
              <a:ln w="12700" cap="flat" cmpd="sng" algn="ctr">
                <a:solidFill>
                  <a:srgbClr val="0078D7"/>
                </a:solidFill>
                <a:prstDash val="solid"/>
                <a:headEnd type="none"/>
                <a:tailEnd type="none"/>
              </a:ln>
              <a:effectLst/>
            </p:spPr>
          </p:cxnSp>
          <p:cxnSp>
            <p:nvCxnSpPr>
              <p:cNvPr id="642" name="Straight Connector 641">
                <a:extLst>
                  <a:ext uri="{FF2B5EF4-FFF2-40B4-BE49-F238E27FC236}">
                    <a16:creationId xmlns:a16="http://schemas.microsoft.com/office/drawing/2014/main" id="{3C44CB1D-DA94-442D-817E-DDD88F679477}"/>
                  </a:ext>
                </a:extLst>
              </p:cNvPr>
              <p:cNvCxnSpPr>
                <a:cxnSpLocks/>
              </p:cNvCxnSpPr>
              <p:nvPr/>
            </p:nvCxnSpPr>
            <p:spPr>
              <a:xfrm>
                <a:off x="4150946" y="1432865"/>
                <a:ext cx="109103" cy="126835"/>
              </a:xfrm>
              <a:prstGeom prst="line">
                <a:avLst/>
              </a:prstGeom>
              <a:noFill/>
              <a:ln w="12700" cap="flat" cmpd="sng" algn="ctr">
                <a:solidFill>
                  <a:srgbClr val="0078D7"/>
                </a:solidFill>
                <a:prstDash val="solid"/>
                <a:headEnd type="none"/>
                <a:tailEnd type="none"/>
              </a:ln>
              <a:effectLst/>
            </p:spPr>
          </p:cxnSp>
          <p:cxnSp>
            <p:nvCxnSpPr>
              <p:cNvPr id="643" name="Straight Connector 642">
                <a:extLst>
                  <a:ext uri="{FF2B5EF4-FFF2-40B4-BE49-F238E27FC236}">
                    <a16:creationId xmlns:a16="http://schemas.microsoft.com/office/drawing/2014/main" id="{27D466B8-ADC4-4ECC-A363-52BE56E32E69}"/>
                  </a:ext>
                </a:extLst>
              </p:cNvPr>
              <p:cNvCxnSpPr>
                <a:cxnSpLocks/>
              </p:cNvCxnSpPr>
              <p:nvPr/>
            </p:nvCxnSpPr>
            <p:spPr>
              <a:xfrm flipV="1">
                <a:off x="4252782" y="1370963"/>
                <a:ext cx="302954" cy="185996"/>
              </a:xfrm>
              <a:prstGeom prst="line">
                <a:avLst/>
              </a:prstGeom>
              <a:noFill/>
              <a:ln w="12700" cap="flat" cmpd="sng" algn="ctr">
                <a:solidFill>
                  <a:srgbClr val="0078D7"/>
                </a:solidFill>
                <a:prstDash val="solid"/>
                <a:headEnd type="none"/>
                <a:tailEnd type="none"/>
              </a:ln>
              <a:effectLst/>
            </p:spPr>
          </p:cxnSp>
          <p:cxnSp>
            <p:nvCxnSpPr>
              <p:cNvPr id="644" name="Straight Connector 643">
                <a:extLst>
                  <a:ext uri="{FF2B5EF4-FFF2-40B4-BE49-F238E27FC236}">
                    <a16:creationId xmlns:a16="http://schemas.microsoft.com/office/drawing/2014/main" id="{94055B86-208A-4195-A75B-0DED360FE9F8}"/>
                  </a:ext>
                </a:extLst>
              </p:cNvPr>
              <p:cNvCxnSpPr>
                <a:cxnSpLocks/>
              </p:cNvCxnSpPr>
              <p:nvPr/>
            </p:nvCxnSpPr>
            <p:spPr>
              <a:xfrm>
                <a:off x="3529268" y="1832272"/>
                <a:ext cx="124669" cy="0"/>
              </a:xfrm>
              <a:prstGeom prst="line">
                <a:avLst/>
              </a:prstGeom>
              <a:noFill/>
              <a:ln w="12700" cap="flat" cmpd="sng" algn="ctr">
                <a:solidFill>
                  <a:srgbClr val="0078D7"/>
                </a:solidFill>
                <a:prstDash val="solid"/>
                <a:headEnd type="none"/>
                <a:tailEnd type="none"/>
              </a:ln>
              <a:effectLst/>
            </p:spPr>
          </p:cxnSp>
          <p:cxnSp>
            <p:nvCxnSpPr>
              <p:cNvPr id="645" name="Straight Connector 644">
                <a:extLst>
                  <a:ext uri="{FF2B5EF4-FFF2-40B4-BE49-F238E27FC236}">
                    <a16:creationId xmlns:a16="http://schemas.microsoft.com/office/drawing/2014/main" id="{134DD91A-4627-42C8-B19C-163125D71FD4}"/>
                  </a:ext>
                </a:extLst>
              </p:cNvPr>
              <p:cNvCxnSpPr>
                <a:cxnSpLocks/>
              </p:cNvCxnSpPr>
              <p:nvPr/>
            </p:nvCxnSpPr>
            <p:spPr>
              <a:xfrm>
                <a:off x="3529268" y="1933514"/>
                <a:ext cx="244028" cy="0"/>
              </a:xfrm>
              <a:prstGeom prst="line">
                <a:avLst/>
              </a:prstGeom>
              <a:noFill/>
              <a:ln w="12700" cap="flat" cmpd="sng" algn="ctr">
                <a:solidFill>
                  <a:srgbClr val="0078D7"/>
                </a:solidFill>
                <a:prstDash val="solid"/>
                <a:headEnd type="none"/>
                <a:tailEnd type="none"/>
              </a:ln>
              <a:effectLst/>
            </p:spPr>
          </p:cxnSp>
          <p:cxnSp>
            <p:nvCxnSpPr>
              <p:cNvPr id="646" name="Straight Connector 645">
                <a:extLst>
                  <a:ext uri="{FF2B5EF4-FFF2-40B4-BE49-F238E27FC236}">
                    <a16:creationId xmlns:a16="http://schemas.microsoft.com/office/drawing/2014/main" id="{76604CDD-4785-4ADB-B920-01D549B1A6A1}"/>
                  </a:ext>
                </a:extLst>
              </p:cNvPr>
              <p:cNvCxnSpPr>
                <a:cxnSpLocks/>
              </p:cNvCxnSpPr>
              <p:nvPr/>
            </p:nvCxnSpPr>
            <p:spPr>
              <a:xfrm>
                <a:off x="3790777" y="1933514"/>
                <a:ext cx="146037" cy="0"/>
              </a:xfrm>
              <a:prstGeom prst="line">
                <a:avLst/>
              </a:prstGeom>
              <a:noFill/>
              <a:ln w="12700" cap="flat" cmpd="sng" algn="ctr">
                <a:solidFill>
                  <a:srgbClr val="0078D7"/>
                </a:solidFill>
                <a:prstDash val="solid"/>
                <a:headEnd type="none"/>
                <a:tailEnd type="none"/>
              </a:ln>
              <a:effectLst/>
            </p:spPr>
          </p:cxnSp>
          <p:cxnSp>
            <p:nvCxnSpPr>
              <p:cNvPr id="647" name="Straight Connector 646">
                <a:extLst>
                  <a:ext uri="{FF2B5EF4-FFF2-40B4-BE49-F238E27FC236}">
                    <a16:creationId xmlns:a16="http://schemas.microsoft.com/office/drawing/2014/main" id="{CA0D8030-CEF7-4E82-B72D-9A1FE9196D6C}"/>
                  </a:ext>
                </a:extLst>
              </p:cNvPr>
              <p:cNvCxnSpPr>
                <a:cxnSpLocks/>
              </p:cNvCxnSpPr>
              <p:nvPr/>
            </p:nvCxnSpPr>
            <p:spPr>
              <a:xfrm>
                <a:off x="3529268" y="2008720"/>
                <a:ext cx="358301" cy="0"/>
              </a:xfrm>
              <a:prstGeom prst="line">
                <a:avLst/>
              </a:prstGeom>
              <a:noFill/>
              <a:ln w="12700" cap="flat" cmpd="sng" algn="ctr">
                <a:solidFill>
                  <a:srgbClr val="0078D7"/>
                </a:solidFill>
                <a:prstDash val="solid"/>
                <a:headEnd type="none"/>
                <a:tailEnd type="none"/>
              </a:ln>
              <a:effectLst/>
            </p:spPr>
          </p:cxnSp>
          <p:cxnSp>
            <p:nvCxnSpPr>
              <p:cNvPr id="648" name="Straight Connector 647">
                <a:extLst>
                  <a:ext uri="{FF2B5EF4-FFF2-40B4-BE49-F238E27FC236}">
                    <a16:creationId xmlns:a16="http://schemas.microsoft.com/office/drawing/2014/main" id="{0A437905-6111-457F-901B-6EF96B7FE61E}"/>
                  </a:ext>
                </a:extLst>
              </p:cNvPr>
              <p:cNvCxnSpPr>
                <a:cxnSpLocks/>
              </p:cNvCxnSpPr>
              <p:nvPr/>
            </p:nvCxnSpPr>
            <p:spPr>
              <a:xfrm>
                <a:off x="3967535" y="2008720"/>
                <a:ext cx="146037" cy="0"/>
              </a:xfrm>
              <a:prstGeom prst="line">
                <a:avLst/>
              </a:prstGeom>
              <a:noFill/>
              <a:ln w="12700" cap="flat" cmpd="sng" algn="ctr">
                <a:solidFill>
                  <a:srgbClr val="0078D7"/>
                </a:solidFill>
                <a:prstDash val="solid"/>
                <a:headEnd type="none"/>
                <a:tailEnd type="none"/>
              </a:ln>
              <a:effectLst/>
            </p:spPr>
          </p:cxnSp>
          <p:cxnSp>
            <p:nvCxnSpPr>
              <p:cNvPr id="649" name="Straight Connector 648">
                <a:extLst>
                  <a:ext uri="{FF2B5EF4-FFF2-40B4-BE49-F238E27FC236}">
                    <a16:creationId xmlns:a16="http://schemas.microsoft.com/office/drawing/2014/main" id="{B88890D1-1D64-4F37-817C-0F3626491035}"/>
                  </a:ext>
                </a:extLst>
              </p:cNvPr>
              <p:cNvCxnSpPr>
                <a:cxnSpLocks/>
              </p:cNvCxnSpPr>
              <p:nvPr/>
            </p:nvCxnSpPr>
            <p:spPr>
              <a:xfrm>
                <a:off x="3529268" y="2109962"/>
                <a:ext cx="147736" cy="0"/>
              </a:xfrm>
              <a:prstGeom prst="line">
                <a:avLst/>
              </a:prstGeom>
              <a:noFill/>
              <a:ln w="12700" cap="flat" cmpd="sng" algn="ctr">
                <a:solidFill>
                  <a:srgbClr val="0078D7"/>
                </a:solidFill>
                <a:prstDash val="solid"/>
                <a:headEnd type="none"/>
                <a:tailEnd type="none"/>
              </a:ln>
              <a:effectLst/>
            </p:spPr>
          </p:cxnSp>
          <p:cxnSp>
            <p:nvCxnSpPr>
              <p:cNvPr id="650" name="Straight Connector 649">
                <a:extLst>
                  <a:ext uri="{FF2B5EF4-FFF2-40B4-BE49-F238E27FC236}">
                    <a16:creationId xmlns:a16="http://schemas.microsoft.com/office/drawing/2014/main" id="{FD0197FD-1ACB-42CB-92B2-7692B681179C}"/>
                  </a:ext>
                </a:extLst>
              </p:cNvPr>
              <p:cNvCxnSpPr>
                <a:cxnSpLocks/>
              </p:cNvCxnSpPr>
              <p:nvPr/>
            </p:nvCxnSpPr>
            <p:spPr>
              <a:xfrm>
                <a:off x="3693985" y="2109962"/>
                <a:ext cx="350041" cy="0"/>
              </a:xfrm>
              <a:prstGeom prst="line">
                <a:avLst/>
              </a:prstGeom>
              <a:noFill/>
              <a:ln w="12700" cap="flat" cmpd="sng" algn="ctr">
                <a:solidFill>
                  <a:srgbClr val="0078D7"/>
                </a:solidFill>
                <a:prstDash val="solid"/>
                <a:headEnd type="none"/>
                <a:tailEnd type="none"/>
              </a:ln>
              <a:effectLst/>
            </p:spPr>
          </p:cxnSp>
          <p:cxnSp>
            <p:nvCxnSpPr>
              <p:cNvPr id="651" name="Straight Connector 650">
                <a:extLst>
                  <a:ext uri="{FF2B5EF4-FFF2-40B4-BE49-F238E27FC236}">
                    <a16:creationId xmlns:a16="http://schemas.microsoft.com/office/drawing/2014/main" id="{255E2755-CB18-4B4D-882E-D34CB9F3454A}"/>
                  </a:ext>
                </a:extLst>
              </p:cNvPr>
              <p:cNvCxnSpPr>
                <a:cxnSpLocks/>
              </p:cNvCxnSpPr>
              <p:nvPr/>
            </p:nvCxnSpPr>
            <p:spPr>
              <a:xfrm flipV="1">
                <a:off x="3529268" y="2381870"/>
                <a:ext cx="244028" cy="0"/>
              </a:xfrm>
              <a:prstGeom prst="line">
                <a:avLst/>
              </a:prstGeom>
              <a:noFill/>
              <a:ln w="12700" cap="flat" cmpd="sng" algn="ctr">
                <a:solidFill>
                  <a:srgbClr val="0078D7"/>
                </a:solidFill>
                <a:prstDash val="solid"/>
                <a:headEnd type="none"/>
                <a:tailEnd type="none"/>
              </a:ln>
              <a:effectLst/>
            </p:spPr>
          </p:cxnSp>
          <p:cxnSp>
            <p:nvCxnSpPr>
              <p:cNvPr id="652" name="Straight Connector 651">
                <a:extLst>
                  <a:ext uri="{FF2B5EF4-FFF2-40B4-BE49-F238E27FC236}">
                    <a16:creationId xmlns:a16="http://schemas.microsoft.com/office/drawing/2014/main" id="{E5E8B88F-511A-420B-BA04-10E513DF4CE2}"/>
                  </a:ext>
                </a:extLst>
              </p:cNvPr>
              <p:cNvCxnSpPr>
                <a:cxnSpLocks/>
              </p:cNvCxnSpPr>
              <p:nvPr/>
            </p:nvCxnSpPr>
            <p:spPr>
              <a:xfrm flipV="1">
                <a:off x="3790777" y="2381870"/>
                <a:ext cx="146037" cy="0"/>
              </a:xfrm>
              <a:prstGeom prst="line">
                <a:avLst/>
              </a:prstGeom>
              <a:noFill/>
              <a:ln w="12700" cap="flat" cmpd="sng" algn="ctr">
                <a:solidFill>
                  <a:srgbClr val="0078D7"/>
                </a:solidFill>
                <a:prstDash val="solid"/>
                <a:headEnd type="none"/>
                <a:tailEnd type="none"/>
              </a:ln>
              <a:effectLst/>
            </p:spPr>
          </p:cxnSp>
          <p:cxnSp>
            <p:nvCxnSpPr>
              <p:cNvPr id="653" name="Straight Connector 652">
                <a:extLst>
                  <a:ext uri="{FF2B5EF4-FFF2-40B4-BE49-F238E27FC236}">
                    <a16:creationId xmlns:a16="http://schemas.microsoft.com/office/drawing/2014/main" id="{AB5B540E-3B6D-4889-A22A-457D10ED3B28}"/>
                  </a:ext>
                </a:extLst>
              </p:cNvPr>
              <p:cNvCxnSpPr>
                <a:cxnSpLocks/>
              </p:cNvCxnSpPr>
              <p:nvPr/>
            </p:nvCxnSpPr>
            <p:spPr>
              <a:xfrm flipV="1">
                <a:off x="3529268" y="2306661"/>
                <a:ext cx="358301" cy="0"/>
              </a:xfrm>
              <a:prstGeom prst="line">
                <a:avLst/>
              </a:prstGeom>
              <a:noFill/>
              <a:ln w="12700" cap="flat" cmpd="sng" algn="ctr">
                <a:solidFill>
                  <a:srgbClr val="0078D7"/>
                </a:solidFill>
                <a:prstDash val="solid"/>
                <a:headEnd type="none"/>
                <a:tailEnd type="none"/>
              </a:ln>
              <a:effectLst/>
            </p:spPr>
          </p:cxnSp>
          <p:cxnSp>
            <p:nvCxnSpPr>
              <p:cNvPr id="654" name="Straight Connector 653">
                <a:extLst>
                  <a:ext uri="{FF2B5EF4-FFF2-40B4-BE49-F238E27FC236}">
                    <a16:creationId xmlns:a16="http://schemas.microsoft.com/office/drawing/2014/main" id="{B6D36340-3233-43AA-801C-809C39516546}"/>
                  </a:ext>
                </a:extLst>
              </p:cNvPr>
              <p:cNvCxnSpPr>
                <a:cxnSpLocks/>
              </p:cNvCxnSpPr>
              <p:nvPr/>
            </p:nvCxnSpPr>
            <p:spPr>
              <a:xfrm flipV="1">
                <a:off x="3940881" y="2306661"/>
                <a:ext cx="146037" cy="0"/>
              </a:xfrm>
              <a:prstGeom prst="line">
                <a:avLst/>
              </a:prstGeom>
              <a:noFill/>
              <a:ln w="12700" cap="flat" cmpd="sng" algn="ctr">
                <a:solidFill>
                  <a:srgbClr val="0078D7"/>
                </a:solidFill>
                <a:prstDash val="solid"/>
                <a:headEnd type="none"/>
                <a:tailEnd type="none"/>
              </a:ln>
              <a:effectLst/>
            </p:spPr>
          </p:cxnSp>
          <p:cxnSp>
            <p:nvCxnSpPr>
              <p:cNvPr id="655" name="Straight Connector 654">
                <a:extLst>
                  <a:ext uri="{FF2B5EF4-FFF2-40B4-BE49-F238E27FC236}">
                    <a16:creationId xmlns:a16="http://schemas.microsoft.com/office/drawing/2014/main" id="{431E6725-6639-4133-B7E4-BCECA77BF279}"/>
                  </a:ext>
                </a:extLst>
              </p:cNvPr>
              <p:cNvCxnSpPr>
                <a:cxnSpLocks/>
              </p:cNvCxnSpPr>
              <p:nvPr/>
            </p:nvCxnSpPr>
            <p:spPr>
              <a:xfrm flipV="1">
                <a:off x="3626549" y="2205419"/>
                <a:ext cx="147736" cy="0"/>
              </a:xfrm>
              <a:prstGeom prst="line">
                <a:avLst/>
              </a:prstGeom>
              <a:noFill/>
              <a:ln w="12700" cap="flat" cmpd="sng" algn="ctr">
                <a:solidFill>
                  <a:srgbClr val="0078D7"/>
                </a:solidFill>
                <a:prstDash val="solid"/>
                <a:headEnd type="none"/>
                <a:tailEnd type="none"/>
              </a:ln>
              <a:effectLst/>
            </p:spPr>
          </p:cxnSp>
          <p:cxnSp>
            <p:nvCxnSpPr>
              <p:cNvPr id="656" name="Straight Connector 655">
                <a:extLst>
                  <a:ext uri="{FF2B5EF4-FFF2-40B4-BE49-F238E27FC236}">
                    <a16:creationId xmlns:a16="http://schemas.microsoft.com/office/drawing/2014/main" id="{F5612E8E-B003-4008-AA53-5B45DA84B244}"/>
                  </a:ext>
                </a:extLst>
              </p:cNvPr>
              <p:cNvCxnSpPr>
                <a:cxnSpLocks/>
              </p:cNvCxnSpPr>
              <p:nvPr/>
            </p:nvCxnSpPr>
            <p:spPr>
              <a:xfrm flipV="1">
                <a:off x="3811590" y="2205419"/>
                <a:ext cx="350041" cy="0"/>
              </a:xfrm>
              <a:prstGeom prst="line">
                <a:avLst/>
              </a:prstGeom>
              <a:noFill/>
              <a:ln w="12700" cap="flat" cmpd="sng" algn="ctr">
                <a:solidFill>
                  <a:srgbClr val="0078D7"/>
                </a:solidFill>
                <a:prstDash val="solid"/>
                <a:headEnd type="none"/>
                <a:tailEnd type="none"/>
              </a:ln>
              <a:effectLst/>
            </p:spPr>
          </p:cxnSp>
          <p:cxnSp>
            <p:nvCxnSpPr>
              <p:cNvPr id="657" name="Straight Connector 656">
                <a:extLst>
                  <a:ext uri="{FF2B5EF4-FFF2-40B4-BE49-F238E27FC236}">
                    <a16:creationId xmlns:a16="http://schemas.microsoft.com/office/drawing/2014/main" id="{54AD3158-4DAB-4D10-8F1F-46554C9F701A}"/>
                  </a:ext>
                </a:extLst>
              </p:cNvPr>
              <p:cNvCxnSpPr>
                <a:cxnSpLocks/>
              </p:cNvCxnSpPr>
              <p:nvPr/>
            </p:nvCxnSpPr>
            <p:spPr>
              <a:xfrm>
                <a:off x="4101001" y="2109962"/>
                <a:ext cx="350041" cy="0"/>
              </a:xfrm>
              <a:prstGeom prst="line">
                <a:avLst/>
              </a:prstGeom>
              <a:noFill/>
              <a:ln w="12700" cap="flat" cmpd="sng" algn="ctr">
                <a:solidFill>
                  <a:srgbClr val="0078D7"/>
                </a:solidFill>
                <a:prstDash val="solid"/>
                <a:headEnd type="none"/>
                <a:tailEnd type="none"/>
              </a:ln>
              <a:effectLst/>
            </p:spPr>
          </p:cxnSp>
          <p:cxnSp>
            <p:nvCxnSpPr>
              <p:cNvPr id="658" name="Straight Connector 657">
                <a:extLst>
                  <a:ext uri="{FF2B5EF4-FFF2-40B4-BE49-F238E27FC236}">
                    <a16:creationId xmlns:a16="http://schemas.microsoft.com/office/drawing/2014/main" id="{9A052DB3-77AE-4F8A-BBDD-E8C024094EE0}"/>
                  </a:ext>
                </a:extLst>
              </p:cNvPr>
              <p:cNvCxnSpPr>
                <a:cxnSpLocks/>
              </p:cNvCxnSpPr>
              <p:nvPr/>
            </p:nvCxnSpPr>
            <p:spPr>
              <a:xfrm flipV="1">
                <a:off x="4132010" y="2306661"/>
                <a:ext cx="146037" cy="0"/>
              </a:xfrm>
              <a:prstGeom prst="line">
                <a:avLst/>
              </a:prstGeom>
              <a:noFill/>
              <a:ln w="12700" cap="flat" cmpd="sng" algn="ctr">
                <a:solidFill>
                  <a:srgbClr val="0078D7"/>
                </a:solidFill>
                <a:prstDash val="solid"/>
                <a:headEnd type="none"/>
                <a:tailEnd type="none"/>
              </a:ln>
              <a:effectLst/>
            </p:spPr>
          </p:cxnSp>
          <p:cxnSp>
            <p:nvCxnSpPr>
              <p:cNvPr id="659" name="Straight Connector 658">
                <a:extLst>
                  <a:ext uri="{FF2B5EF4-FFF2-40B4-BE49-F238E27FC236}">
                    <a16:creationId xmlns:a16="http://schemas.microsoft.com/office/drawing/2014/main" id="{978B5267-0AF3-4ADC-A205-B907DC27D575}"/>
                  </a:ext>
                </a:extLst>
              </p:cNvPr>
              <p:cNvCxnSpPr>
                <a:cxnSpLocks/>
              </p:cNvCxnSpPr>
              <p:nvPr/>
            </p:nvCxnSpPr>
            <p:spPr>
              <a:xfrm flipV="1">
                <a:off x="4320577" y="2306661"/>
                <a:ext cx="146037" cy="0"/>
              </a:xfrm>
              <a:prstGeom prst="line">
                <a:avLst/>
              </a:prstGeom>
              <a:noFill/>
              <a:ln w="12700" cap="flat" cmpd="sng" algn="ctr">
                <a:solidFill>
                  <a:srgbClr val="0078D7"/>
                </a:solidFill>
                <a:prstDash val="solid"/>
                <a:headEnd type="none"/>
                <a:tailEnd type="none"/>
              </a:ln>
              <a:effectLst/>
            </p:spPr>
          </p:cxnSp>
          <p:cxnSp>
            <p:nvCxnSpPr>
              <p:cNvPr id="660" name="Straight Connector 659">
                <a:extLst>
                  <a:ext uri="{FF2B5EF4-FFF2-40B4-BE49-F238E27FC236}">
                    <a16:creationId xmlns:a16="http://schemas.microsoft.com/office/drawing/2014/main" id="{5BAB9BB0-C59D-4DC7-9CEB-A2BC159A8C9E}"/>
                  </a:ext>
                </a:extLst>
              </p:cNvPr>
              <p:cNvCxnSpPr>
                <a:cxnSpLocks/>
              </p:cNvCxnSpPr>
              <p:nvPr/>
            </p:nvCxnSpPr>
            <p:spPr>
              <a:xfrm>
                <a:off x="4179763" y="1933514"/>
                <a:ext cx="146037" cy="0"/>
              </a:xfrm>
              <a:prstGeom prst="line">
                <a:avLst/>
              </a:prstGeom>
              <a:noFill/>
              <a:ln w="12700" cap="flat" cmpd="sng" algn="ctr">
                <a:solidFill>
                  <a:srgbClr val="0078D7"/>
                </a:solidFill>
                <a:prstDash val="solid"/>
                <a:headEnd type="none"/>
                <a:tailEnd type="none"/>
              </a:ln>
              <a:effectLst/>
            </p:spPr>
          </p:cxnSp>
          <p:cxnSp>
            <p:nvCxnSpPr>
              <p:cNvPr id="661" name="Straight Connector 660">
                <a:extLst>
                  <a:ext uri="{FF2B5EF4-FFF2-40B4-BE49-F238E27FC236}">
                    <a16:creationId xmlns:a16="http://schemas.microsoft.com/office/drawing/2014/main" id="{4AA6ADC2-23F0-4006-B5AF-268DB763652D}"/>
                  </a:ext>
                </a:extLst>
              </p:cNvPr>
              <p:cNvCxnSpPr>
                <a:cxnSpLocks/>
              </p:cNvCxnSpPr>
              <p:nvPr/>
            </p:nvCxnSpPr>
            <p:spPr>
              <a:xfrm>
                <a:off x="4199235" y="2008720"/>
                <a:ext cx="267379" cy="0"/>
              </a:xfrm>
              <a:prstGeom prst="line">
                <a:avLst/>
              </a:prstGeom>
              <a:noFill/>
              <a:ln w="12700" cap="flat" cmpd="sng" algn="ctr">
                <a:solidFill>
                  <a:srgbClr val="0078D7"/>
                </a:solidFill>
                <a:prstDash val="solid"/>
                <a:headEnd type="none"/>
                <a:tailEnd type="none"/>
              </a:ln>
              <a:effectLst/>
            </p:spPr>
          </p:cxnSp>
        </p:grpSp>
      </p:grpSp>
      <p:grpSp>
        <p:nvGrpSpPr>
          <p:cNvPr id="565" name="Group 564">
            <a:extLst>
              <a:ext uri="{FF2B5EF4-FFF2-40B4-BE49-F238E27FC236}">
                <a16:creationId xmlns:a16="http://schemas.microsoft.com/office/drawing/2014/main" id="{577B89A6-3287-41CD-9BFF-9A053126E604}"/>
              </a:ext>
            </a:extLst>
          </p:cNvPr>
          <p:cNvGrpSpPr/>
          <p:nvPr/>
        </p:nvGrpSpPr>
        <p:grpSpPr>
          <a:xfrm>
            <a:off x="1572034" y="2867920"/>
            <a:ext cx="777240" cy="777240"/>
            <a:chOff x="7109561" y="577281"/>
            <a:chExt cx="777240" cy="777240"/>
          </a:xfrm>
        </p:grpSpPr>
        <p:sp>
          <p:nvSpPr>
            <p:cNvPr id="583" name="Oval 582">
              <a:extLst>
                <a:ext uri="{FF2B5EF4-FFF2-40B4-BE49-F238E27FC236}">
                  <a16:creationId xmlns:a16="http://schemas.microsoft.com/office/drawing/2014/main" id="{A6237335-A9B3-48DE-BFBE-B6D6CB73F106}"/>
                </a:ext>
              </a:extLst>
            </p:cNvPr>
            <p:cNvSpPr/>
            <p:nvPr/>
          </p:nvSpPr>
          <p:spPr bwMode="auto">
            <a:xfrm>
              <a:off x="7109561" y="577281"/>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4" name="TextBox 583">
              <a:extLst>
                <a:ext uri="{FF2B5EF4-FFF2-40B4-BE49-F238E27FC236}">
                  <a16:creationId xmlns:a16="http://schemas.microsoft.com/office/drawing/2014/main" id="{C4491C96-4913-4093-BE5A-E0DECDE8F72B}"/>
                </a:ext>
              </a:extLst>
            </p:cNvPr>
            <p:cNvSpPr txBox="1"/>
            <p:nvPr/>
          </p:nvSpPr>
          <p:spPr>
            <a:xfrm>
              <a:off x="7252120" y="1009573"/>
              <a:ext cx="492122" cy="246220"/>
            </a:xfrm>
            <a:prstGeom prst="rect">
              <a:avLst/>
            </a:prstGeom>
          </p:spPr>
          <p:txBody>
            <a:bodyPr wrap="non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t>
              </a:r>
            </a:p>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Databricks</a:t>
              </a:r>
            </a:p>
          </p:txBody>
        </p:sp>
        <p:grpSp>
          <p:nvGrpSpPr>
            <p:cNvPr id="585" name="Graphic 942">
              <a:extLst>
                <a:ext uri="{FF2B5EF4-FFF2-40B4-BE49-F238E27FC236}">
                  <a16:creationId xmlns:a16="http://schemas.microsoft.com/office/drawing/2014/main" id="{7F9A72DD-E496-4300-85BC-3528FABEDF35}"/>
                </a:ext>
              </a:extLst>
            </p:cNvPr>
            <p:cNvGrpSpPr>
              <a:grpSpLocks noChangeAspect="1"/>
            </p:cNvGrpSpPr>
            <p:nvPr/>
          </p:nvGrpSpPr>
          <p:grpSpPr>
            <a:xfrm>
              <a:off x="7337826" y="635619"/>
              <a:ext cx="320711" cy="358538"/>
              <a:chOff x="4552903" y="4209722"/>
              <a:chExt cx="276911" cy="309580"/>
            </a:xfrm>
            <a:solidFill>
              <a:srgbClr val="0078D7"/>
            </a:solidFill>
          </p:grpSpPr>
          <p:sp>
            <p:nvSpPr>
              <p:cNvPr id="586" name="Freeform: Shape 585">
                <a:extLst>
                  <a:ext uri="{FF2B5EF4-FFF2-40B4-BE49-F238E27FC236}">
                    <a16:creationId xmlns:a16="http://schemas.microsoft.com/office/drawing/2014/main" id="{ACD66A1E-057C-4E9C-8D0D-901576F3917B}"/>
                  </a:ext>
                </a:extLst>
              </p:cNvPr>
              <p:cNvSpPr/>
              <p:nvPr/>
            </p:nvSpPr>
            <p:spPr>
              <a:xfrm>
                <a:off x="4552047" y="4208764"/>
                <a:ext cx="278467" cy="157124"/>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28108D95-2C9D-41E0-9586-52865D5CA85A}"/>
                  </a:ext>
                </a:extLst>
              </p:cNvPr>
              <p:cNvSpPr/>
              <p:nvPr/>
            </p:nvSpPr>
            <p:spPr>
              <a:xfrm>
                <a:off x="4551736" y="4363034"/>
                <a:ext cx="278467" cy="105786"/>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588" name="Freeform: Shape 587">
                <a:extLst>
                  <a:ext uri="{FF2B5EF4-FFF2-40B4-BE49-F238E27FC236}">
                    <a16:creationId xmlns:a16="http://schemas.microsoft.com/office/drawing/2014/main" id="{CEE1EBC9-06BE-4B25-9BB6-7FC3B85C7CAF}"/>
                  </a:ext>
                </a:extLst>
              </p:cNvPr>
              <p:cNvSpPr/>
              <p:nvPr/>
            </p:nvSpPr>
            <p:spPr>
              <a:xfrm>
                <a:off x="4690192" y="4389636"/>
                <a:ext cx="140011" cy="129121"/>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589" name="Freeform: Shape 588">
                <a:extLst>
                  <a:ext uri="{FF2B5EF4-FFF2-40B4-BE49-F238E27FC236}">
                    <a16:creationId xmlns:a16="http://schemas.microsoft.com/office/drawing/2014/main" id="{10EEED83-F0F3-4153-8363-6DD924F725D8}"/>
                  </a:ext>
                </a:extLst>
              </p:cNvPr>
              <p:cNvSpPr/>
              <p:nvPr/>
            </p:nvSpPr>
            <p:spPr>
              <a:xfrm>
                <a:off x="4689881" y="4286961"/>
                <a:ext cx="140011" cy="129121"/>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590" name="Freeform: Shape 589">
                <a:extLst>
                  <a:ext uri="{FF2B5EF4-FFF2-40B4-BE49-F238E27FC236}">
                    <a16:creationId xmlns:a16="http://schemas.microsoft.com/office/drawing/2014/main" id="{50E8F1E5-2838-492A-B699-D7FE6DD77339}"/>
                  </a:ext>
                </a:extLst>
              </p:cNvPr>
              <p:cNvSpPr/>
              <p:nvPr/>
            </p:nvSpPr>
            <p:spPr>
              <a:xfrm>
                <a:off x="4551581" y="4389636"/>
                <a:ext cx="140011" cy="129121"/>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sp>
            <p:nvSpPr>
              <p:cNvPr id="591" name="Freeform: Shape 590">
                <a:extLst>
                  <a:ext uri="{FF2B5EF4-FFF2-40B4-BE49-F238E27FC236}">
                    <a16:creationId xmlns:a16="http://schemas.microsoft.com/office/drawing/2014/main" id="{B97AFB1C-0CDF-4B73-8659-6D72B28DAEE9}"/>
                  </a:ext>
                </a:extLst>
              </p:cNvPr>
              <p:cNvSpPr/>
              <p:nvPr/>
            </p:nvSpPr>
            <p:spPr>
              <a:xfrm>
                <a:off x="4551581" y="4287117"/>
                <a:ext cx="140011" cy="129121"/>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0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66" name="Group 565">
            <a:extLst>
              <a:ext uri="{FF2B5EF4-FFF2-40B4-BE49-F238E27FC236}">
                <a16:creationId xmlns:a16="http://schemas.microsoft.com/office/drawing/2014/main" id="{3B766E15-F096-417B-9EC5-04AC64E03F73}"/>
              </a:ext>
            </a:extLst>
          </p:cNvPr>
          <p:cNvGrpSpPr/>
          <p:nvPr/>
        </p:nvGrpSpPr>
        <p:grpSpPr>
          <a:xfrm>
            <a:off x="2152166" y="3052645"/>
            <a:ext cx="407791" cy="407791"/>
            <a:chOff x="8303519" y="1692273"/>
            <a:chExt cx="702207" cy="702207"/>
          </a:xfrm>
        </p:grpSpPr>
        <p:sp>
          <p:nvSpPr>
            <p:cNvPr id="567" name="Oval 566">
              <a:extLst>
                <a:ext uri="{FF2B5EF4-FFF2-40B4-BE49-F238E27FC236}">
                  <a16:creationId xmlns:a16="http://schemas.microsoft.com/office/drawing/2014/main" id="{D7962353-FCF6-4EE8-8D4F-464BB66C74EA}"/>
                </a:ext>
              </a:extLst>
            </p:cNvPr>
            <p:cNvSpPr/>
            <p:nvPr/>
          </p:nvSpPr>
          <p:spPr bwMode="auto">
            <a:xfrm>
              <a:off x="8303519" y="1692273"/>
              <a:ext cx="702207" cy="702207"/>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9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68" name="Graphic 30">
              <a:extLst>
                <a:ext uri="{FF2B5EF4-FFF2-40B4-BE49-F238E27FC236}">
                  <a16:creationId xmlns:a16="http://schemas.microsoft.com/office/drawing/2014/main" id="{B0EBCE9B-9EA9-4E95-9146-128F75705525}"/>
                </a:ext>
              </a:extLst>
            </p:cNvPr>
            <p:cNvGrpSpPr/>
            <p:nvPr/>
          </p:nvGrpSpPr>
          <p:grpSpPr>
            <a:xfrm>
              <a:off x="8386379" y="1901962"/>
              <a:ext cx="536488" cy="282829"/>
              <a:chOff x="10530517" y="1546860"/>
              <a:chExt cx="819476" cy="432016"/>
            </a:xfrm>
          </p:grpSpPr>
          <p:sp>
            <p:nvSpPr>
              <p:cNvPr id="569" name="Freeform: Shape 568">
                <a:extLst>
                  <a:ext uri="{FF2B5EF4-FFF2-40B4-BE49-F238E27FC236}">
                    <a16:creationId xmlns:a16="http://schemas.microsoft.com/office/drawing/2014/main" id="{D3D3E296-A3A4-473D-9A14-3868D60D5E87}"/>
                  </a:ext>
                </a:extLst>
              </p:cNvPr>
              <p:cNvSpPr/>
              <p:nvPr/>
            </p:nvSpPr>
            <p:spPr>
              <a:xfrm>
                <a:off x="11047019" y="1546827"/>
                <a:ext cx="302864" cy="258306"/>
              </a:xfrm>
              <a:custGeom>
                <a:avLst/>
                <a:gdLst>
                  <a:gd name="connsiteX0" fmla="*/ 303168 w 302863"/>
                  <a:gd name="connsiteY0" fmla="*/ 70550 h 258305"/>
                  <a:gd name="connsiteX1" fmla="*/ 286637 w 302863"/>
                  <a:gd name="connsiteY1" fmla="*/ 96252 h 258305"/>
                  <a:gd name="connsiteX2" fmla="*/ 270751 w 302863"/>
                  <a:gd name="connsiteY2" fmla="*/ 115043 h 258305"/>
                  <a:gd name="connsiteX3" fmla="*/ 241821 w 302863"/>
                  <a:gd name="connsiteY3" fmla="*/ 149333 h 258305"/>
                  <a:gd name="connsiteX4" fmla="*/ 239496 w 302863"/>
                  <a:gd name="connsiteY4" fmla="*/ 152627 h 258305"/>
                  <a:gd name="connsiteX5" fmla="*/ 239883 w 302863"/>
                  <a:gd name="connsiteY5" fmla="*/ 156889 h 258305"/>
                  <a:gd name="connsiteX6" fmla="*/ 252863 w 302863"/>
                  <a:gd name="connsiteY6" fmla="*/ 181492 h 258305"/>
                  <a:gd name="connsiteX7" fmla="*/ 270686 w 302863"/>
                  <a:gd name="connsiteY7" fmla="*/ 215783 h 258305"/>
                  <a:gd name="connsiteX8" fmla="*/ 275852 w 302863"/>
                  <a:gd name="connsiteY8" fmla="*/ 230312 h 258305"/>
                  <a:gd name="connsiteX9" fmla="*/ 271074 w 302863"/>
                  <a:gd name="connsiteY9" fmla="*/ 248071 h 258305"/>
                  <a:gd name="connsiteX10" fmla="*/ 242466 w 302863"/>
                  <a:gd name="connsiteY10" fmla="*/ 257693 h 258305"/>
                  <a:gd name="connsiteX11" fmla="*/ 219735 w 302863"/>
                  <a:gd name="connsiteY11" fmla="*/ 251041 h 258305"/>
                  <a:gd name="connsiteX12" fmla="*/ 188028 w 302863"/>
                  <a:gd name="connsiteY12" fmla="*/ 241161 h 258305"/>
                  <a:gd name="connsiteX13" fmla="*/ 183766 w 302863"/>
                  <a:gd name="connsiteY13" fmla="*/ 236318 h 258305"/>
                  <a:gd name="connsiteX14" fmla="*/ 178406 w 302863"/>
                  <a:gd name="connsiteY14" fmla="*/ 204417 h 258305"/>
                  <a:gd name="connsiteX15" fmla="*/ 180150 w 302863"/>
                  <a:gd name="connsiteY15" fmla="*/ 202932 h 258305"/>
                  <a:gd name="connsiteX16" fmla="*/ 228647 w 302863"/>
                  <a:gd name="connsiteY16" fmla="*/ 216364 h 258305"/>
                  <a:gd name="connsiteX17" fmla="*/ 232199 w 302863"/>
                  <a:gd name="connsiteY17" fmla="*/ 217720 h 258305"/>
                  <a:gd name="connsiteX18" fmla="*/ 233103 w 302863"/>
                  <a:gd name="connsiteY18" fmla="*/ 216816 h 258305"/>
                  <a:gd name="connsiteX19" fmla="*/ 231747 w 302863"/>
                  <a:gd name="connsiteY19" fmla="*/ 213845 h 258305"/>
                  <a:gd name="connsiteX20" fmla="*/ 217217 w 302863"/>
                  <a:gd name="connsiteY20" fmla="*/ 186142 h 258305"/>
                  <a:gd name="connsiteX21" fmla="*/ 202106 w 302863"/>
                  <a:gd name="connsiteY21" fmla="*/ 157341 h 258305"/>
                  <a:gd name="connsiteX22" fmla="*/ 203010 w 302863"/>
                  <a:gd name="connsiteY22" fmla="*/ 149140 h 258305"/>
                  <a:gd name="connsiteX23" fmla="*/ 225160 w 302863"/>
                  <a:gd name="connsiteY23" fmla="*/ 123051 h 258305"/>
                  <a:gd name="connsiteX24" fmla="*/ 250409 w 302863"/>
                  <a:gd name="connsiteY24" fmla="*/ 92958 h 258305"/>
                  <a:gd name="connsiteX25" fmla="*/ 251701 w 302863"/>
                  <a:gd name="connsiteY25" fmla="*/ 90246 h 258305"/>
                  <a:gd name="connsiteX26" fmla="*/ 236848 w 302863"/>
                  <a:gd name="connsiteY26" fmla="*/ 94056 h 258305"/>
                  <a:gd name="connsiteX27" fmla="*/ 179310 w 302863"/>
                  <a:gd name="connsiteY27" fmla="*/ 109361 h 258305"/>
                  <a:gd name="connsiteX28" fmla="*/ 174467 w 302863"/>
                  <a:gd name="connsiteY28" fmla="*/ 107423 h 258305"/>
                  <a:gd name="connsiteX29" fmla="*/ 161229 w 302863"/>
                  <a:gd name="connsiteY29" fmla="*/ 85274 h 258305"/>
                  <a:gd name="connsiteX30" fmla="*/ 140177 w 302863"/>
                  <a:gd name="connsiteY30" fmla="*/ 49950 h 258305"/>
                  <a:gd name="connsiteX31" fmla="*/ 138886 w 302863"/>
                  <a:gd name="connsiteY31" fmla="*/ 48788 h 258305"/>
                  <a:gd name="connsiteX32" fmla="*/ 138369 w 302863"/>
                  <a:gd name="connsiteY32" fmla="*/ 50338 h 258305"/>
                  <a:gd name="connsiteX33" fmla="*/ 132492 w 302863"/>
                  <a:gd name="connsiteY33" fmla="*/ 82949 h 258305"/>
                  <a:gd name="connsiteX34" fmla="*/ 125583 w 302863"/>
                  <a:gd name="connsiteY34" fmla="*/ 122857 h 258305"/>
                  <a:gd name="connsiteX35" fmla="*/ 122289 w 302863"/>
                  <a:gd name="connsiteY35" fmla="*/ 126280 h 258305"/>
                  <a:gd name="connsiteX36" fmla="*/ 93617 w 302863"/>
                  <a:gd name="connsiteY36" fmla="*/ 135320 h 258305"/>
                  <a:gd name="connsiteX37" fmla="*/ 53063 w 302863"/>
                  <a:gd name="connsiteY37" fmla="*/ 148171 h 258305"/>
                  <a:gd name="connsiteX38" fmla="*/ 50416 w 302863"/>
                  <a:gd name="connsiteY38" fmla="*/ 149785 h 258305"/>
                  <a:gd name="connsiteX39" fmla="*/ 52999 w 302863"/>
                  <a:gd name="connsiteY39" fmla="*/ 151594 h 258305"/>
                  <a:gd name="connsiteX40" fmla="*/ 105112 w 302863"/>
                  <a:gd name="connsiteY40" fmla="*/ 172258 h 258305"/>
                  <a:gd name="connsiteX41" fmla="*/ 107114 w 302863"/>
                  <a:gd name="connsiteY41" fmla="*/ 173162 h 258305"/>
                  <a:gd name="connsiteX42" fmla="*/ 100269 w 302863"/>
                  <a:gd name="connsiteY42" fmla="*/ 177876 h 258305"/>
                  <a:gd name="connsiteX43" fmla="*/ 71016 w 302863"/>
                  <a:gd name="connsiteY43" fmla="*/ 197314 h 258305"/>
                  <a:gd name="connsiteX44" fmla="*/ 64558 w 302863"/>
                  <a:gd name="connsiteY44" fmla="*/ 197830 h 258305"/>
                  <a:gd name="connsiteX45" fmla="*/ 35821 w 302863"/>
                  <a:gd name="connsiteY45" fmla="*/ 184850 h 258305"/>
                  <a:gd name="connsiteX46" fmla="*/ 16965 w 302863"/>
                  <a:gd name="connsiteY46" fmla="*/ 175681 h 258305"/>
                  <a:gd name="connsiteX47" fmla="*/ 3921 w 302863"/>
                  <a:gd name="connsiteY47" fmla="*/ 163217 h 258305"/>
                  <a:gd name="connsiteX48" fmla="*/ 9862 w 302863"/>
                  <a:gd name="connsiteY48" fmla="*/ 132673 h 258305"/>
                  <a:gd name="connsiteX49" fmla="*/ 30074 w 302863"/>
                  <a:gd name="connsiteY49" fmla="*/ 123503 h 258305"/>
                  <a:gd name="connsiteX50" fmla="*/ 47768 w 302863"/>
                  <a:gd name="connsiteY50" fmla="*/ 117756 h 258305"/>
                  <a:gd name="connsiteX51" fmla="*/ 93811 w 302863"/>
                  <a:gd name="connsiteY51" fmla="*/ 102968 h 258305"/>
                  <a:gd name="connsiteX52" fmla="*/ 98202 w 302863"/>
                  <a:gd name="connsiteY52" fmla="*/ 97801 h 258305"/>
                  <a:gd name="connsiteX53" fmla="*/ 106210 w 302863"/>
                  <a:gd name="connsiteY53" fmla="*/ 51823 h 258305"/>
                  <a:gd name="connsiteX54" fmla="*/ 110472 w 302863"/>
                  <a:gd name="connsiteY54" fmla="*/ 28446 h 258305"/>
                  <a:gd name="connsiteX55" fmla="*/ 115573 w 302863"/>
                  <a:gd name="connsiteY55" fmla="*/ 15337 h 258305"/>
                  <a:gd name="connsiteX56" fmla="*/ 134236 w 302863"/>
                  <a:gd name="connsiteY56" fmla="*/ 33 h 258305"/>
                  <a:gd name="connsiteX57" fmla="*/ 139596 w 302863"/>
                  <a:gd name="connsiteY57" fmla="*/ 33 h 258305"/>
                  <a:gd name="connsiteX58" fmla="*/ 156450 w 302863"/>
                  <a:gd name="connsiteY58" fmla="*/ 11786 h 258305"/>
                  <a:gd name="connsiteX59" fmla="*/ 160325 w 302863"/>
                  <a:gd name="connsiteY59" fmla="*/ 17727 h 258305"/>
                  <a:gd name="connsiteX60" fmla="*/ 181119 w 302863"/>
                  <a:gd name="connsiteY60" fmla="*/ 52469 h 258305"/>
                  <a:gd name="connsiteX61" fmla="*/ 191580 w 302863"/>
                  <a:gd name="connsiteY61" fmla="*/ 70034 h 258305"/>
                  <a:gd name="connsiteX62" fmla="*/ 197456 w 302863"/>
                  <a:gd name="connsiteY62" fmla="*/ 72358 h 258305"/>
                  <a:gd name="connsiteX63" fmla="*/ 267199 w 302863"/>
                  <a:gd name="connsiteY63" fmla="*/ 53890 h 258305"/>
                  <a:gd name="connsiteX64" fmla="*/ 284635 w 302863"/>
                  <a:gd name="connsiteY64" fmla="*/ 50919 h 258305"/>
                  <a:gd name="connsiteX65" fmla="*/ 303168 w 302863"/>
                  <a:gd name="connsiteY65" fmla="*/ 63189 h 258305"/>
                  <a:gd name="connsiteX66" fmla="*/ 303168 w 302863"/>
                  <a:gd name="connsiteY66" fmla="*/ 70550 h 25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02863" h="258305">
                    <a:moveTo>
                      <a:pt x="303168" y="70550"/>
                    </a:moveTo>
                    <a:cubicBezTo>
                      <a:pt x="300456" y="80882"/>
                      <a:pt x="293288" y="88438"/>
                      <a:pt x="286637" y="96252"/>
                    </a:cubicBezTo>
                    <a:cubicBezTo>
                      <a:pt x="281341" y="102516"/>
                      <a:pt x="275852" y="108650"/>
                      <a:pt x="270751" y="115043"/>
                    </a:cubicBezTo>
                    <a:cubicBezTo>
                      <a:pt x="261387" y="126667"/>
                      <a:pt x="251378" y="137839"/>
                      <a:pt x="241821" y="149333"/>
                    </a:cubicBezTo>
                    <a:cubicBezTo>
                      <a:pt x="240981" y="150367"/>
                      <a:pt x="240206" y="151529"/>
                      <a:pt x="239496" y="152627"/>
                    </a:cubicBezTo>
                    <a:cubicBezTo>
                      <a:pt x="238527" y="154112"/>
                      <a:pt x="239108" y="155468"/>
                      <a:pt x="239883" y="156889"/>
                    </a:cubicBezTo>
                    <a:cubicBezTo>
                      <a:pt x="244210" y="165090"/>
                      <a:pt x="248666" y="173227"/>
                      <a:pt x="252863" y="181492"/>
                    </a:cubicBezTo>
                    <a:cubicBezTo>
                      <a:pt x="258675" y="192987"/>
                      <a:pt x="264939" y="204288"/>
                      <a:pt x="270686" y="215783"/>
                    </a:cubicBezTo>
                    <a:cubicBezTo>
                      <a:pt x="273011" y="220367"/>
                      <a:pt x="275271" y="225082"/>
                      <a:pt x="275852" y="230312"/>
                    </a:cubicBezTo>
                    <a:cubicBezTo>
                      <a:pt x="276563" y="236899"/>
                      <a:pt x="274948" y="242711"/>
                      <a:pt x="271074" y="248071"/>
                    </a:cubicBezTo>
                    <a:cubicBezTo>
                      <a:pt x="263777" y="258080"/>
                      <a:pt x="253703" y="259759"/>
                      <a:pt x="242466" y="257693"/>
                    </a:cubicBezTo>
                    <a:cubicBezTo>
                      <a:pt x="234652" y="256272"/>
                      <a:pt x="227162" y="253689"/>
                      <a:pt x="219735" y="251041"/>
                    </a:cubicBezTo>
                    <a:cubicBezTo>
                      <a:pt x="209274" y="247296"/>
                      <a:pt x="198619" y="244454"/>
                      <a:pt x="188028" y="241161"/>
                    </a:cubicBezTo>
                    <a:cubicBezTo>
                      <a:pt x="185381" y="240322"/>
                      <a:pt x="184218" y="239095"/>
                      <a:pt x="183766" y="236318"/>
                    </a:cubicBezTo>
                    <a:cubicBezTo>
                      <a:pt x="182152" y="225663"/>
                      <a:pt x="180215" y="215072"/>
                      <a:pt x="178406" y="204417"/>
                    </a:cubicBezTo>
                    <a:cubicBezTo>
                      <a:pt x="178083" y="202674"/>
                      <a:pt x="178471" y="202415"/>
                      <a:pt x="180150" y="202932"/>
                    </a:cubicBezTo>
                    <a:cubicBezTo>
                      <a:pt x="196294" y="207452"/>
                      <a:pt x="212503" y="211843"/>
                      <a:pt x="228647" y="216364"/>
                    </a:cubicBezTo>
                    <a:cubicBezTo>
                      <a:pt x="229874" y="216687"/>
                      <a:pt x="230972" y="217332"/>
                      <a:pt x="232199" y="217720"/>
                    </a:cubicBezTo>
                    <a:cubicBezTo>
                      <a:pt x="233038" y="218043"/>
                      <a:pt x="233361" y="217591"/>
                      <a:pt x="233103" y="216816"/>
                    </a:cubicBezTo>
                    <a:cubicBezTo>
                      <a:pt x="232715" y="215783"/>
                      <a:pt x="232263" y="214814"/>
                      <a:pt x="231747" y="213845"/>
                    </a:cubicBezTo>
                    <a:cubicBezTo>
                      <a:pt x="226903" y="204611"/>
                      <a:pt x="221931" y="195441"/>
                      <a:pt x="217217" y="186142"/>
                    </a:cubicBezTo>
                    <a:cubicBezTo>
                      <a:pt x="212309" y="176456"/>
                      <a:pt x="207143" y="166963"/>
                      <a:pt x="202106" y="157341"/>
                    </a:cubicBezTo>
                    <a:cubicBezTo>
                      <a:pt x="200169" y="153595"/>
                      <a:pt x="199652" y="153208"/>
                      <a:pt x="203010" y="149140"/>
                    </a:cubicBezTo>
                    <a:cubicBezTo>
                      <a:pt x="210307" y="140357"/>
                      <a:pt x="217927" y="131833"/>
                      <a:pt x="225160" y="123051"/>
                    </a:cubicBezTo>
                    <a:cubicBezTo>
                      <a:pt x="233490" y="112977"/>
                      <a:pt x="241950" y="102968"/>
                      <a:pt x="250409" y="92958"/>
                    </a:cubicBezTo>
                    <a:cubicBezTo>
                      <a:pt x="251055" y="92248"/>
                      <a:pt x="251701" y="91538"/>
                      <a:pt x="251701" y="90246"/>
                    </a:cubicBezTo>
                    <a:cubicBezTo>
                      <a:pt x="246728" y="91538"/>
                      <a:pt x="241756" y="92765"/>
                      <a:pt x="236848" y="94056"/>
                    </a:cubicBezTo>
                    <a:cubicBezTo>
                      <a:pt x="217669" y="99158"/>
                      <a:pt x="198490" y="104259"/>
                      <a:pt x="179310" y="109361"/>
                    </a:cubicBezTo>
                    <a:cubicBezTo>
                      <a:pt x="176469" y="110136"/>
                      <a:pt x="175952" y="109877"/>
                      <a:pt x="174467" y="107423"/>
                    </a:cubicBezTo>
                    <a:cubicBezTo>
                      <a:pt x="170011" y="100062"/>
                      <a:pt x="165491" y="92765"/>
                      <a:pt x="161229" y="85274"/>
                    </a:cubicBezTo>
                    <a:cubicBezTo>
                      <a:pt x="154448" y="73327"/>
                      <a:pt x="147087" y="61768"/>
                      <a:pt x="140177" y="49950"/>
                    </a:cubicBezTo>
                    <a:cubicBezTo>
                      <a:pt x="139854" y="49369"/>
                      <a:pt x="139467" y="48723"/>
                      <a:pt x="138886" y="48788"/>
                    </a:cubicBezTo>
                    <a:cubicBezTo>
                      <a:pt x="138111" y="48917"/>
                      <a:pt x="138434" y="49821"/>
                      <a:pt x="138369" y="50338"/>
                    </a:cubicBezTo>
                    <a:cubicBezTo>
                      <a:pt x="136432" y="61187"/>
                      <a:pt x="134430" y="72100"/>
                      <a:pt x="132492" y="82949"/>
                    </a:cubicBezTo>
                    <a:cubicBezTo>
                      <a:pt x="130168" y="96252"/>
                      <a:pt x="127843" y="109554"/>
                      <a:pt x="125583" y="122857"/>
                    </a:cubicBezTo>
                    <a:cubicBezTo>
                      <a:pt x="125260" y="124859"/>
                      <a:pt x="124033" y="125698"/>
                      <a:pt x="122289" y="126280"/>
                    </a:cubicBezTo>
                    <a:cubicBezTo>
                      <a:pt x="112732" y="129250"/>
                      <a:pt x="103175" y="132285"/>
                      <a:pt x="93617" y="135320"/>
                    </a:cubicBezTo>
                    <a:cubicBezTo>
                      <a:pt x="80121" y="139582"/>
                      <a:pt x="66560" y="143844"/>
                      <a:pt x="53063" y="148171"/>
                    </a:cubicBezTo>
                    <a:cubicBezTo>
                      <a:pt x="52030" y="148494"/>
                      <a:pt x="50480" y="148817"/>
                      <a:pt x="50416" y="149785"/>
                    </a:cubicBezTo>
                    <a:cubicBezTo>
                      <a:pt x="50416" y="150883"/>
                      <a:pt x="52030" y="151142"/>
                      <a:pt x="52999" y="151594"/>
                    </a:cubicBezTo>
                    <a:cubicBezTo>
                      <a:pt x="70370" y="158503"/>
                      <a:pt x="87741" y="165348"/>
                      <a:pt x="105112" y="172258"/>
                    </a:cubicBezTo>
                    <a:cubicBezTo>
                      <a:pt x="105758" y="172516"/>
                      <a:pt x="106339" y="172775"/>
                      <a:pt x="107114" y="173162"/>
                    </a:cubicBezTo>
                    <a:cubicBezTo>
                      <a:pt x="104983" y="175099"/>
                      <a:pt x="102529" y="176391"/>
                      <a:pt x="100269" y="177876"/>
                    </a:cubicBezTo>
                    <a:cubicBezTo>
                      <a:pt x="90582" y="184398"/>
                      <a:pt x="80831" y="190921"/>
                      <a:pt x="71016" y="197314"/>
                    </a:cubicBezTo>
                    <a:cubicBezTo>
                      <a:pt x="68820" y="198734"/>
                      <a:pt x="66947" y="198928"/>
                      <a:pt x="64558" y="197830"/>
                    </a:cubicBezTo>
                    <a:cubicBezTo>
                      <a:pt x="55001" y="193439"/>
                      <a:pt x="45250" y="189500"/>
                      <a:pt x="35821" y="184850"/>
                    </a:cubicBezTo>
                    <a:cubicBezTo>
                      <a:pt x="29557" y="181751"/>
                      <a:pt x="22971" y="179361"/>
                      <a:pt x="16965" y="175681"/>
                    </a:cubicBezTo>
                    <a:cubicBezTo>
                      <a:pt x="11670" y="172452"/>
                      <a:pt x="7214" y="168448"/>
                      <a:pt x="3921" y="163217"/>
                    </a:cubicBezTo>
                    <a:cubicBezTo>
                      <a:pt x="-2925" y="152175"/>
                      <a:pt x="-600" y="140357"/>
                      <a:pt x="9862" y="132673"/>
                    </a:cubicBezTo>
                    <a:cubicBezTo>
                      <a:pt x="15932" y="128217"/>
                      <a:pt x="22971" y="125763"/>
                      <a:pt x="30074" y="123503"/>
                    </a:cubicBezTo>
                    <a:cubicBezTo>
                      <a:pt x="35951" y="121630"/>
                      <a:pt x="41956" y="119887"/>
                      <a:pt x="47768" y="117756"/>
                    </a:cubicBezTo>
                    <a:cubicBezTo>
                      <a:pt x="62944" y="112202"/>
                      <a:pt x="78442" y="107875"/>
                      <a:pt x="93811" y="102968"/>
                    </a:cubicBezTo>
                    <a:cubicBezTo>
                      <a:pt x="96523" y="102128"/>
                      <a:pt x="97750" y="100578"/>
                      <a:pt x="98202" y="97801"/>
                    </a:cubicBezTo>
                    <a:cubicBezTo>
                      <a:pt x="100785" y="82497"/>
                      <a:pt x="103562" y="67192"/>
                      <a:pt x="106210" y="51823"/>
                    </a:cubicBezTo>
                    <a:cubicBezTo>
                      <a:pt x="107566" y="44009"/>
                      <a:pt x="108599" y="36196"/>
                      <a:pt x="110472" y="28446"/>
                    </a:cubicBezTo>
                    <a:cubicBezTo>
                      <a:pt x="111570" y="23862"/>
                      <a:pt x="113313" y="19470"/>
                      <a:pt x="115573" y="15337"/>
                    </a:cubicBezTo>
                    <a:cubicBezTo>
                      <a:pt x="119771" y="7847"/>
                      <a:pt x="125389" y="1970"/>
                      <a:pt x="134236" y="33"/>
                    </a:cubicBezTo>
                    <a:cubicBezTo>
                      <a:pt x="136044" y="33"/>
                      <a:pt x="137788" y="33"/>
                      <a:pt x="139596" y="33"/>
                    </a:cubicBezTo>
                    <a:cubicBezTo>
                      <a:pt x="146828" y="1647"/>
                      <a:pt x="152124" y="6038"/>
                      <a:pt x="156450" y="11786"/>
                    </a:cubicBezTo>
                    <a:cubicBezTo>
                      <a:pt x="157871" y="13723"/>
                      <a:pt x="159098" y="15725"/>
                      <a:pt x="160325" y="17727"/>
                    </a:cubicBezTo>
                    <a:cubicBezTo>
                      <a:pt x="167235" y="29351"/>
                      <a:pt x="174467" y="40716"/>
                      <a:pt x="181119" y="52469"/>
                    </a:cubicBezTo>
                    <a:cubicBezTo>
                      <a:pt x="184477" y="58410"/>
                      <a:pt x="188093" y="64157"/>
                      <a:pt x="191580" y="70034"/>
                    </a:cubicBezTo>
                    <a:cubicBezTo>
                      <a:pt x="193388" y="73004"/>
                      <a:pt x="194034" y="73262"/>
                      <a:pt x="197456" y="72358"/>
                    </a:cubicBezTo>
                    <a:cubicBezTo>
                      <a:pt x="220704" y="66159"/>
                      <a:pt x="243952" y="60024"/>
                      <a:pt x="267199" y="53890"/>
                    </a:cubicBezTo>
                    <a:cubicBezTo>
                      <a:pt x="272946" y="52404"/>
                      <a:pt x="278629" y="50532"/>
                      <a:pt x="284635" y="50919"/>
                    </a:cubicBezTo>
                    <a:cubicBezTo>
                      <a:pt x="293159" y="51436"/>
                      <a:pt x="300262" y="54083"/>
                      <a:pt x="303168" y="63189"/>
                    </a:cubicBezTo>
                    <a:cubicBezTo>
                      <a:pt x="303168" y="65642"/>
                      <a:pt x="303168" y="68096"/>
                      <a:pt x="303168" y="70550"/>
                    </a:cubicBezTo>
                    <a:close/>
                  </a:path>
                </a:pathLst>
              </a:custGeom>
              <a:solidFill>
                <a:srgbClr val="E15A1D"/>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0" name="Freeform: Shape 569">
                <a:extLst>
                  <a:ext uri="{FF2B5EF4-FFF2-40B4-BE49-F238E27FC236}">
                    <a16:creationId xmlns:a16="http://schemas.microsoft.com/office/drawing/2014/main" id="{FF1421F7-2EE5-48EF-8AC9-AF85394048CA}"/>
                  </a:ext>
                </a:extLst>
              </p:cNvPr>
              <p:cNvSpPr/>
              <p:nvPr/>
            </p:nvSpPr>
            <p:spPr>
              <a:xfrm>
                <a:off x="10660613" y="1773633"/>
                <a:ext cx="175648" cy="204707"/>
              </a:xfrm>
              <a:custGeom>
                <a:avLst/>
                <a:gdLst>
                  <a:gd name="connsiteX0" fmla="*/ 32831 w 175648"/>
                  <a:gd name="connsiteY0" fmla="*/ 204985 h 204707"/>
                  <a:gd name="connsiteX1" fmla="*/ 865 w 175648"/>
                  <a:gd name="connsiteY1" fmla="*/ 204985 h 204707"/>
                  <a:gd name="connsiteX2" fmla="*/ 155 w 175648"/>
                  <a:gd name="connsiteY2" fmla="*/ 203177 h 204707"/>
                  <a:gd name="connsiteX3" fmla="*/ 5967 w 175648"/>
                  <a:gd name="connsiteY3" fmla="*/ 158296 h 204707"/>
                  <a:gd name="connsiteX4" fmla="*/ 12489 w 175648"/>
                  <a:gd name="connsiteY4" fmla="*/ 107345 h 204707"/>
                  <a:gd name="connsiteX5" fmla="*/ 18365 w 175648"/>
                  <a:gd name="connsiteY5" fmla="*/ 69762 h 204707"/>
                  <a:gd name="connsiteX6" fmla="*/ 44131 w 175648"/>
                  <a:gd name="connsiteY6" fmla="*/ 26108 h 204707"/>
                  <a:gd name="connsiteX7" fmla="*/ 84233 w 175648"/>
                  <a:gd name="connsiteY7" fmla="*/ 3119 h 204707"/>
                  <a:gd name="connsiteX8" fmla="*/ 130406 w 175648"/>
                  <a:gd name="connsiteY8" fmla="*/ 4023 h 204707"/>
                  <a:gd name="connsiteX9" fmla="*/ 158819 w 175648"/>
                  <a:gd name="connsiteY9" fmla="*/ 22750 h 204707"/>
                  <a:gd name="connsiteX10" fmla="*/ 175286 w 175648"/>
                  <a:gd name="connsiteY10" fmla="*/ 61173 h 204707"/>
                  <a:gd name="connsiteX11" fmla="*/ 157915 w 175648"/>
                  <a:gd name="connsiteY11" fmla="*/ 122650 h 204707"/>
                  <a:gd name="connsiteX12" fmla="*/ 111226 w 175648"/>
                  <a:gd name="connsiteY12" fmla="*/ 156811 h 204707"/>
                  <a:gd name="connsiteX13" fmla="*/ 63504 w 175648"/>
                  <a:gd name="connsiteY13" fmla="*/ 158102 h 204707"/>
                  <a:gd name="connsiteX14" fmla="*/ 45810 w 175648"/>
                  <a:gd name="connsiteY14" fmla="*/ 149578 h 204707"/>
                  <a:gd name="connsiteX15" fmla="*/ 42711 w 175648"/>
                  <a:gd name="connsiteY15" fmla="*/ 147512 h 204707"/>
                  <a:gd name="connsiteX16" fmla="*/ 41032 w 175648"/>
                  <a:gd name="connsiteY16" fmla="*/ 148351 h 204707"/>
                  <a:gd name="connsiteX17" fmla="*/ 34057 w 175648"/>
                  <a:gd name="connsiteY17" fmla="*/ 202789 h 204707"/>
                  <a:gd name="connsiteX18" fmla="*/ 32831 w 175648"/>
                  <a:gd name="connsiteY18" fmla="*/ 204985 h 204707"/>
                  <a:gd name="connsiteX19" fmla="*/ 50137 w 175648"/>
                  <a:gd name="connsiteY19" fmla="*/ 86875 h 204707"/>
                  <a:gd name="connsiteX20" fmla="*/ 79261 w 175648"/>
                  <a:gd name="connsiteY20" fmla="*/ 124910 h 204707"/>
                  <a:gd name="connsiteX21" fmla="*/ 107093 w 175648"/>
                  <a:gd name="connsiteY21" fmla="*/ 122650 h 204707"/>
                  <a:gd name="connsiteX22" fmla="*/ 138478 w 175648"/>
                  <a:gd name="connsiteY22" fmla="*/ 88618 h 204707"/>
                  <a:gd name="connsiteX23" fmla="*/ 136024 w 175648"/>
                  <a:gd name="connsiteY23" fmla="*/ 55490 h 204707"/>
                  <a:gd name="connsiteX24" fmla="*/ 96826 w 175648"/>
                  <a:gd name="connsiteY24" fmla="*/ 35407 h 204707"/>
                  <a:gd name="connsiteX25" fmla="*/ 58597 w 175648"/>
                  <a:gd name="connsiteY25" fmla="*/ 59300 h 204707"/>
                  <a:gd name="connsiteX26" fmla="*/ 50137 w 175648"/>
                  <a:gd name="connsiteY26" fmla="*/ 86875 h 20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5648" h="204707">
                    <a:moveTo>
                      <a:pt x="32831" y="204985"/>
                    </a:moveTo>
                    <a:cubicBezTo>
                      <a:pt x="22175" y="204985"/>
                      <a:pt x="11520" y="204985"/>
                      <a:pt x="865" y="204985"/>
                    </a:cubicBezTo>
                    <a:cubicBezTo>
                      <a:pt x="-233" y="204726"/>
                      <a:pt x="26" y="203887"/>
                      <a:pt x="155" y="203177"/>
                    </a:cubicBezTo>
                    <a:cubicBezTo>
                      <a:pt x="2092" y="188195"/>
                      <a:pt x="4029" y="173278"/>
                      <a:pt x="5967" y="158296"/>
                    </a:cubicBezTo>
                    <a:cubicBezTo>
                      <a:pt x="8162" y="141312"/>
                      <a:pt x="10229" y="124329"/>
                      <a:pt x="12489" y="107345"/>
                    </a:cubicBezTo>
                    <a:cubicBezTo>
                      <a:pt x="14168" y="94753"/>
                      <a:pt x="15330" y="82096"/>
                      <a:pt x="18365" y="69762"/>
                    </a:cubicBezTo>
                    <a:cubicBezTo>
                      <a:pt x="22563" y="52714"/>
                      <a:pt x="31604" y="38442"/>
                      <a:pt x="44131" y="26108"/>
                    </a:cubicBezTo>
                    <a:cubicBezTo>
                      <a:pt x="55561" y="14872"/>
                      <a:pt x="68864" y="7187"/>
                      <a:pt x="84233" y="3119"/>
                    </a:cubicBezTo>
                    <a:cubicBezTo>
                      <a:pt x="99667" y="-949"/>
                      <a:pt x="115101" y="-1337"/>
                      <a:pt x="130406" y="4023"/>
                    </a:cubicBezTo>
                    <a:cubicBezTo>
                      <a:pt x="141384" y="7898"/>
                      <a:pt x="151070" y="14032"/>
                      <a:pt x="158819" y="22750"/>
                    </a:cubicBezTo>
                    <a:cubicBezTo>
                      <a:pt x="168441" y="33728"/>
                      <a:pt x="173866" y="46514"/>
                      <a:pt x="175286" y="61173"/>
                    </a:cubicBezTo>
                    <a:cubicBezTo>
                      <a:pt x="177482" y="83969"/>
                      <a:pt x="171735" y="104310"/>
                      <a:pt x="157915" y="122650"/>
                    </a:cubicBezTo>
                    <a:cubicBezTo>
                      <a:pt x="145646" y="138794"/>
                      <a:pt x="130406" y="150353"/>
                      <a:pt x="111226" y="156811"/>
                    </a:cubicBezTo>
                    <a:cubicBezTo>
                      <a:pt x="95341" y="162171"/>
                      <a:pt x="79455" y="162946"/>
                      <a:pt x="63504" y="158102"/>
                    </a:cubicBezTo>
                    <a:cubicBezTo>
                      <a:pt x="57240" y="156230"/>
                      <a:pt x="51299" y="153259"/>
                      <a:pt x="45810" y="149578"/>
                    </a:cubicBezTo>
                    <a:cubicBezTo>
                      <a:pt x="44777" y="148868"/>
                      <a:pt x="43744" y="148287"/>
                      <a:pt x="42711" y="147512"/>
                    </a:cubicBezTo>
                    <a:cubicBezTo>
                      <a:pt x="41484" y="146608"/>
                      <a:pt x="41225" y="146995"/>
                      <a:pt x="41032" y="148351"/>
                    </a:cubicBezTo>
                    <a:cubicBezTo>
                      <a:pt x="38707" y="166497"/>
                      <a:pt x="36382" y="184643"/>
                      <a:pt x="34057" y="202789"/>
                    </a:cubicBezTo>
                    <a:cubicBezTo>
                      <a:pt x="33864" y="203693"/>
                      <a:pt x="33735" y="204533"/>
                      <a:pt x="32831" y="204985"/>
                    </a:cubicBezTo>
                    <a:close/>
                    <a:moveTo>
                      <a:pt x="50137" y="86875"/>
                    </a:moveTo>
                    <a:cubicBezTo>
                      <a:pt x="50460" y="107991"/>
                      <a:pt x="63052" y="120067"/>
                      <a:pt x="79261" y="124910"/>
                    </a:cubicBezTo>
                    <a:cubicBezTo>
                      <a:pt x="88625" y="127687"/>
                      <a:pt x="97988" y="126783"/>
                      <a:pt x="107093" y="122650"/>
                    </a:cubicBezTo>
                    <a:cubicBezTo>
                      <a:pt x="122334" y="115611"/>
                      <a:pt x="133505" y="105150"/>
                      <a:pt x="138478" y="88618"/>
                    </a:cubicBezTo>
                    <a:cubicBezTo>
                      <a:pt x="141965" y="77124"/>
                      <a:pt x="141448" y="66081"/>
                      <a:pt x="136024" y="55490"/>
                    </a:cubicBezTo>
                    <a:cubicBezTo>
                      <a:pt x="128856" y="41413"/>
                      <a:pt x="112647" y="33082"/>
                      <a:pt x="96826" y="35407"/>
                    </a:cubicBezTo>
                    <a:cubicBezTo>
                      <a:pt x="80617" y="37732"/>
                      <a:pt x="67508" y="45223"/>
                      <a:pt x="58597" y="59300"/>
                    </a:cubicBezTo>
                    <a:cubicBezTo>
                      <a:pt x="53237" y="67760"/>
                      <a:pt x="50460" y="76994"/>
                      <a:pt x="50137" y="86875"/>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1" name="Freeform: Shape 570">
                <a:extLst>
                  <a:ext uri="{FF2B5EF4-FFF2-40B4-BE49-F238E27FC236}">
                    <a16:creationId xmlns:a16="http://schemas.microsoft.com/office/drawing/2014/main" id="{4E1C4A35-2B82-406F-97DD-61AD63B8328A}"/>
                  </a:ext>
                </a:extLst>
              </p:cNvPr>
              <p:cNvSpPr/>
              <p:nvPr/>
            </p:nvSpPr>
            <p:spPr>
              <a:xfrm>
                <a:off x="10530618" y="1718333"/>
                <a:ext cx="153692" cy="217622"/>
              </a:xfrm>
              <a:custGeom>
                <a:avLst/>
                <a:gdLst>
                  <a:gd name="connsiteX0" fmla="*/ 102899 w 153692"/>
                  <a:gd name="connsiteY0" fmla="*/ 42 h 217622"/>
                  <a:gd name="connsiteX1" fmla="*/ 134412 w 153692"/>
                  <a:gd name="connsiteY1" fmla="*/ 10051 h 217622"/>
                  <a:gd name="connsiteX2" fmla="*/ 145842 w 153692"/>
                  <a:gd name="connsiteY2" fmla="*/ 21675 h 217622"/>
                  <a:gd name="connsiteX3" fmla="*/ 153527 w 153692"/>
                  <a:gd name="connsiteY3" fmla="*/ 31813 h 217622"/>
                  <a:gd name="connsiteX4" fmla="*/ 153204 w 153692"/>
                  <a:gd name="connsiteY4" fmla="*/ 34009 h 217622"/>
                  <a:gd name="connsiteX5" fmla="*/ 141903 w 153692"/>
                  <a:gd name="connsiteY5" fmla="*/ 42468 h 217622"/>
                  <a:gd name="connsiteX6" fmla="*/ 122272 w 153692"/>
                  <a:gd name="connsiteY6" fmla="*/ 57515 h 217622"/>
                  <a:gd name="connsiteX7" fmla="*/ 119043 w 153692"/>
                  <a:gd name="connsiteY7" fmla="*/ 56933 h 217622"/>
                  <a:gd name="connsiteX8" fmla="*/ 110390 w 153692"/>
                  <a:gd name="connsiteY8" fmla="*/ 44793 h 217622"/>
                  <a:gd name="connsiteX9" fmla="*/ 96893 w 153692"/>
                  <a:gd name="connsiteY9" fmla="*/ 37754 h 217622"/>
                  <a:gd name="connsiteX10" fmla="*/ 77714 w 153692"/>
                  <a:gd name="connsiteY10" fmla="*/ 43824 h 217622"/>
                  <a:gd name="connsiteX11" fmla="*/ 76293 w 153692"/>
                  <a:gd name="connsiteY11" fmla="*/ 63262 h 217622"/>
                  <a:gd name="connsiteX12" fmla="*/ 87271 w 153692"/>
                  <a:gd name="connsiteY12" fmla="*/ 76242 h 217622"/>
                  <a:gd name="connsiteX13" fmla="*/ 117558 w 153692"/>
                  <a:gd name="connsiteY13" fmla="*/ 108982 h 217622"/>
                  <a:gd name="connsiteX14" fmla="*/ 131765 w 153692"/>
                  <a:gd name="connsiteY14" fmla="*/ 135523 h 217622"/>
                  <a:gd name="connsiteX15" fmla="*/ 124984 w 153692"/>
                  <a:gd name="connsiteY15" fmla="*/ 177046 h 217622"/>
                  <a:gd name="connsiteX16" fmla="*/ 85786 w 153692"/>
                  <a:gd name="connsiteY16" fmla="*/ 212111 h 217622"/>
                  <a:gd name="connsiteX17" fmla="*/ 33737 w 153692"/>
                  <a:gd name="connsiteY17" fmla="*/ 214048 h 217622"/>
                  <a:gd name="connsiteX18" fmla="*/ 5453 w 153692"/>
                  <a:gd name="connsiteY18" fmla="*/ 187184 h 217622"/>
                  <a:gd name="connsiteX19" fmla="*/ 222 w 153692"/>
                  <a:gd name="connsiteY19" fmla="*/ 174140 h 217622"/>
                  <a:gd name="connsiteX20" fmla="*/ 1062 w 153692"/>
                  <a:gd name="connsiteY20" fmla="*/ 172138 h 217622"/>
                  <a:gd name="connsiteX21" fmla="*/ 35481 w 153692"/>
                  <a:gd name="connsiteY21" fmla="*/ 153733 h 217622"/>
                  <a:gd name="connsiteX22" fmla="*/ 37225 w 153692"/>
                  <a:gd name="connsiteY22" fmla="*/ 154315 h 217622"/>
                  <a:gd name="connsiteX23" fmla="*/ 42003 w 153692"/>
                  <a:gd name="connsiteY23" fmla="*/ 164453 h 217622"/>
                  <a:gd name="connsiteX24" fmla="*/ 56081 w 153692"/>
                  <a:gd name="connsiteY24" fmla="*/ 178466 h 217622"/>
                  <a:gd name="connsiteX25" fmla="*/ 72483 w 153692"/>
                  <a:gd name="connsiteY25" fmla="*/ 179499 h 217622"/>
                  <a:gd name="connsiteX26" fmla="*/ 88434 w 153692"/>
                  <a:gd name="connsiteY26" fmla="*/ 169296 h 217622"/>
                  <a:gd name="connsiteX27" fmla="*/ 91017 w 153692"/>
                  <a:gd name="connsiteY27" fmla="*/ 147211 h 217622"/>
                  <a:gd name="connsiteX28" fmla="*/ 77843 w 153692"/>
                  <a:gd name="connsiteY28" fmla="*/ 130357 h 217622"/>
                  <a:gd name="connsiteX29" fmla="*/ 62926 w 153692"/>
                  <a:gd name="connsiteY29" fmla="*/ 114019 h 217622"/>
                  <a:gd name="connsiteX30" fmla="*/ 45878 w 153692"/>
                  <a:gd name="connsiteY30" fmla="*/ 94452 h 217622"/>
                  <a:gd name="connsiteX31" fmla="*/ 36450 w 153692"/>
                  <a:gd name="connsiteY31" fmla="*/ 46408 h 217622"/>
                  <a:gd name="connsiteX32" fmla="*/ 55371 w 153692"/>
                  <a:gd name="connsiteY32" fmla="*/ 18381 h 217622"/>
                  <a:gd name="connsiteX33" fmla="*/ 102899 w 153692"/>
                  <a:gd name="connsiteY33" fmla="*/ 42 h 217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3692" h="217622">
                    <a:moveTo>
                      <a:pt x="102899" y="42"/>
                    </a:moveTo>
                    <a:cubicBezTo>
                      <a:pt x="114329" y="-152"/>
                      <a:pt x="125049" y="2818"/>
                      <a:pt x="134412" y="10051"/>
                    </a:cubicBezTo>
                    <a:cubicBezTo>
                      <a:pt x="138674" y="13409"/>
                      <a:pt x="142484" y="17413"/>
                      <a:pt x="145842" y="21675"/>
                    </a:cubicBezTo>
                    <a:cubicBezTo>
                      <a:pt x="148425" y="25033"/>
                      <a:pt x="150944" y="28455"/>
                      <a:pt x="153527" y="31813"/>
                    </a:cubicBezTo>
                    <a:cubicBezTo>
                      <a:pt x="154302" y="32782"/>
                      <a:pt x="154302" y="33234"/>
                      <a:pt x="153204" y="34009"/>
                    </a:cubicBezTo>
                    <a:cubicBezTo>
                      <a:pt x="149394" y="36721"/>
                      <a:pt x="145519" y="39498"/>
                      <a:pt x="141903" y="42468"/>
                    </a:cubicBezTo>
                    <a:cubicBezTo>
                      <a:pt x="135510" y="47634"/>
                      <a:pt x="128859" y="52478"/>
                      <a:pt x="122272" y="57515"/>
                    </a:cubicBezTo>
                    <a:cubicBezTo>
                      <a:pt x="120722" y="58677"/>
                      <a:pt x="120012" y="58806"/>
                      <a:pt x="119043" y="56933"/>
                    </a:cubicBezTo>
                    <a:cubicBezTo>
                      <a:pt x="116718" y="52542"/>
                      <a:pt x="113748" y="48474"/>
                      <a:pt x="110390" y="44793"/>
                    </a:cubicBezTo>
                    <a:cubicBezTo>
                      <a:pt x="106838" y="40789"/>
                      <a:pt x="102189" y="38400"/>
                      <a:pt x="96893" y="37754"/>
                    </a:cubicBezTo>
                    <a:cubicBezTo>
                      <a:pt x="89596" y="36786"/>
                      <a:pt x="82945" y="38400"/>
                      <a:pt x="77714" y="43824"/>
                    </a:cubicBezTo>
                    <a:cubicBezTo>
                      <a:pt x="72096" y="49572"/>
                      <a:pt x="70998" y="56740"/>
                      <a:pt x="76293" y="63262"/>
                    </a:cubicBezTo>
                    <a:cubicBezTo>
                      <a:pt x="79845" y="67653"/>
                      <a:pt x="83591" y="71915"/>
                      <a:pt x="87271" y="76242"/>
                    </a:cubicBezTo>
                    <a:cubicBezTo>
                      <a:pt x="96829" y="87607"/>
                      <a:pt x="107871" y="97681"/>
                      <a:pt x="117558" y="108982"/>
                    </a:cubicBezTo>
                    <a:cubicBezTo>
                      <a:pt x="124209" y="116731"/>
                      <a:pt x="129698" y="125255"/>
                      <a:pt x="131765" y="135523"/>
                    </a:cubicBezTo>
                    <a:cubicBezTo>
                      <a:pt x="134671" y="150182"/>
                      <a:pt x="131829" y="163937"/>
                      <a:pt x="124984" y="177046"/>
                    </a:cubicBezTo>
                    <a:cubicBezTo>
                      <a:pt x="116266" y="193706"/>
                      <a:pt x="103222" y="205265"/>
                      <a:pt x="85786" y="212111"/>
                    </a:cubicBezTo>
                    <a:cubicBezTo>
                      <a:pt x="68609" y="218891"/>
                      <a:pt x="51109" y="220247"/>
                      <a:pt x="33737" y="214048"/>
                    </a:cubicBezTo>
                    <a:cubicBezTo>
                      <a:pt x="20628" y="209398"/>
                      <a:pt x="11329" y="199970"/>
                      <a:pt x="5453" y="187184"/>
                    </a:cubicBezTo>
                    <a:cubicBezTo>
                      <a:pt x="3516" y="182922"/>
                      <a:pt x="2030" y="178402"/>
                      <a:pt x="222" y="174140"/>
                    </a:cubicBezTo>
                    <a:cubicBezTo>
                      <a:pt x="-230" y="173042"/>
                      <a:pt x="158" y="172590"/>
                      <a:pt x="1062" y="172138"/>
                    </a:cubicBezTo>
                    <a:cubicBezTo>
                      <a:pt x="12556" y="166003"/>
                      <a:pt x="24051" y="159868"/>
                      <a:pt x="35481" y="153733"/>
                    </a:cubicBezTo>
                    <a:cubicBezTo>
                      <a:pt x="36385" y="153281"/>
                      <a:pt x="36773" y="153217"/>
                      <a:pt x="37225" y="154315"/>
                    </a:cubicBezTo>
                    <a:cubicBezTo>
                      <a:pt x="38710" y="157737"/>
                      <a:pt x="40324" y="161160"/>
                      <a:pt x="42003" y="164453"/>
                    </a:cubicBezTo>
                    <a:cubicBezTo>
                      <a:pt x="45167" y="170652"/>
                      <a:pt x="49752" y="175302"/>
                      <a:pt x="56081" y="178466"/>
                    </a:cubicBezTo>
                    <a:cubicBezTo>
                      <a:pt x="61505" y="181178"/>
                      <a:pt x="67059" y="181372"/>
                      <a:pt x="72483" y="179499"/>
                    </a:cubicBezTo>
                    <a:cubicBezTo>
                      <a:pt x="78554" y="177433"/>
                      <a:pt x="84172" y="174333"/>
                      <a:pt x="88434" y="169296"/>
                    </a:cubicBezTo>
                    <a:cubicBezTo>
                      <a:pt x="94052" y="162774"/>
                      <a:pt x="94891" y="154896"/>
                      <a:pt x="91017" y="147211"/>
                    </a:cubicBezTo>
                    <a:cubicBezTo>
                      <a:pt x="87659" y="140754"/>
                      <a:pt x="82622" y="135652"/>
                      <a:pt x="77843" y="130357"/>
                    </a:cubicBezTo>
                    <a:cubicBezTo>
                      <a:pt x="72935" y="124868"/>
                      <a:pt x="67834" y="119508"/>
                      <a:pt x="62926" y="114019"/>
                    </a:cubicBezTo>
                    <a:cubicBezTo>
                      <a:pt x="57179" y="107561"/>
                      <a:pt x="51238" y="101168"/>
                      <a:pt x="45878" y="94452"/>
                    </a:cubicBezTo>
                    <a:cubicBezTo>
                      <a:pt x="34448" y="80116"/>
                      <a:pt x="31090" y="64037"/>
                      <a:pt x="36450" y="46408"/>
                    </a:cubicBezTo>
                    <a:cubicBezTo>
                      <a:pt x="39872" y="35171"/>
                      <a:pt x="47169" y="26453"/>
                      <a:pt x="55371" y="18381"/>
                    </a:cubicBezTo>
                    <a:cubicBezTo>
                      <a:pt x="68480" y="5595"/>
                      <a:pt x="84495" y="106"/>
                      <a:pt x="102899" y="42"/>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2" name="Freeform: Shape 571">
                <a:extLst>
                  <a:ext uri="{FF2B5EF4-FFF2-40B4-BE49-F238E27FC236}">
                    <a16:creationId xmlns:a16="http://schemas.microsoft.com/office/drawing/2014/main" id="{75B4DF5C-D073-4E29-ADDB-5DA1907D6024}"/>
                  </a:ext>
                </a:extLst>
              </p:cNvPr>
              <p:cNvSpPr/>
              <p:nvPr/>
            </p:nvSpPr>
            <p:spPr>
              <a:xfrm>
                <a:off x="10849133" y="1773673"/>
                <a:ext cx="160150" cy="160795"/>
              </a:xfrm>
              <a:custGeom>
                <a:avLst/>
                <a:gdLst>
                  <a:gd name="connsiteX0" fmla="*/ 111980 w 160149"/>
                  <a:gd name="connsiteY0" fmla="*/ 109113 h 160795"/>
                  <a:gd name="connsiteX1" fmla="*/ 108557 w 160149"/>
                  <a:gd name="connsiteY1" fmla="*/ 135913 h 160795"/>
                  <a:gd name="connsiteX2" fmla="*/ 106749 w 160149"/>
                  <a:gd name="connsiteY2" fmla="*/ 149926 h 160795"/>
                  <a:gd name="connsiteX3" fmla="*/ 104166 w 160149"/>
                  <a:gd name="connsiteY3" fmla="*/ 153477 h 160795"/>
                  <a:gd name="connsiteX4" fmla="*/ 63095 w 160149"/>
                  <a:gd name="connsiteY4" fmla="*/ 160968 h 160795"/>
                  <a:gd name="connsiteX5" fmla="*/ 47662 w 160149"/>
                  <a:gd name="connsiteY5" fmla="*/ 157998 h 160795"/>
                  <a:gd name="connsiteX6" fmla="*/ 8593 w 160149"/>
                  <a:gd name="connsiteY6" fmla="*/ 125968 h 160795"/>
                  <a:gd name="connsiteX7" fmla="*/ 327 w 160149"/>
                  <a:gd name="connsiteY7" fmla="*/ 85220 h 160795"/>
                  <a:gd name="connsiteX8" fmla="*/ 29838 w 160149"/>
                  <a:gd name="connsiteY8" fmla="*/ 25099 h 160795"/>
                  <a:gd name="connsiteX9" fmla="*/ 76915 w 160149"/>
                  <a:gd name="connsiteY9" fmla="*/ 1400 h 160795"/>
                  <a:gd name="connsiteX10" fmla="*/ 132386 w 160149"/>
                  <a:gd name="connsiteY10" fmla="*/ 12959 h 160795"/>
                  <a:gd name="connsiteX11" fmla="*/ 159379 w 160149"/>
                  <a:gd name="connsiteY11" fmla="*/ 55644 h 160795"/>
                  <a:gd name="connsiteX12" fmla="*/ 159444 w 160149"/>
                  <a:gd name="connsiteY12" fmla="*/ 82379 h 160795"/>
                  <a:gd name="connsiteX13" fmla="*/ 153051 w 160149"/>
                  <a:gd name="connsiteY13" fmla="*/ 133782 h 160795"/>
                  <a:gd name="connsiteX14" fmla="*/ 150209 w 160149"/>
                  <a:gd name="connsiteY14" fmla="*/ 155092 h 160795"/>
                  <a:gd name="connsiteX15" fmla="*/ 148143 w 160149"/>
                  <a:gd name="connsiteY15" fmla="*/ 156900 h 160795"/>
                  <a:gd name="connsiteX16" fmla="*/ 117792 w 160149"/>
                  <a:gd name="connsiteY16" fmla="*/ 156900 h 160795"/>
                  <a:gd name="connsiteX17" fmla="*/ 116371 w 160149"/>
                  <a:gd name="connsiteY17" fmla="*/ 155156 h 160795"/>
                  <a:gd name="connsiteX18" fmla="*/ 124637 w 160149"/>
                  <a:gd name="connsiteY18" fmla="*/ 90386 h 160795"/>
                  <a:gd name="connsiteX19" fmla="*/ 120827 w 160149"/>
                  <a:gd name="connsiteY19" fmla="*/ 56419 h 160795"/>
                  <a:gd name="connsiteX20" fmla="*/ 95771 w 160149"/>
                  <a:gd name="connsiteY20" fmla="*/ 36077 h 160795"/>
                  <a:gd name="connsiteX21" fmla="*/ 45983 w 160149"/>
                  <a:gd name="connsiteY21" fmla="*/ 55579 h 160795"/>
                  <a:gd name="connsiteX22" fmla="*/ 35715 w 160149"/>
                  <a:gd name="connsiteY22" fmla="*/ 94325 h 160795"/>
                  <a:gd name="connsiteX23" fmla="*/ 57929 w 160149"/>
                  <a:gd name="connsiteY23" fmla="*/ 122545 h 160795"/>
                  <a:gd name="connsiteX24" fmla="*/ 87247 w 160149"/>
                  <a:gd name="connsiteY24" fmla="*/ 124289 h 160795"/>
                  <a:gd name="connsiteX25" fmla="*/ 110236 w 160149"/>
                  <a:gd name="connsiteY25" fmla="*/ 110405 h 160795"/>
                  <a:gd name="connsiteX26" fmla="*/ 111399 w 160149"/>
                  <a:gd name="connsiteY26" fmla="*/ 108790 h 160795"/>
                  <a:gd name="connsiteX27" fmla="*/ 111980 w 160149"/>
                  <a:gd name="connsiteY27" fmla="*/ 109113 h 1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149" h="160795">
                    <a:moveTo>
                      <a:pt x="111980" y="109113"/>
                    </a:moveTo>
                    <a:cubicBezTo>
                      <a:pt x="110817" y="118025"/>
                      <a:pt x="109720" y="127001"/>
                      <a:pt x="108557" y="135913"/>
                    </a:cubicBezTo>
                    <a:cubicBezTo>
                      <a:pt x="107976" y="140562"/>
                      <a:pt x="107266" y="145212"/>
                      <a:pt x="106749" y="149926"/>
                    </a:cubicBezTo>
                    <a:cubicBezTo>
                      <a:pt x="106555" y="151669"/>
                      <a:pt x="105781" y="152702"/>
                      <a:pt x="104166" y="153477"/>
                    </a:cubicBezTo>
                    <a:cubicBezTo>
                      <a:pt x="91122" y="159483"/>
                      <a:pt x="77431" y="162131"/>
                      <a:pt x="63095" y="160968"/>
                    </a:cubicBezTo>
                    <a:cubicBezTo>
                      <a:pt x="57865" y="160516"/>
                      <a:pt x="52634" y="159741"/>
                      <a:pt x="47662" y="157998"/>
                    </a:cubicBezTo>
                    <a:cubicBezTo>
                      <a:pt x="30872" y="151927"/>
                      <a:pt x="17246" y="141854"/>
                      <a:pt x="8593" y="125968"/>
                    </a:cubicBezTo>
                    <a:cubicBezTo>
                      <a:pt x="1683" y="113311"/>
                      <a:pt x="-900" y="99621"/>
                      <a:pt x="327" y="85220"/>
                    </a:cubicBezTo>
                    <a:cubicBezTo>
                      <a:pt x="2329" y="61391"/>
                      <a:pt x="12597" y="41566"/>
                      <a:pt x="29838" y="25099"/>
                    </a:cubicBezTo>
                    <a:cubicBezTo>
                      <a:pt x="43206" y="12378"/>
                      <a:pt x="58833" y="4435"/>
                      <a:pt x="76915" y="1400"/>
                    </a:cubicBezTo>
                    <a:cubicBezTo>
                      <a:pt x="96804" y="-1958"/>
                      <a:pt x="115790" y="496"/>
                      <a:pt x="132386" y="12959"/>
                    </a:cubicBezTo>
                    <a:cubicBezTo>
                      <a:pt x="146722" y="23743"/>
                      <a:pt x="156086" y="37821"/>
                      <a:pt x="159379" y="55644"/>
                    </a:cubicBezTo>
                    <a:cubicBezTo>
                      <a:pt x="160993" y="64556"/>
                      <a:pt x="160477" y="73467"/>
                      <a:pt x="159444" y="82379"/>
                    </a:cubicBezTo>
                    <a:cubicBezTo>
                      <a:pt x="157377" y="99491"/>
                      <a:pt x="155182" y="116669"/>
                      <a:pt x="153051" y="133782"/>
                    </a:cubicBezTo>
                    <a:cubicBezTo>
                      <a:pt x="152146" y="140885"/>
                      <a:pt x="151113" y="147988"/>
                      <a:pt x="150209" y="155092"/>
                    </a:cubicBezTo>
                    <a:cubicBezTo>
                      <a:pt x="150015" y="156448"/>
                      <a:pt x="149563" y="156900"/>
                      <a:pt x="148143" y="156900"/>
                    </a:cubicBezTo>
                    <a:cubicBezTo>
                      <a:pt x="138004" y="156835"/>
                      <a:pt x="127930" y="156835"/>
                      <a:pt x="117792" y="156900"/>
                    </a:cubicBezTo>
                    <a:cubicBezTo>
                      <a:pt x="116371" y="156900"/>
                      <a:pt x="116177" y="156512"/>
                      <a:pt x="116371" y="155156"/>
                    </a:cubicBezTo>
                    <a:cubicBezTo>
                      <a:pt x="119148" y="133588"/>
                      <a:pt x="121925" y="111955"/>
                      <a:pt x="124637" y="90386"/>
                    </a:cubicBezTo>
                    <a:cubicBezTo>
                      <a:pt x="126122" y="78762"/>
                      <a:pt x="125476" y="67332"/>
                      <a:pt x="120827" y="56419"/>
                    </a:cubicBezTo>
                    <a:cubicBezTo>
                      <a:pt x="116048" y="45247"/>
                      <a:pt x="107847" y="38015"/>
                      <a:pt x="95771" y="36077"/>
                    </a:cubicBezTo>
                    <a:cubicBezTo>
                      <a:pt x="75430" y="32784"/>
                      <a:pt x="58640" y="39629"/>
                      <a:pt x="45983" y="55579"/>
                    </a:cubicBezTo>
                    <a:cubicBezTo>
                      <a:pt x="37136" y="66816"/>
                      <a:pt x="33132" y="79860"/>
                      <a:pt x="35715" y="94325"/>
                    </a:cubicBezTo>
                    <a:cubicBezTo>
                      <a:pt x="38104" y="107628"/>
                      <a:pt x="45918" y="116604"/>
                      <a:pt x="57929" y="122545"/>
                    </a:cubicBezTo>
                    <a:cubicBezTo>
                      <a:pt x="67616" y="127324"/>
                      <a:pt x="77431" y="127388"/>
                      <a:pt x="87247" y="124289"/>
                    </a:cubicBezTo>
                    <a:cubicBezTo>
                      <a:pt x="95900" y="121577"/>
                      <a:pt x="103843" y="117121"/>
                      <a:pt x="110236" y="110405"/>
                    </a:cubicBezTo>
                    <a:cubicBezTo>
                      <a:pt x="110688" y="109953"/>
                      <a:pt x="111011" y="109307"/>
                      <a:pt x="111399" y="108790"/>
                    </a:cubicBezTo>
                    <a:cubicBezTo>
                      <a:pt x="111592" y="108855"/>
                      <a:pt x="111786" y="108984"/>
                      <a:pt x="111980" y="109113"/>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3" name="Freeform: Shape 572">
                <a:extLst>
                  <a:ext uri="{FF2B5EF4-FFF2-40B4-BE49-F238E27FC236}">
                    <a16:creationId xmlns:a16="http://schemas.microsoft.com/office/drawing/2014/main" id="{C2059857-A619-40D6-8732-71FC73443016}"/>
                  </a:ext>
                </a:extLst>
              </p:cNvPr>
              <p:cNvSpPr/>
              <p:nvPr/>
            </p:nvSpPr>
            <p:spPr>
              <a:xfrm>
                <a:off x="11099993" y="1724471"/>
                <a:ext cx="149172" cy="205999"/>
              </a:xfrm>
              <a:custGeom>
                <a:avLst/>
                <a:gdLst>
                  <a:gd name="connsiteX0" fmla="*/ 149519 w 149171"/>
                  <a:gd name="connsiteY0" fmla="*/ 206231 h 205998"/>
                  <a:gd name="connsiteX1" fmla="*/ 147194 w 149171"/>
                  <a:gd name="connsiteY1" fmla="*/ 206231 h 205998"/>
                  <a:gd name="connsiteX2" fmla="*/ 107027 w 149171"/>
                  <a:gd name="connsiteY2" fmla="*/ 206231 h 205998"/>
                  <a:gd name="connsiteX3" fmla="*/ 101474 w 149171"/>
                  <a:gd name="connsiteY3" fmla="*/ 203261 h 205998"/>
                  <a:gd name="connsiteX4" fmla="*/ 82553 w 149171"/>
                  <a:gd name="connsiteY4" fmla="*/ 174331 h 205998"/>
                  <a:gd name="connsiteX5" fmla="*/ 60791 w 149171"/>
                  <a:gd name="connsiteY5" fmla="*/ 140945 h 205998"/>
                  <a:gd name="connsiteX6" fmla="*/ 48650 w 149171"/>
                  <a:gd name="connsiteY6" fmla="*/ 122347 h 205998"/>
                  <a:gd name="connsiteX7" fmla="*/ 47294 w 149171"/>
                  <a:gd name="connsiteY7" fmla="*/ 131904 h 205998"/>
                  <a:gd name="connsiteX8" fmla="*/ 42063 w 149171"/>
                  <a:gd name="connsiteY8" fmla="*/ 172071 h 205998"/>
                  <a:gd name="connsiteX9" fmla="*/ 37930 w 149171"/>
                  <a:gd name="connsiteY9" fmla="*/ 204359 h 205998"/>
                  <a:gd name="connsiteX10" fmla="*/ 35929 w 149171"/>
                  <a:gd name="connsiteY10" fmla="*/ 206102 h 205998"/>
                  <a:gd name="connsiteX11" fmla="*/ 1703 w 149171"/>
                  <a:gd name="connsiteY11" fmla="*/ 206102 h 205998"/>
                  <a:gd name="connsiteX12" fmla="*/ 89 w 149171"/>
                  <a:gd name="connsiteY12" fmla="*/ 204230 h 205998"/>
                  <a:gd name="connsiteX13" fmla="*/ 3576 w 149171"/>
                  <a:gd name="connsiteY13" fmla="*/ 177237 h 205998"/>
                  <a:gd name="connsiteX14" fmla="*/ 8742 w 149171"/>
                  <a:gd name="connsiteY14" fmla="*/ 137264 h 205998"/>
                  <a:gd name="connsiteX15" fmla="*/ 12681 w 149171"/>
                  <a:gd name="connsiteY15" fmla="*/ 107430 h 205998"/>
                  <a:gd name="connsiteX16" fmla="*/ 17783 w 149171"/>
                  <a:gd name="connsiteY16" fmla="*/ 67844 h 205998"/>
                  <a:gd name="connsiteX17" fmla="*/ 22820 w 149171"/>
                  <a:gd name="connsiteY17" fmla="*/ 29098 h 205998"/>
                  <a:gd name="connsiteX18" fmla="*/ 25403 w 149171"/>
                  <a:gd name="connsiteY18" fmla="*/ 25159 h 205998"/>
                  <a:gd name="connsiteX19" fmla="*/ 52848 w 149171"/>
                  <a:gd name="connsiteY19" fmla="*/ 7336 h 205998"/>
                  <a:gd name="connsiteX20" fmla="*/ 62405 w 149171"/>
                  <a:gd name="connsiteY20" fmla="*/ 814 h 205998"/>
                  <a:gd name="connsiteX21" fmla="*/ 64407 w 149171"/>
                  <a:gd name="connsiteY21" fmla="*/ 39 h 205998"/>
                  <a:gd name="connsiteX22" fmla="*/ 52654 w 149171"/>
                  <a:gd name="connsiteY22" fmla="*/ 90833 h 205998"/>
                  <a:gd name="connsiteX23" fmla="*/ 53171 w 149171"/>
                  <a:gd name="connsiteY23" fmla="*/ 91156 h 205998"/>
                  <a:gd name="connsiteX24" fmla="*/ 114841 w 149171"/>
                  <a:gd name="connsiteY24" fmla="*/ 21866 h 205998"/>
                  <a:gd name="connsiteX25" fmla="*/ 116843 w 149171"/>
                  <a:gd name="connsiteY25" fmla="*/ 33360 h 205998"/>
                  <a:gd name="connsiteX26" fmla="*/ 120847 w 149171"/>
                  <a:gd name="connsiteY26" fmla="*/ 56543 h 205998"/>
                  <a:gd name="connsiteX27" fmla="*/ 119297 w 149171"/>
                  <a:gd name="connsiteY27" fmla="*/ 61774 h 205998"/>
                  <a:gd name="connsiteX28" fmla="*/ 110385 w 149171"/>
                  <a:gd name="connsiteY28" fmla="*/ 71138 h 205998"/>
                  <a:gd name="connsiteX29" fmla="*/ 79776 w 149171"/>
                  <a:gd name="connsiteY29" fmla="*/ 103620 h 205998"/>
                  <a:gd name="connsiteX30" fmla="*/ 79647 w 149171"/>
                  <a:gd name="connsiteY30" fmla="*/ 107946 h 205998"/>
                  <a:gd name="connsiteX31" fmla="*/ 100182 w 149171"/>
                  <a:gd name="connsiteY31" fmla="*/ 136812 h 205998"/>
                  <a:gd name="connsiteX32" fmla="*/ 124786 w 149171"/>
                  <a:gd name="connsiteY32" fmla="*/ 171748 h 205998"/>
                  <a:gd name="connsiteX33" fmla="*/ 146936 w 149171"/>
                  <a:gd name="connsiteY33" fmla="*/ 203196 h 205998"/>
                  <a:gd name="connsiteX34" fmla="*/ 149519 w 149171"/>
                  <a:gd name="connsiteY34" fmla="*/ 206231 h 205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49171" h="205998">
                    <a:moveTo>
                      <a:pt x="149519" y="206231"/>
                    </a:moveTo>
                    <a:cubicBezTo>
                      <a:pt x="148550" y="206231"/>
                      <a:pt x="147904" y="206231"/>
                      <a:pt x="147194" y="206231"/>
                    </a:cubicBezTo>
                    <a:cubicBezTo>
                      <a:pt x="133827" y="206231"/>
                      <a:pt x="120395" y="206167"/>
                      <a:pt x="107027" y="206231"/>
                    </a:cubicBezTo>
                    <a:cubicBezTo>
                      <a:pt x="104509" y="206231"/>
                      <a:pt x="102830" y="205392"/>
                      <a:pt x="101474" y="203261"/>
                    </a:cubicBezTo>
                    <a:cubicBezTo>
                      <a:pt x="95210" y="193574"/>
                      <a:pt x="88688" y="184082"/>
                      <a:pt x="82553" y="174331"/>
                    </a:cubicBezTo>
                    <a:cubicBezTo>
                      <a:pt x="75449" y="163094"/>
                      <a:pt x="67829" y="152181"/>
                      <a:pt x="60791" y="140945"/>
                    </a:cubicBezTo>
                    <a:cubicBezTo>
                      <a:pt x="56981" y="134810"/>
                      <a:pt x="52912" y="128869"/>
                      <a:pt x="48650" y="122347"/>
                    </a:cubicBezTo>
                    <a:cubicBezTo>
                      <a:pt x="48134" y="125834"/>
                      <a:pt x="47746" y="128869"/>
                      <a:pt x="47294" y="131904"/>
                    </a:cubicBezTo>
                    <a:cubicBezTo>
                      <a:pt x="45551" y="145271"/>
                      <a:pt x="43807" y="158703"/>
                      <a:pt x="42063" y="172071"/>
                    </a:cubicBezTo>
                    <a:cubicBezTo>
                      <a:pt x="40643" y="182855"/>
                      <a:pt x="39222" y="193574"/>
                      <a:pt x="37930" y="204359"/>
                    </a:cubicBezTo>
                    <a:cubicBezTo>
                      <a:pt x="37737" y="205779"/>
                      <a:pt x="37349" y="206102"/>
                      <a:pt x="35929" y="206102"/>
                    </a:cubicBezTo>
                    <a:cubicBezTo>
                      <a:pt x="24499" y="206038"/>
                      <a:pt x="13133" y="206038"/>
                      <a:pt x="1703" y="206102"/>
                    </a:cubicBezTo>
                    <a:cubicBezTo>
                      <a:pt x="153" y="206102"/>
                      <a:pt x="-105" y="205650"/>
                      <a:pt x="89" y="204230"/>
                    </a:cubicBezTo>
                    <a:cubicBezTo>
                      <a:pt x="1251" y="195253"/>
                      <a:pt x="2413" y="186213"/>
                      <a:pt x="3576" y="177237"/>
                    </a:cubicBezTo>
                    <a:cubicBezTo>
                      <a:pt x="5319" y="163934"/>
                      <a:pt x="6998" y="150567"/>
                      <a:pt x="8742" y="137264"/>
                    </a:cubicBezTo>
                    <a:cubicBezTo>
                      <a:pt x="10033" y="127319"/>
                      <a:pt x="11390" y="117374"/>
                      <a:pt x="12681" y="107430"/>
                    </a:cubicBezTo>
                    <a:cubicBezTo>
                      <a:pt x="14425" y="94256"/>
                      <a:pt x="16104" y="81018"/>
                      <a:pt x="17783" y="67844"/>
                    </a:cubicBezTo>
                    <a:cubicBezTo>
                      <a:pt x="19462" y="54929"/>
                      <a:pt x="21141" y="42014"/>
                      <a:pt x="22820" y="29098"/>
                    </a:cubicBezTo>
                    <a:cubicBezTo>
                      <a:pt x="23013" y="27355"/>
                      <a:pt x="23853" y="26128"/>
                      <a:pt x="25403" y="25159"/>
                    </a:cubicBezTo>
                    <a:cubicBezTo>
                      <a:pt x="34572" y="19283"/>
                      <a:pt x="43807" y="13406"/>
                      <a:pt x="52848" y="7336"/>
                    </a:cubicBezTo>
                    <a:cubicBezTo>
                      <a:pt x="56076" y="5205"/>
                      <a:pt x="59176" y="2945"/>
                      <a:pt x="62405" y="814"/>
                    </a:cubicBezTo>
                    <a:cubicBezTo>
                      <a:pt x="62986" y="426"/>
                      <a:pt x="63503" y="-26"/>
                      <a:pt x="64407" y="39"/>
                    </a:cubicBezTo>
                    <a:cubicBezTo>
                      <a:pt x="60468" y="30325"/>
                      <a:pt x="56593" y="60547"/>
                      <a:pt x="52654" y="90833"/>
                    </a:cubicBezTo>
                    <a:cubicBezTo>
                      <a:pt x="52848" y="90963"/>
                      <a:pt x="53041" y="91027"/>
                      <a:pt x="53171" y="91156"/>
                    </a:cubicBezTo>
                    <a:cubicBezTo>
                      <a:pt x="73641" y="68167"/>
                      <a:pt x="94112" y="45178"/>
                      <a:pt x="114841" y="21866"/>
                    </a:cubicBezTo>
                    <a:cubicBezTo>
                      <a:pt x="115551" y="25934"/>
                      <a:pt x="116262" y="29680"/>
                      <a:pt x="116843" y="33360"/>
                    </a:cubicBezTo>
                    <a:cubicBezTo>
                      <a:pt x="118199" y="41110"/>
                      <a:pt x="119426" y="48859"/>
                      <a:pt x="120847" y="56543"/>
                    </a:cubicBezTo>
                    <a:cubicBezTo>
                      <a:pt x="121234" y="58610"/>
                      <a:pt x="120782" y="60224"/>
                      <a:pt x="119297" y="61774"/>
                    </a:cubicBezTo>
                    <a:cubicBezTo>
                      <a:pt x="116262" y="64809"/>
                      <a:pt x="113227" y="67909"/>
                      <a:pt x="110385" y="71138"/>
                    </a:cubicBezTo>
                    <a:cubicBezTo>
                      <a:pt x="100505" y="82309"/>
                      <a:pt x="89979" y="92835"/>
                      <a:pt x="79776" y="103620"/>
                    </a:cubicBezTo>
                    <a:cubicBezTo>
                      <a:pt x="78162" y="105299"/>
                      <a:pt x="78549" y="106396"/>
                      <a:pt x="79647" y="107946"/>
                    </a:cubicBezTo>
                    <a:cubicBezTo>
                      <a:pt x="86557" y="117568"/>
                      <a:pt x="93531" y="127061"/>
                      <a:pt x="100182" y="136812"/>
                    </a:cubicBezTo>
                    <a:cubicBezTo>
                      <a:pt x="108254" y="148565"/>
                      <a:pt x="116843" y="159995"/>
                      <a:pt x="124786" y="171748"/>
                    </a:cubicBezTo>
                    <a:cubicBezTo>
                      <a:pt x="132018" y="182338"/>
                      <a:pt x="139638" y="192670"/>
                      <a:pt x="146936" y="203196"/>
                    </a:cubicBezTo>
                    <a:cubicBezTo>
                      <a:pt x="147711" y="204100"/>
                      <a:pt x="148485" y="204940"/>
                      <a:pt x="149519" y="206231"/>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4" name="Freeform: Shape 573">
                <a:extLst>
                  <a:ext uri="{FF2B5EF4-FFF2-40B4-BE49-F238E27FC236}">
                    <a16:creationId xmlns:a16="http://schemas.microsoft.com/office/drawing/2014/main" id="{CFAFF92E-86EB-4FFC-88B3-0D821E00BCCB}"/>
                  </a:ext>
                </a:extLst>
              </p:cNvPr>
              <p:cNvSpPr/>
              <p:nvPr/>
            </p:nvSpPr>
            <p:spPr>
              <a:xfrm>
                <a:off x="11015401" y="1777550"/>
                <a:ext cx="87178" cy="153046"/>
              </a:xfrm>
              <a:custGeom>
                <a:avLst/>
                <a:gdLst>
                  <a:gd name="connsiteX0" fmla="*/ 72282 w 87178"/>
                  <a:gd name="connsiteY0" fmla="*/ 170 h 153046"/>
                  <a:gd name="connsiteX1" fmla="*/ 86037 w 87178"/>
                  <a:gd name="connsiteY1" fmla="*/ 170 h 153046"/>
                  <a:gd name="connsiteX2" fmla="*/ 87522 w 87178"/>
                  <a:gd name="connsiteY2" fmla="*/ 1591 h 153046"/>
                  <a:gd name="connsiteX3" fmla="*/ 83260 w 87178"/>
                  <a:gd name="connsiteY3" fmla="*/ 33879 h 153046"/>
                  <a:gd name="connsiteX4" fmla="*/ 81258 w 87178"/>
                  <a:gd name="connsiteY4" fmla="*/ 35623 h 153046"/>
                  <a:gd name="connsiteX5" fmla="*/ 63629 w 87178"/>
                  <a:gd name="connsiteY5" fmla="*/ 35558 h 153046"/>
                  <a:gd name="connsiteX6" fmla="*/ 48582 w 87178"/>
                  <a:gd name="connsiteY6" fmla="*/ 48667 h 153046"/>
                  <a:gd name="connsiteX7" fmla="*/ 39283 w 87178"/>
                  <a:gd name="connsiteY7" fmla="*/ 119508 h 153046"/>
                  <a:gd name="connsiteX8" fmla="*/ 35150 w 87178"/>
                  <a:gd name="connsiteY8" fmla="*/ 151602 h 153046"/>
                  <a:gd name="connsiteX9" fmla="*/ 33536 w 87178"/>
                  <a:gd name="connsiteY9" fmla="*/ 153087 h 153046"/>
                  <a:gd name="connsiteX10" fmla="*/ 1377 w 87178"/>
                  <a:gd name="connsiteY10" fmla="*/ 153087 h 153046"/>
                  <a:gd name="connsiteX11" fmla="*/ 85 w 87178"/>
                  <a:gd name="connsiteY11" fmla="*/ 151602 h 153046"/>
                  <a:gd name="connsiteX12" fmla="*/ 6220 w 87178"/>
                  <a:gd name="connsiteY12" fmla="*/ 104332 h 153046"/>
                  <a:gd name="connsiteX13" fmla="*/ 11709 w 87178"/>
                  <a:gd name="connsiteY13" fmla="*/ 62099 h 153046"/>
                  <a:gd name="connsiteX14" fmla="*/ 15390 w 87178"/>
                  <a:gd name="connsiteY14" fmla="*/ 36979 h 153046"/>
                  <a:gd name="connsiteX15" fmla="*/ 17908 w 87178"/>
                  <a:gd name="connsiteY15" fmla="*/ 29423 h 153046"/>
                  <a:gd name="connsiteX16" fmla="*/ 54071 w 87178"/>
                  <a:gd name="connsiteY16" fmla="*/ 816 h 153046"/>
                  <a:gd name="connsiteX17" fmla="*/ 72282 w 87178"/>
                  <a:gd name="connsiteY17" fmla="*/ 170 h 153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178" h="153046">
                    <a:moveTo>
                      <a:pt x="72282" y="170"/>
                    </a:moveTo>
                    <a:cubicBezTo>
                      <a:pt x="76867" y="170"/>
                      <a:pt x="81452" y="170"/>
                      <a:pt x="86037" y="170"/>
                    </a:cubicBezTo>
                    <a:cubicBezTo>
                      <a:pt x="87070" y="170"/>
                      <a:pt x="87716" y="170"/>
                      <a:pt x="87522" y="1591"/>
                    </a:cubicBezTo>
                    <a:cubicBezTo>
                      <a:pt x="86037" y="12311"/>
                      <a:pt x="84616" y="23095"/>
                      <a:pt x="83260" y="33879"/>
                    </a:cubicBezTo>
                    <a:cubicBezTo>
                      <a:pt x="83066" y="35300"/>
                      <a:pt x="82614" y="35623"/>
                      <a:pt x="81258" y="35623"/>
                    </a:cubicBezTo>
                    <a:cubicBezTo>
                      <a:pt x="75382" y="35558"/>
                      <a:pt x="69505" y="35558"/>
                      <a:pt x="63629" y="35558"/>
                    </a:cubicBezTo>
                    <a:cubicBezTo>
                      <a:pt x="54717" y="35558"/>
                      <a:pt x="49809" y="39820"/>
                      <a:pt x="48582" y="48667"/>
                    </a:cubicBezTo>
                    <a:cubicBezTo>
                      <a:pt x="45483" y="72302"/>
                      <a:pt x="42383" y="95873"/>
                      <a:pt x="39283" y="119508"/>
                    </a:cubicBezTo>
                    <a:cubicBezTo>
                      <a:pt x="37863" y="130227"/>
                      <a:pt x="36507" y="140882"/>
                      <a:pt x="35150" y="151602"/>
                    </a:cubicBezTo>
                    <a:cubicBezTo>
                      <a:pt x="35021" y="152700"/>
                      <a:pt x="34698" y="153087"/>
                      <a:pt x="33536" y="153087"/>
                    </a:cubicBezTo>
                    <a:cubicBezTo>
                      <a:pt x="22816" y="153023"/>
                      <a:pt x="12097" y="153023"/>
                      <a:pt x="1377" y="153087"/>
                    </a:cubicBezTo>
                    <a:cubicBezTo>
                      <a:pt x="215" y="153087"/>
                      <a:pt x="-108" y="152829"/>
                      <a:pt x="85" y="151602"/>
                    </a:cubicBezTo>
                    <a:cubicBezTo>
                      <a:pt x="2152" y="135845"/>
                      <a:pt x="4218" y="120089"/>
                      <a:pt x="6220" y="104332"/>
                    </a:cubicBezTo>
                    <a:cubicBezTo>
                      <a:pt x="8028" y="90254"/>
                      <a:pt x="9836" y="76177"/>
                      <a:pt x="11709" y="62099"/>
                    </a:cubicBezTo>
                    <a:cubicBezTo>
                      <a:pt x="12807" y="53704"/>
                      <a:pt x="13711" y="45309"/>
                      <a:pt x="15390" y="36979"/>
                    </a:cubicBezTo>
                    <a:cubicBezTo>
                      <a:pt x="15907" y="34331"/>
                      <a:pt x="16746" y="31813"/>
                      <a:pt x="17908" y="29423"/>
                    </a:cubicBezTo>
                    <a:cubicBezTo>
                      <a:pt x="25270" y="13990"/>
                      <a:pt x="37088" y="3980"/>
                      <a:pt x="54071" y="816"/>
                    </a:cubicBezTo>
                    <a:cubicBezTo>
                      <a:pt x="60077" y="-411"/>
                      <a:pt x="66212" y="170"/>
                      <a:pt x="72282" y="170"/>
                    </a:cubicBezTo>
                    <a:close/>
                  </a:path>
                </a:pathLst>
              </a:custGeom>
              <a:solidFill>
                <a:srgbClr val="3C3A3E"/>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5" name="Freeform: Shape 574">
                <a:extLst>
                  <a:ext uri="{FF2B5EF4-FFF2-40B4-BE49-F238E27FC236}">
                    <a16:creationId xmlns:a16="http://schemas.microsoft.com/office/drawing/2014/main" id="{3E5DEE66-97F8-488C-B664-301EC1D0D7ED}"/>
                  </a:ext>
                </a:extLst>
              </p:cNvPr>
              <p:cNvSpPr/>
              <p:nvPr/>
            </p:nvSpPr>
            <p:spPr>
              <a:xfrm>
                <a:off x="10927565" y="1701415"/>
                <a:ext cx="43266" cy="42620"/>
              </a:xfrm>
              <a:custGeom>
                <a:avLst/>
                <a:gdLst>
                  <a:gd name="connsiteX0" fmla="*/ 33 w 43266"/>
                  <a:gd name="connsiteY0" fmla="*/ 42661 h 42620"/>
                  <a:gd name="connsiteX1" fmla="*/ 7265 w 43266"/>
                  <a:gd name="connsiteY1" fmla="*/ 1139 h 42620"/>
                  <a:gd name="connsiteX2" fmla="*/ 8557 w 43266"/>
                  <a:gd name="connsiteY2" fmla="*/ 41 h 42620"/>
                  <a:gd name="connsiteX3" fmla="*/ 16242 w 43266"/>
                  <a:gd name="connsiteY3" fmla="*/ 41 h 42620"/>
                  <a:gd name="connsiteX4" fmla="*/ 13529 w 43266"/>
                  <a:gd name="connsiteY4" fmla="*/ 15087 h 42620"/>
                  <a:gd name="connsiteX5" fmla="*/ 14950 w 43266"/>
                  <a:gd name="connsiteY5" fmla="*/ 16831 h 42620"/>
                  <a:gd name="connsiteX6" fmla="*/ 30125 w 43266"/>
                  <a:gd name="connsiteY6" fmla="*/ 16831 h 42620"/>
                  <a:gd name="connsiteX7" fmla="*/ 31934 w 43266"/>
                  <a:gd name="connsiteY7" fmla="*/ 15281 h 42620"/>
                  <a:gd name="connsiteX8" fmla="*/ 34323 w 43266"/>
                  <a:gd name="connsiteY8" fmla="*/ 1591 h 42620"/>
                  <a:gd name="connsiteX9" fmla="*/ 36196 w 43266"/>
                  <a:gd name="connsiteY9" fmla="*/ 41 h 42620"/>
                  <a:gd name="connsiteX10" fmla="*/ 42137 w 43266"/>
                  <a:gd name="connsiteY10" fmla="*/ 41 h 42620"/>
                  <a:gd name="connsiteX11" fmla="*/ 43299 w 43266"/>
                  <a:gd name="connsiteY11" fmla="*/ 1462 h 42620"/>
                  <a:gd name="connsiteX12" fmla="*/ 36389 w 43266"/>
                  <a:gd name="connsiteY12" fmla="*/ 41176 h 42620"/>
                  <a:gd name="connsiteX13" fmla="*/ 34581 w 43266"/>
                  <a:gd name="connsiteY13" fmla="*/ 42726 h 42620"/>
                  <a:gd name="connsiteX14" fmla="*/ 28834 w 43266"/>
                  <a:gd name="connsiteY14" fmla="*/ 42726 h 42620"/>
                  <a:gd name="connsiteX15" fmla="*/ 27478 w 43266"/>
                  <a:gd name="connsiteY15" fmla="*/ 41111 h 42620"/>
                  <a:gd name="connsiteX16" fmla="*/ 29932 w 43266"/>
                  <a:gd name="connsiteY16" fmla="*/ 27227 h 42620"/>
                  <a:gd name="connsiteX17" fmla="*/ 28253 w 43266"/>
                  <a:gd name="connsiteY17" fmla="*/ 25290 h 42620"/>
                  <a:gd name="connsiteX18" fmla="*/ 13723 w 43266"/>
                  <a:gd name="connsiteY18" fmla="*/ 25290 h 42620"/>
                  <a:gd name="connsiteX19" fmla="*/ 11527 w 43266"/>
                  <a:gd name="connsiteY19" fmla="*/ 27163 h 42620"/>
                  <a:gd name="connsiteX20" fmla="*/ 9203 w 43266"/>
                  <a:gd name="connsiteY20" fmla="*/ 41305 h 42620"/>
                  <a:gd name="connsiteX21" fmla="*/ 7588 w 43266"/>
                  <a:gd name="connsiteY21" fmla="*/ 42726 h 42620"/>
                  <a:gd name="connsiteX22" fmla="*/ 33 w 43266"/>
                  <a:gd name="connsiteY22" fmla="*/ 42661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3266" h="42620">
                    <a:moveTo>
                      <a:pt x="33" y="42661"/>
                    </a:moveTo>
                    <a:cubicBezTo>
                      <a:pt x="2487" y="28648"/>
                      <a:pt x="4876" y="14893"/>
                      <a:pt x="7265" y="1139"/>
                    </a:cubicBezTo>
                    <a:cubicBezTo>
                      <a:pt x="7395" y="299"/>
                      <a:pt x="7782" y="-24"/>
                      <a:pt x="8557" y="41"/>
                    </a:cubicBezTo>
                    <a:cubicBezTo>
                      <a:pt x="11075" y="105"/>
                      <a:pt x="13594" y="41"/>
                      <a:pt x="16242" y="41"/>
                    </a:cubicBezTo>
                    <a:cubicBezTo>
                      <a:pt x="15337" y="5142"/>
                      <a:pt x="14498" y="10115"/>
                      <a:pt x="13529" y="15087"/>
                    </a:cubicBezTo>
                    <a:cubicBezTo>
                      <a:pt x="13271" y="16443"/>
                      <a:pt x="13465" y="16895"/>
                      <a:pt x="14950" y="16831"/>
                    </a:cubicBezTo>
                    <a:cubicBezTo>
                      <a:pt x="19987" y="16766"/>
                      <a:pt x="25089" y="16766"/>
                      <a:pt x="30125" y="16831"/>
                    </a:cubicBezTo>
                    <a:cubicBezTo>
                      <a:pt x="31352" y="16831"/>
                      <a:pt x="31740" y="16508"/>
                      <a:pt x="31934" y="15281"/>
                    </a:cubicBezTo>
                    <a:cubicBezTo>
                      <a:pt x="32644" y="10696"/>
                      <a:pt x="33548" y="6176"/>
                      <a:pt x="34323" y="1591"/>
                    </a:cubicBezTo>
                    <a:cubicBezTo>
                      <a:pt x="34517" y="428"/>
                      <a:pt x="34969" y="-24"/>
                      <a:pt x="36196" y="41"/>
                    </a:cubicBezTo>
                    <a:cubicBezTo>
                      <a:pt x="38198" y="170"/>
                      <a:pt x="40135" y="170"/>
                      <a:pt x="42137" y="41"/>
                    </a:cubicBezTo>
                    <a:cubicBezTo>
                      <a:pt x="43364" y="-24"/>
                      <a:pt x="43428" y="493"/>
                      <a:pt x="43299" y="1462"/>
                    </a:cubicBezTo>
                    <a:cubicBezTo>
                      <a:pt x="40974" y="14700"/>
                      <a:pt x="38650" y="27938"/>
                      <a:pt x="36389" y="41176"/>
                    </a:cubicBezTo>
                    <a:cubicBezTo>
                      <a:pt x="36196" y="42274"/>
                      <a:pt x="35808" y="42790"/>
                      <a:pt x="34581" y="42726"/>
                    </a:cubicBezTo>
                    <a:cubicBezTo>
                      <a:pt x="32709" y="42597"/>
                      <a:pt x="30771" y="42597"/>
                      <a:pt x="28834" y="42726"/>
                    </a:cubicBezTo>
                    <a:cubicBezTo>
                      <a:pt x="27413" y="42855"/>
                      <a:pt x="27284" y="42274"/>
                      <a:pt x="27478" y="41111"/>
                    </a:cubicBezTo>
                    <a:cubicBezTo>
                      <a:pt x="28317" y="36462"/>
                      <a:pt x="29028" y="31812"/>
                      <a:pt x="29932" y="27227"/>
                    </a:cubicBezTo>
                    <a:cubicBezTo>
                      <a:pt x="30255" y="25548"/>
                      <a:pt x="29738" y="25290"/>
                      <a:pt x="28253" y="25290"/>
                    </a:cubicBezTo>
                    <a:cubicBezTo>
                      <a:pt x="23409" y="25355"/>
                      <a:pt x="18566" y="25419"/>
                      <a:pt x="13723" y="25290"/>
                    </a:cubicBezTo>
                    <a:cubicBezTo>
                      <a:pt x="12173" y="25226"/>
                      <a:pt x="11721" y="25871"/>
                      <a:pt x="11527" y="27163"/>
                    </a:cubicBezTo>
                    <a:cubicBezTo>
                      <a:pt x="10753" y="31877"/>
                      <a:pt x="9913" y="36591"/>
                      <a:pt x="9203" y="41305"/>
                    </a:cubicBezTo>
                    <a:cubicBezTo>
                      <a:pt x="9009" y="42338"/>
                      <a:pt x="8751" y="42790"/>
                      <a:pt x="7588" y="42726"/>
                    </a:cubicBezTo>
                    <a:cubicBezTo>
                      <a:pt x="5134" y="42597"/>
                      <a:pt x="2745" y="42661"/>
                      <a:pt x="33" y="42661"/>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6" name="Freeform: Shape 575">
                <a:extLst>
                  <a:ext uri="{FF2B5EF4-FFF2-40B4-BE49-F238E27FC236}">
                    <a16:creationId xmlns:a16="http://schemas.microsoft.com/office/drawing/2014/main" id="{F8FD29D9-AE7E-40D8-86A7-88AA63668443}"/>
                  </a:ext>
                </a:extLst>
              </p:cNvPr>
              <p:cNvSpPr/>
              <p:nvPr/>
            </p:nvSpPr>
            <p:spPr>
              <a:xfrm>
                <a:off x="10817462" y="1701352"/>
                <a:ext cx="40037" cy="42620"/>
              </a:xfrm>
              <a:custGeom>
                <a:avLst/>
                <a:gdLst>
                  <a:gd name="connsiteX0" fmla="*/ 33 w 40037"/>
                  <a:gd name="connsiteY0" fmla="*/ 42724 h 42620"/>
                  <a:gd name="connsiteX1" fmla="*/ 549 w 40037"/>
                  <a:gd name="connsiteY1" fmla="*/ 41755 h 42620"/>
                  <a:gd name="connsiteX2" fmla="*/ 21860 w 40037"/>
                  <a:gd name="connsiteY2" fmla="*/ 1460 h 42620"/>
                  <a:gd name="connsiteX3" fmla="*/ 24249 w 40037"/>
                  <a:gd name="connsiteY3" fmla="*/ 39 h 42620"/>
                  <a:gd name="connsiteX4" fmla="*/ 31030 w 40037"/>
                  <a:gd name="connsiteY4" fmla="*/ 39 h 42620"/>
                  <a:gd name="connsiteX5" fmla="*/ 32773 w 40037"/>
                  <a:gd name="connsiteY5" fmla="*/ 1330 h 42620"/>
                  <a:gd name="connsiteX6" fmla="*/ 40006 w 40037"/>
                  <a:gd name="connsiteY6" fmla="*/ 41174 h 42620"/>
                  <a:gd name="connsiteX7" fmla="*/ 38714 w 40037"/>
                  <a:gd name="connsiteY7" fmla="*/ 42659 h 42620"/>
                  <a:gd name="connsiteX8" fmla="*/ 32192 w 40037"/>
                  <a:gd name="connsiteY8" fmla="*/ 42659 h 42620"/>
                  <a:gd name="connsiteX9" fmla="*/ 30513 w 40037"/>
                  <a:gd name="connsiteY9" fmla="*/ 41239 h 42620"/>
                  <a:gd name="connsiteX10" fmla="*/ 29673 w 40037"/>
                  <a:gd name="connsiteY10" fmla="*/ 35168 h 42620"/>
                  <a:gd name="connsiteX11" fmla="*/ 27930 w 40037"/>
                  <a:gd name="connsiteY11" fmla="*/ 33554 h 42620"/>
                  <a:gd name="connsiteX12" fmla="*/ 16242 w 40037"/>
                  <a:gd name="connsiteY12" fmla="*/ 33554 h 42620"/>
                  <a:gd name="connsiteX13" fmla="*/ 14369 w 40037"/>
                  <a:gd name="connsiteY13" fmla="*/ 34716 h 42620"/>
                  <a:gd name="connsiteX14" fmla="*/ 10946 w 40037"/>
                  <a:gd name="connsiteY14" fmla="*/ 41497 h 42620"/>
                  <a:gd name="connsiteX15" fmla="*/ 9074 w 40037"/>
                  <a:gd name="connsiteY15" fmla="*/ 42659 h 42620"/>
                  <a:gd name="connsiteX16" fmla="*/ 33 w 40037"/>
                  <a:gd name="connsiteY16" fmla="*/ 42724 h 42620"/>
                  <a:gd name="connsiteX17" fmla="*/ 25928 w 40037"/>
                  <a:gd name="connsiteY17" fmla="*/ 11598 h 42620"/>
                  <a:gd name="connsiteX18" fmla="*/ 19341 w 40037"/>
                  <a:gd name="connsiteY18" fmla="*/ 24707 h 42620"/>
                  <a:gd name="connsiteX19" fmla="*/ 26961 w 40037"/>
                  <a:gd name="connsiteY19" fmla="*/ 24707 h 42620"/>
                  <a:gd name="connsiteX20" fmla="*/ 27801 w 40037"/>
                  <a:gd name="connsiteY20" fmla="*/ 23416 h 42620"/>
                  <a:gd name="connsiteX21" fmla="*/ 25928 w 40037"/>
                  <a:gd name="connsiteY21" fmla="*/ 11598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037" h="42620">
                    <a:moveTo>
                      <a:pt x="33" y="42724"/>
                    </a:moveTo>
                    <a:cubicBezTo>
                      <a:pt x="291" y="42207"/>
                      <a:pt x="420" y="42014"/>
                      <a:pt x="549" y="41755"/>
                    </a:cubicBezTo>
                    <a:cubicBezTo>
                      <a:pt x="7653" y="28323"/>
                      <a:pt x="14756" y="14891"/>
                      <a:pt x="21860" y="1460"/>
                    </a:cubicBezTo>
                    <a:cubicBezTo>
                      <a:pt x="22441" y="426"/>
                      <a:pt x="23022" y="-26"/>
                      <a:pt x="24249" y="39"/>
                    </a:cubicBezTo>
                    <a:cubicBezTo>
                      <a:pt x="26509" y="103"/>
                      <a:pt x="28769" y="103"/>
                      <a:pt x="31030" y="39"/>
                    </a:cubicBezTo>
                    <a:cubicBezTo>
                      <a:pt x="32063" y="39"/>
                      <a:pt x="32579" y="168"/>
                      <a:pt x="32773" y="1330"/>
                    </a:cubicBezTo>
                    <a:cubicBezTo>
                      <a:pt x="35162" y="14633"/>
                      <a:pt x="37552" y="27871"/>
                      <a:pt x="40006" y="41174"/>
                    </a:cubicBezTo>
                    <a:cubicBezTo>
                      <a:pt x="40199" y="42336"/>
                      <a:pt x="40006" y="42724"/>
                      <a:pt x="38714" y="42659"/>
                    </a:cubicBezTo>
                    <a:cubicBezTo>
                      <a:pt x="36519" y="42530"/>
                      <a:pt x="34323" y="42595"/>
                      <a:pt x="32192" y="42659"/>
                    </a:cubicBezTo>
                    <a:cubicBezTo>
                      <a:pt x="31094" y="42724"/>
                      <a:pt x="30642" y="42401"/>
                      <a:pt x="30513" y="41239"/>
                    </a:cubicBezTo>
                    <a:cubicBezTo>
                      <a:pt x="30319" y="39172"/>
                      <a:pt x="29932" y="37170"/>
                      <a:pt x="29673" y="35168"/>
                    </a:cubicBezTo>
                    <a:cubicBezTo>
                      <a:pt x="29544" y="34071"/>
                      <a:pt x="29221" y="33554"/>
                      <a:pt x="27930" y="33554"/>
                    </a:cubicBezTo>
                    <a:cubicBezTo>
                      <a:pt x="24055" y="33683"/>
                      <a:pt x="20116" y="33619"/>
                      <a:pt x="16242" y="33554"/>
                    </a:cubicBezTo>
                    <a:cubicBezTo>
                      <a:pt x="15273" y="33554"/>
                      <a:pt x="14756" y="33877"/>
                      <a:pt x="14369" y="34716"/>
                    </a:cubicBezTo>
                    <a:cubicBezTo>
                      <a:pt x="13271" y="36977"/>
                      <a:pt x="12044" y="39172"/>
                      <a:pt x="10946" y="41497"/>
                    </a:cubicBezTo>
                    <a:cubicBezTo>
                      <a:pt x="10559" y="42336"/>
                      <a:pt x="10042" y="42659"/>
                      <a:pt x="9074" y="42659"/>
                    </a:cubicBezTo>
                    <a:cubicBezTo>
                      <a:pt x="6103" y="42659"/>
                      <a:pt x="3262" y="42724"/>
                      <a:pt x="33" y="42724"/>
                    </a:cubicBezTo>
                    <a:close/>
                    <a:moveTo>
                      <a:pt x="25928" y="11598"/>
                    </a:moveTo>
                    <a:cubicBezTo>
                      <a:pt x="23603" y="16248"/>
                      <a:pt x="21537" y="20380"/>
                      <a:pt x="19341" y="24707"/>
                    </a:cubicBezTo>
                    <a:cubicBezTo>
                      <a:pt x="22053" y="24707"/>
                      <a:pt x="24507" y="24707"/>
                      <a:pt x="26961" y="24707"/>
                    </a:cubicBezTo>
                    <a:cubicBezTo>
                      <a:pt x="28059" y="24707"/>
                      <a:pt x="27930" y="24190"/>
                      <a:pt x="27801" y="23416"/>
                    </a:cubicBezTo>
                    <a:cubicBezTo>
                      <a:pt x="27090" y="19735"/>
                      <a:pt x="26574" y="15925"/>
                      <a:pt x="25928" y="11598"/>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7" name="Freeform: Shape 576">
                <a:extLst>
                  <a:ext uri="{FF2B5EF4-FFF2-40B4-BE49-F238E27FC236}">
                    <a16:creationId xmlns:a16="http://schemas.microsoft.com/office/drawing/2014/main" id="{E743D159-185F-4625-8853-169CCA447937}"/>
                  </a:ext>
                </a:extLst>
              </p:cNvPr>
              <p:cNvSpPr/>
              <p:nvPr/>
            </p:nvSpPr>
            <p:spPr>
              <a:xfrm>
                <a:off x="10712719" y="1701352"/>
                <a:ext cx="39392" cy="42620"/>
              </a:xfrm>
              <a:custGeom>
                <a:avLst/>
                <a:gdLst>
                  <a:gd name="connsiteX0" fmla="*/ 33 w 39391"/>
                  <a:gd name="connsiteY0" fmla="*/ 42725 h 42620"/>
                  <a:gd name="connsiteX1" fmla="*/ 614 w 39391"/>
                  <a:gd name="connsiteY1" fmla="*/ 41433 h 42620"/>
                  <a:gd name="connsiteX2" fmla="*/ 21731 w 39391"/>
                  <a:gd name="connsiteY2" fmla="*/ 1525 h 42620"/>
                  <a:gd name="connsiteX3" fmla="*/ 24055 w 39391"/>
                  <a:gd name="connsiteY3" fmla="*/ 40 h 42620"/>
                  <a:gd name="connsiteX4" fmla="*/ 30836 w 39391"/>
                  <a:gd name="connsiteY4" fmla="*/ 40 h 42620"/>
                  <a:gd name="connsiteX5" fmla="*/ 32709 w 39391"/>
                  <a:gd name="connsiteY5" fmla="*/ 1525 h 42620"/>
                  <a:gd name="connsiteX6" fmla="*/ 39295 w 39391"/>
                  <a:gd name="connsiteY6" fmla="*/ 38398 h 42620"/>
                  <a:gd name="connsiteX7" fmla="*/ 39941 w 39391"/>
                  <a:gd name="connsiteY7" fmla="*/ 42595 h 42620"/>
                  <a:gd name="connsiteX8" fmla="*/ 35679 w 39391"/>
                  <a:gd name="connsiteY8" fmla="*/ 42725 h 42620"/>
                  <a:gd name="connsiteX9" fmla="*/ 29867 w 39391"/>
                  <a:gd name="connsiteY9" fmla="*/ 37559 h 42620"/>
                  <a:gd name="connsiteX10" fmla="*/ 25411 w 39391"/>
                  <a:gd name="connsiteY10" fmla="*/ 33684 h 42620"/>
                  <a:gd name="connsiteX11" fmla="*/ 16177 w 39391"/>
                  <a:gd name="connsiteY11" fmla="*/ 33684 h 42620"/>
                  <a:gd name="connsiteX12" fmla="*/ 14175 w 39391"/>
                  <a:gd name="connsiteY12" fmla="*/ 34911 h 42620"/>
                  <a:gd name="connsiteX13" fmla="*/ 10882 w 39391"/>
                  <a:gd name="connsiteY13" fmla="*/ 41498 h 42620"/>
                  <a:gd name="connsiteX14" fmla="*/ 8880 w 39391"/>
                  <a:gd name="connsiteY14" fmla="*/ 42725 h 42620"/>
                  <a:gd name="connsiteX15" fmla="*/ 33 w 39391"/>
                  <a:gd name="connsiteY15" fmla="*/ 42725 h 42620"/>
                  <a:gd name="connsiteX16" fmla="*/ 25928 w 39391"/>
                  <a:gd name="connsiteY16" fmla="*/ 12374 h 42620"/>
                  <a:gd name="connsiteX17" fmla="*/ 25476 w 39391"/>
                  <a:gd name="connsiteY17" fmla="*/ 12374 h 42620"/>
                  <a:gd name="connsiteX18" fmla="*/ 19277 w 39391"/>
                  <a:gd name="connsiteY18" fmla="*/ 24772 h 42620"/>
                  <a:gd name="connsiteX19" fmla="*/ 26961 w 39391"/>
                  <a:gd name="connsiteY19" fmla="*/ 24772 h 42620"/>
                  <a:gd name="connsiteX20" fmla="*/ 27801 w 39391"/>
                  <a:gd name="connsiteY20" fmla="*/ 23997 h 42620"/>
                  <a:gd name="connsiteX21" fmla="*/ 25928 w 39391"/>
                  <a:gd name="connsiteY21" fmla="*/ 12374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391" h="42620">
                    <a:moveTo>
                      <a:pt x="33" y="42725"/>
                    </a:moveTo>
                    <a:cubicBezTo>
                      <a:pt x="291" y="42143"/>
                      <a:pt x="420" y="41821"/>
                      <a:pt x="614" y="41433"/>
                    </a:cubicBezTo>
                    <a:cubicBezTo>
                      <a:pt x="7653" y="28130"/>
                      <a:pt x="14692" y="14828"/>
                      <a:pt x="21731" y="1525"/>
                    </a:cubicBezTo>
                    <a:cubicBezTo>
                      <a:pt x="22247" y="492"/>
                      <a:pt x="22828" y="-25"/>
                      <a:pt x="24055" y="40"/>
                    </a:cubicBezTo>
                    <a:cubicBezTo>
                      <a:pt x="26315" y="169"/>
                      <a:pt x="28576" y="169"/>
                      <a:pt x="30836" y="40"/>
                    </a:cubicBezTo>
                    <a:cubicBezTo>
                      <a:pt x="31998" y="-25"/>
                      <a:pt x="32515" y="363"/>
                      <a:pt x="32709" y="1525"/>
                    </a:cubicBezTo>
                    <a:cubicBezTo>
                      <a:pt x="34904" y="13794"/>
                      <a:pt x="37100" y="26064"/>
                      <a:pt x="39295" y="38398"/>
                    </a:cubicBezTo>
                    <a:cubicBezTo>
                      <a:pt x="39554" y="39754"/>
                      <a:pt x="39683" y="41175"/>
                      <a:pt x="39941" y="42595"/>
                    </a:cubicBezTo>
                    <a:cubicBezTo>
                      <a:pt x="38520" y="42660"/>
                      <a:pt x="37100" y="42725"/>
                      <a:pt x="35679" y="42725"/>
                    </a:cubicBezTo>
                    <a:cubicBezTo>
                      <a:pt x="30578" y="42725"/>
                      <a:pt x="30578" y="42725"/>
                      <a:pt x="29867" y="37559"/>
                    </a:cubicBezTo>
                    <a:cubicBezTo>
                      <a:pt x="29351" y="33684"/>
                      <a:pt x="29351" y="33684"/>
                      <a:pt x="25411" y="33684"/>
                    </a:cubicBezTo>
                    <a:cubicBezTo>
                      <a:pt x="22312" y="33684"/>
                      <a:pt x="19277" y="33749"/>
                      <a:pt x="16177" y="33684"/>
                    </a:cubicBezTo>
                    <a:cubicBezTo>
                      <a:pt x="15144" y="33684"/>
                      <a:pt x="14627" y="34007"/>
                      <a:pt x="14175" y="34911"/>
                    </a:cubicBezTo>
                    <a:cubicBezTo>
                      <a:pt x="13142" y="37106"/>
                      <a:pt x="11915" y="39237"/>
                      <a:pt x="10882" y="41498"/>
                    </a:cubicBezTo>
                    <a:cubicBezTo>
                      <a:pt x="10430" y="42402"/>
                      <a:pt x="9913" y="42789"/>
                      <a:pt x="8880" y="42725"/>
                    </a:cubicBezTo>
                    <a:cubicBezTo>
                      <a:pt x="5974" y="42660"/>
                      <a:pt x="3132" y="42725"/>
                      <a:pt x="33" y="42725"/>
                    </a:cubicBezTo>
                    <a:close/>
                    <a:moveTo>
                      <a:pt x="25928" y="12374"/>
                    </a:moveTo>
                    <a:cubicBezTo>
                      <a:pt x="25799" y="12374"/>
                      <a:pt x="25605" y="12374"/>
                      <a:pt x="25476" y="12374"/>
                    </a:cubicBezTo>
                    <a:cubicBezTo>
                      <a:pt x="23474" y="16377"/>
                      <a:pt x="21408" y="20446"/>
                      <a:pt x="19277" y="24772"/>
                    </a:cubicBezTo>
                    <a:cubicBezTo>
                      <a:pt x="22118" y="24772"/>
                      <a:pt x="24507" y="24772"/>
                      <a:pt x="26961" y="24772"/>
                    </a:cubicBezTo>
                    <a:cubicBezTo>
                      <a:pt x="27478" y="24772"/>
                      <a:pt x="27930" y="24643"/>
                      <a:pt x="27801" y="23997"/>
                    </a:cubicBezTo>
                    <a:cubicBezTo>
                      <a:pt x="27155" y="20123"/>
                      <a:pt x="26509" y="16248"/>
                      <a:pt x="25928" y="12374"/>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8" name="Freeform: Shape 577">
                <a:extLst>
                  <a:ext uri="{FF2B5EF4-FFF2-40B4-BE49-F238E27FC236}">
                    <a16:creationId xmlns:a16="http://schemas.microsoft.com/office/drawing/2014/main" id="{EB0B3ED0-5999-496E-8B87-078E3EE27F9C}"/>
                  </a:ext>
                </a:extLst>
              </p:cNvPr>
              <p:cNvSpPr/>
              <p:nvPr/>
            </p:nvSpPr>
            <p:spPr>
              <a:xfrm>
                <a:off x="10990189" y="1701229"/>
                <a:ext cx="30351" cy="42620"/>
              </a:xfrm>
              <a:custGeom>
                <a:avLst/>
                <a:gdLst>
                  <a:gd name="connsiteX0" fmla="*/ 13222 w 30350"/>
                  <a:gd name="connsiteY0" fmla="*/ 16952 h 42620"/>
                  <a:gd name="connsiteX1" fmla="*/ 24975 w 30350"/>
                  <a:gd name="connsiteY1" fmla="*/ 16952 h 42620"/>
                  <a:gd name="connsiteX2" fmla="*/ 26331 w 30350"/>
                  <a:gd name="connsiteY2" fmla="*/ 18566 h 42620"/>
                  <a:gd name="connsiteX3" fmla="*/ 25362 w 30350"/>
                  <a:gd name="connsiteY3" fmla="*/ 24184 h 42620"/>
                  <a:gd name="connsiteX4" fmla="*/ 23748 w 30350"/>
                  <a:gd name="connsiteY4" fmla="*/ 25476 h 42620"/>
                  <a:gd name="connsiteX5" fmla="*/ 13286 w 30350"/>
                  <a:gd name="connsiteY5" fmla="*/ 25411 h 42620"/>
                  <a:gd name="connsiteX6" fmla="*/ 11413 w 30350"/>
                  <a:gd name="connsiteY6" fmla="*/ 26897 h 42620"/>
                  <a:gd name="connsiteX7" fmla="*/ 10445 w 30350"/>
                  <a:gd name="connsiteY7" fmla="*/ 32773 h 42620"/>
                  <a:gd name="connsiteX8" fmla="*/ 11672 w 30350"/>
                  <a:gd name="connsiteY8" fmla="*/ 34323 h 42620"/>
                  <a:gd name="connsiteX9" fmla="*/ 23166 w 30350"/>
                  <a:gd name="connsiteY9" fmla="*/ 34258 h 42620"/>
                  <a:gd name="connsiteX10" fmla="*/ 24587 w 30350"/>
                  <a:gd name="connsiteY10" fmla="*/ 35873 h 42620"/>
                  <a:gd name="connsiteX11" fmla="*/ 23489 w 30350"/>
                  <a:gd name="connsiteY11" fmla="*/ 41685 h 42620"/>
                  <a:gd name="connsiteX12" fmla="*/ 22198 w 30350"/>
                  <a:gd name="connsiteY12" fmla="*/ 42782 h 42620"/>
                  <a:gd name="connsiteX13" fmla="*/ 1081 w 30350"/>
                  <a:gd name="connsiteY13" fmla="*/ 42782 h 42620"/>
                  <a:gd name="connsiteX14" fmla="*/ 113 w 30350"/>
                  <a:gd name="connsiteY14" fmla="*/ 41362 h 42620"/>
                  <a:gd name="connsiteX15" fmla="*/ 4762 w 30350"/>
                  <a:gd name="connsiteY15" fmla="*/ 14756 h 42620"/>
                  <a:gd name="connsiteX16" fmla="*/ 7022 w 30350"/>
                  <a:gd name="connsiteY16" fmla="*/ 1841 h 42620"/>
                  <a:gd name="connsiteX17" fmla="*/ 9089 w 30350"/>
                  <a:gd name="connsiteY17" fmla="*/ 33 h 42620"/>
                  <a:gd name="connsiteX18" fmla="*/ 29172 w 30350"/>
                  <a:gd name="connsiteY18" fmla="*/ 33 h 42620"/>
                  <a:gd name="connsiteX19" fmla="*/ 30528 w 30350"/>
                  <a:gd name="connsiteY19" fmla="*/ 1518 h 42620"/>
                  <a:gd name="connsiteX20" fmla="*/ 29559 w 30350"/>
                  <a:gd name="connsiteY20" fmla="*/ 7136 h 42620"/>
                  <a:gd name="connsiteX21" fmla="*/ 27816 w 30350"/>
                  <a:gd name="connsiteY21" fmla="*/ 8557 h 42620"/>
                  <a:gd name="connsiteX22" fmla="*/ 16128 w 30350"/>
                  <a:gd name="connsiteY22" fmla="*/ 8492 h 42620"/>
                  <a:gd name="connsiteX23" fmla="*/ 14384 w 30350"/>
                  <a:gd name="connsiteY23" fmla="*/ 9719 h 42620"/>
                  <a:gd name="connsiteX24" fmla="*/ 13222 w 30350"/>
                  <a:gd name="connsiteY24" fmla="*/ 16952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350" h="42620">
                    <a:moveTo>
                      <a:pt x="13222" y="16952"/>
                    </a:moveTo>
                    <a:cubicBezTo>
                      <a:pt x="17225" y="16952"/>
                      <a:pt x="21100" y="17016"/>
                      <a:pt x="24975" y="16952"/>
                    </a:cubicBezTo>
                    <a:cubicBezTo>
                      <a:pt x="26266" y="16952"/>
                      <a:pt x="26589" y="17275"/>
                      <a:pt x="26331" y="18566"/>
                    </a:cubicBezTo>
                    <a:cubicBezTo>
                      <a:pt x="25879" y="20439"/>
                      <a:pt x="25620" y="22312"/>
                      <a:pt x="25362" y="24184"/>
                    </a:cubicBezTo>
                    <a:cubicBezTo>
                      <a:pt x="25233" y="25153"/>
                      <a:pt x="24716" y="25540"/>
                      <a:pt x="23748" y="25476"/>
                    </a:cubicBezTo>
                    <a:cubicBezTo>
                      <a:pt x="20260" y="25411"/>
                      <a:pt x="16773" y="25476"/>
                      <a:pt x="13286" y="25411"/>
                    </a:cubicBezTo>
                    <a:cubicBezTo>
                      <a:pt x="12124" y="25411"/>
                      <a:pt x="11543" y="25605"/>
                      <a:pt x="11413" y="26897"/>
                    </a:cubicBezTo>
                    <a:cubicBezTo>
                      <a:pt x="11220" y="28834"/>
                      <a:pt x="10897" y="30836"/>
                      <a:pt x="10445" y="32773"/>
                    </a:cubicBezTo>
                    <a:cubicBezTo>
                      <a:pt x="10186" y="33935"/>
                      <a:pt x="10380" y="34323"/>
                      <a:pt x="11672" y="34323"/>
                    </a:cubicBezTo>
                    <a:cubicBezTo>
                      <a:pt x="15482" y="34258"/>
                      <a:pt x="19356" y="34323"/>
                      <a:pt x="23166" y="34258"/>
                    </a:cubicBezTo>
                    <a:cubicBezTo>
                      <a:pt x="24458" y="34258"/>
                      <a:pt x="24845" y="34581"/>
                      <a:pt x="24587" y="35873"/>
                    </a:cubicBezTo>
                    <a:cubicBezTo>
                      <a:pt x="24135" y="37810"/>
                      <a:pt x="23812" y="39747"/>
                      <a:pt x="23489" y="41685"/>
                    </a:cubicBezTo>
                    <a:cubicBezTo>
                      <a:pt x="23360" y="42524"/>
                      <a:pt x="23037" y="42782"/>
                      <a:pt x="22198" y="42782"/>
                    </a:cubicBezTo>
                    <a:cubicBezTo>
                      <a:pt x="15159" y="42782"/>
                      <a:pt x="8120" y="42718"/>
                      <a:pt x="1081" y="42782"/>
                    </a:cubicBezTo>
                    <a:cubicBezTo>
                      <a:pt x="-146" y="42782"/>
                      <a:pt x="-17" y="42201"/>
                      <a:pt x="113" y="41362"/>
                    </a:cubicBezTo>
                    <a:cubicBezTo>
                      <a:pt x="1662" y="32515"/>
                      <a:pt x="3212" y="23603"/>
                      <a:pt x="4762" y="14756"/>
                    </a:cubicBezTo>
                    <a:cubicBezTo>
                      <a:pt x="5537" y="10430"/>
                      <a:pt x="6312" y="6168"/>
                      <a:pt x="7022" y="1841"/>
                    </a:cubicBezTo>
                    <a:cubicBezTo>
                      <a:pt x="7216" y="485"/>
                      <a:pt x="7668" y="33"/>
                      <a:pt x="9089" y="33"/>
                    </a:cubicBezTo>
                    <a:cubicBezTo>
                      <a:pt x="15805" y="97"/>
                      <a:pt x="22456" y="97"/>
                      <a:pt x="29172" y="33"/>
                    </a:cubicBezTo>
                    <a:cubicBezTo>
                      <a:pt x="30334" y="33"/>
                      <a:pt x="30916" y="33"/>
                      <a:pt x="30528" y="1518"/>
                    </a:cubicBezTo>
                    <a:cubicBezTo>
                      <a:pt x="30011" y="3326"/>
                      <a:pt x="29818" y="5264"/>
                      <a:pt x="29559" y="7136"/>
                    </a:cubicBezTo>
                    <a:cubicBezTo>
                      <a:pt x="29430" y="8234"/>
                      <a:pt x="28914" y="8557"/>
                      <a:pt x="27816" y="8557"/>
                    </a:cubicBezTo>
                    <a:cubicBezTo>
                      <a:pt x="23941" y="8492"/>
                      <a:pt x="20002" y="8557"/>
                      <a:pt x="16128" y="8492"/>
                    </a:cubicBezTo>
                    <a:cubicBezTo>
                      <a:pt x="15223" y="8492"/>
                      <a:pt x="14578" y="8557"/>
                      <a:pt x="14384" y="9719"/>
                    </a:cubicBezTo>
                    <a:cubicBezTo>
                      <a:pt x="14061" y="12238"/>
                      <a:pt x="13609" y="14498"/>
                      <a:pt x="13222" y="16952"/>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79" name="Freeform: Shape 578">
                <a:extLst>
                  <a:ext uri="{FF2B5EF4-FFF2-40B4-BE49-F238E27FC236}">
                    <a16:creationId xmlns:a16="http://schemas.microsoft.com/office/drawing/2014/main" id="{66061A44-6D12-4776-8F86-582D6D58CEDA}"/>
                  </a:ext>
                </a:extLst>
              </p:cNvPr>
              <p:cNvSpPr/>
              <p:nvPr/>
            </p:nvSpPr>
            <p:spPr>
              <a:xfrm>
                <a:off x="10773871" y="1701353"/>
                <a:ext cx="32934" cy="42620"/>
              </a:xfrm>
              <a:custGeom>
                <a:avLst/>
                <a:gdLst>
                  <a:gd name="connsiteX0" fmla="*/ 15404 w 32934"/>
                  <a:gd name="connsiteY0" fmla="*/ 103 h 42620"/>
                  <a:gd name="connsiteX1" fmla="*/ 20506 w 32934"/>
                  <a:gd name="connsiteY1" fmla="*/ 103 h 42620"/>
                  <a:gd name="connsiteX2" fmla="*/ 32517 w 32934"/>
                  <a:gd name="connsiteY2" fmla="*/ 15343 h 42620"/>
                  <a:gd name="connsiteX3" fmla="*/ 19021 w 32934"/>
                  <a:gd name="connsiteY3" fmla="*/ 26708 h 42620"/>
                  <a:gd name="connsiteX4" fmla="*/ 13273 w 32934"/>
                  <a:gd name="connsiteY4" fmla="*/ 26708 h 42620"/>
                  <a:gd name="connsiteX5" fmla="*/ 11078 w 32934"/>
                  <a:gd name="connsiteY5" fmla="*/ 28581 h 42620"/>
                  <a:gd name="connsiteX6" fmla="*/ 8947 w 32934"/>
                  <a:gd name="connsiteY6" fmla="*/ 41302 h 42620"/>
                  <a:gd name="connsiteX7" fmla="*/ 7461 w 32934"/>
                  <a:gd name="connsiteY7" fmla="*/ 42723 h 42620"/>
                  <a:gd name="connsiteX8" fmla="*/ 1133 w 32934"/>
                  <a:gd name="connsiteY8" fmla="*/ 42723 h 42620"/>
                  <a:gd name="connsiteX9" fmla="*/ 100 w 32934"/>
                  <a:gd name="connsiteY9" fmla="*/ 41432 h 42620"/>
                  <a:gd name="connsiteX10" fmla="*/ 7009 w 32934"/>
                  <a:gd name="connsiteY10" fmla="*/ 1782 h 42620"/>
                  <a:gd name="connsiteX11" fmla="*/ 9076 w 32934"/>
                  <a:gd name="connsiteY11" fmla="*/ 38 h 42620"/>
                  <a:gd name="connsiteX12" fmla="*/ 15404 w 32934"/>
                  <a:gd name="connsiteY12" fmla="*/ 103 h 42620"/>
                  <a:gd name="connsiteX13" fmla="*/ 18116 w 32934"/>
                  <a:gd name="connsiteY13" fmla="*/ 8627 h 42620"/>
                  <a:gd name="connsiteX14" fmla="*/ 16502 w 32934"/>
                  <a:gd name="connsiteY14" fmla="*/ 8627 h 42620"/>
                  <a:gd name="connsiteX15" fmla="*/ 14306 w 32934"/>
                  <a:gd name="connsiteY15" fmla="*/ 10435 h 42620"/>
                  <a:gd name="connsiteX16" fmla="*/ 13144 w 32934"/>
                  <a:gd name="connsiteY16" fmla="*/ 17086 h 42620"/>
                  <a:gd name="connsiteX17" fmla="*/ 13854 w 32934"/>
                  <a:gd name="connsiteY17" fmla="*/ 18378 h 42620"/>
                  <a:gd name="connsiteX18" fmla="*/ 19731 w 32934"/>
                  <a:gd name="connsiteY18" fmla="*/ 18120 h 42620"/>
                  <a:gd name="connsiteX19" fmla="*/ 23605 w 32934"/>
                  <a:gd name="connsiteY19" fmla="*/ 11985 h 42620"/>
                  <a:gd name="connsiteX20" fmla="*/ 18891 w 32934"/>
                  <a:gd name="connsiteY20" fmla="*/ 8691 h 42620"/>
                  <a:gd name="connsiteX21" fmla="*/ 18116 w 32934"/>
                  <a:gd name="connsiteY21" fmla="*/ 8627 h 4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934" h="42620">
                    <a:moveTo>
                      <a:pt x="15404" y="103"/>
                    </a:moveTo>
                    <a:cubicBezTo>
                      <a:pt x="17083" y="103"/>
                      <a:pt x="18827" y="103"/>
                      <a:pt x="20506" y="103"/>
                    </a:cubicBezTo>
                    <a:cubicBezTo>
                      <a:pt x="29611" y="167"/>
                      <a:pt x="34583" y="6496"/>
                      <a:pt x="32517" y="15343"/>
                    </a:cubicBezTo>
                    <a:cubicBezTo>
                      <a:pt x="30967" y="21865"/>
                      <a:pt x="25736" y="26385"/>
                      <a:pt x="19021" y="26708"/>
                    </a:cubicBezTo>
                    <a:cubicBezTo>
                      <a:pt x="17083" y="26837"/>
                      <a:pt x="15211" y="26902"/>
                      <a:pt x="13273" y="26708"/>
                    </a:cubicBezTo>
                    <a:cubicBezTo>
                      <a:pt x="11723" y="26579"/>
                      <a:pt x="11336" y="27225"/>
                      <a:pt x="11078" y="28581"/>
                    </a:cubicBezTo>
                    <a:cubicBezTo>
                      <a:pt x="10432" y="32843"/>
                      <a:pt x="9592" y="37040"/>
                      <a:pt x="8947" y="41302"/>
                    </a:cubicBezTo>
                    <a:cubicBezTo>
                      <a:pt x="8817" y="42271"/>
                      <a:pt x="8559" y="42723"/>
                      <a:pt x="7461" y="42723"/>
                    </a:cubicBezTo>
                    <a:cubicBezTo>
                      <a:pt x="5330" y="42659"/>
                      <a:pt x="3199" y="42659"/>
                      <a:pt x="1133" y="42723"/>
                    </a:cubicBezTo>
                    <a:cubicBezTo>
                      <a:pt x="100" y="42723"/>
                      <a:pt x="-94" y="42529"/>
                      <a:pt x="100" y="41432"/>
                    </a:cubicBezTo>
                    <a:cubicBezTo>
                      <a:pt x="2424" y="28193"/>
                      <a:pt x="4749" y="15020"/>
                      <a:pt x="7009" y="1782"/>
                    </a:cubicBezTo>
                    <a:cubicBezTo>
                      <a:pt x="7203" y="490"/>
                      <a:pt x="7655" y="-26"/>
                      <a:pt x="9076" y="38"/>
                    </a:cubicBezTo>
                    <a:cubicBezTo>
                      <a:pt x="11142" y="167"/>
                      <a:pt x="13273" y="103"/>
                      <a:pt x="15404" y="103"/>
                    </a:cubicBezTo>
                    <a:close/>
                    <a:moveTo>
                      <a:pt x="18116" y="8627"/>
                    </a:moveTo>
                    <a:cubicBezTo>
                      <a:pt x="17600" y="8627"/>
                      <a:pt x="17019" y="8691"/>
                      <a:pt x="16502" y="8627"/>
                    </a:cubicBezTo>
                    <a:cubicBezTo>
                      <a:pt x="14952" y="8304"/>
                      <a:pt x="14500" y="9143"/>
                      <a:pt x="14306" y="10435"/>
                    </a:cubicBezTo>
                    <a:cubicBezTo>
                      <a:pt x="13984" y="12631"/>
                      <a:pt x="13532" y="14826"/>
                      <a:pt x="13144" y="17086"/>
                    </a:cubicBezTo>
                    <a:cubicBezTo>
                      <a:pt x="13015" y="17668"/>
                      <a:pt x="12821" y="18378"/>
                      <a:pt x="13854" y="18378"/>
                    </a:cubicBezTo>
                    <a:cubicBezTo>
                      <a:pt x="15856" y="18313"/>
                      <a:pt x="17794" y="18572"/>
                      <a:pt x="19731" y="18120"/>
                    </a:cubicBezTo>
                    <a:cubicBezTo>
                      <a:pt x="22314" y="17474"/>
                      <a:pt x="23928" y="14891"/>
                      <a:pt x="23605" y="11985"/>
                    </a:cubicBezTo>
                    <a:cubicBezTo>
                      <a:pt x="23347" y="9660"/>
                      <a:pt x="21991" y="8691"/>
                      <a:pt x="18891" y="8691"/>
                    </a:cubicBezTo>
                    <a:cubicBezTo>
                      <a:pt x="18633" y="8627"/>
                      <a:pt x="18375" y="8627"/>
                      <a:pt x="18116" y="862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0" name="Freeform: Shape 579">
                <a:extLst>
                  <a:ext uri="{FF2B5EF4-FFF2-40B4-BE49-F238E27FC236}">
                    <a16:creationId xmlns:a16="http://schemas.microsoft.com/office/drawing/2014/main" id="{825826E3-8A11-43A9-AC96-EAC87F0B5CFE}"/>
                  </a:ext>
                </a:extLst>
              </p:cNvPr>
              <p:cNvSpPr/>
              <p:nvPr/>
            </p:nvSpPr>
            <p:spPr>
              <a:xfrm>
                <a:off x="10876059" y="1700754"/>
                <a:ext cx="33580" cy="43912"/>
              </a:xfrm>
              <a:custGeom>
                <a:avLst/>
                <a:gdLst>
                  <a:gd name="connsiteX0" fmla="*/ 32489 w 33579"/>
                  <a:gd name="connsiteY0" fmla="*/ 12067 h 43911"/>
                  <a:gd name="connsiteX1" fmla="*/ 16732 w 33579"/>
                  <a:gd name="connsiteY1" fmla="*/ 10970 h 43911"/>
                  <a:gd name="connsiteX2" fmla="*/ 9564 w 33579"/>
                  <a:gd name="connsiteY2" fmla="*/ 25758 h 43911"/>
                  <a:gd name="connsiteX3" fmla="*/ 23707 w 33579"/>
                  <a:gd name="connsiteY3" fmla="*/ 34475 h 43911"/>
                  <a:gd name="connsiteX4" fmla="*/ 29002 w 33579"/>
                  <a:gd name="connsiteY4" fmla="*/ 31828 h 43911"/>
                  <a:gd name="connsiteX5" fmla="*/ 27904 w 33579"/>
                  <a:gd name="connsiteY5" fmla="*/ 41256 h 43911"/>
                  <a:gd name="connsiteX6" fmla="*/ 27065 w 33579"/>
                  <a:gd name="connsiteY6" fmla="*/ 42095 h 43911"/>
                  <a:gd name="connsiteX7" fmla="*/ 1040 w 33579"/>
                  <a:gd name="connsiteY7" fmla="*/ 31505 h 43911"/>
                  <a:gd name="connsiteX8" fmla="*/ 21705 w 33579"/>
                  <a:gd name="connsiteY8" fmla="*/ 185 h 43911"/>
                  <a:gd name="connsiteX9" fmla="*/ 32360 w 33579"/>
                  <a:gd name="connsiteY9" fmla="*/ 1477 h 43911"/>
                  <a:gd name="connsiteX10" fmla="*/ 33522 w 33579"/>
                  <a:gd name="connsiteY10" fmla="*/ 3479 h 43911"/>
                  <a:gd name="connsiteX11" fmla="*/ 32489 w 33579"/>
                  <a:gd name="connsiteY11" fmla="*/ 12067 h 43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79" h="43911">
                    <a:moveTo>
                      <a:pt x="32489" y="12067"/>
                    </a:moveTo>
                    <a:cubicBezTo>
                      <a:pt x="27323" y="7999"/>
                      <a:pt x="22028" y="7676"/>
                      <a:pt x="16732" y="10970"/>
                    </a:cubicBezTo>
                    <a:cubicBezTo>
                      <a:pt x="11373" y="14328"/>
                      <a:pt x="8854" y="19300"/>
                      <a:pt x="9564" y="25758"/>
                    </a:cubicBezTo>
                    <a:cubicBezTo>
                      <a:pt x="10404" y="33248"/>
                      <a:pt x="16151" y="36736"/>
                      <a:pt x="23707" y="34475"/>
                    </a:cubicBezTo>
                    <a:cubicBezTo>
                      <a:pt x="25450" y="33959"/>
                      <a:pt x="27065" y="33119"/>
                      <a:pt x="29002" y="31828"/>
                    </a:cubicBezTo>
                    <a:cubicBezTo>
                      <a:pt x="28614" y="35250"/>
                      <a:pt x="28292" y="38285"/>
                      <a:pt x="27904" y="41256"/>
                    </a:cubicBezTo>
                    <a:cubicBezTo>
                      <a:pt x="27840" y="41708"/>
                      <a:pt x="27452" y="41902"/>
                      <a:pt x="27065" y="42095"/>
                    </a:cubicBezTo>
                    <a:cubicBezTo>
                      <a:pt x="17636" y="46228"/>
                      <a:pt x="4915" y="43839"/>
                      <a:pt x="1040" y="31505"/>
                    </a:cubicBezTo>
                    <a:cubicBezTo>
                      <a:pt x="-3351" y="17556"/>
                      <a:pt x="7175" y="1735"/>
                      <a:pt x="21705" y="185"/>
                    </a:cubicBezTo>
                    <a:cubicBezTo>
                      <a:pt x="25386" y="-202"/>
                      <a:pt x="28937" y="121"/>
                      <a:pt x="32360" y="1477"/>
                    </a:cubicBezTo>
                    <a:cubicBezTo>
                      <a:pt x="33329" y="1864"/>
                      <a:pt x="33716" y="2316"/>
                      <a:pt x="33522" y="3479"/>
                    </a:cubicBezTo>
                    <a:cubicBezTo>
                      <a:pt x="33135" y="6255"/>
                      <a:pt x="32876" y="9032"/>
                      <a:pt x="32489" y="1206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1" name="Freeform: Shape 580">
                <a:extLst>
                  <a:ext uri="{FF2B5EF4-FFF2-40B4-BE49-F238E27FC236}">
                    <a16:creationId xmlns:a16="http://schemas.microsoft.com/office/drawing/2014/main" id="{C302C3A9-A8A4-4519-9F22-3CE93A8494EF}"/>
                  </a:ext>
                </a:extLst>
              </p:cNvPr>
              <p:cNvSpPr/>
              <p:nvPr/>
            </p:nvSpPr>
            <p:spPr>
              <a:xfrm>
                <a:off x="11274018" y="1912637"/>
                <a:ext cx="19373" cy="17436"/>
              </a:xfrm>
              <a:custGeom>
                <a:avLst/>
                <a:gdLst>
                  <a:gd name="connsiteX0" fmla="*/ 16242 w 19372"/>
                  <a:gd name="connsiteY0" fmla="*/ 3923 h 17435"/>
                  <a:gd name="connsiteX1" fmla="*/ 11463 w 19372"/>
                  <a:gd name="connsiteY1" fmla="*/ 16063 h 17435"/>
                  <a:gd name="connsiteX2" fmla="*/ 9784 w 19372"/>
                  <a:gd name="connsiteY2" fmla="*/ 18000 h 17435"/>
                  <a:gd name="connsiteX3" fmla="*/ 8169 w 19372"/>
                  <a:gd name="connsiteY3" fmla="*/ 15999 h 17435"/>
                  <a:gd name="connsiteX4" fmla="*/ 3326 w 19372"/>
                  <a:gd name="connsiteY4" fmla="*/ 3664 h 17435"/>
                  <a:gd name="connsiteX5" fmla="*/ 3068 w 19372"/>
                  <a:gd name="connsiteY5" fmla="*/ 5666 h 17435"/>
                  <a:gd name="connsiteX6" fmla="*/ 3068 w 19372"/>
                  <a:gd name="connsiteY6" fmla="*/ 16709 h 17435"/>
                  <a:gd name="connsiteX7" fmla="*/ 1583 w 19372"/>
                  <a:gd name="connsiteY7" fmla="*/ 18000 h 17435"/>
                  <a:gd name="connsiteX8" fmla="*/ 33 w 19372"/>
                  <a:gd name="connsiteY8" fmla="*/ 16709 h 17435"/>
                  <a:gd name="connsiteX9" fmla="*/ 33 w 19372"/>
                  <a:gd name="connsiteY9" fmla="*/ 1340 h 17435"/>
                  <a:gd name="connsiteX10" fmla="*/ 1066 w 19372"/>
                  <a:gd name="connsiteY10" fmla="*/ 177 h 17435"/>
                  <a:gd name="connsiteX11" fmla="*/ 5651 w 19372"/>
                  <a:gd name="connsiteY11" fmla="*/ 2954 h 17435"/>
                  <a:gd name="connsiteX12" fmla="*/ 9848 w 19372"/>
                  <a:gd name="connsiteY12" fmla="*/ 13609 h 17435"/>
                  <a:gd name="connsiteX13" fmla="*/ 14369 w 19372"/>
                  <a:gd name="connsiteY13" fmla="*/ 1985 h 17435"/>
                  <a:gd name="connsiteX14" fmla="*/ 19212 w 19372"/>
                  <a:gd name="connsiteY14" fmla="*/ 306 h 17435"/>
                  <a:gd name="connsiteX15" fmla="*/ 19535 w 19372"/>
                  <a:gd name="connsiteY15" fmla="*/ 1404 h 17435"/>
                  <a:gd name="connsiteX16" fmla="*/ 19599 w 19372"/>
                  <a:gd name="connsiteY16" fmla="*/ 16773 h 17435"/>
                  <a:gd name="connsiteX17" fmla="*/ 18050 w 19372"/>
                  <a:gd name="connsiteY17" fmla="*/ 18000 h 17435"/>
                  <a:gd name="connsiteX18" fmla="*/ 16629 w 19372"/>
                  <a:gd name="connsiteY18" fmla="*/ 16644 h 17435"/>
                  <a:gd name="connsiteX19" fmla="*/ 16629 w 19372"/>
                  <a:gd name="connsiteY19" fmla="*/ 3987 h 17435"/>
                  <a:gd name="connsiteX20" fmla="*/ 16242 w 19372"/>
                  <a:gd name="connsiteY20" fmla="*/ 3923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372" h="17435">
                    <a:moveTo>
                      <a:pt x="16242" y="3923"/>
                    </a:moveTo>
                    <a:cubicBezTo>
                      <a:pt x="14627" y="7991"/>
                      <a:pt x="13077" y="11995"/>
                      <a:pt x="11463" y="16063"/>
                    </a:cubicBezTo>
                    <a:cubicBezTo>
                      <a:pt x="11140" y="16838"/>
                      <a:pt x="11205" y="18000"/>
                      <a:pt x="9784" y="18000"/>
                    </a:cubicBezTo>
                    <a:cubicBezTo>
                      <a:pt x="8363" y="17936"/>
                      <a:pt x="8492" y="16773"/>
                      <a:pt x="8169" y="15999"/>
                    </a:cubicBezTo>
                    <a:cubicBezTo>
                      <a:pt x="6555" y="12124"/>
                      <a:pt x="5070" y="8185"/>
                      <a:pt x="3326" y="3664"/>
                    </a:cubicBezTo>
                    <a:cubicBezTo>
                      <a:pt x="3197" y="4698"/>
                      <a:pt x="3068" y="5150"/>
                      <a:pt x="3068" y="5666"/>
                    </a:cubicBezTo>
                    <a:cubicBezTo>
                      <a:pt x="3068" y="9347"/>
                      <a:pt x="3003" y="13028"/>
                      <a:pt x="3068" y="16709"/>
                    </a:cubicBezTo>
                    <a:cubicBezTo>
                      <a:pt x="3068" y="17871"/>
                      <a:pt x="2551" y="18000"/>
                      <a:pt x="1583" y="18000"/>
                    </a:cubicBezTo>
                    <a:cubicBezTo>
                      <a:pt x="679" y="18000"/>
                      <a:pt x="33" y="18000"/>
                      <a:pt x="33" y="16709"/>
                    </a:cubicBezTo>
                    <a:cubicBezTo>
                      <a:pt x="97" y="11607"/>
                      <a:pt x="97" y="6441"/>
                      <a:pt x="33" y="1340"/>
                    </a:cubicBezTo>
                    <a:cubicBezTo>
                      <a:pt x="33" y="565"/>
                      <a:pt x="227" y="306"/>
                      <a:pt x="1066" y="177"/>
                    </a:cubicBezTo>
                    <a:cubicBezTo>
                      <a:pt x="4230" y="-146"/>
                      <a:pt x="4489" y="-16"/>
                      <a:pt x="5651" y="2954"/>
                    </a:cubicBezTo>
                    <a:cubicBezTo>
                      <a:pt x="7007" y="6377"/>
                      <a:pt x="8363" y="9735"/>
                      <a:pt x="9848" y="13609"/>
                    </a:cubicBezTo>
                    <a:cubicBezTo>
                      <a:pt x="11463" y="9412"/>
                      <a:pt x="12884" y="5666"/>
                      <a:pt x="14369" y="1985"/>
                    </a:cubicBezTo>
                    <a:cubicBezTo>
                      <a:pt x="14950" y="500"/>
                      <a:pt x="17920" y="-468"/>
                      <a:pt x="19212" y="306"/>
                    </a:cubicBezTo>
                    <a:cubicBezTo>
                      <a:pt x="19664" y="565"/>
                      <a:pt x="19535" y="1017"/>
                      <a:pt x="19535" y="1404"/>
                    </a:cubicBezTo>
                    <a:cubicBezTo>
                      <a:pt x="19535" y="6506"/>
                      <a:pt x="19535" y="11672"/>
                      <a:pt x="19599" y="16773"/>
                    </a:cubicBezTo>
                    <a:cubicBezTo>
                      <a:pt x="19599" y="18065"/>
                      <a:pt x="18954" y="17936"/>
                      <a:pt x="18050" y="18000"/>
                    </a:cubicBezTo>
                    <a:cubicBezTo>
                      <a:pt x="17016" y="18065"/>
                      <a:pt x="16629" y="17807"/>
                      <a:pt x="16629" y="16644"/>
                    </a:cubicBezTo>
                    <a:cubicBezTo>
                      <a:pt x="16694" y="12447"/>
                      <a:pt x="16629" y="8249"/>
                      <a:pt x="16629" y="3987"/>
                    </a:cubicBezTo>
                    <a:cubicBezTo>
                      <a:pt x="16500" y="3923"/>
                      <a:pt x="16371" y="3923"/>
                      <a:pt x="16242" y="3923"/>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82" name="Freeform: Shape 581">
                <a:extLst>
                  <a:ext uri="{FF2B5EF4-FFF2-40B4-BE49-F238E27FC236}">
                    <a16:creationId xmlns:a16="http://schemas.microsoft.com/office/drawing/2014/main" id="{80CE6C85-812D-4EC4-B709-BADED148BAAC}"/>
                  </a:ext>
                </a:extLst>
              </p:cNvPr>
              <p:cNvSpPr/>
              <p:nvPr/>
            </p:nvSpPr>
            <p:spPr>
              <a:xfrm>
                <a:off x="11256324" y="1912782"/>
                <a:ext cx="14207" cy="17436"/>
              </a:xfrm>
              <a:custGeom>
                <a:avLst/>
                <a:gdLst>
                  <a:gd name="connsiteX0" fmla="*/ 5651 w 14206"/>
                  <a:gd name="connsiteY0" fmla="*/ 10107 h 17435"/>
                  <a:gd name="connsiteX1" fmla="*/ 5716 w 14206"/>
                  <a:gd name="connsiteY1" fmla="*/ 4359 h 17435"/>
                  <a:gd name="connsiteX2" fmla="*/ 3649 w 14206"/>
                  <a:gd name="connsiteY2" fmla="*/ 2422 h 17435"/>
                  <a:gd name="connsiteX3" fmla="*/ 1389 w 14206"/>
                  <a:gd name="connsiteY3" fmla="*/ 2422 h 17435"/>
                  <a:gd name="connsiteX4" fmla="*/ 33 w 14206"/>
                  <a:gd name="connsiteY4" fmla="*/ 1131 h 17435"/>
                  <a:gd name="connsiteX5" fmla="*/ 1324 w 14206"/>
                  <a:gd name="connsiteY5" fmla="*/ 33 h 17435"/>
                  <a:gd name="connsiteX6" fmla="*/ 12819 w 14206"/>
                  <a:gd name="connsiteY6" fmla="*/ 33 h 17435"/>
                  <a:gd name="connsiteX7" fmla="*/ 14175 w 14206"/>
                  <a:gd name="connsiteY7" fmla="*/ 1260 h 17435"/>
                  <a:gd name="connsiteX8" fmla="*/ 12948 w 14206"/>
                  <a:gd name="connsiteY8" fmla="*/ 2422 h 17435"/>
                  <a:gd name="connsiteX9" fmla="*/ 8880 w 14206"/>
                  <a:gd name="connsiteY9" fmla="*/ 2745 h 17435"/>
                  <a:gd name="connsiteX10" fmla="*/ 8622 w 14206"/>
                  <a:gd name="connsiteY10" fmla="*/ 7136 h 17435"/>
                  <a:gd name="connsiteX11" fmla="*/ 8622 w 14206"/>
                  <a:gd name="connsiteY11" fmla="*/ 16177 h 17435"/>
                  <a:gd name="connsiteX12" fmla="*/ 7072 w 14206"/>
                  <a:gd name="connsiteY12" fmla="*/ 17856 h 17435"/>
                  <a:gd name="connsiteX13" fmla="*/ 5651 w 14206"/>
                  <a:gd name="connsiteY13" fmla="*/ 16306 h 17435"/>
                  <a:gd name="connsiteX14" fmla="*/ 5651 w 14206"/>
                  <a:gd name="connsiteY14" fmla="*/ 10107 h 1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06" h="17435">
                    <a:moveTo>
                      <a:pt x="5651" y="10107"/>
                    </a:moveTo>
                    <a:cubicBezTo>
                      <a:pt x="5651" y="8169"/>
                      <a:pt x="5522" y="6297"/>
                      <a:pt x="5716" y="4359"/>
                    </a:cubicBezTo>
                    <a:cubicBezTo>
                      <a:pt x="5845" y="2616"/>
                      <a:pt x="5134" y="2228"/>
                      <a:pt x="3649" y="2422"/>
                    </a:cubicBezTo>
                    <a:cubicBezTo>
                      <a:pt x="2939" y="2487"/>
                      <a:pt x="2164" y="2422"/>
                      <a:pt x="1389" y="2422"/>
                    </a:cubicBezTo>
                    <a:cubicBezTo>
                      <a:pt x="420" y="2487"/>
                      <a:pt x="33" y="2164"/>
                      <a:pt x="33" y="1131"/>
                    </a:cubicBezTo>
                    <a:cubicBezTo>
                      <a:pt x="33" y="162"/>
                      <a:pt x="549" y="33"/>
                      <a:pt x="1324" y="33"/>
                    </a:cubicBezTo>
                    <a:cubicBezTo>
                      <a:pt x="5134" y="33"/>
                      <a:pt x="8944" y="33"/>
                      <a:pt x="12819" y="33"/>
                    </a:cubicBezTo>
                    <a:cubicBezTo>
                      <a:pt x="13723" y="33"/>
                      <a:pt x="14240" y="162"/>
                      <a:pt x="14175" y="1260"/>
                    </a:cubicBezTo>
                    <a:cubicBezTo>
                      <a:pt x="14175" y="2164"/>
                      <a:pt x="13723" y="2358"/>
                      <a:pt x="12948" y="2422"/>
                    </a:cubicBezTo>
                    <a:cubicBezTo>
                      <a:pt x="11527" y="2487"/>
                      <a:pt x="9590" y="1776"/>
                      <a:pt x="8880" y="2745"/>
                    </a:cubicBezTo>
                    <a:cubicBezTo>
                      <a:pt x="8169" y="3778"/>
                      <a:pt x="8622" y="5651"/>
                      <a:pt x="8622" y="7136"/>
                    </a:cubicBezTo>
                    <a:cubicBezTo>
                      <a:pt x="8622" y="10171"/>
                      <a:pt x="8557" y="13142"/>
                      <a:pt x="8622" y="16177"/>
                    </a:cubicBezTo>
                    <a:cubicBezTo>
                      <a:pt x="8622" y="17339"/>
                      <a:pt x="8428" y="17856"/>
                      <a:pt x="7072" y="17856"/>
                    </a:cubicBezTo>
                    <a:cubicBezTo>
                      <a:pt x="5845" y="17856"/>
                      <a:pt x="5651" y="17339"/>
                      <a:pt x="5651" y="16306"/>
                    </a:cubicBezTo>
                    <a:cubicBezTo>
                      <a:pt x="5716" y="14175"/>
                      <a:pt x="5651" y="12173"/>
                      <a:pt x="5651" y="10107"/>
                    </a:cubicBezTo>
                    <a:close/>
                  </a:path>
                </a:pathLst>
              </a:custGeom>
              <a:solidFill>
                <a:srgbClr val="3E3C40"/>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681" name="Group 680">
            <a:extLst>
              <a:ext uri="{FF2B5EF4-FFF2-40B4-BE49-F238E27FC236}">
                <a16:creationId xmlns:a16="http://schemas.microsoft.com/office/drawing/2014/main" id="{15E7181B-460B-4E54-80CB-A22FEC41DDAF}"/>
              </a:ext>
            </a:extLst>
          </p:cNvPr>
          <p:cNvGrpSpPr/>
          <p:nvPr/>
        </p:nvGrpSpPr>
        <p:grpSpPr>
          <a:xfrm>
            <a:off x="4293071" y="2870266"/>
            <a:ext cx="777240" cy="777240"/>
            <a:chOff x="4484716" y="2094443"/>
            <a:chExt cx="777240" cy="777240"/>
          </a:xfrm>
        </p:grpSpPr>
        <p:grpSp>
          <p:nvGrpSpPr>
            <p:cNvPr id="557" name="Group 556">
              <a:extLst>
                <a:ext uri="{FF2B5EF4-FFF2-40B4-BE49-F238E27FC236}">
                  <a16:creationId xmlns:a16="http://schemas.microsoft.com/office/drawing/2014/main" id="{B0C1F2F7-DB00-482D-905C-8AC27DED7D75}"/>
                </a:ext>
              </a:extLst>
            </p:cNvPr>
            <p:cNvGrpSpPr/>
            <p:nvPr/>
          </p:nvGrpSpPr>
          <p:grpSpPr>
            <a:xfrm>
              <a:off x="4484716" y="2094443"/>
              <a:ext cx="777240" cy="777240"/>
              <a:chOff x="8459300" y="1584018"/>
              <a:chExt cx="777240" cy="777240"/>
            </a:xfrm>
          </p:grpSpPr>
          <p:sp>
            <p:nvSpPr>
              <p:cNvPr id="558" name="Oval 557">
                <a:extLst>
                  <a:ext uri="{FF2B5EF4-FFF2-40B4-BE49-F238E27FC236}">
                    <a16:creationId xmlns:a16="http://schemas.microsoft.com/office/drawing/2014/main" id="{CFFED0FE-4577-4757-BAD6-88F5ACB54184}"/>
                  </a:ext>
                </a:extLst>
              </p:cNvPr>
              <p:cNvSpPr/>
              <p:nvPr/>
            </p:nvSpPr>
            <p:spPr bwMode="auto">
              <a:xfrm>
                <a:off x="8459300" y="1584018"/>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59" name="TextBox 558">
                <a:extLst>
                  <a:ext uri="{FF2B5EF4-FFF2-40B4-BE49-F238E27FC236}">
                    <a16:creationId xmlns:a16="http://schemas.microsoft.com/office/drawing/2014/main" id="{4957892F-1B0C-414D-92DA-77DA76EC8ABB}"/>
                  </a:ext>
                </a:extLst>
              </p:cNvPr>
              <p:cNvSpPr txBox="1"/>
              <p:nvPr/>
            </p:nvSpPr>
            <p:spPr>
              <a:xfrm>
                <a:off x="8527880" y="2047730"/>
                <a:ext cx="640080" cy="24622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ML Services</a:t>
                </a:r>
              </a:p>
            </p:txBody>
          </p:sp>
        </p:grpSp>
        <p:grpSp>
          <p:nvGrpSpPr>
            <p:cNvPr id="668" name="Graphic 4">
              <a:extLst>
                <a:ext uri="{FF2B5EF4-FFF2-40B4-BE49-F238E27FC236}">
                  <a16:creationId xmlns:a16="http://schemas.microsoft.com/office/drawing/2014/main" id="{56F48E3A-4552-4ACB-A920-E53A2890B338}"/>
                </a:ext>
              </a:extLst>
            </p:cNvPr>
            <p:cNvGrpSpPr/>
            <p:nvPr/>
          </p:nvGrpSpPr>
          <p:grpSpPr>
            <a:xfrm>
              <a:off x="4743524" y="2235285"/>
              <a:ext cx="249531" cy="264210"/>
              <a:chOff x="11448302" y="6116320"/>
              <a:chExt cx="515552" cy="545879"/>
            </a:xfrm>
          </p:grpSpPr>
          <p:sp>
            <p:nvSpPr>
              <p:cNvPr id="669" name="Freeform: Shape 668">
                <a:extLst>
                  <a:ext uri="{FF2B5EF4-FFF2-40B4-BE49-F238E27FC236}">
                    <a16:creationId xmlns:a16="http://schemas.microsoft.com/office/drawing/2014/main" id="{30663294-29E0-435D-931F-67B82A92176B}"/>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0" name="Freeform: Shape 669">
                <a:extLst>
                  <a:ext uri="{FF2B5EF4-FFF2-40B4-BE49-F238E27FC236}">
                    <a16:creationId xmlns:a16="http://schemas.microsoft.com/office/drawing/2014/main" id="{454E8CAC-9B79-401E-82E9-05C8B6920D9B}"/>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1" name="Freeform: Shape 670">
                <a:extLst>
                  <a:ext uri="{FF2B5EF4-FFF2-40B4-BE49-F238E27FC236}">
                    <a16:creationId xmlns:a16="http://schemas.microsoft.com/office/drawing/2014/main" id="{8D93DA8C-5281-405C-8F5F-0E76EB6CDE5D}"/>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2" name="Freeform: Shape 671">
                <a:extLst>
                  <a:ext uri="{FF2B5EF4-FFF2-40B4-BE49-F238E27FC236}">
                    <a16:creationId xmlns:a16="http://schemas.microsoft.com/office/drawing/2014/main" id="{284367DB-DF69-40FC-9189-FE95F0169C46}"/>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685" name="Rectangle: Rounded Corners 684">
            <a:extLst>
              <a:ext uri="{FF2B5EF4-FFF2-40B4-BE49-F238E27FC236}">
                <a16:creationId xmlns:a16="http://schemas.microsoft.com/office/drawing/2014/main" id="{D9D35FA5-A069-4B63-BF63-B6C087BA39B0}"/>
              </a:ext>
            </a:extLst>
          </p:cNvPr>
          <p:cNvSpPr/>
          <p:nvPr/>
        </p:nvSpPr>
        <p:spPr bwMode="auto">
          <a:xfrm>
            <a:off x="6900482" y="3261585"/>
            <a:ext cx="1802388" cy="1068139"/>
          </a:xfrm>
          <a:prstGeom prst="roundRect">
            <a:avLst/>
          </a:prstGeom>
          <a:noFill/>
          <a:ln w="63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Hardware acceleration</a:t>
            </a:r>
          </a:p>
        </p:txBody>
      </p:sp>
      <p:cxnSp>
        <p:nvCxnSpPr>
          <p:cNvPr id="686" name="Straight Arrow Connector 685">
            <a:extLst>
              <a:ext uri="{FF2B5EF4-FFF2-40B4-BE49-F238E27FC236}">
                <a16:creationId xmlns:a16="http://schemas.microsoft.com/office/drawing/2014/main" id="{4CEACF4C-D49C-4D66-AC6E-6402350BD7C5}"/>
              </a:ext>
            </a:extLst>
          </p:cNvPr>
          <p:cNvCxnSpPr>
            <a:cxnSpLocks/>
            <a:stCxn id="515" idx="3"/>
            <a:endCxn id="685" idx="1"/>
          </p:cNvCxnSpPr>
          <p:nvPr/>
        </p:nvCxnSpPr>
        <p:spPr>
          <a:xfrm>
            <a:off x="6299523" y="3795655"/>
            <a:ext cx="600959" cy="0"/>
          </a:xfrm>
          <a:prstGeom prst="straightConnector1">
            <a:avLst/>
          </a:prstGeom>
          <a:noFill/>
          <a:ln w="6350" cap="flat" cmpd="sng" algn="ctr">
            <a:solidFill>
              <a:schemeClr val="bg1">
                <a:lumMod val="75000"/>
              </a:schemeClr>
            </a:solidFill>
            <a:prstDash val="solid"/>
            <a:headEnd type="triangle" w="lg" len="med"/>
            <a:tailEnd type="triangle" w="lg" len="med"/>
          </a:ln>
          <a:effectLst/>
        </p:spPr>
      </p:cxnSp>
      <p:grpSp>
        <p:nvGrpSpPr>
          <p:cNvPr id="690" name="Group 689">
            <a:extLst>
              <a:ext uri="{FF2B5EF4-FFF2-40B4-BE49-F238E27FC236}">
                <a16:creationId xmlns:a16="http://schemas.microsoft.com/office/drawing/2014/main" id="{7C3EAD5A-FB27-4BCA-B470-3A3D52913EC0}"/>
              </a:ext>
            </a:extLst>
          </p:cNvPr>
          <p:cNvGrpSpPr/>
          <p:nvPr/>
        </p:nvGrpSpPr>
        <p:grpSpPr>
          <a:xfrm>
            <a:off x="6548804" y="2870266"/>
            <a:ext cx="777240" cy="777240"/>
            <a:chOff x="8459300" y="1584018"/>
            <a:chExt cx="777240" cy="777240"/>
          </a:xfrm>
        </p:grpSpPr>
        <p:sp>
          <p:nvSpPr>
            <p:cNvPr id="696" name="Oval 695">
              <a:extLst>
                <a:ext uri="{FF2B5EF4-FFF2-40B4-BE49-F238E27FC236}">
                  <a16:creationId xmlns:a16="http://schemas.microsoft.com/office/drawing/2014/main" id="{26621CB9-7E3C-4AAD-B67A-F68A2A9881E7}"/>
                </a:ext>
              </a:extLst>
            </p:cNvPr>
            <p:cNvSpPr/>
            <p:nvPr/>
          </p:nvSpPr>
          <p:spPr bwMode="auto">
            <a:xfrm>
              <a:off x="8459300" y="1584018"/>
              <a:ext cx="777240" cy="777240"/>
            </a:xfrm>
            <a:prstGeom prst="ellipse">
              <a:avLst/>
            </a:prstGeom>
            <a:solidFill>
              <a:schemeClr val="bg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697" name="TextBox 696">
              <a:extLst>
                <a:ext uri="{FF2B5EF4-FFF2-40B4-BE49-F238E27FC236}">
                  <a16:creationId xmlns:a16="http://schemas.microsoft.com/office/drawing/2014/main" id="{EDC4C177-8496-4059-9D85-93F06E6C3769}"/>
                </a:ext>
              </a:extLst>
            </p:cNvPr>
            <p:cNvSpPr txBox="1"/>
            <p:nvPr/>
          </p:nvSpPr>
          <p:spPr>
            <a:xfrm>
              <a:off x="8527880" y="2133242"/>
              <a:ext cx="640080" cy="123111"/>
            </a:xfrm>
            <a:prstGeom prst="rect">
              <a:avLst/>
            </a:prstGeom>
          </p:spPr>
          <p:txBody>
            <a:bodyPr wrap="square" lIns="0" tIns="0" rIns="0" bIns="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Docker</a:t>
              </a:r>
            </a:p>
          </p:txBody>
        </p:sp>
      </p:grpSp>
      <p:pic>
        <p:nvPicPr>
          <p:cNvPr id="283" name="Picture 8" descr="Image result for docker">
            <a:extLst>
              <a:ext uri="{FF2B5EF4-FFF2-40B4-BE49-F238E27FC236}">
                <a16:creationId xmlns:a16="http://schemas.microsoft.com/office/drawing/2014/main" id="{B514F4CF-3FD9-4DCE-8264-735D6A91C0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4871" y="3046094"/>
            <a:ext cx="433683" cy="324053"/>
          </a:xfrm>
          <a:prstGeom prst="rect">
            <a:avLst/>
          </a:prstGeom>
          <a:noFill/>
          <a:extLst>
            <a:ext uri="{909E8E84-426E-40DD-AFC4-6F175D3DCCD1}">
              <a14:hiddenFill xmlns:a14="http://schemas.microsoft.com/office/drawing/2010/main">
                <a:solidFill>
                  <a:srgbClr val="FFFFFF"/>
                </a:solidFill>
              </a14:hiddenFill>
            </a:ext>
          </a:extLst>
        </p:spPr>
      </p:pic>
      <p:grpSp>
        <p:nvGrpSpPr>
          <p:cNvPr id="707" name="Group 706">
            <a:extLst>
              <a:ext uri="{FF2B5EF4-FFF2-40B4-BE49-F238E27FC236}">
                <a16:creationId xmlns:a16="http://schemas.microsoft.com/office/drawing/2014/main" id="{1E73E298-FB9F-404E-ADE7-DEE1817C4766}"/>
              </a:ext>
            </a:extLst>
          </p:cNvPr>
          <p:cNvGrpSpPr/>
          <p:nvPr/>
        </p:nvGrpSpPr>
        <p:grpSpPr>
          <a:xfrm>
            <a:off x="7554768" y="3409401"/>
            <a:ext cx="580625" cy="687890"/>
            <a:chOff x="8141563" y="1658959"/>
            <a:chExt cx="703827" cy="833852"/>
          </a:xfrm>
        </p:grpSpPr>
        <p:sp>
          <p:nvSpPr>
            <p:cNvPr id="700" name="server" title="Icon of a server tower">
              <a:extLst>
                <a:ext uri="{FF2B5EF4-FFF2-40B4-BE49-F238E27FC236}">
                  <a16:creationId xmlns:a16="http://schemas.microsoft.com/office/drawing/2014/main" id="{B3FC137B-6259-4412-9376-0507DB3FFD66}"/>
                </a:ext>
              </a:extLst>
            </p:cNvPr>
            <p:cNvSpPr>
              <a:spLocks noChangeAspect="1" noEditPoints="1"/>
            </p:cNvSpPr>
            <p:nvPr/>
          </p:nvSpPr>
          <p:spPr bwMode="auto">
            <a:xfrm>
              <a:off x="8141563" y="1658959"/>
              <a:ext cx="294844" cy="558177"/>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Oval 701">
              <a:extLst>
                <a:ext uri="{FF2B5EF4-FFF2-40B4-BE49-F238E27FC236}">
                  <a16:creationId xmlns:a16="http://schemas.microsoft.com/office/drawing/2014/main" id="{047F9895-924B-4348-9745-63077054072B}"/>
                </a:ext>
              </a:extLst>
            </p:cNvPr>
            <p:cNvSpPr/>
            <p:nvPr/>
          </p:nvSpPr>
          <p:spPr bwMode="auto">
            <a:xfrm>
              <a:off x="8251030" y="1898451"/>
              <a:ext cx="594360" cy="5943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marR="0" lvl="0" indent="-2857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9" name="speedometer_2" title="Icon of a spedometer showing fast speed">
              <a:extLst>
                <a:ext uri="{FF2B5EF4-FFF2-40B4-BE49-F238E27FC236}">
                  <a16:creationId xmlns:a16="http://schemas.microsoft.com/office/drawing/2014/main" id="{95C89C0E-4A38-428A-B918-9A4B78B5B7CC}"/>
                </a:ext>
              </a:extLst>
            </p:cNvPr>
            <p:cNvSpPr>
              <a:spLocks noChangeAspect="1" noEditPoints="1"/>
            </p:cNvSpPr>
            <p:nvPr/>
          </p:nvSpPr>
          <p:spPr bwMode="auto">
            <a:xfrm>
              <a:off x="8311215" y="1958636"/>
              <a:ext cx="473991" cy="47399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solidFill>
              <a:schemeClr val="bg1"/>
            </a:solidFill>
            <a:ln w="15875" cap="sq">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200" name="Straight Arrow Connector 199">
            <a:extLst>
              <a:ext uri="{FF2B5EF4-FFF2-40B4-BE49-F238E27FC236}">
                <a16:creationId xmlns:a16="http://schemas.microsoft.com/office/drawing/2014/main" id="{42C395AD-B5A9-4C40-9581-5CBA5036C27F}"/>
              </a:ext>
            </a:extLst>
          </p:cNvPr>
          <p:cNvCxnSpPr>
            <a:cxnSpLocks/>
          </p:cNvCxnSpPr>
          <p:nvPr/>
        </p:nvCxnSpPr>
        <p:spPr>
          <a:xfrm>
            <a:off x="8748722" y="3795655"/>
            <a:ext cx="600959" cy="0"/>
          </a:xfrm>
          <a:prstGeom prst="straightConnector1">
            <a:avLst/>
          </a:prstGeom>
          <a:noFill/>
          <a:ln w="6350" cap="flat" cmpd="sng" algn="ctr">
            <a:solidFill>
              <a:schemeClr val="bg1">
                <a:lumMod val="75000"/>
              </a:schemeClr>
            </a:solidFill>
            <a:prstDash val="solid"/>
            <a:headEnd type="triangle" w="lg" len="med"/>
            <a:tailEnd type="triangle" w="lg" len="med"/>
          </a:ln>
          <a:effectLst/>
        </p:spPr>
      </p:cxnSp>
      <p:cxnSp>
        <p:nvCxnSpPr>
          <p:cNvPr id="201" name="Straight Arrow Connector 200">
            <a:extLst>
              <a:ext uri="{FF2B5EF4-FFF2-40B4-BE49-F238E27FC236}">
                <a16:creationId xmlns:a16="http://schemas.microsoft.com/office/drawing/2014/main" id="{40A44DE8-A570-4820-93EF-E6BB79531BBB}"/>
              </a:ext>
            </a:extLst>
          </p:cNvPr>
          <p:cNvCxnSpPr>
            <a:cxnSpLocks/>
          </p:cNvCxnSpPr>
          <p:nvPr/>
        </p:nvCxnSpPr>
        <p:spPr>
          <a:xfrm>
            <a:off x="9960870" y="3795655"/>
            <a:ext cx="600959" cy="0"/>
          </a:xfrm>
          <a:prstGeom prst="straightConnector1">
            <a:avLst/>
          </a:prstGeom>
          <a:noFill/>
          <a:ln w="6350" cap="flat" cmpd="sng" algn="ctr">
            <a:solidFill>
              <a:schemeClr val="bg1">
                <a:lumMod val="75000"/>
              </a:schemeClr>
            </a:solidFill>
            <a:prstDash val="solid"/>
            <a:headEnd type="triangle" w="lg" len="med"/>
            <a:tailEnd type="triangle" w="lg" len="med"/>
          </a:ln>
          <a:effectLst/>
        </p:spPr>
      </p:cxnSp>
      <p:grpSp>
        <p:nvGrpSpPr>
          <p:cNvPr id="11" name="Group 10">
            <a:extLst>
              <a:ext uri="{FF2B5EF4-FFF2-40B4-BE49-F238E27FC236}">
                <a16:creationId xmlns:a16="http://schemas.microsoft.com/office/drawing/2014/main" id="{7A691849-573C-46F1-9A73-D5BDB9FF5841}"/>
              </a:ext>
            </a:extLst>
          </p:cNvPr>
          <p:cNvGrpSpPr/>
          <p:nvPr/>
        </p:nvGrpSpPr>
        <p:grpSpPr>
          <a:xfrm>
            <a:off x="10667952" y="3399658"/>
            <a:ext cx="1042876" cy="900562"/>
            <a:chOff x="9680065" y="1484757"/>
            <a:chExt cx="1221615" cy="1054910"/>
          </a:xfrm>
        </p:grpSpPr>
        <p:sp>
          <p:nvSpPr>
            <p:cNvPr id="3" name="Rectangle: Rounded Corners 2">
              <a:extLst>
                <a:ext uri="{FF2B5EF4-FFF2-40B4-BE49-F238E27FC236}">
                  <a16:creationId xmlns:a16="http://schemas.microsoft.com/office/drawing/2014/main" id="{85999F89-17E8-4DE2-AB84-8254CFDCBDE2}"/>
                </a:ext>
              </a:extLst>
            </p:cNvPr>
            <p:cNvSpPr/>
            <p:nvPr/>
          </p:nvSpPr>
          <p:spPr bwMode="auto">
            <a:xfrm>
              <a:off x="9768840" y="1484757"/>
              <a:ext cx="393205" cy="759334"/>
            </a:xfrm>
            <a:custGeom>
              <a:avLst/>
              <a:gdLst>
                <a:gd name="connsiteX0" fmla="*/ 0 w 393205"/>
                <a:gd name="connsiteY0" fmla="*/ 65535 h 759015"/>
                <a:gd name="connsiteX1" fmla="*/ 65535 w 393205"/>
                <a:gd name="connsiteY1" fmla="*/ 0 h 759015"/>
                <a:gd name="connsiteX2" fmla="*/ 327670 w 393205"/>
                <a:gd name="connsiteY2" fmla="*/ 0 h 759015"/>
                <a:gd name="connsiteX3" fmla="*/ 393205 w 393205"/>
                <a:gd name="connsiteY3" fmla="*/ 65535 h 759015"/>
                <a:gd name="connsiteX4" fmla="*/ 393205 w 393205"/>
                <a:gd name="connsiteY4" fmla="*/ 693480 h 759015"/>
                <a:gd name="connsiteX5" fmla="*/ 327670 w 393205"/>
                <a:gd name="connsiteY5" fmla="*/ 759015 h 759015"/>
                <a:gd name="connsiteX6" fmla="*/ 65535 w 393205"/>
                <a:gd name="connsiteY6" fmla="*/ 759015 h 759015"/>
                <a:gd name="connsiteX7" fmla="*/ 0 w 393205"/>
                <a:gd name="connsiteY7" fmla="*/ 693480 h 759015"/>
                <a:gd name="connsiteX8" fmla="*/ 0 w 393205"/>
                <a:gd name="connsiteY8" fmla="*/ 65535 h 759015"/>
                <a:gd name="connsiteX0" fmla="*/ 0 w 393205"/>
                <a:gd name="connsiteY0" fmla="*/ 65535 h 759334"/>
                <a:gd name="connsiteX1" fmla="*/ 65535 w 393205"/>
                <a:gd name="connsiteY1" fmla="*/ 0 h 759334"/>
                <a:gd name="connsiteX2" fmla="*/ 327670 w 393205"/>
                <a:gd name="connsiteY2" fmla="*/ 0 h 759334"/>
                <a:gd name="connsiteX3" fmla="*/ 393205 w 393205"/>
                <a:gd name="connsiteY3" fmla="*/ 65535 h 759334"/>
                <a:gd name="connsiteX4" fmla="*/ 393205 w 393205"/>
                <a:gd name="connsiteY4" fmla="*/ 693480 h 759334"/>
                <a:gd name="connsiteX5" fmla="*/ 327670 w 393205"/>
                <a:gd name="connsiteY5" fmla="*/ 759015 h 759334"/>
                <a:gd name="connsiteX6" fmla="*/ 179070 w 393205"/>
                <a:gd name="connsiteY6" fmla="*/ 759334 h 759334"/>
                <a:gd name="connsiteX7" fmla="*/ 65535 w 393205"/>
                <a:gd name="connsiteY7" fmla="*/ 759015 h 759334"/>
                <a:gd name="connsiteX8" fmla="*/ 0 w 393205"/>
                <a:gd name="connsiteY8" fmla="*/ 693480 h 759334"/>
                <a:gd name="connsiteX9" fmla="*/ 0 w 393205"/>
                <a:gd name="connsiteY9" fmla="*/ 65535 h 759334"/>
                <a:gd name="connsiteX0" fmla="*/ 0 w 393205"/>
                <a:gd name="connsiteY0" fmla="*/ 65535 h 759334"/>
                <a:gd name="connsiteX1" fmla="*/ 65535 w 393205"/>
                <a:gd name="connsiteY1" fmla="*/ 0 h 759334"/>
                <a:gd name="connsiteX2" fmla="*/ 327670 w 393205"/>
                <a:gd name="connsiteY2" fmla="*/ 0 h 759334"/>
                <a:gd name="connsiteX3" fmla="*/ 393205 w 393205"/>
                <a:gd name="connsiteY3" fmla="*/ 65535 h 759334"/>
                <a:gd name="connsiteX4" fmla="*/ 393205 w 393205"/>
                <a:gd name="connsiteY4" fmla="*/ 693480 h 759334"/>
                <a:gd name="connsiteX5" fmla="*/ 327670 w 393205"/>
                <a:gd name="connsiteY5" fmla="*/ 759015 h 759334"/>
                <a:gd name="connsiteX6" fmla="*/ 179070 w 393205"/>
                <a:gd name="connsiteY6" fmla="*/ 759334 h 759334"/>
                <a:gd name="connsiteX7" fmla="*/ 65535 w 393205"/>
                <a:gd name="connsiteY7" fmla="*/ 759015 h 759334"/>
                <a:gd name="connsiteX8" fmla="*/ 0 w 393205"/>
                <a:gd name="connsiteY8" fmla="*/ 693480 h 759334"/>
                <a:gd name="connsiteX9" fmla="*/ 0 w 393205"/>
                <a:gd name="connsiteY9" fmla="*/ 65535 h 759334"/>
                <a:gd name="connsiteX0" fmla="*/ 0 w 393205"/>
                <a:gd name="connsiteY0" fmla="*/ 65535 h 759334"/>
                <a:gd name="connsiteX1" fmla="*/ 65535 w 393205"/>
                <a:gd name="connsiteY1" fmla="*/ 0 h 759334"/>
                <a:gd name="connsiteX2" fmla="*/ 327670 w 393205"/>
                <a:gd name="connsiteY2" fmla="*/ 0 h 759334"/>
                <a:gd name="connsiteX3" fmla="*/ 393205 w 393205"/>
                <a:gd name="connsiteY3" fmla="*/ 65535 h 759334"/>
                <a:gd name="connsiteX4" fmla="*/ 393205 w 393205"/>
                <a:gd name="connsiteY4" fmla="*/ 693480 h 759334"/>
                <a:gd name="connsiteX5" fmla="*/ 327670 w 393205"/>
                <a:gd name="connsiteY5" fmla="*/ 759015 h 759334"/>
                <a:gd name="connsiteX6" fmla="*/ 179070 w 393205"/>
                <a:gd name="connsiteY6" fmla="*/ 759334 h 759334"/>
                <a:gd name="connsiteX7" fmla="*/ 65535 w 393205"/>
                <a:gd name="connsiteY7" fmla="*/ 759015 h 759334"/>
                <a:gd name="connsiteX8" fmla="*/ 0 w 393205"/>
                <a:gd name="connsiteY8" fmla="*/ 693480 h 759334"/>
                <a:gd name="connsiteX9" fmla="*/ 0 w 393205"/>
                <a:gd name="connsiteY9" fmla="*/ 65535 h 759334"/>
                <a:gd name="connsiteX0" fmla="*/ 65535 w 393205"/>
                <a:gd name="connsiteY0" fmla="*/ 759015 h 850455"/>
                <a:gd name="connsiteX1" fmla="*/ 0 w 393205"/>
                <a:gd name="connsiteY1" fmla="*/ 693480 h 850455"/>
                <a:gd name="connsiteX2" fmla="*/ 0 w 393205"/>
                <a:gd name="connsiteY2" fmla="*/ 65535 h 850455"/>
                <a:gd name="connsiteX3" fmla="*/ 65535 w 393205"/>
                <a:gd name="connsiteY3" fmla="*/ 0 h 850455"/>
                <a:gd name="connsiteX4" fmla="*/ 327670 w 393205"/>
                <a:gd name="connsiteY4" fmla="*/ 0 h 850455"/>
                <a:gd name="connsiteX5" fmla="*/ 393205 w 393205"/>
                <a:gd name="connsiteY5" fmla="*/ 65535 h 850455"/>
                <a:gd name="connsiteX6" fmla="*/ 393205 w 393205"/>
                <a:gd name="connsiteY6" fmla="*/ 693480 h 850455"/>
                <a:gd name="connsiteX7" fmla="*/ 327670 w 393205"/>
                <a:gd name="connsiteY7" fmla="*/ 759015 h 850455"/>
                <a:gd name="connsiteX8" fmla="*/ 179070 w 393205"/>
                <a:gd name="connsiteY8" fmla="*/ 759334 h 850455"/>
                <a:gd name="connsiteX9" fmla="*/ 156975 w 393205"/>
                <a:gd name="connsiteY9" fmla="*/ 850455 h 850455"/>
                <a:gd name="connsiteX0" fmla="*/ 65535 w 393205"/>
                <a:gd name="connsiteY0" fmla="*/ 759015 h 759334"/>
                <a:gd name="connsiteX1" fmla="*/ 0 w 393205"/>
                <a:gd name="connsiteY1" fmla="*/ 693480 h 759334"/>
                <a:gd name="connsiteX2" fmla="*/ 0 w 393205"/>
                <a:gd name="connsiteY2" fmla="*/ 65535 h 759334"/>
                <a:gd name="connsiteX3" fmla="*/ 65535 w 393205"/>
                <a:gd name="connsiteY3" fmla="*/ 0 h 759334"/>
                <a:gd name="connsiteX4" fmla="*/ 327670 w 393205"/>
                <a:gd name="connsiteY4" fmla="*/ 0 h 759334"/>
                <a:gd name="connsiteX5" fmla="*/ 393205 w 393205"/>
                <a:gd name="connsiteY5" fmla="*/ 65535 h 759334"/>
                <a:gd name="connsiteX6" fmla="*/ 393205 w 393205"/>
                <a:gd name="connsiteY6" fmla="*/ 693480 h 759334"/>
                <a:gd name="connsiteX7" fmla="*/ 327670 w 393205"/>
                <a:gd name="connsiteY7" fmla="*/ 759015 h 759334"/>
                <a:gd name="connsiteX8" fmla="*/ 179070 w 393205"/>
                <a:gd name="connsiteY8" fmla="*/ 759334 h 75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205" h="759334">
                  <a:moveTo>
                    <a:pt x="65535" y="759015"/>
                  </a:moveTo>
                  <a:cubicBezTo>
                    <a:pt x="29341" y="759015"/>
                    <a:pt x="0" y="729674"/>
                    <a:pt x="0" y="693480"/>
                  </a:cubicBezTo>
                  <a:lnTo>
                    <a:pt x="0" y="65535"/>
                  </a:lnTo>
                  <a:cubicBezTo>
                    <a:pt x="0" y="29341"/>
                    <a:pt x="29341" y="0"/>
                    <a:pt x="65535" y="0"/>
                  </a:cubicBezTo>
                  <a:lnTo>
                    <a:pt x="327670" y="0"/>
                  </a:lnTo>
                  <a:cubicBezTo>
                    <a:pt x="363864" y="0"/>
                    <a:pt x="393205" y="29341"/>
                    <a:pt x="393205" y="65535"/>
                  </a:cubicBezTo>
                  <a:lnTo>
                    <a:pt x="393205" y="693480"/>
                  </a:lnTo>
                  <a:cubicBezTo>
                    <a:pt x="393205" y="729674"/>
                    <a:pt x="363864" y="759015"/>
                    <a:pt x="327670" y="759015"/>
                  </a:cubicBezTo>
                  <a:lnTo>
                    <a:pt x="179070" y="759334"/>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lgn="l" defTabSz="932472" fontAlgn="base">
                <a:lnSpc>
                  <a:spcPct val="90000"/>
                </a:lnSpc>
                <a:spcBef>
                  <a:spcPct val="0"/>
                </a:spcBef>
                <a:spcAft>
                  <a:spcPct val="0"/>
                </a:spcAft>
                <a:buFont typeface="Arial" panose="020B0604020202020204" pitchFamily="34" charset="0"/>
                <a:buChar char="•"/>
              </a:pPr>
              <a:endParaRPr lang="en-IN" sz="105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035BBA96-4F96-4329-AC81-89F7CE2532E8}"/>
                </a:ext>
              </a:extLst>
            </p:cNvPr>
            <p:cNvSpPr/>
            <p:nvPr/>
          </p:nvSpPr>
          <p:spPr bwMode="auto">
            <a:xfrm>
              <a:off x="9853682" y="1578786"/>
              <a:ext cx="223520" cy="223520"/>
            </a:xfrm>
            <a:prstGeom prst="ellipse">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defTabSz="932472" fontAlgn="base">
                <a:lnSpc>
                  <a:spcPct val="90000"/>
                </a:lnSpc>
                <a:spcBef>
                  <a:spcPct val="0"/>
                </a:spcBef>
                <a:spcAft>
                  <a:spcPct val="0"/>
                </a:spcAft>
                <a:buFont typeface="Arial" panose="020B0604020202020204" pitchFamily="34" charset="0"/>
                <a:buChar char="•"/>
              </a:pPr>
              <a:endParaRPr lang="en-IN" sz="1050" err="1">
                <a:gradFill>
                  <a:gsLst>
                    <a:gs pos="0">
                      <a:srgbClr val="FFFFFF"/>
                    </a:gs>
                    <a:gs pos="100000">
                      <a:srgbClr val="FFFFFF"/>
                    </a:gs>
                  </a:gsLst>
                  <a:lin ang="5400000" scaled="0"/>
                </a:gradFill>
                <a:cs typeface="Segoe UI" pitchFamily="34" charset="0"/>
              </a:endParaRPr>
            </a:p>
          </p:txBody>
        </p:sp>
        <p:sp>
          <p:nvSpPr>
            <p:cNvPr id="205" name="Freeform: Shape 204">
              <a:extLst>
                <a:ext uri="{FF2B5EF4-FFF2-40B4-BE49-F238E27FC236}">
                  <a16:creationId xmlns:a16="http://schemas.microsoft.com/office/drawing/2014/main" id="{0C56E677-0ADC-4EB3-8FE9-6D1BA2B2EC84}"/>
                </a:ext>
              </a:extLst>
            </p:cNvPr>
            <p:cNvSpPr/>
            <p:nvPr/>
          </p:nvSpPr>
          <p:spPr bwMode="auto">
            <a:xfrm>
              <a:off x="9839326" y="2189836"/>
              <a:ext cx="106680" cy="167284"/>
            </a:xfrm>
            <a:custGeom>
              <a:avLst/>
              <a:gdLst>
                <a:gd name="connsiteX0" fmla="*/ 16635 w 99807"/>
                <a:gd name="connsiteY0" fmla="*/ 0 h 167284"/>
                <a:gd name="connsiteX1" fmla="*/ 83172 w 99807"/>
                <a:gd name="connsiteY1" fmla="*/ 0 h 167284"/>
                <a:gd name="connsiteX2" fmla="*/ 99807 w 99807"/>
                <a:gd name="connsiteY2" fmla="*/ 16635 h 167284"/>
                <a:gd name="connsiteX3" fmla="*/ 99807 w 99807"/>
                <a:gd name="connsiteY3" fmla="*/ 167284 h 167284"/>
                <a:gd name="connsiteX4" fmla="*/ 0 w 99807"/>
                <a:gd name="connsiteY4" fmla="*/ 167284 h 167284"/>
                <a:gd name="connsiteX5" fmla="*/ 0 w 99807"/>
                <a:gd name="connsiteY5" fmla="*/ 16635 h 167284"/>
                <a:gd name="connsiteX6" fmla="*/ 16635 w 99807"/>
                <a:gd name="connsiteY6" fmla="*/ 0 h 167284"/>
                <a:gd name="connsiteX0" fmla="*/ 0 w 99807"/>
                <a:gd name="connsiteY0" fmla="*/ 167284 h 258724"/>
                <a:gd name="connsiteX1" fmla="*/ 0 w 99807"/>
                <a:gd name="connsiteY1" fmla="*/ 16635 h 258724"/>
                <a:gd name="connsiteX2" fmla="*/ 16635 w 99807"/>
                <a:gd name="connsiteY2" fmla="*/ 0 h 258724"/>
                <a:gd name="connsiteX3" fmla="*/ 83172 w 99807"/>
                <a:gd name="connsiteY3" fmla="*/ 0 h 258724"/>
                <a:gd name="connsiteX4" fmla="*/ 99807 w 99807"/>
                <a:gd name="connsiteY4" fmla="*/ 16635 h 258724"/>
                <a:gd name="connsiteX5" fmla="*/ 99807 w 99807"/>
                <a:gd name="connsiteY5" fmla="*/ 167284 h 258724"/>
                <a:gd name="connsiteX6" fmla="*/ 91440 w 99807"/>
                <a:gd name="connsiteY6" fmla="*/ 258724 h 258724"/>
                <a:gd name="connsiteX0" fmla="*/ 0 w 99807"/>
                <a:gd name="connsiteY0" fmla="*/ 167284 h 167284"/>
                <a:gd name="connsiteX1" fmla="*/ 0 w 99807"/>
                <a:gd name="connsiteY1" fmla="*/ 16635 h 167284"/>
                <a:gd name="connsiteX2" fmla="*/ 16635 w 99807"/>
                <a:gd name="connsiteY2" fmla="*/ 0 h 167284"/>
                <a:gd name="connsiteX3" fmla="*/ 83172 w 99807"/>
                <a:gd name="connsiteY3" fmla="*/ 0 h 167284"/>
                <a:gd name="connsiteX4" fmla="*/ 99807 w 99807"/>
                <a:gd name="connsiteY4" fmla="*/ 16635 h 167284"/>
                <a:gd name="connsiteX5" fmla="*/ 99807 w 99807"/>
                <a:gd name="connsiteY5" fmla="*/ 167284 h 167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07" h="167284">
                  <a:moveTo>
                    <a:pt x="0" y="167284"/>
                  </a:moveTo>
                  <a:lnTo>
                    <a:pt x="0" y="16635"/>
                  </a:lnTo>
                  <a:cubicBezTo>
                    <a:pt x="0" y="7448"/>
                    <a:pt x="7448" y="0"/>
                    <a:pt x="16635" y="0"/>
                  </a:cubicBezTo>
                  <a:lnTo>
                    <a:pt x="83172" y="0"/>
                  </a:lnTo>
                  <a:cubicBezTo>
                    <a:pt x="92359" y="0"/>
                    <a:pt x="99807" y="7448"/>
                    <a:pt x="99807" y="16635"/>
                  </a:cubicBezTo>
                  <a:lnTo>
                    <a:pt x="99807" y="167284"/>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defTabSz="932472" fontAlgn="base">
                <a:lnSpc>
                  <a:spcPct val="90000"/>
                </a:lnSpc>
                <a:spcBef>
                  <a:spcPct val="0"/>
                </a:spcBef>
                <a:spcAft>
                  <a:spcPct val="0"/>
                </a:spcAft>
                <a:buFont typeface="Arial" panose="020B0604020202020204" pitchFamily="34" charset="0"/>
                <a:buChar char="•"/>
              </a:pPr>
              <a:endParaRPr lang="en-IN" sz="1050" err="1">
                <a:gradFill>
                  <a:gsLst>
                    <a:gs pos="0">
                      <a:srgbClr val="FFFFFF"/>
                    </a:gs>
                    <a:gs pos="100000">
                      <a:srgbClr val="FFFFFF"/>
                    </a:gs>
                  </a:gsLst>
                  <a:lin ang="5400000" scaled="0"/>
                </a:gradFill>
                <a:cs typeface="Segoe UI" pitchFamily="34" charset="0"/>
              </a:endParaRPr>
            </a:p>
          </p:txBody>
        </p:sp>
        <p:sp>
          <p:nvSpPr>
            <p:cNvPr id="204" name="Freeform: Shape 203">
              <a:extLst>
                <a:ext uri="{FF2B5EF4-FFF2-40B4-BE49-F238E27FC236}">
                  <a16:creationId xmlns:a16="http://schemas.microsoft.com/office/drawing/2014/main" id="{BA84A9CD-9831-4282-9ECE-4799DD86A147}"/>
                </a:ext>
              </a:extLst>
            </p:cNvPr>
            <p:cNvSpPr/>
            <p:nvPr/>
          </p:nvSpPr>
          <p:spPr bwMode="auto">
            <a:xfrm>
              <a:off x="9680065" y="2349500"/>
              <a:ext cx="582170" cy="109886"/>
            </a:xfrm>
            <a:custGeom>
              <a:avLst/>
              <a:gdLst>
                <a:gd name="connsiteX0" fmla="*/ 54943 w 582170"/>
                <a:gd name="connsiteY0" fmla="*/ 0 h 109886"/>
                <a:gd name="connsiteX1" fmla="*/ 166132 w 582170"/>
                <a:gd name="connsiteY1" fmla="*/ 0 h 109886"/>
                <a:gd name="connsiteX2" fmla="*/ 166132 w 582170"/>
                <a:gd name="connsiteY2" fmla="*/ 12769 h 109886"/>
                <a:gd name="connsiteX3" fmla="*/ 182767 w 582170"/>
                <a:gd name="connsiteY3" fmla="*/ 29404 h 109886"/>
                <a:gd name="connsiteX4" fmla="*/ 249304 w 582170"/>
                <a:gd name="connsiteY4" fmla="*/ 29404 h 109886"/>
                <a:gd name="connsiteX5" fmla="*/ 265939 w 582170"/>
                <a:gd name="connsiteY5" fmla="*/ 12769 h 109886"/>
                <a:gd name="connsiteX6" fmla="*/ 265939 w 582170"/>
                <a:gd name="connsiteY6" fmla="*/ 0 h 109886"/>
                <a:gd name="connsiteX7" fmla="*/ 527227 w 582170"/>
                <a:gd name="connsiteY7" fmla="*/ 0 h 109886"/>
                <a:gd name="connsiteX8" fmla="*/ 582170 w 582170"/>
                <a:gd name="connsiteY8" fmla="*/ 54943 h 109886"/>
                <a:gd name="connsiteX9" fmla="*/ 527227 w 582170"/>
                <a:gd name="connsiteY9" fmla="*/ 109886 h 109886"/>
                <a:gd name="connsiteX10" fmla="*/ 54943 w 582170"/>
                <a:gd name="connsiteY10" fmla="*/ 109886 h 109886"/>
                <a:gd name="connsiteX11" fmla="*/ 0 w 582170"/>
                <a:gd name="connsiteY11" fmla="*/ 54943 h 109886"/>
                <a:gd name="connsiteX12" fmla="*/ 54943 w 582170"/>
                <a:gd name="connsiteY12" fmla="*/ 0 h 109886"/>
                <a:gd name="connsiteX0" fmla="*/ 54943 w 582170"/>
                <a:gd name="connsiteY0" fmla="*/ 0 h 109886"/>
                <a:gd name="connsiteX1" fmla="*/ 166132 w 582170"/>
                <a:gd name="connsiteY1" fmla="*/ 0 h 109886"/>
                <a:gd name="connsiteX2" fmla="*/ 166132 w 582170"/>
                <a:gd name="connsiteY2" fmla="*/ 12769 h 109886"/>
                <a:gd name="connsiteX3" fmla="*/ 182767 w 582170"/>
                <a:gd name="connsiteY3" fmla="*/ 29404 h 109886"/>
                <a:gd name="connsiteX4" fmla="*/ 241684 w 582170"/>
                <a:gd name="connsiteY4" fmla="*/ 29404 h 109886"/>
                <a:gd name="connsiteX5" fmla="*/ 265939 w 582170"/>
                <a:gd name="connsiteY5" fmla="*/ 12769 h 109886"/>
                <a:gd name="connsiteX6" fmla="*/ 265939 w 582170"/>
                <a:gd name="connsiteY6" fmla="*/ 0 h 109886"/>
                <a:gd name="connsiteX7" fmla="*/ 527227 w 582170"/>
                <a:gd name="connsiteY7" fmla="*/ 0 h 109886"/>
                <a:gd name="connsiteX8" fmla="*/ 582170 w 582170"/>
                <a:gd name="connsiteY8" fmla="*/ 54943 h 109886"/>
                <a:gd name="connsiteX9" fmla="*/ 527227 w 582170"/>
                <a:gd name="connsiteY9" fmla="*/ 109886 h 109886"/>
                <a:gd name="connsiteX10" fmla="*/ 54943 w 582170"/>
                <a:gd name="connsiteY10" fmla="*/ 109886 h 109886"/>
                <a:gd name="connsiteX11" fmla="*/ 0 w 582170"/>
                <a:gd name="connsiteY11" fmla="*/ 54943 h 109886"/>
                <a:gd name="connsiteX12" fmla="*/ 54943 w 582170"/>
                <a:gd name="connsiteY12" fmla="*/ 0 h 109886"/>
                <a:gd name="connsiteX0" fmla="*/ 241684 w 582170"/>
                <a:gd name="connsiteY0" fmla="*/ 29404 h 120844"/>
                <a:gd name="connsiteX1" fmla="*/ 265939 w 582170"/>
                <a:gd name="connsiteY1" fmla="*/ 12769 h 120844"/>
                <a:gd name="connsiteX2" fmla="*/ 265939 w 582170"/>
                <a:gd name="connsiteY2" fmla="*/ 0 h 120844"/>
                <a:gd name="connsiteX3" fmla="*/ 527227 w 582170"/>
                <a:gd name="connsiteY3" fmla="*/ 0 h 120844"/>
                <a:gd name="connsiteX4" fmla="*/ 582170 w 582170"/>
                <a:gd name="connsiteY4" fmla="*/ 54943 h 120844"/>
                <a:gd name="connsiteX5" fmla="*/ 527227 w 582170"/>
                <a:gd name="connsiteY5" fmla="*/ 109886 h 120844"/>
                <a:gd name="connsiteX6" fmla="*/ 54943 w 582170"/>
                <a:gd name="connsiteY6" fmla="*/ 109886 h 120844"/>
                <a:gd name="connsiteX7" fmla="*/ 0 w 582170"/>
                <a:gd name="connsiteY7" fmla="*/ 54943 h 120844"/>
                <a:gd name="connsiteX8" fmla="*/ 54943 w 582170"/>
                <a:gd name="connsiteY8" fmla="*/ 0 h 120844"/>
                <a:gd name="connsiteX9" fmla="*/ 166132 w 582170"/>
                <a:gd name="connsiteY9" fmla="*/ 0 h 120844"/>
                <a:gd name="connsiteX10" fmla="*/ 166132 w 582170"/>
                <a:gd name="connsiteY10" fmla="*/ 12769 h 120844"/>
                <a:gd name="connsiteX11" fmla="*/ 182767 w 582170"/>
                <a:gd name="connsiteY11" fmla="*/ 29404 h 120844"/>
                <a:gd name="connsiteX12" fmla="*/ 333124 w 582170"/>
                <a:gd name="connsiteY12" fmla="*/ 120844 h 120844"/>
                <a:gd name="connsiteX0" fmla="*/ 241684 w 582170"/>
                <a:gd name="connsiteY0" fmla="*/ 29404 h 109886"/>
                <a:gd name="connsiteX1" fmla="*/ 265939 w 582170"/>
                <a:gd name="connsiteY1" fmla="*/ 12769 h 109886"/>
                <a:gd name="connsiteX2" fmla="*/ 265939 w 582170"/>
                <a:gd name="connsiteY2" fmla="*/ 0 h 109886"/>
                <a:gd name="connsiteX3" fmla="*/ 527227 w 582170"/>
                <a:gd name="connsiteY3" fmla="*/ 0 h 109886"/>
                <a:gd name="connsiteX4" fmla="*/ 582170 w 582170"/>
                <a:gd name="connsiteY4" fmla="*/ 54943 h 109886"/>
                <a:gd name="connsiteX5" fmla="*/ 527227 w 582170"/>
                <a:gd name="connsiteY5" fmla="*/ 109886 h 109886"/>
                <a:gd name="connsiteX6" fmla="*/ 54943 w 582170"/>
                <a:gd name="connsiteY6" fmla="*/ 109886 h 109886"/>
                <a:gd name="connsiteX7" fmla="*/ 0 w 582170"/>
                <a:gd name="connsiteY7" fmla="*/ 54943 h 109886"/>
                <a:gd name="connsiteX8" fmla="*/ 54943 w 582170"/>
                <a:gd name="connsiteY8" fmla="*/ 0 h 109886"/>
                <a:gd name="connsiteX9" fmla="*/ 166132 w 582170"/>
                <a:gd name="connsiteY9" fmla="*/ 0 h 109886"/>
                <a:gd name="connsiteX10" fmla="*/ 166132 w 582170"/>
                <a:gd name="connsiteY10" fmla="*/ 12769 h 109886"/>
                <a:gd name="connsiteX11" fmla="*/ 182767 w 582170"/>
                <a:gd name="connsiteY11" fmla="*/ 29404 h 109886"/>
                <a:gd name="connsiteX0" fmla="*/ 241684 w 582170"/>
                <a:gd name="connsiteY0" fmla="*/ 29404 h 109886"/>
                <a:gd name="connsiteX1" fmla="*/ 265939 w 582170"/>
                <a:gd name="connsiteY1" fmla="*/ 12769 h 109886"/>
                <a:gd name="connsiteX2" fmla="*/ 265939 w 582170"/>
                <a:gd name="connsiteY2" fmla="*/ 0 h 109886"/>
                <a:gd name="connsiteX3" fmla="*/ 527227 w 582170"/>
                <a:gd name="connsiteY3" fmla="*/ 0 h 109886"/>
                <a:gd name="connsiteX4" fmla="*/ 582170 w 582170"/>
                <a:gd name="connsiteY4" fmla="*/ 54943 h 109886"/>
                <a:gd name="connsiteX5" fmla="*/ 527227 w 582170"/>
                <a:gd name="connsiteY5" fmla="*/ 109886 h 109886"/>
                <a:gd name="connsiteX6" fmla="*/ 54943 w 582170"/>
                <a:gd name="connsiteY6" fmla="*/ 109886 h 109886"/>
                <a:gd name="connsiteX7" fmla="*/ 0 w 582170"/>
                <a:gd name="connsiteY7" fmla="*/ 54943 h 109886"/>
                <a:gd name="connsiteX8" fmla="*/ 54943 w 582170"/>
                <a:gd name="connsiteY8" fmla="*/ 0 h 109886"/>
                <a:gd name="connsiteX9" fmla="*/ 166132 w 582170"/>
                <a:gd name="connsiteY9" fmla="*/ 0 h 109886"/>
                <a:gd name="connsiteX10" fmla="*/ 166132 w 582170"/>
                <a:gd name="connsiteY10" fmla="*/ 12769 h 109886"/>
                <a:gd name="connsiteX0" fmla="*/ 241684 w 582170"/>
                <a:gd name="connsiteY0" fmla="*/ 29404 h 109886"/>
                <a:gd name="connsiteX1" fmla="*/ 265939 w 582170"/>
                <a:gd name="connsiteY1" fmla="*/ 12769 h 109886"/>
                <a:gd name="connsiteX2" fmla="*/ 265939 w 582170"/>
                <a:gd name="connsiteY2" fmla="*/ 0 h 109886"/>
                <a:gd name="connsiteX3" fmla="*/ 527227 w 582170"/>
                <a:gd name="connsiteY3" fmla="*/ 0 h 109886"/>
                <a:gd name="connsiteX4" fmla="*/ 582170 w 582170"/>
                <a:gd name="connsiteY4" fmla="*/ 54943 h 109886"/>
                <a:gd name="connsiteX5" fmla="*/ 527227 w 582170"/>
                <a:gd name="connsiteY5" fmla="*/ 109886 h 109886"/>
                <a:gd name="connsiteX6" fmla="*/ 54943 w 582170"/>
                <a:gd name="connsiteY6" fmla="*/ 109886 h 109886"/>
                <a:gd name="connsiteX7" fmla="*/ 0 w 582170"/>
                <a:gd name="connsiteY7" fmla="*/ 54943 h 109886"/>
                <a:gd name="connsiteX8" fmla="*/ 54943 w 582170"/>
                <a:gd name="connsiteY8" fmla="*/ 0 h 109886"/>
                <a:gd name="connsiteX9" fmla="*/ 166132 w 582170"/>
                <a:gd name="connsiteY9" fmla="*/ 0 h 109886"/>
                <a:gd name="connsiteX0" fmla="*/ 265939 w 582170"/>
                <a:gd name="connsiteY0" fmla="*/ 12769 h 109886"/>
                <a:gd name="connsiteX1" fmla="*/ 265939 w 582170"/>
                <a:gd name="connsiteY1" fmla="*/ 0 h 109886"/>
                <a:gd name="connsiteX2" fmla="*/ 527227 w 582170"/>
                <a:gd name="connsiteY2" fmla="*/ 0 h 109886"/>
                <a:gd name="connsiteX3" fmla="*/ 582170 w 582170"/>
                <a:gd name="connsiteY3" fmla="*/ 54943 h 109886"/>
                <a:gd name="connsiteX4" fmla="*/ 527227 w 582170"/>
                <a:gd name="connsiteY4" fmla="*/ 109886 h 109886"/>
                <a:gd name="connsiteX5" fmla="*/ 54943 w 582170"/>
                <a:gd name="connsiteY5" fmla="*/ 109886 h 109886"/>
                <a:gd name="connsiteX6" fmla="*/ 0 w 582170"/>
                <a:gd name="connsiteY6" fmla="*/ 54943 h 109886"/>
                <a:gd name="connsiteX7" fmla="*/ 54943 w 582170"/>
                <a:gd name="connsiteY7" fmla="*/ 0 h 109886"/>
                <a:gd name="connsiteX8" fmla="*/ 166132 w 582170"/>
                <a:gd name="connsiteY8" fmla="*/ 0 h 109886"/>
                <a:gd name="connsiteX0" fmla="*/ 265939 w 582170"/>
                <a:gd name="connsiteY0" fmla="*/ 0 h 109886"/>
                <a:gd name="connsiteX1" fmla="*/ 527227 w 582170"/>
                <a:gd name="connsiteY1" fmla="*/ 0 h 109886"/>
                <a:gd name="connsiteX2" fmla="*/ 582170 w 582170"/>
                <a:gd name="connsiteY2" fmla="*/ 54943 h 109886"/>
                <a:gd name="connsiteX3" fmla="*/ 527227 w 582170"/>
                <a:gd name="connsiteY3" fmla="*/ 109886 h 109886"/>
                <a:gd name="connsiteX4" fmla="*/ 54943 w 582170"/>
                <a:gd name="connsiteY4" fmla="*/ 109886 h 109886"/>
                <a:gd name="connsiteX5" fmla="*/ 0 w 582170"/>
                <a:gd name="connsiteY5" fmla="*/ 54943 h 109886"/>
                <a:gd name="connsiteX6" fmla="*/ 54943 w 582170"/>
                <a:gd name="connsiteY6" fmla="*/ 0 h 109886"/>
                <a:gd name="connsiteX7" fmla="*/ 166132 w 582170"/>
                <a:gd name="connsiteY7" fmla="*/ 0 h 109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170" h="109886">
                  <a:moveTo>
                    <a:pt x="265939" y="0"/>
                  </a:moveTo>
                  <a:lnTo>
                    <a:pt x="527227" y="0"/>
                  </a:lnTo>
                  <a:cubicBezTo>
                    <a:pt x="557571" y="0"/>
                    <a:pt x="582170" y="24599"/>
                    <a:pt x="582170" y="54943"/>
                  </a:cubicBezTo>
                  <a:cubicBezTo>
                    <a:pt x="582170" y="85287"/>
                    <a:pt x="557571" y="109886"/>
                    <a:pt x="527227" y="109886"/>
                  </a:cubicBezTo>
                  <a:lnTo>
                    <a:pt x="54943" y="109886"/>
                  </a:lnTo>
                  <a:cubicBezTo>
                    <a:pt x="24599" y="109886"/>
                    <a:pt x="0" y="85287"/>
                    <a:pt x="0" y="54943"/>
                  </a:cubicBezTo>
                  <a:cubicBezTo>
                    <a:pt x="0" y="24599"/>
                    <a:pt x="24599" y="0"/>
                    <a:pt x="54943" y="0"/>
                  </a:cubicBezTo>
                  <a:lnTo>
                    <a:pt x="166132" y="0"/>
                  </a:lnTo>
                </a:path>
              </a:pathLst>
            </a:cu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defTabSz="932472" fontAlgn="base">
                <a:lnSpc>
                  <a:spcPct val="90000"/>
                </a:lnSpc>
                <a:spcBef>
                  <a:spcPct val="0"/>
                </a:spcBef>
                <a:spcAft>
                  <a:spcPct val="0"/>
                </a:spcAft>
                <a:buFont typeface="Arial" panose="020B0604020202020204" pitchFamily="34" charset="0"/>
                <a:buChar char="•"/>
              </a:pPr>
              <a:endParaRPr lang="en-IN" sz="105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CDB3C6A3-2E3C-4E30-AB64-1724DF8870FF}"/>
                </a:ext>
              </a:extLst>
            </p:cNvPr>
            <p:cNvSpPr/>
            <p:nvPr/>
          </p:nvSpPr>
          <p:spPr bwMode="auto">
            <a:xfrm>
              <a:off x="10077202" y="2052320"/>
              <a:ext cx="824478" cy="487347"/>
            </a:xfrm>
            <a:prstGeom prst="rect">
              <a:avLst/>
            </a:prstGeom>
            <a:solidFill>
              <a:schemeClr val="bg1"/>
            </a:solid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IN" sz="1000">
                  <a:solidFill>
                    <a:schemeClr val="tx2"/>
                  </a:solidFill>
                  <a:cs typeface="Segoe UI" pitchFamily="34" charset="0"/>
                </a:rPr>
                <a:t>Qualcomm</a:t>
              </a:r>
            </a:p>
            <a:p>
              <a:pPr defTabSz="932472" fontAlgn="base">
                <a:lnSpc>
                  <a:spcPct val="90000"/>
                </a:lnSpc>
                <a:spcBef>
                  <a:spcPct val="0"/>
                </a:spcBef>
                <a:spcAft>
                  <a:spcPct val="0"/>
                </a:spcAft>
              </a:pPr>
              <a:r>
                <a:rPr lang="en-IN" sz="1000">
                  <a:solidFill>
                    <a:schemeClr val="tx2"/>
                  </a:solidFill>
                  <a:cs typeface="Segoe UI" pitchFamily="34" charset="0"/>
                </a:rPr>
                <a:t>QCS603</a:t>
              </a:r>
            </a:p>
          </p:txBody>
        </p:sp>
      </p:grpSp>
      <p:sp>
        <p:nvSpPr>
          <p:cNvPr id="207" name="Rectangle 206">
            <a:extLst>
              <a:ext uri="{FF2B5EF4-FFF2-40B4-BE49-F238E27FC236}">
                <a16:creationId xmlns:a16="http://schemas.microsoft.com/office/drawing/2014/main" id="{678BDF0B-1179-48E3-AA6A-1AEC390A29F1}"/>
              </a:ext>
            </a:extLst>
          </p:cNvPr>
          <p:cNvSpPr/>
          <p:nvPr/>
        </p:nvSpPr>
        <p:spPr bwMode="auto">
          <a:xfrm>
            <a:off x="10704829" y="4404591"/>
            <a:ext cx="1045212" cy="161583"/>
          </a:xfrm>
          <a:prstGeom prst="rect">
            <a:avLst/>
          </a:prstGeom>
          <a:noFill/>
          <a:ln w="63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50" b="0" i="0" u="none" strike="noStrike" kern="1200" cap="none" spc="0" normalizeH="0" baseline="0" noProof="0">
                <a:ln>
                  <a:noFill/>
                </a:ln>
                <a:solidFill>
                  <a:srgbClr val="505050"/>
                </a:solidFill>
                <a:effectLst/>
                <a:uLnTx/>
                <a:uFillTx/>
                <a:latin typeface="Segoe UI Semilight"/>
                <a:ea typeface="+mn-ea"/>
                <a:cs typeface="Segoe UI" pitchFamily="34" charset="0"/>
              </a:rPr>
              <a:t>Vision AI dev. Kit</a:t>
            </a:r>
          </a:p>
        </p:txBody>
      </p:sp>
      <p:grpSp>
        <p:nvGrpSpPr>
          <p:cNvPr id="701" name="Group 700">
            <a:extLst>
              <a:ext uri="{FF2B5EF4-FFF2-40B4-BE49-F238E27FC236}">
                <a16:creationId xmlns:a16="http://schemas.microsoft.com/office/drawing/2014/main" id="{CE2E626E-D9CF-4B2F-A98C-EE6DB145EA02}"/>
              </a:ext>
            </a:extLst>
          </p:cNvPr>
          <p:cNvGrpSpPr/>
          <p:nvPr/>
        </p:nvGrpSpPr>
        <p:grpSpPr>
          <a:xfrm>
            <a:off x="356844" y="1743892"/>
            <a:ext cx="731520" cy="3946310"/>
            <a:chOff x="356844" y="1743892"/>
            <a:chExt cx="731520" cy="3946310"/>
          </a:xfrm>
        </p:grpSpPr>
        <p:grpSp>
          <p:nvGrpSpPr>
            <p:cNvPr id="13" name="Graphic 11">
              <a:extLst>
                <a:ext uri="{FF2B5EF4-FFF2-40B4-BE49-F238E27FC236}">
                  <a16:creationId xmlns:a16="http://schemas.microsoft.com/office/drawing/2014/main" id="{35E5ABD5-E26D-459E-A86D-A02DCC4371BE}"/>
                </a:ext>
              </a:extLst>
            </p:cNvPr>
            <p:cNvGrpSpPr/>
            <p:nvPr/>
          </p:nvGrpSpPr>
          <p:grpSpPr>
            <a:xfrm>
              <a:off x="410661" y="5057140"/>
              <a:ext cx="623887" cy="633062"/>
              <a:chOff x="3098691" y="2434286"/>
              <a:chExt cx="4533900" cy="4600575"/>
            </a:xfrm>
          </p:grpSpPr>
          <p:sp>
            <p:nvSpPr>
              <p:cNvPr id="14" name="Freeform: Shape 13">
                <a:extLst>
                  <a:ext uri="{FF2B5EF4-FFF2-40B4-BE49-F238E27FC236}">
                    <a16:creationId xmlns:a16="http://schemas.microsoft.com/office/drawing/2014/main" id="{B8966A24-CEDC-4013-B54E-6F8C3CDE0E28}"/>
                  </a:ext>
                </a:extLst>
              </p:cNvPr>
              <p:cNvSpPr/>
              <p:nvPr/>
            </p:nvSpPr>
            <p:spPr>
              <a:xfrm>
                <a:off x="3084404" y="2425713"/>
                <a:ext cx="4552950" cy="4610100"/>
              </a:xfrm>
              <a:custGeom>
                <a:avLst/>
                <a:gdLst>
                  <a:gd name="connsiteX0" fmla="*/ 42863 w 4552950"/>
                  <a:gd name="connsiteY0" fmla="*/ 1190625 h 4610100"/>
                  <a:gd name="connsiteX1" fmla="*/ 42863 w 4552950"/>
                  <a:gd name="connsiteY1" fmla="*/ 3432810 h 4610100"/>
                  <a:gd name="connsiteX2" fmla="*/ 496253 w 4552950"/>
                  <a:gd name="connsiteY2" fmla="*/ 3587115 h 4610100"/>
                  <a:gd name="connsiteX3" fmla="*/ 1598295 w 4552950"/>
                  <a:gd name="connsiteY3" fmla="*/ 2744153 h 4610100"/>
                  <a:gd name="connsiteX4" fmla="*/ 3427095 w 4552950"/>
                  <a:gd name="connsiteY4" fmla="*/ 4574858 h 4610100"/>
                  <a:gd name="connsiteX5" fmla="*/ 4518660 w 4552950"/>
                  <a:gd name="connsiteY5" fmla="*/ 4105275 h 4610100"/>
                  <a:gd name="connsiteX6" fmla="*/ 4518660 w 4552950"/>
                  <a:gd name="connsiteY6" fmla="*/ 512445 h 4610100"/>
                  <a:gd name="connsiteX7" fmla="*/ 3422333 w 4552950"/>
                  <a:gd name="connsiteY7" fmla="*/ 42863 h 4610100"/>
                  <a:gd name="connsiteX8" fmla="*/ 1598295 w 4552950"/>
                  <a:gd name="connsiteY8" fmla="*/ 1873568 h 4610100"/>
                  <a:gd name="connsiteX9" fmla="*/ 496253 w 4552950"/>
                  <a:gd name="connsiteY9" fmla="*/ 1035368 h 461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52950" h="4610100">
                    <a:moveTo>
                      <a:pt x="42863" y="1190625"/>
                    </a:moveTo>
                    <a:lnTo>
                      <a:pt x="42863" y="3432810"/>
                    </a:lnTo>
                    <a:lnTo>
                      <a:pt x="496253" y="3587115"/>
                    </a:lnTo>
                    <a:lnTo>
                      <a:pt x="1598295" y="2744153"/>
                    </a:lnTo>
                    <a:lnTo>
                      <a:pt x="3427095" y="4574858"/>
                    </a:lnTo>
                    <a:lnTo>
                      <a:pt x="4518660" y="4105275"/>
                    </a:lnTo>
                    <a:lnTo>
                      <a:pt x="4518660" y="512445"/>
                    </a:lnTo>
                    <a:lnTo>
                      <a:pt x="3422333" y="42863"/>
                    </a:lnTo>
                    <a:lnTo>
                      <a:pt x="1598295" y="1873568"/>
                    </a:lnTo>
                    <a:lnTo>
                      <a:pt x="496253" y="1035368"/>
                    </a:lnTo>
                    <a:close/>
                  </a:path>
                </a:pathLst>
              </a:custGeom>
              <a:noFill/>
              <a:ln w="15875" cap="flat">
                <a:solidFill>
                  <a:schemeClr val="accent1"/>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BF72F6F4-CF40-44C2-B253-AE3D943DF6CD}"/>
                  </a:ext>
                </a:extLst>
              </p:cNvPr>
              <p:cNvSpPr/>
              <p:nvPr/>
            </p:nvSpPr>
            <p:spPr>
              <a:xfrm>
                <a:off x="3537793" y="4021151"/>
                <a:ext cx="742950" cy="1419225"/>
              </a:xfrm>
              <a:custGeom>
                <a:avLst/>
                <a:gdLst>
                  <a:gd name="connsiteX0" fmla="*/ 42863 w 742950"/>
                  <a:gd name="connsiteY0" fmla="*/ 42863 h 1419225"/>
                  <a:gd name="connsiteX1" fmla="*/ 42863 w 742950"/>
                  <a:gd name="connsiteY1" fmla="*/ 1378267 h 1419225"/>
                  <a:gd name="connsiteX2" fmla="*/ 706755 w 742950"/>
                  <a:gd name="connsiteY2" fmla="*/ 710565 h 1419225"/>
                </a:gdLst>
                <a:ahLst/>
                <a:cxnLst>
                  <a:cxn ang="0">
                    <a:pos x="connsiteX0" y="connsiteY0"/>
                  </a:cxn>
                  <a:cxn ang="0">
                    <a:pos x="connsiteX1" y="connsiteY1"/>
                  </a:cxn>
                  <a:cxn ang="0">
                    <a:pos x="connsiteX2" y="connsiteY2"/>
                  </a:cxn>
                </a:cxnLst>
                <a:rect l="l" t="t" r="r" b="b"/>
                <a:pathLst>
                  <a:path w="742950" h="1419225">
                    <a:moveTo>
                      <a:pt x="42863" y="42863"/>
                    </a:moveTo>
                    <a:lnTo>
                      <a:pt x="42863" y="1378267"/>
                    </a:lnTo>
                    <a:lnTo>
                      <a:pt x="706755" y="710565"/>
                    </a:lnTo>
                    <a:close/>
                  </a:path>
                </a:pathLst>
              </a:custGeom>
              <a:noFill/>
              <a:ln w="15875" cap="flat">
                <a:solidFill>
                  <a:schemeClr val="accent1"/>
                </a:solid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094CFA19-E473-4E51-BBC5-8FCD3117D4E0}"/>
                  </a:ext>
                </a:extLst>
              </p:cNvPr>
              <p:cNvSpPr/>
              <p:nvPr/>
            </p:nvSpPr>
            <p:spPr>
              <a:xfrm>
                <a:off x="5209431" y="3733496"/>
                <a:ext cx="1333500" cy="2000250"/>
              </a:xfrm>
              <a:custGeom>
                <a:avLst/>
                <a:gdLst>
                  <a:gd name="connsiteX0" fmla="*/ 42863 w 1333500"/>
                  <a:gd name="connsiteY0" fmla="*/ 1003935 h 2000250"/>
                  <a:gd name="connsiteX1" fmla="*/ 1297305 w 1333500"/>
                  <a:gd name="connsiteY1" fmla="*/ 1964055 h 2000250"/>
                  <a:gd name="connsiteX2" fmla="*/ 1297305 w 1333500"/>
                  <a:gd name="connsiteY2" fmla="*/ 42863 h 2000250"/>
                </a:gdLst>
                <a:ahLst/>
                <a:cxnLst>
                  <a:cxn ang="0">
                    <a:pos x="connsiteX0" y="connsiteY0"/>
                  </a:cxn>
                  <a:cxn ang="0">
                    <a:pos x="connsiteX1" y="connsiteY1"/>
                  </a:cxn>
                  <a:cxn ang="0">
                    <a:pos x="connsiteX2" y="connsiteY2"/>
                  </a:cxn>
                </a:cxnLst>
                <a:rect l="l" t="t" r="r" b="b"/>
                <a:pathLst>
                  <a:path w="1333500" h="2000250">
                    <a:moveTo>
                      <a:pt x="42863" y="1003935"/>
                    </a:moveTo>
                    <a:lnTo>
                      <a:pt x="1297305" y="1964055"/>
                    </a:lnTo>
                    <a:lnTo>
                      <a:pt x="1297305" y="42863"/>
                    </a:lnTo>
                    <a:close/>
                  </a:path>
                </a:pathLst>
              </a:custGeom>
              <a:noFill/>
              <a:ln w="15875" cap="flat">
                <a:solidFill>
                  <a:schemeClr val="accent1"/>
                </a:solidFill>
                <a:prstDash val="solid"/>
                <a:miter/>
              </a:ln>
            </p:spPr>
            <p:txBody>
              <a:bodyPr rtlCol="0" anchor="ctr"/>
              <a:lstStyle/>
              <a:p>
                <a:endParaRPr lang="en-IN"/>
              </a:p>
            </p:txBody>
          </p:sp>
        </p:grpSp>
        <p:grpSp>
          <p:nvGrpSpPr>
            <p:cNvPr id="18" name="Graphic 16">
              <a:extLst>
                <a:ext uri="{FF2B5EF4-FFF2-40B4-BE49-F238E27FC236}">
                  <a16:creationId xmlns:a16="http://schemas.microsoft.com/office/drawing/2014/main" id="{76F9109B-EA38-4DAC-B806-826181B97853}"/>
                </a:ext>
              </a:extLst>
            </p:cNvPr>
            <p:cNvGrpSpPr/>
            <p:nvPr/>
          </p:nvGrpSpPr>
          <p:grpSpPr>
            <a:xfrm>
              <a:off x="356844" y="3445128"/>
              <a:ext cx="731520" cy="443398"/>
              <a:chOff x="356844" y="3676467"/>
              <a:chExt cx="731520" cy="443398"/>
            </a:xfrm>
          </p:grpSpPr>
          <p:sp>
            <p:nvSpPr>
              <p:cNvPr id="19" name="Freeform: Shape 18">
                <a:extLst>
                  <a:ext uri="{FF2B5EF4-FFF2-40B4-BE49-F238E27FC236}">
                    <a16:creationId xmlns:a16="http://schemas.microsoft.com/office/drawing/2014/main" id="{B09C77FC-B787-48A1-8059-A16371DB151E}"/>
                  </a:ext>
                </a:extLst>
              </p:cNvPr>
              <p:cNvSpPr/>
              <p:nvPr/>
            </p:nvSpPr>
            <p:spPr>
              <a:xfrm>
                <a:off x="359367" y="3810456"/>
                <a:ext cx="165627" cy="257067"/>
              </a:xfrm>
              <a:custGeom>
                <a:avLst/>
                <a:gdLst>
                  <a:gd name="connsiteX0" fmla="*/ 104617 w 165627"/>
                  <a:gd name="connsiteY0" fmla="*/ 928 h 257067"/>
                  <a:gd name="connsiteX1" fmla="*/ 928 w 165627"/>
                  <a:gd name="connsiteY1" fmla="*/ 127391 h 257067"/>
                  <a:gd name="connsiteX2" fmla="*/ 129979 w 165627"/>
                  <a:gd name="connsiteY2" fmla="*/ 256442 h 257067"/>
                  <a:gd name="connsiteX3" fmla="*/ 165692 w 165627"/>
                  <a:gd name="connsiteY3" fmla="*/ 251439 h 257067"/>
                </a:gdLst>
                <a:ahLst/>
                <a:cxnLst>
                  <a:cxn ang="0">
                    <a:pos x="connsiteX0" y="connsiteY0"/>
                  </a:cxn>
                  <a:cxn ang="0">
                    <a:pos x="connsiteX1" y="connsiteY1"/>
                  </a:cxn>
                  <a:cxn ang="0">
                    <a:pos x="connsiteX2" y="connsiteY2"/>
                  </a:cxn>
                  <a:cxn ang="0">
                    <a:pos x="connsiteX3" y="connsiteY3"/>
                  </a:cxn>
                </a:cxnLst>
                <a:rect l="l" t="t" r="r" b="b"/>
                <a:pathLst>
                  <a:path w="165627" h="257067">
                    <a:moveTo>
                      <a:pt x="104617" y="928"/>
                    </a:moveTo>
                    <a:cubicBezTo>
                      <a:pt x="45613" y="12660"/>
                      <a:pt x="928" y="64763"/>
                      <a:pt x="928" y="127391"/>
                    </a:cubicBezTo>
                    <a:cubicBezTo>
                      <a:pt x="928" y="198645"/>
                      <a:pt x="58725" y="256442"/>
                      <a:pt x="129979" y="256442"/>
                    </a:cubicBezTo>
                    <a:cubicBezTo>
                      <a:pt x="142401" y="256442"/>
                      <a:pt x="154305" y="254717"/>
                      <a:pt x="165692" y="251439"/>
                    </a:cubicBezTo>
                  </a:path>
                </a:pathLst>
              </a:custGeom>
              <a:noFill/>
              <a:ln w="15875" cap="flat">
                <a:solidFill>
                  <a:schemeClr val="tx2"/>
                </a:solid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F38E2A5-7295-4A88-9B64-B87EFD457908}"/>
                  </a:ext>
                </a:extLst>
              </p:cNvPr>
              <p:cNvSpPr/>
              <p:nvPr/>
            </p:nvSpPr>
            <p:spPr>
              <a:xfrm>
                <a:off x="587794" y="4019043"/>
                <a:ext cx="1725" cy="1725"/>
              </a:xfrm>
              <a:custGeom>
                <a:avLst/>
                <a:gdLst>
                  <a:gd name="connsiteX0" fmla="*/ 928 w 1725"/>
                  <a:gd name="connsiteY0" fmla="*/ 928 h 1725"/>
                  <a:gd name="connsiteX1" fmla="*/ 928 w 1725"/>
                  <a:gd name="connsiteY1" fmla="*/ 928 h 1725"/>
                </a:gdLst>
                <a:ahLst/>
                <a:cxnLst>
                  <a:cxn ang="0">
                    <a:pos x="connsiteX0" y="connsiteY0"/>
                  </a:cxn>
                  <a:cxn ang="0">
                    <a:pos x="connsiteX1" y="connsiteY1"/>
                  </a:cxn>
                </a:cxnLst>
                <a:rect l="l" t="t" r="r" b="b"/>
                <a:pathLst>
                  <a:path w="1725" h="1725">
                    <a:moveTo>
                      <a:pt x="928" y="928"/>
                    </a:moveTo>
                    <a:lnTo>
                      <a:pt x="928" y="928"/>
                    </a:lnTo>
                  </a:path>
                </a:pathLst>
              </a:custGeom>
              <a:ln w="15875" cap="flat">
                <a:solidFill>
                  <a:schemeClr val="tx2"/>
                </a:solid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1CFC6CD-86D9-40F6-81FC-FACF67EB7196}"/>
                  </a:ext>
                </a:extLst>
              </p:cNvPr>
              <p:cNvSpPr/>
              <p:nvPr/>
            </p:nvSpPr>
            <p:spPr>
              <a:xfrm>
                <a:off x="463056" y="3712288"/>
                <a:ext cx="141473" cy="98341"/>
              </a:xfrm>
              <a:custGeom>
                <a:avLst/>
                <a:gdLst>
                  <a:gd name="connsiteX0" fmla="*/ 928 w 141473"/>
                  <a:gd name="connsiteY0" fmla="*/ 99096 h 98341"/>
                  <a:gd name="connsiteX1" fmla="*/ 126183 w 141473"/>
                  <a:gd name="connsiteY1" fmla="*/ 928 h 98341"/>
                  <a:gd name="connsiteX2" fmla="*/ 141538 w 141473"/>
                  <a:gd name="connsiteY2" fmla="*/ 1790 h 98341"/>
                </a:gdLst>
                <a:ahLst/>
                <a:cxnLst>
                  <a:cxn ang="0">
                    <a:pos x="connsiteX0" y="connsiteY0"/>
                  </a:cxn>
                  <a:cxn ang="0">
                    <a:pos x="connsiteX1" y="connsiteY1"/>
                  </a:cxn>
                  <a:cxn ang="0">
                    <a:pos x="connsiteX2" y="connsiteY2"/>
                  </a:cxn>
                </a:cxnLst>
                <a:rect l="l" t="t" r="r" b="b"/>
                <a:pathLst>
                  <a:path w="141473" h="98341">
                    <a:moveTo>
                      <a:pt x="928" y="99096"/>
                    </a:moveTo>
                    <a:cubicBezTo>
                      <a:pt x="14730" y="42680"/>
                      <a:pt x="65626" y="928"/>
                      <a:pt x="126183" y="928"/>
                    </a:cubicBezTo>
                    <a:cubicBezTo>
                      <a:pt x="131359" y="928"/>
                      <a:pt x="136535" y="1273"/>
                      <a:pt x="141538" y="1790"/>
                    </a:cubicBezTo>
                  </a:path>
                </a:pathLst>
              </a:custGeom>
              <a:noFill/>
              <a:ln w="15875" cap="flat">
                <a:solidFill>
                  <a:schemeClr val="tx2"/>
                </a:solid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50313740-6ACD-4BAE-89A1-B902C19A15B0}"/>
                  </a:ext>
                </a:extLst>
              </p:cNvPr>
              <p:cNvSpPr/>
              <p:nvPr/>
            </p:nvSpPr>
            <p:spPr>
              <a:xfrm>
                <a:off x="603839" y="3682958"/>
                <a:ext cx="124220" cy="31055"/>
              </a:xfrm>
              <a:custGeom>
                <a:avLst/>
                <a:gdLst>
                  <a:gd name="connsiteX0" fmla="*/ 928 w 124220"/>
                  <a:gd name="connsiteY0" fmla="*/ 31120 h 31055"/>
                  <a:gd name="connsiteX1" fmla="*/ 83914 w 124220"/>
                  <a:gd name="connsiteY1" fmla="*/ 928 h 31055"/>
                  <a:gd name="connsiteX2" fmla="*/ 124976 w 124220"/>
                  <a:gd name="connsiteY2" fmla="*/ 7656 h 31055"/>
                </a:gdLst>
                <a:ahLst/>
                <a:cxnLst>
                  <a:cxn ang="0">
                    <a:pos x="connsiteX0" y="connsiteY0"/>
                  </a:cxn>
                  <a:cxn ang="0">
                    <a:pos x="connsiteX1" y="connsiteY1"/>
                  </a:cxn>
                  <a:cxn ang="0">
                    <a:pos x="connsiteX2" y="connsiteY2"/>
                  </a:cxn>
                </a:cxnLst>
                <a:rect l="l" t="t" r="r" b="b"/>
                <a:pathLst>
                  <a:path w="124220" h="31055">
                    <a:moveTo>
                      <a:pt x="928" y="31120"/>
                    </a:moveTo>
                    <a:cubicBezTo>
                      <a:pt x="23356" y="12315"/>
                      <a:pt x="52341" y="928"/>
                      <a:pt x="83914" y="928"/>
                    </a:cubicBezTo>
                    <a:cubicBezTo>
                      <a:pt x="98234" y="928"/>
                      <a:pt x="112209" y="3343"/>
                      <a:pt x="124976" y="7656"/>
                    </a:cubicBezTo>
                  </a:path>
                </a:pathLst>
              </a:custGeom>
              <a:noFill/>
              <a:ln w="15875" cap="flat">
                <a:solidFill>
                  <a:schemeClr val="tx2"/>
                </a:solid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82BAF5D-E572-482A-B2F3-E23FFF33138E}"/>
                  </a:ext>
                </a:extLst>
              </p:cNvPr>
              <p:cNvSpPr/>
              <p:nvPr/>
            </p:nvSpPr>
            <p:spPr>
              <a:xfrm>
                <a:off x="727887" y="3678990"/>
                <a:ext cx="138023" cy="34506"/>
              </a:xfrm>
              <a:custGeom>
                <a:avLst/>
                <a:gdLst>
                  <a:gd name="connsiteX0" fmla="*/ 928 w 138022"/>
                  <a:gd name="connsiteY0" fmla="*/ 11452 h 34505"/>
                  <a:gd name="connsiteX1" fmla="*/ 52169 w 138022"/>
                  <a:gd name="connsiteY1" fmla="*/ 928 h 34505"/>
                  <a:gd name="connsiteX2" fmla="*/ 138778 w 138022"/>
                  <a:gd name="connsiteY2" fmla="*/ 34398 h 34505"/>
                </a:gdLst>
                <a:ahLst/>
                <a:cxnLst>
                  <a:cxn ang="0">
                    <a:pos x="connsiteX0" y="connsiteY0"/>
                  </a:cxn>
                  <a:cxn ang="0">
                    <a:pos x="connsiteX1" y="connsiteY1"/>
                  </a:cxn>
                  <a:cxn ang="0">
                    <a:pos x="connsiteX2" y="connsiteY2"/>
                  </a:cxn>
                </a:cxnLst>
                <a:rect l="l" t="t" r="r" b="b"/>
                <a:pathLst>
                  <a:path w="138022" h="34505">
                    <a:moveTo>
                      <a:pt x="928" y="11452"/>
                    </a:moveTo>
                    <a:cubicBezTo>
                      <a:pt x="16628" y="4551"/>
                      <a:pt x="33881" y="928"/>
                      <a:pt x="52169" y="928"/>
                    </a:cubicBezTo>
                    <a:cubicBezTo>
                      <a:pt x="85467" y="928"/>
                      <a:pt x="115832" y="13522"/>
                      <a:pt x="138778" y="34398"/>
                    </a:cubicBezTo>
                  </a:path>
                </a:pathLst>
              </a:custGeom>
              <a:noFill/>
              <a:ln w="15875" cap="flat">
                <a:solidFill>
                  <a:schemeClr val="tx2"/>
                </a:solid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3638716-360B-4A1D-8C8A-901E17235861}"/>
                  </a:ext>
                </a:extLst>
              </p:cNvPr>
              <p:cNvSpPr/>
              <p:nvPr/>
            </p:nvSpPr>
            <p:spPr>
              <a:xfrm>
                <a:off x="865565" y="3712288"/>
                <a:ext cx="134572" cy="108693"/>
              </a:xfrm>
              <a:custGeom>
                <a:avLst/>
                <a:gdLst>
                  <a:gd name="connsiteX0" fmla="*/ 928 w 134572"/>
                  <a:gd name="connsiteY0" fmla="*/ 1100 h 108692"/>
                  <a:gd name="connsiteX1" fmla="*/ 7484 w 134572"/>
                  <a:gd name="connsiteY1" fmla="*/ 928 h 108692"/>
                  <a:gd name="connsiteX2" fmla="*/ 134637 w 134572"/>
                  <a:gd name="connsiteY2" fmla="*/ 108758 h 108692"/>
                  <a:gd name="connsiteX3" fmla="*/ 134637 w 134572"/>
                  <a:gd name="connsiteY3" fmla="*/ 108758 h 108692"/>
                </a:gdLst>
                <a:ahLst/>
                <a:cxnLst>
                  <a:cxn ang="0">
                    <a:pos x="connsiteX0" y="connsiteY0"/>
                  </a:cxn>
                  <a:cxn ang="0">
                    <a:pos x="connsiteX1" y="connsiteY1"/>
                  </a:cxn>
                  <a:cxn ang="0">
                    <a:pos x="connsiteX2" y="connsiteY2"/>
                  </a:cxn>
                  <a:cxn ang="0">
                    <a:pos x="connsiteX3" y="connsiteY3"/>
                  </a:cxn>
                </a:cxnLst>
                <a:rect l="l" t="t" r="r" b="b"/>
                <a:pathLst>
                  <a:path w="134572" h="108692">
                    <a:moveTo>
                      <a:pt x="928" y="1100"/>
                    </a:moveTo>
                    <a:cubicBezTo>
                      <a:pt x="3171" y="928"/>
                      <a:pt x="5241" y="928"/>
                      <a:pt x="7484" y="928"/>
                    </a:cubicBezTo>
                    <a:cubicBezTo>
                      <a:pt x="71492" y="928"/>
                      <a:pt x="124631" y="47510"/>
                      <a:pt x="134637" y="108758"/>
                    </a:cubicBezTo>
                    <a:lnTo>
                      <a:pt x="134637" y="108758"/>
                    </a:lnTo>
                  </a:path>
                </a:pathLst>
              </a:custGeom>
              <a:noFill/>
              <a:ln w="15875" cap="flat">
                <a:solidFill>
                  <a:schemeClr val="tx2"/>
                </a:solid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20EF4E19-DC1B-4893-82E7-8E2C3E40AA52}"/>
                  </a:ext>
                </a:extLst>
              </p:cNvPr>
              <p:cNvSpPr/>
              <p:nvPr/>
            </p:nvSpPr>
            <p:spPr>
              <a:xfrm>
                <a:off x="930608" y="3819946"/>
                <a:ext cx="153550" cy="250166"/>
              </a:xfrm>
              <a:custGeom>
                <a:avLst/>
                <a:gdLst>
                  <a:gd name="connsiteX0" fmla="*/ 69767 w 153550"/>
                  <a:gd name="connsiteY0" fmla="*/ 928 h 250166"/>
                  <a:gd name="connsiteX1" fmla="*/ 69767 w 153550"/>
                  <a:gd name="connsiteY1" fmla="*/ 928 h 250166"/>
                  <a:gd name="connsiteX2" fmla="*/ 153443 w 153550"/>
                  <a:gd name="connsiteY2" fmla="*/ 121698 h 250166"/>
                  <a:gd name="connsiteX3" fmla="*/ 24392 w 153550"/>
                  <a:gd name="connsiteY3" fmla="*/ 250749 h 250166"/>
                  <a:gd name="connsiteX4" fmla="*/ 928 w 153550"/>
                  <a:gd name="connsiteY4" fmla="*/ 248679 h 250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550" h="250166">
                    <a:moveTo>
                      <a:pt x="69767" y="928"/>
                    </a:moveTo>
                    <a:lnTo>
                      <a:pt x="69767" y="928"/>
                    </a:lnTo>
                    <a:cubicBezTo>
                      <a:pt x="118592" y="19216"/>
                      <a:pt x="153443" y="66489"/>
                      <a:pt x="153443" y="121698"/>
                    </a:cubicBezTo>
                    <a:cubicBezTo>
                      <a:pt x="153443" y="192952"/>
                      <a:pt x="95646" y="250749"/>
                      <a:pt x="24392" y="250749"/>
                    </a:cubicBezTo>
                    <a:cubicBezTo>
                      <a:pt x="16455" y="250749"/>
                      <a:pt x="8519" y="250059"/>
                      <a:pt x="928" y="248679"/>
                    </a:cubicBezTo>
                  </a:path>
                </a:pathLst>
              </a:custGeom>
              <a:noFill/>
              <a:ln w="15875" cap="flat">
                <a:solidFill>
                  <a:schemeClr val="tx2"/>
                </a:solid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C0F9E21D-5AD1-4774-B894-0F1B02BFF84F}"/>
                  </a:ext>
                </a:extLst>
              </p:cNvPr>
              <p:cNvSpPr/>
              <p:nvPr/>
            </p:nvSpPr>
            <p:spPr>
              <a:xfrm>
                <a:off x="792758" y="4067696"/>
                <a:ext cx="138023" cy="32780"/>
              </a:xfrm>
              <a:custGeom>
                <a:avLst/>
                <a:gdLst>
                  <a:gd name="connsiteX0" fmla="*/ 928 w 138022"/>
                  <a:gd name="connsiteY0" fmla="*/ 20769 h 32780"/>
                  <a:gd name="connsiteX1" fmla="*/ 928 w 138022"/>
                  <a:gd name="connsiteY1" fmla="*/ 20769 h 32780"/>
                  <a:gd name="connsiteX2" fmla="*/ 54412 w 138022"/>
                  <a:gd name="connsiteY2" fmla="*/ 32328 h 32780"/>
                  <a:gd name="connsiteX3" fmla="*/ 138778 w 138022"/>
                  <a:gd name="connsiteY3" fmla="*/ 928 h 32780"/>
                </a:gdLst>
                <a:ahLst/>
                <a:cxnLst>
                  <a:cxn ang="0">
                    <a:pos x="connsiteX0" y="connsiteY0"/>
                  </a:cxn>
                  <a:cxn ang="0">
                    <a:pos x="connsiteX1" y="connsiteY1"/>
                  </a:cxn>
                  <a:cxn ang="0">
                    <a:pos x="connsiteX2" y="connsiteY2"/>
                  </a:cxn>
                  <a:cxn ang="0">
                    <a:pos x="connsiteX3" y="connsiteY3"/>
                  </a:cxn>
                </a:cxnLst>
                <a:rect l="l" t="t" r="r" b="b"/>
                <a:pathLst>
                  <a:path w="138022" h="32780">
                    <a:moveTo>
                      <a:pt x="928" y="20769"/>
                    </a:moveTo>
                    <a:lnTo>
                      <a:pt x="928" y="20769"/>
                    </a:lnTo>
                    <a:cubicBezTo>
                      <a:pt x="17145" y="28187"/>
                      <a:pt x="35261" y="32328"/>
                      <a:pt x="54412" y="32328"/>
                    </a:cubicBezTo>
                    <a:cubicBezTo>
                      <a:pt x="86674" y="32328"/>
                      <a:pt x="116177" y="20423"/>
                      <a:pt x="138778" y="928"/>
                    </a:cubicBezTo>
                  </a:path>
                </a:pathLst>
              </a:custGeom>
              <a:noFill/>
              <a:ln w="15875" cap="flat">
                <a:solidFill>
                  <a:schemeClr val="tx2"/>
                </a:solid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0C24DA7-0884-4618-AE50-BBC4F94E05AE}"/>
                  </a:ext>
                </a:extLst>
              </p:cNvPr>
              <p:cNvSpPr/>
              <p:nvPr/>
            </p:nvSpPr>
            <p:spPr>
              <a:xfrm>
                <a:off x="685963" y="3860317"/>
                <a:ext cx="1725" cy="1725"/>
              </a:xfrm>
              <a:custGeom>
                <a:avLst/>
                <a:gdLst>
                  <a:gd name="connsiteX0" fmla="*/ 928 w 1725"/>
                  <a:gd name="connsiteY0" fmla="*/ 928 h 1725"/>
                  <a:gd name="connsiteX1" fmla="*/ 928 w 1725"/>
                  <a:gd name="connsiteY1" fmla="*/ 928 h 1725"/>
                </a:gdLst>
                <a:ahLst/>
                <a:cxnLst>
                  <a:cxn ang="0">
                    <a:pos x="connsiteX0" y="connsiteY0"/>
                  </a:cxn>
                  <a:cxn ang="0">
                    <a:pos x="connsiteX1" y="connsiteY1"/>
                  </a:cxn>
                </a:cxnLst>
                <a:rect l="l" t="t" r="r" b="b"/>
                <a:pathLst>
                  <a:path w="1725" h="1725">
                    <a:moveTo>
                      <a:pt x="928" y="928"/>
                    </a:moveTo>
                    <a:lnTo>
                      <a:pt x="928" y="928"/>
                    </a:lnTo>
                  </a:path>
                </a:pathLst>
              </a:custGeom>
              <a:ln w="15875" cap="flat">
                <a:solidFill>
                  <a:schemeClr val="tx2"/>
                </a:solid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1BB029D9-6D1A-4992-850F-F5D7E37DFD3F}"/>
                  </a:ext>
                </a:extLst>
              </p:cNvPr>
              <p:cNvSpPr/>
              <p:nvPr/>
            </p:nvSpPr>
            <p:spPr>
              <a:xfrm>
                <a:off x="634895" y="4087537"/>
                <a:ext cx="158726" cy="29330"/>
              </a:xfrm>
              <a:custGeom>
                <a:avLst/>
                <a:gdLst>
                  <a:gd name="connsiteX0" fmla="*/ 928 w 158726"/>
                  <a:gd name="connsiteY0" fmla="*/ 2826 h 29329"/>
                  <a:gd name="connsiteX1" fmla="*/ 78738 w 158726"/>
                  <a:gd name="connsiteY1" fmla="*/ 28877 h 29329"/>
                  <a:gd name="connsiteX2" fmla="*/ 158964 w 158726"/>
                  <a:gd name="connsiteY2" fmla="*/ 928 h 29329"/>
                  <a:gd name="connsiteX3" fmla="*/ 158964 w 158726"/>
                  <a:gd name="connsiteY3" fmla="*/ 928 h 29329"/>
                </a:gdLst>
                <a:ahLst/>
                <a:cxnLst>
                  <a:cxn ang="0">
                    <a:pos x="connsiteX0" y="connsiteY0"/>
                  </a:cxn>
                  <a:cxn ang="0">
                    <a:pos x="connsiteX1" y="connsiteY1"/>
                  </a:cxn>
                  <a:cxn ang="0">
                    <a:pos x="connsiteX2" y="connsiteY2"/>
                  </a:cxn>
                  <a:cxn ang="0">
                    <a:pos x="connsiteX3" y="connsiteY3"/>
                  </a:cxn>
                </a:cxnLst>
                <a:rect l="l" t="t" r="r" b="b"/>
                <a:pathLst>
                  <a:path w="158726" h="29329">
                    <a:moveTo>
                      <a:pt x="928" y="2826"/>
                    </a:moveTo>
                    <a:cubicBezTo>
                      <a:pt x="22494" y="19216"/>
                      <a:pt x="49408" y="28877"/>
                      <a:pt x="78738" y="28877"/>
                    </a:cubicBezTo>
                    <a:cubicBezTo>
                      <a:pt x="109103" y="28877"/>
                      <a:pt x="136880" y="18353"/>
                      <a:pt x="158964" y="928"/>
                    </a:cubicBezTo>
                    <a:lnTo>
                      <a:pt x="158964" y="928"/>
                    </a:lnTo>
                  </a:path>
                </a:pathLst>
              </a:custGeom>
              <a:noFill/>
              <a:ln w="15875" cap="flat">
                <a:solidFill>
                  <a:schemeClr val="tx2"/>
                </a:solid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6ED5E801-0F14-433B-949E-A226F95AB197}"/>
                  </a:ext>
                </a:extLst>
              </p:cNvPr>
              <p:cNvSpPr/>
              <p:nvPr/>
            </p:nvSpPr>
            <p:spPr>
              <a:xfrm>
                <a:off x="587794" y="4019043"/>
                <a:ext cx="1725" cy="1725"/>
              </a:xfrm>
              <a:custGeom>
                <a:avLst/>
                <a:gdLst>
                  <a:gd name="connsiteX0" fmla="*/ 928 w 1725"/>
                  <a:gd name="connsiteY0" fmla="*/ 928 h 1725"/>
                  <a:gd name="connsiteX1" fmla="*/ 928 w 1725"/>
                  <a:gd name="connsiteY1" fmla="*/ 928 h 1725"/>
                </a:gdLst>
                <a:ahLst/>
                <a:cxnLst>
                  <a:cxn ang="0">
                    <a:pos x="connsiteX0" y="connsiteY0"/>
                  </a:cxn>
                  <a:cxn ang="0">
                    <a:pos x="connsiteX1" y="connsiteY1"/>
                  </a:cxn>
                </a:cxnLst>
                <a:rect l="l" t="t" r="r" b="b"/>
                <a:pathLst>
                  <a:path w="1725" h="1725">
                    <a:moveTo>
                      <a:pt x="928" y="928"/>
                    </a:moveTo>
                    <a:lnTo>
                      <a:pt x="928" y="928"/>
                    </a:lnTo>
                  </a:path>
                </a:pathLst>
              </a:custGeom>
              <a:ln w="15875" cap="flat">
                <a:solidFill>
                  <a:schemeClr val="tx2"/>
                </a:solid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55E31738-8AFF-41EA-AF8C-A42753CC874E}"/>
                  </a:ext>
                </a:extLst>
              </p:cNvPr>
              <p:cNvSpPr/>
              <p:nvPr/>
            </p:nvSpPr>
            <p:spPr>
              <a:xfrm>
                <a:off x="685963" y="3860317"/>
                <a:ext cx="1725" cy="1725"/>
              </a:xfrm>
              <a:custGeom>
                <a:avLst/>
                <a:gdLst>
                  <a:gd name="connsiteX0" fmla="*/ 928 w 1725"/>
                  <a:gd name="connsiteY0" fmla="*/ 928 h 1725"/>
                  <a:gd name="connsiteX1" fmla="*/ 928 w 1725"/>
                  <a:gd name="connsiteY1" fmla="*/ 928 h 1725"/>
                </a:gdLst>
                <a:ahLst/>
                <a:cxnLst>
                  <a:cxn ang="0">
                    <a:pos x="connsiteX0" y="connsiteY0"/>
                  </a:cxn>
                  <a:cxn ang="0">
                    <a:pos x="connsiteX1" y="connsiteY1"/>
                  </a:cxn>
                </a:cxnLst>
                <a:rect l="l" t="t" r="r" b="b"/>
                <a:pathLst>
                  <a:path w="1725" h="1725">
                    <a:moveTo>
                      <a:pt x="928" y="928"/>
                    </a:moveTo>
                    <a:lnTo>
                      <a:pt x="928" y="928"/>
                    </a:lnTo>
                  </a:path>
                </a:pathLst>
              </a:custGeom>
              <a:ln w="15875" cap="flat">
                <a:solidFill>
                  <a:schemeClr val="tx2"/>
                </a:solid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8512F8B6-C3ED-4FEC-857F-F6F0CE83C65B}"/>
                  </a:ext>
                </a:extLst>
              </p:cNvPr>
              <p:cNvSpPr/>
              <p:nvPr/>
            </p:nvSpPr>
            <p:spPr>
              <a:xfrm>
                <a:off x="523959" y="4060968"/>
                <a:ext cx="112143" cy="32780"/>
              </a:xfrm>
              <a:custGeom>
                <a:avLst/>
                <a:gdLst>
                  <a:gd name="connsiteX0" fmla="*/ 928 w 112143"/>
                  <a:gd name="connsiteY0" fmla="*/ 928 h 32780"/>
                  <a:gd name="connsiteX1" fmla="*/ 85122 w 112143"/>
                  <a:gd name="connsiteY1" fmla="*/ 32155 h 32780"/>
                  <a:gd name="connsiteX2" fmla="*/ 111691 w 112143"/>
                  <a:gd name="connsiteY2" fmla="*/ 29395 h 32780"/>
                </a:gdLst>
                <a:ahLst/>
                <a:cxnLst>
                  <a:cxn ang="0">
                    <a:pos x="connsiteX0" y="connsiteY0"/>
                  </a:cxn>
                  <a:cxn ang="0">
                    <a:pos x="connsiteX1" y="connsiteY1"/>
                  </a:cxn>
                  <a:cxn ang="0">
                    <a:pos x="connsiteX2" y="connsiteY2"/>
                  </a:cxn>
                </a:cxnLst>
                <a:rect l="l" t="t" r="r" b="b"/>
                <a:pathLst>
                  <a:path w="112143" h="32780">
                    <a:moveTo>
                      <a:pt x="928" y="928"/>
                    </a:moveTo>
                    <a:cubicBezTo>
                      <a:pt x="23529" y="20423"/>
                      <a:pt x="53031" y="32155"/>
                      <a:pt x="85122" y="32155"/>
                    </a:cubicBezTo>
                    <a:cubicBezTo>
                      <a:pt x="94266" y="32155"/>
                      <a:pt x="103237" y="31120"/>
                      <a:pt x="111691" y="29395"/>
                    </a:cubicBezTo>
                  </a:path>
                </a:pathLst>
              </a:custGeom>
              <a:noFill/>
              <a:ln w="15875" cap="flat">
                <a:solidFill>
                  <a:schemeClr val="tx2"/>
                </a:solidFill>
                <a:prstDash val="solid"/>
                <a:miter/>
              </a:ln>
            </p:spPr>
            <p:txBody>
              <a:bodyPr rtlCol="0" anchor="ctr"/>
              <a:lstStyle/>
              <a:p>
                <a:endParaRPr lang="en-IN"/>
              </a:p>
            </p:txBody>
          </p:sp>
          <p:sp>
            <p:nvSpPr>
              <p:cNvPr id="673" name="Freeform: Shape 672">
                <a:extLst>
                  <a:ext uri="{FF2B5EF4-FFF2-40B4-BE49-F238E27FC236}">
                    <a16:creationId xmlns:a16="http://schemas.microsoft.com/office/drawing/2014/main" id="{69022024-0389-4DF9-A353-479F64251AE9}"/>
                  </a:ext>
                </a:extLst>
              </p:cNvPr>
              <p:cNvSpPr/>
              <p:nvPr/>
            </p:nvSpPr>
            <p:spPr>
              <a:xfrm>
                <a:off x="523959" y="3944856"/>
                <a:ext cx="65561" cy="146649"/>
              </a:xfrm>
              <a:custGeom>
                <a:avLst/>
                <a:gdLst>
                  <a:gd name="connsiteX0" fmla="*/ 64763 w 65560"/>
                  <a:gd name="connsiteY0" fmla="*/ 146714 h 146649"/>
                  <a:gd name="connsiteX1" fmla="*/ 64763 w 65560"/>
                  <a:gd name="connsiteY1" fmla="*/ 928 h 146649"/>
                  <a:gd name="connsiteX2" fmla="*/ 928 w 65560"/>
                  <a:gd name="connsiteY2" fmla="*/ 928 h 146649"/>
                </a:gdLst>
                <a:ahLst/>
                <a:cxnLst>
                  <a:cxn ang="0">
                    <a:pos x="connsiteX0" y="connsiteY0"/>
                  </a:cxn>
                  <a:cxn ang="0">
                    <a:pos x="connsiteX1" y="connsiteY1"/>
                  </a:cxn>
                  <a:cxn ang="0">
                    <a:pos x="connsiteX2" y="connsiteY2"/>
                  </a:cxn>
                </a:cxnLst>
                <a:rect l="l" t="t" r="r" b="b"/>
                <a:pathLst>
                  <a:path w="65560" h="146649">
                    <a:moveTo>
                      <a:pt x="64763" y="146714"/>
                    </a:moveTo>
                    <a:lnTo>
                      <a:pt x="64763" y="928"/>
                    </a:lnTo>
                    <a:lnTo>
                      <a:pt x="928" y="928"/>
                    </a:lnTo>
                  </a:path>
                </a:pathLst>
              </a:custGeom>
              <a:noFill/>
              <a:ln w="15875" cap="flat">
                <a:solidFill>
                  <a:schemeClr val="tx2"/>
                </a:solidFill>
                <a:prstDash val="solid"/>
                <a:miter/>
              </a:ln>
            </p:spPr>
            <p:txBody>
              <a:bodyPr rtlCol="0" anchor="ctr"/>
              <a:lstStyle/>
              <a:p>
                <a:endParaRPr lang="en-IN"/>
              </a:p>
            </p:txBody>
          </p:sp>
          <p:sp>
            <p:nvSpPr>
              <p:cNvPr id="674" name="Freeform: Shape 673">
                <a:extLst>
                  <a:ext uri="{FF2B5EF4-FFF2-40B4-BE49-F238E27FC236}">
                    <a16:creationId xmlns:a16="http://schemas.microsoft.com/office/drawing/2014/main" id="{B949E2A2-CF82-4BD2-A12F-70DD90EB9B60}"/>
                  </a:ext>
                </a:extLst>
              </p:cNvPr>
              <p:cNvSpPr/>
              <p:nvPr/>
            </p:nvSpPr>
            <p:spPr>
              <a:xfrm>
                <a:off x="594178" y="3713150"/>
                <a:ext cx="103517" cy="232913"/>
              </a:xfrm>
              <a:custGeom>
                <a:avLst/>
                <a:gdLst>
                  <a:gd name="connsiteX0" fmla="*/ 928 w 103516"/>
                  <a:gd name="connsiteY0" fmla="*/ 928 h 232913"/>
                  <a:gd name="connsiteX1" fmla="*/ 928 w 103516"/>
                  <a:gd name="connsiteY1" fmla="*/ 168798 h 232913"/>
                  <a:gd name="connsiteX2" fmla="*/ 102719 w 103516"/>
                  <a:gd name="connsiteY2" fmla="*/ 168798 h 232913"/>
                  <a:gd name="connsiteX3" fmla="*/ 102719 w 103516"/>
                  <a:gd name="connsiteY3" fmla="*/ 232633 h 232913"/>
                </a:gdLst>
                <a:ahLst/>
                <a:cxnLst>
                  <a:cxn ang="0">
                    <a:pos x="connsiteX0" y="connsiteY0"/>
                  </a:cxn>
                  <a:cxn ang="0">
                    <a:pos x="connsiteX1" y="connsiteY1"/>
                  </a:cxn>
                  <a:cxn ang="0">
                    <a:pos x="connsiteX2" y="connsiteY2"/>
                  </a:cxn>
                  <a:cxn ang="0">
                    <a:pos x="connsiteX3" y="connsiteY3"/>
                  </a:cxn>
                </a:cxnLst>
                <a:rect l="l" t="t" r="r" b="b"/>
                <a:pathLst>
                  <a:path w="103516" h="232913">
                    <a:moveTo>
                      <a:pt x="928" y="928"/>
                    </a:moveTo>
                    <a:lnTo>
                      <a:pt x="928" y="168798"/>
                    </a:lnTo>
                    <a:lnTo>
                      <a:pt x="102719" y="168798"/>
                    </a:lnTo>
                    <a:lnTo>
                      <a:pt x="102719" y="232633"/>
                    </a:lnTo>
                  </a:path>
                </a:pathLst>
              </a:custGeom>
              <a:noFill/>
              <a:ln w="15875" cap="flat">
                <a:solidFill>
                  <a:schemeClr val="tx2"/>
                </a:solidFill>
                <a:prstDash val="solid"/>
                <a:miter/>
              </a:ln>
            </p:spPr>
            <p:txBody>
              <a:bodyPr rtlCol="0" anchor="ctr"/>
              <a:lstStyle/>
              <a:p>
                <a:endParaRPr lang="en-IN"/>
              </a:p>
            </p:txBody>
          </p:sp>
          <p:sp>
            <p:nvSpPr>
              <p:cNvPr id="675" name="Freeform: Shape 674">
                <a:extLst>
                  <a:ext uri="{FF2B5EF4-FFF2-40B4-BE49-F238E27FC236}">
                    <a16:creationId xmlns:a16="http://schemas.microsoft.com/office/drawing/2014/main" id="{0DE7A991-B7CF-4C0F-8E2F-AA0CBFB6DB13}"/>
                  </a:ext>
                </a:extLst>
              </p:cNvPr>
              <p:cNvSpPr/>
              <p:nvPr/>
            </p:nvSpPr>
            <p:spPr>
              <a:xfrm>
                <a:off x="766706" y="3794756"/>
                <a:ext cx="70737" cy="305375"/>
              </a:xfrm>
              <a:custGeom>
                <a:avLst/>
                <a:gdLst>
                  <a:gd name="connsiteX0" fmla="*/ 70802 w 70736"/>
                  <a:gd name="connsiteY0" fmla="*/ 304923 h 305375"/>
                  <a:gd name="connsiteX1" fmla="*/ 70802 w 70736"/>
                  <a:gd name="connsiteY1" fmla="*/ 928 h 305375"/>
                  <a:gd name="connsiteX2" fmla="*/ 928 w 70736"/>
                  <a:gd name="connsiteY2" fmla="*/ 928 h 305375"/>
                </a:gdLst>
                <a:ahLst/>
                <a:cxnLst>
                  <a:cxn ang="0">
                    <a:pos x="connsiteX0" y="connsiteY0"/>
                  </a:cxn>
                  <a:cxn ang="0">
                    <a:pos x="connsiteX1" y="connsiteY1"/>
                  </a:cxn>
                  <a:cxn ang="0">
                    <a:pos x="connsiteX2" y="connsiteY2"/>
                  </a:cxn>
                </a:cxnLst>
                <a:rect l="l" t="t" r="r" b="b"/>
                <a:pathLst>
                  <a:path w="70736" h="305375">
                    <a:moveTo>
                      <a:pt x="70802" y="304923"/>
                    </a:moveTo>
                    <a:lnTo>
                      <a:pt x="70802" y="928"/>
                    </a:lnTo>
                    <a:lnTo>
                      <a:pt x="928" y="928"/>
                    </a:lnTo>
                  </a:path>
                </a:pathLst>
              </a:custGeom>
              <a:noFill/>
              <a:ln w="15875" cap="flat">
                <a:solidFill>
                  <a:schemeClr val="tx2"/>
                </a:solidFill>
                <a:prstDash val="solid"/>
                <a:miter/>
              </a:ln>
            </p:spPr>
            <p:txBody>
              <a:bodyPr rtlCol="0" anchor="ctr"/>
              <a:lstStyle/>
              <a:p>
                <a:endParaRPr lang="en-IN"/>
              </a:p>
            </p:txBody>
          </p:sp>
          <p:sp>
            <p:nvSpPr>
              <p:cNvPr id="676" name="Freeform: Shape 675">
                <a:extLst>
                  <a:ext uri="{FF2B5EF4-FFF2-40B4-BE49-F238E27FC236}">
                    <a16:creationId xmlns:a16="http://schemas.microsoft.com/office/drawing/2014/main" id="{DB219296-65E3-4C10-842D-B32728C39CB3}"/>
                  </a:ext>
                </a:extLst>
              </p:cNvPr>
              <p:cNvSpPr/>
              <p:nvPr/>
            </p:nvSpPr>
            <p:spPr>
              <a:xfrm>
                <a:off x="836580" y="3944856"/>
                <a:ext cx="108693" cy="25879"/>
              </a:xfrm>
              <a:custGeom>
                <a:avLst/>
                <a:gdLst>
                  <a:gd name="connsiteX0" fmla="*/ 928 w 108692"/>
                  <a:gd name="connsiteY0" fmla="*/ 25944 h 25879"/>
                  <a:gd name="connsiteX1" fmla="*/ 107895 w 108692"/>
                  <a:gd name="connsiteY1" fmla="*/ 25944 h 25879"/>
                  <a:gd name="connsiteX2" fmla="*/ 107895 w 108692"/>
                  <a:gd name="connsiteY2" fmla="*/ 928 h 25879"/>
                </a:gdLst>
                <a:ahLst/>
                <a:cxnLst>
                  <a:cxn ang="0">
                    <a:pos x="connsiteX0" y="connsiteY0"/>
                  </a:cxn>
                  <a:cxn ang="0">
                    <a:pos x="connsiteX1" y="connsiteY1"/>
                  </a:cxn>
                  <a:cxn ang="0">
                    <a:pos x="connsiteX2" y="connsiteY2"/>
                  </a:cxn>
                </a:cxnLst>
                <a:rect l="l" t="t" r="r" b="b"/>
                <a:pathLst>
                  <a:path w="108692" h="25879">
                    <a:moveTo>
                      <a:pt x="928" y="25944"/>
                    </a:moveTo>
                    <a:lnTo>
                      <a:pt x="107895" y="25944"/>
                    </a:lnTo>
                    <a:lnTo>
                      <a:pt x="107895" y="928"/>
                    </a:lnTo>
                  </a:path>
                </a:pathLst>
              </a:custGeom>
              <a:noFill/>
              <a:ln w="15875" cap="flat">
                <a:solidFill>
                  <a:schemeClr val="tx2"/>
                </a:solidFill>
                <a:prstDash val="solid"/>
                <a:miter/>
              </a:ln>
            </p:spPr>
            <p:txBody>
              <a:bodyPr rtlCol="0" anchor="ctr"/>
              <a:lstStyle/>
              <a:p>
                <a:endParaRPr lang="en-IN"/>
              </a:p>
            </p:txBody>
          </p:sp>
          <p:sp>
            <p:nvSpPr>
              <p:cNvPr id="677" name="Freeform: Shape 676">
                <a:extLst>
                  <a:ext uri="{FF2B5EF4-FFF2-40B4-BE49-F238E27FC236}">
                    <a16:creationId xmlns:a16="http://schemas.microsoft.com/office/drawing/2014/main" id="{ACCA6397-6EC4-4796-A961-C5126FF26FBB}"/>
                  </a:ext>
                </a:extLst>
              </p:cNvPr>
              <p:cNvSpPr/>
              <p:nvPr/>
            </p:nvSpPr>
            <p:spPr>
              <a:xfrm>
                <a:off x="442698" y="3904312"/>
                <a:ext cx="82814" cy="82814"/>
              </a:xfrm>
              <a:custGeom>
                <a:avLst/>
                <a:gdLst>
                  <a:gd name="connsiteX0" fmla="*/ 82016 w 82813"/>
                  <a:gd name="connsiteY0" fmla="*/ 41472 h 82813"/>
                  <a:gd name="connsiteX1" fmla="*/ 41472 w 82813"/>
                  <a:gd name="connsiteY1" fmla="*/ 82016 h 82813"/>
                  <a:gd name="connsiteX2" fmla="*/ 928 w 82813"/>
                  <a:gd name="connsiteY2" fmla="*/ 41472 h 82813"/>
                  <a:gd name="connsiteX3" fmla="*/ 41472 w 82813"/>
                  <a:gd name="connsiteY3" fmla="*/ 928 h 82813"/>
                  <a:gd name="connsiteX4" fmla="*/ 82016 w 82813"/>
                  <a:gd name="connsiteY4" fmla="*/ 41472 h 8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3" h="82813">
                    <a:moveTo>
                      <a:pt x="82016" y="41472"/>
                    </a:moveTo>
                    <a:cubicBezTo>
                      <a:pt x="82016" y="63864"/>
                      <a:pt x="63864" y="82016"/>
                      <a:pt x="41472" y="82016"/>
                    </a:cubicBezTo>
                    <a:cubicBezTo>
                      <a:pt x="19080" y="82016"/>
                      <a:pt x="928" y="63864"/>
                      <a:pt x="928" y="41472"/>
                    </a:cubicBezTo>
                    <a:cubicBezTo>
                      <a:pt x="928" y="19080"/>
                      <a:pt x="19080" y="928"/>
                      <a:pt x="41472" y="928"/>
                    </a:cubicBezTo>
                    <a:cubicBezTo>
                      <a:pt x="63864" y="928"/>
                      <a:pt x="82016" y="19080"/>
                      <a:pt x="82016" y="41472"/>
                    </a:cubicBezTo>
                    <a:close/>
                  </a:path>
                </a:pathLst>
              </a:custGeom>
              <a:noFill/>
              <a:ln w="15875" cap="flat">
                <a:solidFill>
                  <a:schemeClr val="tx2"/>
                </a:solidFill>
                <a:prstDash val="solid"/>
                <a:miter/>
              </a:ln>
            </p:spPr>
            <p:txBody>
              <a:bodyPr rtlCol="0" anchor="ctr"/>
              <a:lstStyle/>
              <a:p>
                <a:endParaRPr lang="en-IN"/>
              </a:p>
            </p:txBody>
          </p:sp>
          <p:sp>
            <p:nvSpPr>
              <p:cNvPr id="678" name="Freeform: Shape 677">
                <a:extLst>
                  <a:ext uri="{FF2B5EF4-FFF2-40B4-BE49-F238E27FC236}">
                    <a16:creationId xmlns:a16="http://schemas.microsoft.com/office/drawing/2014/main" id="{AFD7A40E-F17C-4513-ADB0-8FCB881A6780}"/>
                  </a:ext>
                </a:extLst>
              </p:cNvPr>
              <p:cNvSpPr/>
              <p:nvPr/>
            </p:nvSpPr>
            <p:spPr>
              <a:xfrm>
                <a:off x="655425" y="3944856"/>
                <a:ext cx="82814" cy="82814"/>
              </a:xfrm>
              <a:custGeom>
                <a:avLst/>
                <a:gdLst>
                  <a:gd name="connsiteX0" fmla="*/ 82016 w 82813"/>
                  <a:gd name="connsiteY0" fmla="*/ 41472 h 82813"/>
                  <a:gd name="connsiteX1" fmla="*/ 41472 w 82813"/>
                  <a:gd name="connsiteY1" fmla="*/ 82016 h 82813"/>
                  <a:gd name="connsiteX2" fmla="*/ 928 w 82813"/>
                  <a:gd name="connsiteY2" fmla="*/ 41472 h 82813"/>
                  <a:gd name="connsiteX3" fmla="*/ 41472 w 82813"/>
                  <a:gd name="connsiteY3" fmla="*/ 928 h 82813"/>
                  <a:gd name="connsiteX4" fmla="*/ 82016 w 82813"/>
                  <a:gd name="connsiteY4" fmla="*/ 41472 h 8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3" h="82813">
                    <a:moveTo>
                      <a:pt x="82016" y="41472"/>
                    </a:moveTo>
                    <a:cubicBezTo>
                      <a:pt x="82016" y="63864"/>
                      <a:pt x="63864" y="82016"/>
                      <a:pt x="41472" y="82016"/>
                    </a:cubicBezTo>
                    <a:cubicBezTo>
                      <a:pt x="19080" y="82016"/>
                      <a:pt x="928" y="63864"/>
                      <a:pt x="928" y="41472"/>
                    </a:cubicBezTo>
                    <a:cubicBezTo>
                      <a:pt x="928" y="19080"/>
                      <a:pt x="19080" y="928"/>
                      <a:pt x="41472" y="928"/>
                    </a:cubicBezTo>
                    <a:cubicBezTo>
                      <a:pt x="63864" y="928"/>
                      <a:pt x="82016" y="19080"/>
                      <a:pt x="82016" y="41472"/>
                    </a:cubicBezTo>
                    <a:close/>
                  </a:path>
                </a:pathLst>
              </a:custGeom>
              <a:noFill/>
              <a:ln w="15875" cap="flat">
                <a:solidFill>
                  <a:schemeClr val="tx2"/>
                </a:solidFill>
                <a:prstDash val="solid"/>
                <a:miter/>
              </a:ln>
            </p:spPr>
            <p:txBody>
              <a:bodyPr rtlCol="0" anchor="ctr"/>
              <a:lstStyle/>
              <a:p>
                <a:endParaRPr lang="en-IN"/>
              </a:p>
            </p:txBody>
          </p:sp>
          <p:sp>
            <p:nvSpPr>
              <p:cNvPr id="679" name="Freeform: Shape 678">
                <a:extLst>
                  <a:ext uri="{FF2B5EF4-FFF2-40B4-BE49-F238E27FC236}">
                    <a16:creationId xmlns:a16="http://schemas.microsoft.com/office/drawing/2014/main" id="{0AFCFA15-581B-46FD-9755-8BA102077B6C}"/>
                  </a:ext>
                </a:extLst>
              </p:cNvPr>
              <p:cNvSpPr/>
              <p:nvPr/>
            </p:nvSpPr>
            <p:spPr>
              <a:xfrm>
                <a:off x="686135" y="3754212"/>
                <a:ext cx="82814" cy="82814"/>
              </a:xfrm>
              <a:custGeom>
                <a:avLst/>
                <a:gdLst>
                  <a:gd name="connsiteX0" fmla="*/ 82016 w 82813"/>
                  <a:gd name="connsiteY0" fmla="*/ 41472 h 82813"/>
                  <a:gd name="connsiteX1" fmla="*/ 41472 w 82813"/>
                  <a:gd name="connsiteY1" fmla="*/ 82016 h 82813"/>
                  <a:gd name="connsiteX2" fmla="*/ 928 w 82813"/>
                  <a:gd name="connsiteY2" fmla="*/ 41472 h 82813"/>
                  <a:gd name="connsiteX3" fmla="*/ 41472 w 82813"/>
                  <a:gd name="connsiteY3" fmla="*/ 928 h 82813"/>
                  <a:gd name="connsiteX4" fmla="*/ 82016 w 82813"/>
                  <a:gd name="connsiteY4" fmla="*/ 41472 h 8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3" h="82813">
                    <a:moveTo>
                      <a:pt x="82016" y="41472"/>
                    </a:moveTo>
                    <a:cubicBezTo>
                      <a:pt x="82016" y="63864"/>
                      <a:pt x="63864" y="82016"/>
                      <a:pt x="41472" y="82016"/>
                    </a:cubicBezTo>
                    <a:cubicBezTo>
                      <a:pt x="19080" y="82016"/>
                      <a:pt x="928" y="63864"/>
                      <a:pt x="928" y="41472"/>
                    </a:cubicBezTo>
                    <a:cubicBezTo>
                      <a:pt x="928" y="19080"/>
                      <a:pt x="19080" y="928"/>
                      <a:pt x="41472" y="928"/>
                    </a:cubicBezTo>
                    <a:cubicBezTo>
                      <a:pt x="63864" y="928"/>
                      <a:pt x="82016" y="19080"/>
                      <a:pt x="82016" y="41472"/>
                    </a:cubicBezTo>
                    <a:close/>
                  </a:path>
                </a:pathLst>
              </a:custGeom>
              <a:noFill/>
              <a:ln w="15875" cap="flat">
                <a:solidFill>
                  <a:schemeClr val="tx2"/>
                </a:solidFill>
                <a:prstDash val="solid"/>
                <a:miter/>
              </a:ln>
            </p:spPr>
            <p:txBody>
              <a:bodyPr rtlCol="0" anchor="ctr"/>
              <a:lstStyle/>
              <a:p>
                <a:endParaRPr lang="en-IN"/>
              </a:p>
            </p:txBody>
          </p:sp>
          <p:sp>
            <p:nvSpPr>
              <p:cNvPr id="680" name="Freeform: Shape 679">
                <a:extLst>
                  <a:ext uri="{FF2B5EF4-FFF2-40B4-BE49-F238E27FC236}">
                    <a16:creationId xmlns:a16="http://schemas.microsoft.com/office/drawing/2014/main" id="{1FDADB24-1547-468B-8C2F-2360C7326478}"/>
                  </a:ext>
                </a:extLst>
              </p:cNvPr>
              <p:cNvSpPr/>
              <p:nvPr/>
            </p:nvSpPr>
            <p:spPr>
              <a:xfrm>
                <a:off x="903003" y="3865320"/>
                <a:ext cx="82814" cy="82814"/>
              </a:xfrm>
              <a:custGeom>
                <a:avLst/>
                <a:gdLst>
                  <a:gd name="connsiteX0" fmla="*/ 82016 w 82813"/>
                  <a:gd name="connsiteY0" fmla="*/ 41472 h 82813"/>
                  <a:gd name="connsiteX1" fmla="*/ 41472 w 82813"/>
                  <a:gd name="connsiteY1" fmla="*/ 82016 h 82813"/>
                  <a:gd name="connsiteX2" fmla="*/ 928 w 82813"/>
                  <a:gd name="connsiteY2" fmla="*/ 41472 h 82813"/>
                  <a:gd name="connsiteX3" fmla="*/ 41472 w 82813"/>
                  <a:gd name="connsiteY3" fmla="*/ 928 h 82813"/>
                  <a:gd name="connsiteX4" fmla="*/ 82016 w 82813"/>
                  <a:gd name="connsiteY4" fmla="*/ 41472 h 82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13" h="82813">
                    <a:moveTo>
                      <a:pt x="82016" y="41472"/>
                    </a:moveTo>
                    <a:cubicBezTo>
                      <a:pt x="82016" y="63864"/>
                      <a:pt x="63864" y="82016"/>
                      <a:pt x="41472" y="82016"/>
                    </a:cubicBezTo>
                    <a:cubicBezTo>
                      <a:pt x="19080" y="82016"/>
                      <a:pt x="928" y="63864"/>
                      <a:pt x="928" y="41472"/>
                    </a:cubicBezTo>
                    <a:cubicBezTo>
                      <a:pt x="928" y="19080"/>
                      <a:pt x="19080" y="928"/>
                      <a:pt x="41472" y="928"/>
                    </a:cubicBezTo>
                    <a:cubicBezTo>
                      <a:pt x="63864" y="928"/>
                      <a:pt x="82016" y="19080"/>
                      <a:pt x="82016" y="41472"/>
                    </a:cubicBezTo>
                    <a:close/>
                  </a:path>
                </a:pathLst>
              </a:custGeom>
              <a:noFill/>
              <a:ln w="15875" cap="flat">
                <a:solidFill>
                  <a:schemeClr val="tx2"/>
                </a:solidFill>
                <a:prstDash val="solid"/>
                <a:miter/>
              </a:ln>
            </p:spPr>
            <p:txBody>
              <a:bodyPr rtlCol="0" anchor="ctr"/>
              <a:lstStyle/>
              <a:p>
                <a:endParaRPr lang="en-IN"/>
              </a:p>
            </p:txBody>
          </p:sp>
        </p:grpSp>
        <p:grpSp>
          <p:nvGrpSpPr>
            <p:cNvPr id="698" name="Group 697">
              <a:extLst>
                <a:ext uri="{FF2B5EF4-FFF2-40B4-BE49-F238E27FC236}">
                  <a16:creationId xmlns:a16="http://schemas.microsoft.com/office/drawing/2014/main" id="{C12C66EC-3792-4724-A133-756A834A1B9E}"/>
                </a:ext>
              </a:extLst>
            </p:cNvPr>
            <p:cNvGrpSpPr/>
            <p:nvPr/>
          </p:nvGrpSpPr>
          <p:grpSpPr>
            <a:xfrm>
              <a:off x="447760" y="1743892"/>
              <a:ext cx="549688" cy="532622"/>
              <a:chOff x="376905" y="2448639"/>
              <a:chExt cx="549688" cy="532622"/>
            </a:xfrm>
          </p:grpSpPr>
          <p:sp>
            <p:nvSpPr>
              <p:cNvPr id="236" name="arrow_26" title="Icon of a dotted line circle made of a curved arrow pointing clockwise">
                <a:extLst>
                  <a:ext uri="{FF2B5EF4-FFF2-40B4-BE49-F238E27FC236}">
                    <a16:creationId xmlns:a16="http://schemas.microsoft.com/office/drawing/2014/main" id="{85B1843F-1225-4020-B2F4-496F705ED006}"/>
                  </a:ext>
                </a:extLst>
              </p:cNvPr>
              <p:cNvSpPr>
                <a:spLocks noChangeAspect="1" noEditPoints="1"/>
              </p:cNvSpPr>
              <p:nvPr/>
            </p:nvSpPr>
            <p:spPr bwMode="auto">
              <a:xfrm>
                <a:off x="376905" y="2448639"/>
                <a:ext cx="549688" cy="53262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158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683" name="Graphic 681">
                <a:extLst>
                  <a:ext uri="{FF2B5EF4-FFF2-40B4-BE49-F238E27FC236}">
                    <a16:creationId xmlns:a16="http://schemas.microsoft.com/office/drawing/2014/main" id="{BB99AE17-552B-462F-86CE-2B0EF7A6CBE5}"/>
                  </a:ext>
                </a:extLst>
              </p:cNvPr>
              <p:cNvGrpSpPr/>
              <p:nvPr/>
            </p:nvGrpSpPr>
            <p:grpSpPr>
              <a:xfrm rot="20356110">
                <a:off x="531146" y="2594348"/>
                <a:ext cx="241206" cy="241204"/>
                <a:chOff x="443251" y="2523471"/>
                <a:chExt cx="447675" cy="447675"/>
              </a:xfrm>
            </p:grpSpPr>
            <p:sp>
              <p:nvSpPr>
                <p:cNvPr id="684" name="Freeform: Shape 683">
                  <a:extLst>
                    <a:ext uri="{FF2B5EF4-FFF2-40B4-BE49-F238E27FC236}">
                      <a16:creationId xmlns:a16="http://schemas.microsoft.com/office/drawing/2014/main" id="{0B47172F-FC2C-4EF0-AC59-0EAE60FCE8E4}"/>
                    </a:ext>
                  </a:extLst>
                </p:cNvPr>
                <p:cNvSpPr/>
                <p:nvPr/>
              </p:nvSpPr>
              <p:spPr>
                <a:xfrm>
                  <a:off x="486114" y="2567286"/>
                  <a:ext cx="361950" cy="352425"/>
                </a:xfrm>
                <a:custGeom>
                  <a:avLst/>
                  <a:gdLst>
                    <a:gd name="connsiteX0" fmla="*/ 333375 w 361950"/>
                    <a:gd name="connsiteY0" fmla="*/ 180023 h 352425"/>
                    <a:gd name="connsiteX1" fmla="*/ 180975 w 361950"/>
                    <a:gd name="connsiteY1" fmla="*/ 331470 h 352425"/>
                    <a:gd name="connsiteX2" fmla="*/ 28575 w 361950"/>
                    <a:gd name="connsiteY2" fmla="*/ 180023 h 352425"/>
                    <a:gd name="connsiteX3" fmla="*/ 180975 w 361950"/>
                    <a:gd name="connsiteY3" fmla="*/ 28575 h 352425"/>
                    <a:gd name="connsiteX4" fmla="*/ 333375 w 361950"/>
                    <a:gd name="connsiteY4" fmla="*/ 180023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352425">
                      <a:moveTo>
                        <a:pt x="333375" y="180023"/>
                      </a:moveTo>
                      <a:cubicBezTo>
                        <a:pt x="333375" y="263665"/>
                        <a:pt x="265143" y="331470"/>
                        <a:pt x="180975" y="331470"/>
                      </a:cubicBezTo>
                      <a:cubicBezTo>
                        <a:pt x="96807" y="331470"/>
                        <a:pt x="28575" y="263665"/>
                        <a:pt x="28575" y="180023"/>
                      </a:cubicBezTo>
                      <a:cubicBezTo>
                        <a:pt x="28575" y="96380"/>
                        <a:pt x="96807" y="28575"/>
                        <a:pt x="180975" y="28575"/>
                      </a:cubicBezTo>
                      <a:cubicBezTo>
                        <a:pt x="265143" y="28575"/>
                        <a:pt x="333375" y="96380"/>
                        <a:pt x="333375" y="180023"/>
                      </a:cubicBezTo>
                      <a:close/>
                    </a:path>
                  </a:pathLst>
                </a:custGeom>
                <a:noFill/>
                <a:ln w="15875" cap="flat">
                  <a:solidFill>
                    <a:schemeClr val="tx2"/>
                  </a:solidFill>
                  <a:prstDash val="solid"/>
                  <a:miter/>
                </a:ln>
              </p:spPr>
              <p:txBody>
                <a:bodyPr rtlCol="0" anchor="ctr"/>
                <a:lstStyle/>
                <a:p>
                  <a:endParaRPr lang="en-IN"/>
                </a:p>
              </p:txBody>
            </p:sp>
            <p:sp>
              <p:nvSpPr>
                <p:cNvPr id="687" name="Freeform: Shape 686">
                  <a:extLst>
                    <a:ext uri="{FF2B5EF4-FFF2-40B4-BE49-F238E27FC236}">
                      <a16:creationId xmlns:a16="http://schemas.microsoft.com/office/drawing/2014/main" id="{3042FC2F-C57C-4D89-9373-4BAD8968BCB4}"/>
                    </a:ext>
                  </a:extLst>
                </p:cNvPr>
                <p:cNvSpPr/>
                <p:nvPr/>
              </p:nvSpPr>
              <p:spPr>
                <a:xfrm>
                  <a:off x="548979" y="2502516"/>
                  <a:ext cx="85725" cy="133350"/>
                </a:xfrm>
                <a:custGeom>
                  <a:avLst/>
                  <a:gdLst>
                    <a:gd name="connsiteX0" fmla="*/ 28575 w 85725"/>
                    <a:gd name="connsiteY0" fmla="*/ 28575 h 133350"/>
                    <a:gd name="connsiteX1" fmla="*/ 60007 w 85725"/>
                    <a:gd name="connsiteY1" fmla="*/ 104775 h 133350"/>
                  </a:gdLst>
                  <a:ahLst/>
                  <a:cxnLst>
                    <a:cxn ang="0">
                      <a:pos x="connsiteX0" y="connsiteY0"/>
                    </a:cxn>
                    <a:cxn ang="0">
                      <a:pos x="connsiteX1" y="connsiteY1"/>
                    </a:cxn>
                  </a:cxnLst>
                  <a:rect l="l" t="t" r="r" b="b"/>
                  <a:pathLst>
                    <a:path w="85725" h="133350">
                      <a:moveTo>
                        <a:pt x="28575" y="28575"/>
                      </a:moveTo>
                      <a:cubicBezTo>
                        <a:pt x="60007" y="104775"/>
                        <a:pt x="60007" y="104775"/>
                        <a:pt x="60007" y="104775"/>
                      </a:cubicBezTo>
                    </a:path>
                  </a:pathLst>
                </a:custGeom>
                <a:noFill/>
                <a:ln w="15875" cap="flat">
                  <a:solidFill>
                    <a:schemeClr val="tx2"/>
                  </a:solidFill>
                  <a:prstDash val="solid"/>
                  <a:miter/>
                </a:ln>
              </p:spPr>
              <p:txBody>
                <a:bodyPr rtlCol="0" anchor="ctr"/>
                <a:lstStyle/>
                <a:p>
                  <a:endParaRPr lang="en-IN"/>
                </a:p>
              </p:txBody>
            </p:sp>
            <p:sp>
              <p:nvSpPr>
                <p:cNvPr id="688" name="Freeform: Shape 687">
                  <a:extLst>
                    <a:ext uri="{FF2B5EF4-FFF2-40B4-BE49-F238E27FC236}">
                      <a16:creationId xmlns:a16="http://schemas.microsoft.com/office/drawing/2014/main" id="{16944227-E2B1-4E02-9E5A-F3CC7761F513}"/>
                    </a:ext>
                  </a:extLst>
                </p:cNvPr>
                <p:cNvSpPr/>
                <p:nvPr/>
              </p:nvSpPr>
              <p:spPr>
                <a:xfrm>
                  <a:off x="422296" y="2629199"/>
                  <a:ext cx="133350" cy="85725"/>
                </a:xfrm>
                <a:custGeom>
                  <a:avLst/>
                  <a:gdLst>
                    <a:gd name="connsiteX0" fmla="*/ 104775 w 133350"/>
                    <a:gd name="connsiteY0" fmla="*/ 60007 h 85725"/>
                    <a:gd name="connsiteX1" fmla="*/ 28575 w 133350"/>
                    <a:gd name="connsiteY1" fmla="*/ 28575 h 85725"/>
                  </a:gdLst>
                  <a:ahLst/>
                  <a:cxnLst>
                    <a:cxn ang="0">
                      <a:pos x="connsiteX0" y="connsiteY0"/>
                    </a:cxn>
                    <a:cxn ang="0">
                      <a:pos x="connsiteX1" y="connsiteY1"/>
                    </a:cxn>
                  </a:cxnLst>
                  <a:rect l="l" t="t" r="r" b="b"/>
                  <a:pathLst>
                    <a:path w="133350" h="85725">
                      <a:moveTo>
                        <a:pt x="104775" y="60007"/>
                      </a:moveTo>
                      <a:cubicBezTo>
                        <a:pt x="28575" y="28575"/>
                        <a:pt x="28575" y="28575"/>
                        <a:pt x="28575" y="28575"/>
                      </a:cubicBezTo>
                    </a:path>
                  </a:pathLst>
                </a:custGeom>
                <a:noFill/>
                <a:ln w="15875" cap="flat">
                  <a:solidFill>
                    <a:schemeClr val="tx2"/>
                  </a:solidFill>
                  <a:prstDash val="solid"/>
                  <a:miter/>
                </a:ln>
              </p:spPr>
              <p:txBody>
                <a:bodyPr rtlCol="0" anchor="ctr"/>
                <a:lstStyle/>
                <a:p>
                  <a:endParaRPr lang="en-IN"/>
                </a:p>
              </p:txBody>
            </p:sp>
            <p:sp>
              <p:nvSpPr>
                <p:cNvPr id="689" name="Freeform: Shape 688">
                  <a:extLst>
                    <a:ext uri="{FF2B5EF4-FFF2-40B4-BE49-F238E27FC236}">
                      <a16:creationId xmlns:a16="http://schemas.microsoft.com/office/drawing/2014/main" id="{D5C6D6DE-33B8-496A-BA75-C910ABBD255C}"/>
                    </a:ext>
                  </a:extLst>
                </p:cNvPr>
                <p:cNvSpPr/>
                <p:nvPr/>
              </p:nvSpPr>
              <p:spPr>
                <a:xfrm>
                  <a:off x="422296" y="2776836"/>
                  <a:ext cx="133350" cy="85725"/>
                </a:xfrm>
                <a:custGeom>
                  <a:avLst/>
                  <a:gdLst>
                    <a:gd name="connsiteX0" fmla="*/ 104775 w 133350"/>
                    <a:gd name="connsiteY0" fmla="*/ 28575 h 85725"/>
                    <a:gd name="connsiteX1" fmla="*/ 28575 w 133350"/>
                    <a:gd name="connsiteY1" fmla="*/ 60008 h 85725"/>
                  </a:gdLst>
                  <a:ahLst/>
                  <a:cxnLst>
                    <a:cxn ang="0">
                      <a:pos x="connsiteX0" y="connsiteY0"/>
                    </a:cxn>
                    <a:cxn ang="0">
                      <a:pos x="connsiteX1" y="connsiteY1"/>
                    </a:cxn>
                  </a:cxnLst>
                  <a:rect l="l" t="t" r="r" b="b"/>
                  <a:pathLst>
                    <a:path w="133350" h="85725">
                      <a:moveTo>
                        <a:pt x="104775" y="28575"/>
                      </a:moveTo>
                      <a:cubicBezTo>
                        <a:pt x="28575" y="60008"/>
                        <a:pt x="28575" y="60008"/>
                        <a:pt x="28575" y="60008"/>
                      </a:cubicBezTo>
                    </a:path>
                  </a:pathLst>
                </a:custGeom>
                <a:noFill/>
                <a:ln w="15875" cap="flat">
                  <a:solidFill>
                    <a:schemeClr val="tx2"/>
                  </a:solidFill>
                  <a:prstDash val="solid"/>
                  <a:miter/>
                </a:ln>
              </p:spPr>
              <p:txBody>
                <a:bodyPr rtlCol="0" anchor="ctr"/>
                <a:lstStyle/>
                <a:p>
                  <a:endParaRPr lang="en-IN"/>
                </a:p>
              </p:txBody>
            </p:sp>
            <p:sp>
              <p:nvSpPr>
                <p:cNvPr id="691" name="Freeform: Shape 690">
                  <a:extLst>
                    <a:ext uri="{FF2B5EF4-FFF2-40B4-BE49-F238E27FC236}">
                      <a16:creationId xmlns:a16="http://schemas.microsoft.com/office/drawing/2014/main" id="{3FD9F793-86C8-4932-B6DC-5D4D9AB9BF20}"/>
                    </a:ext>
                  </a:extLst>
                </p:cNvPr>
                <p:cNvSpPr/>
                <p:nvPr/>
              </p:nvSpPr>
              <p:spPr>
                <a:xfrm>
                  <a:off x="548979" y="2858751"/>
                  <a:ext cx="85725" cy="133350"/>
                </a:xfrm>
                <a:custGeom>
                  <a:avLst/>
                  <a:gdLst>
                    <a:gd name="connsiteX0" fmla="*/ 60007 w 85725"/>
                    <a:gd name="connsiteY0" fmla="*/ 28575 h 133350"/>
                    <a:gd name="connsiteX1" fmla="*/ 28575 w 85725"/>
                    <a:gd name="connsiteY1" fmla="*/ 104775 h 133350"/>
                  </a:gdLst>
                  <a:ahLst/>
                  <a:cxnLst>
                    <a:cxn ang="0">
                      <a:pos x="connsiteX0" y="connsiteY0"/>
                    </a:cxn>
                    <a:cxn ang="0">
                      <a:pos x="connsiteX1" y="connsiteY1"/>
                    </a:cxn>
                  </a:cxnLst>
                  <a:rect l="l" t="t" r="r" b="b"/>
                  <a:pathLst>
                    <a:path w="85725" h="133350">
                      <a:moveTo>
                        <a:pt x="60007" y="28575"/>
                      </a:moveTo>
                      <a:cubicBezTo>
                        <a:pt x="28575" y="104775"/>
                        <a:pt x="28575" y="104775"/>
                        <a:pt x="28575" y="104775"/>
                      </a:cubicBezTo>
                    </a:path>
                  </a:pathLst>
                </a:custGeom>
                <a:noFill/>
                <a:ln w="15875" cap="flat">
                  <a:solidFill>
                    <a:schemeClr val="tx2"/>
                  </a:solidFill>
                  <a:prstDash val="solid"/>
                  <a:miter/>
                </a:ln>
              </p:spPr>
              <p:txBody>
                <a:bodyPr rtlCol="0" anchor="ctr"/>
                <a:lstStyle/>
                <a:p>
                  <a:endParaRPr lang="en-IN"/>
                </a:p>
              </p:txBody>
            </p:sp>
            <p:sp>
              <p:nvSpPr>
                <p:cNvPr id="692" name="Freeform: Shape 691">
                  <a:extLst>
                    <a:ext uri="{FF2B5EF4-FFF2-40B4-BE49-F238E27FC236}">
                      <a16:creationId xmlns:a16="http://schemas.microsoft.com/office/drawing/2014/main" id="{85BB67FF-F21C-4E91-BE4A-D0A250A97074}"/>
                    </a:ext>
                  </a:extLst>
                </p:cNvPr>
                <p:cNvSpPr/>
                <p:nvPr/>
              </p:nvSpPr>
              <p:spPr>
                <a:xfrm>
                  <a:off x="697569" y="2858751"/>
                  <a:ext cx="85725" cy="133350"/>
                </a:xfrm>
                <a:custGeom>
                  <a:avLst/>
                  <a:gdLst>
                    <a:gd name="connsiteX0" fmla="*/ 28575 w 85725"/>
                    <a:gd name="connsiteY0" fmla="*/ 28575 h 133350"/>
                    <a:gd name="connsiteX1" fmla="*/ 60007 w 85725"/>
                    <a:gd name="connsiteY1" fmla="*/ 104775 h 133350"/>
                  </a:gdLst>
                  <a:ahLst/>
                  <a:cxnLst>
                    <a:cxn ang="0">
                      <a:pos x="connsiteX0" y="connsiteY0"/>
                    </a:cxn>
                    <a:cxn ang="0">
                      <a:pos x="connsiteX1" y="connsiteY1"/>
                    </a:cxn>
                  </a:cxnLst>
                  <a:rect l="l" t="t" r="r" b="b"/>
                  <a:pathLst>
                    <a:path w="85725" h="133350">
                      <a:moveTo>
                        <a:pt x="28575" y="28575"/>
                      </a:moveTo>
                      <a:cubicBezTo>
                        <a:pt x="60007" y="104775"/>
                        <a:pt x="60007" y="104775"/>
                        <a:pt x="60007" y="104775"/>
                      </a:cubicBezTo>
                    </a:path>
                  </a:pathLst>
                </a:custGeom>
                <a:noFill/>
                <a:ln w="15875" cap="flat">
                  <a:solidFill>
                    <a:schemeClr val="tx2"/>
                  </a:solidFill>
                  <a:prstDash val="solid"/>
                  <a:miter/>
                </a:ln>
              </p:spPr>
              <p:txBody>
                <a:bodyPr rtlCol="0" anchor="ctr"/>
                <a:lstStyle/>
                <a:p>
                  <a:endParaRPr lang="en-IN"/>
                </a:p>
              </p:txBody>
            </p:sp>
            <p:sp>
              <p:nvSpPr>
                <p:cNvPr id="693" name="Freeform: Shape 692">
                  <a:extLst>
                    <a:ext uri="{FF2B5EF4-FFF2-40B4-BE49-F238E27FC236}">
                      <a16:creationId xmlns:a16="http://schemas.microsoft.com/office/drawing/2014/main" id="{65161F9C-951B-4D05-A37B-52AAE010E277}"/>
                    </a:ext>
                  </a:extLst>
                </p:cNvPr>
                <p:cNvSpPr/>
                <p:nvPr/>
              </p:nvSpPr>
              <p:spPr>
                <a:xfrm>
                  <a:off x="779483" y="2776836"/>
                  <a:ext cx="133350" cy="85725"/>
                </a:xfrm>
                <a:custGeom>
                  <a:avLst/>
                  <a:gdLst>
                    <a:gd name="connsiteX0" fmla="*/ 28575 w 133350"/>
                    <a:gd name="connsiteY0" fmla="*/ 28575 h 85725"/>
                    <a:gd name="connsiteX1" fmla="*/ 104775 w 133350"/>
                    <a:gd name="connsiteY1" fmla="*/ 60008 h 85725"/>
                  </a:gdLst>
                  <a:ahLst/>
                  <a:cxnLst>
                    <a:cxn ang="0">
                      <a:pos x="connsiteX0" y="connsiteY0"/>
                    </a:cxn>
                    <a:cxn ang="0">
                      <a:pos x="connsiteX1" y="connsiteY1"/>
                    </a:cxn>
                  </a:cxnLst>
                  <a:rect l="l" t="t" r="r" b="b"/>
                  <a:pathLst>
                    <a:path w="133350" h="85725">
                      <a:moveTo>
                        <a:pt x="28575" y="28575"/>
                      </a:moveTo>
                      <a:cubicBezTo>
                        <a:pt x="104775" y="60008"/>
                        <a:pt x="104775" y="60008"/>
                        <a:pt x="104775" y="60008"/>
                      </a:cubicBezTo>
                    </a:path>
                  </a:pathLst>
                </a:custGeom>
                <a:noFill/>
                <a:ln w="15875" cap="flat">
                  <a:solidFill>
                    <a:schemeClr val="tx2"/>
                  </a:solidFill>
                  <a:prstDash val="solid"/>
                  <a:miter/>
                </a:ln>
              </p:spPr>
              <p:txBody>
                <a:bodyPr rtlCol="0" anchor="ctr"/>
                <a:lstStyle/>
                <a:p>
                  <a:endParaRPr lang="en-IN"/>
                </a:p>
              </p:txBody>
            </p:sp>
            <p:sp>
              <p:nvSpPr>
                <p:cNvPr id="694" name="Freeform: Shape 693">
                  <a:extLst>
                    <a:ext uri="{FF2B5EF4-FFF2-40B4-BE49-F238E27FC236}">
                      <a16:creationId xmlns:a16="http://schemas.microsoft.com/office/drawing/2014/main" id="{3AE1B58E-04DA-4916-AA26-3A17705B315D}"/>
                    </a:ext>
                  </a:extLst>
                </p:cNvPr>
                <p:cNvSpPr/>
                <p:nvPr/>
              </p:nvSpPr>
              <p:spPr>
                <a:xfrm>
                  <a:off x="779483" y="2629199"/>
                  <a:ext cx="133350" cy="85725"/>
                </a:xfrm>
                <a:custGeom>
                  <a:avLst/>
                  <a:gdLst>
                    <a:gd name="connsiteX0" fmla="*/ 28575 w 133350"/>
                    <a:gd name="connsiteY0" fmla="*/ 60007 h 85725"/>
                    <a:gd name="connsiteX1" fmla="*/ 104775 w 133350"/>
                    <a:gd name="connsiteY1" fmla="*/ 28575 h 85725"/>
                  </a:gdLst>
                  <a:ahLst/>
                  <a:cxnLst>
                    <a:cxn ang="0">
                      <a:pos x="connsiteX0" y="connsiteY0"/>
                    </a:cxn>
                    <a:cxn ang="0">
                      <a:pos x="connsiteX1" y="connsiteY1"/>
                    </a:cxn>
                  </a:cxnLst>
                  <a:rect l="l" t="t" r="r" b="b"/>
                  <a:pathLst>
                    <a:path w="133350" h="85725">
                      <a:moveTo>
                        <a:pt x="28575" y="60007"/>
                      </a:moveTo>
                      <a:cubicBezTo>
                        <a:pt x="104775" y="28575"/>
                        <a:pt x="104775" y="28575"/>
                        <a:pt x="104775" y="28575"/>
                      </a:cubicBezTo>
                    </a:path>
                  </a:pathLst>
                </a:custGeom>
                <a:noFill/>
                <a:ln w="15875" cap="flat">
                  <a:solidFill>
                    <a:schemeClr val="tx2"/>
                  </a:solidFill>
                  <a:prstDash val="solid"/>
                  <a:miter/>
                </a:ln>
              </p:spPr>
              <p:txBody>
                <a:bodyPr rtlCol="0" anchor="ctr"/>
                <a:lstStyle/>
                <a:p>
                  <a:endParaRPr lang="en-IN"/>
                </a:p>
              </p:txBody>
            </p:sp>
            <p:sp>
              <p:nvSpPr>
                <p:cNvPr id="695" name="Freeform: Shape 694">
                  <a:extLst>
                    <a:ext uri="{FF2B5EF4-FFF2-40B4-BE49-F238E27FC236}">
                      <a16:creationId xmlns:a16="http://schemas.microsoft.com/office/drawing/2014/main" id="{9D457B3F-D828-4A92-9141-684E30376CAD}"/>
                    </a:ext>
                  </a:extLst>
                </p:cNvPr>
                <p:cNvSpPr/>
                <p:nvPr/>
              </p:nvSpPr>
              <p:spPr>
                <a:xfrm>
                  <a:off x="697569" y="2501563"/>
                  <a:ext cx="85725" cy="123825"/>
                </a:xfrm>
                <a:custGeom>
                  <a:avLst/>
                  <a:gdLst>
                    <a:gd name="connsiteX0" fmla="*/ 28575 w 85725"/>
                    <a:gd name="connsiteY0" fmla="*/ 104775 h 123825"/>
                    <a:gd name="connsiteX1" fmla="*/ 60007 w 85725"/>
                    <a:gd name="connsiteY1" fmla="*/ 28575 h 123825"/>
                  </a:gdLst>
                  <a:ahLst/>
                  <a:cxnLst>
                    <a:cxn ang="0">
                      <a:pos x="connsiteX0" y="connsiteY0"/>
                    </a:cxn>
                    <a:cxn ang="0">
                      <a:pos x="connsiteX1" y="connsiteY1"/>
                    </a:cxn>
                  </a:cxnLst>
                  <a:rect l="l" t="t" r="r" b="b"/>
                  <a:pathLst>
                    <a:path w="85725" h="123825">
                      <a:moveTo>
                        <a:pt x="28575" y="104775"/>
                      </a:moveTo>
                      <a:cubicBezTo>
                        <a:pt x="60007" y="28575"/>
                        <a:pt x="60007" y="28575"/>
                        <a:pt x="60007" y="28575"/>
                      </a:cubicBezTo>
                    </a:path>
                  </a:pathLst>
                </a:custGeom>
                <a:noFill/>
                <a:ln w="15875" cap="flat">
                  <a:solidFill>
                    <a:schemeClr val="tx2"/>
                  </a:solidFill>
                  <a:prstDash val="solid"/>
                  <a:miter/>
                </a:ln>
              </p:spPr>
              <p:txBody>
                <a:bodyPr rtlCol="0" anchor="ctr"/>
                <a:lstStyle/>
                <a:p>
                  <a:endParaRPr lang="en-IN"/>
                </a:p>
              </p:txBody>
            </p:sp>
          </p:grpSp>
        </p:grpSp>
      </p:grpSp>
      <p:sp>
        <p:nvSpPr>
          <p:cNvPr id="224" name="Freeform: Shape 223">
            <a:extLst>
              <a:ext uri="{FF2B5EF4-FFF2-40B4-BE49-F238E27FC236}">
                <a16:creationId xmlns:a16="http://schemas.microsoft.com/office/drawing/2014/main" id="{7C9A962A-25C8-4BE3-8DDD-246DA0CDABD0}"/>
              </a:ext>
            </a:extLst>
          </p:cNvPr>
          <p:cNvSpPr/>
          <p:nvPr/>
        </p:nvSpPr>
        <p:spPr bwMode="auto">
          <a:xfrm>
            <a:off x="1104899" y="1905000"/>
            <a:ext cx="343007" cy="3556000"/>
          </a:xfrm>
          <a:custGeom>
            <a:avLst/>
            <a:gdLst>
              <a:gd name="connsiteX0" fmla="*/ 0 w 228600"/>
              <a:gd name="connsiteY0" fmla="*/ 0 h 3556000"/>
              <a:gd name="connsiteX1" fmla="*/ 228600 w 228600"/>
              <a:gd name="connsiteY1" fmla="*/ 0 h 3556000"/>
              <a:gd name="connsiteX2" fmla="*/ 228600 w 228600"/>
              <a:gd name="connsiteY2" fmla="*/ 3556000 h 3556000"/>
              <a:gd name="connsiteX3" fmla="*/ 38100 w 228600"/>
              <a:gd name="connsiteY3" fmla="*/ 3556000 h 3556000"/>
            </a:gdLst>
            <a:ahLst/>
            <a:cxnLst>
              <a:cxn ang="0">
                <a:pos x="connsiteX0" y="connsiteY0"/>
              </a:cxn>
              <a:cxn ang="0">
                <a:pos x="connsiteX1" y="connsiteY1"/>
              </a:cxn>
              <a:cxn ang="0">
                <a:pos x="connsiteX2" y="connsiteY2"/>
              </a:cxn>
              <a:cxn ang="0">
                <a:pos x="connsiteX3" y="connsiteY3"/>
              </a:cxn>
            </a:cxnLst>
            <a:rect l="l" t="t" r="r" b="b"/>
            <a:pathLst>
              <a:path w="228600" h="3556000">
                <a:moveTo>
                  <a:pt x="0" y="0"/>
                </a:moveTo>
                <a:lnTo>
                  <a:pt x="228600" y="0"/>
                </a:lnTo>
                <a:lnTo>
                  <a:pt x="228600" y="3556000"/>
                </a:lnTo>
                <a:lnTo>
                  <a:pt x="38100" y="3556000"/>
                </a:lnTo>
              </a:path>
            </a:pathLst>
          </a:custGeom>
          <a:noFill/>
          <a:ln w="6350" cap="flat" cmpd="sng" algn="ctr">
            <a:solidFill>
              <a:schemeClr val="bg1">
                <a:lumMod val="75000"/>
              </a:schemeClr>
            </a:solidFill>
            <a:prstDash val="solid"/>
            <a:headEnd type="triangle" w="lg" len="med"/>
            <a:tailEnd type="triangl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defTabSz="932472" fontAlgn="base">
              <a:lnSpc>
                <a:spcPct val="90000"/>
              </a:lnSpc>
              <a:spcBef>
                <a:spcPct val="0"/>
              </a:spcBef>
              <a:spcAft>
                <a:spcPct val="0"/>
              </a:spcAft>
              <a:buFont typeface="Arial" panose="020B0604020202020204" pitchFamily="34" charset="0"/>
              <a:buChar char="•"/>
            </a:pPr>
            <a:endParaRPr lang="en-IN" sz="1400">
              <a:gradFill>
                <a:gsLst>
                  <a:gs pos="0">
                    <a:srgbClr val="FFFFFF"/>
                  </a:gs>
                  <a:gs pos="100000">
                    <a:srgbClr val="FFFFFF"/>
                  </a:gs>
                </a:gsLst>
                <a:lin ang="5400000" scaled="0"/>
              </a:gradFill>
              <a:cs typeface="Segoe UI" pitchFamily="34" charset="0"/>
            </a:endParaRPr>
          </a:p>
        </p:txBody>
      </p:sp>
      <p:cxnSp>
        <p:nvCxnSpPr>
          <p:cNvPr id="227" name="Straight Connector 226">
            <a:extLst>
              <a:ext uri="{FF2B5EF4-FFF2-40B4-BE49-F238E27FC236}">
                <a16:creationId xmlns:a16="http://schemas.microsoft.com/office/drawing/2014/main" id="{9896A221-CABC-4ABF-8DF0-66A7931CB743}"/>
              </a:ext>
            </a:extLst>
          </p:cNvPr>
          <p:cNvCxnSpPr>
            <a:cxnSpLocks/>
          </p:cNvCxnSpPr>
          <p:nvPr/>
        </p:nvCxnSpPr>
        <p:spPr>
          <a:xfrm>
            <a:off x="1167686" y="3718504"/>
            <a:ext cx="630900" cy="0"/>
          </a:xfrm>
          <a:prstGeom prst="line">
            <a:avLst/>
          </a:prstGeom>
          <a:noFill/>
          <a:ln w="6350" cap="flat" cmpd="sng" algn="ctr">
            <a:solidFill>
              <a:schemeClr val="bg1">
                <a:lumMod val="75000"/>
              </a:schemeClr>
            </a:solidFill>
            <a:prstDash val="solid"/>
            <a:headEnd type="triangle" w="lg" len="med"/>
            <a:tailEnd type="none" w="lg" len="med"/>
          </a:ln>
          <a:effectLst/>
        </p:spPr>
      </p:cxnSp>
      <p:sp>
        <p:nvSpPr>
          <p:cNvPr id="257" name="Rectangle 256">
            <a:extLst>
              <a:ext uri="{FF2B5EF4-FFF2-40B4-BE49-F238E27FC236}">
                <a16:creationId xmlns:a16="http://schemas.microsoft.com/office/drawing/2014/main" id="{30169A96-BBA7-4D57-BC79-EDF3AAF67500}"/>
              </a:ext>
            </a:extLst>
          </p:cNvPr>
          <p:cNvSpPr/>
          <p:nvPr/>
        </p:nvSpPr>
        <p:spPr bwMode="auto">
          <a:xfrm>
            <a:off x="199272" y="2349200"/>
            <a:ext cx="1045212" cy="323165"/>
          </a:xfrm>
          <a:prstGeom prst="rect">
            <a:avLst/>
          </a:prstGeom>
          <a:noFill/>
          <a:ln w="63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50" b="0" i="0" u="none" strike="noStrike" kern="1200" cap="none" spc="0" normalizeH="0" baseline="0" noProof="0">
                <a:ln>
                  <a:noFill/>
                </a:ln>
                <a:solidFill>
                  <a:srgbClr val="505050"/>
                </a:solidFill>
                <a:effectLst/>
                <a:uLnTx/>
                <a:uFillTx/>
                <a:latin typeface="Segoe UI Semilight"/>
                <a:ea typeface="+mn-ea"/>
                <a:cs typeface="Segoe UI" pitchFamily="34" charset="0"/>
              </a:rPr>
              <a:t>AML Pre trained Solutions</a:t>
            </a:r>
          </a:p>
        </p:txBody>
      </p:sp>
      <p:sp>
        <p:nvSpPr>
          <p:cNvPr id="239" name="Beaker_F196" title="Icon of a scientific flask with liquid in it">
            <a:extLst>
              <a:ext uri="{FF2B5EF4-FFF2-40B4-BE49-F238E27FC236}">
                <a16:creationId xmlns:a16="http://schemas.microsoft.com/office/drawing/2014/main" id="{FED1E474-C802-44B1-81E9-FD0C5A75181B}"/>
              </a:ext>
            </a:extLst>
          </p:cNvPr>
          <p:cNvSpPr>
            <a:spLocks noChangeAspect="1" noEditPoints="1"/>
          </p:cNvSpPr>
          <p:nvPr/>
        </p:nvSpPr>
        <p:spPr bwMode="auto">
          <a:xfrm>
            <a:off x="5619212" y="3568018"/>
            <a:ext cx="339211" cy="39193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Segoe UI Semilight"/>
              <a:ea typeface="+mn-ea"/>
              <a:cs typeface="+mn-cs"/>
            </a:endParaRPr>
          </a:p>
        </p:txBody>
      </p:sp>
      <p:sp>
        <p:nvSpPr>
          <p:cNvPr id="240" name="3D" title="Icon of a 3D box with square points on each corner">
            <a:extLst>
              <a:ext uri="{FF2B5EF4-FFF2-40B4-BE49-F238E27FC236}">
                <a16:creationId xmlns:a16="http://schemas.microsoft.com/office/drawing/2014/main" id="{47C23C4B-7E61-4B2F-8F6F-1FC990AE3AF4}"/>
              </a:ext>
            </a:extLst>
          </p:cNvPr>
          <p:cNvSpPr>
            <a:spLocks noChangeAspect="1" noEditPoints="1"/>
          </p:cNvSpPr>
          <p:nvPr/>
        </p:nvSpPr>
        <p:spPr bwMode="auto">
          <a:xfrm>
            <a:off x="5059689" y="3536145"/>
            <a:ext cx="380163" cy="406502"/>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Segoe UI Semilight"/>
              <a:ea typeface="+mn-ea"/>
              <a:cs typeface="+mn-cs"/>
            </a:endParaRPr>
          </a:p>
        </p:txBody>
      </p:sp>
    </p:spTree>
    <p:extLst>
      <p:ext uri="{BB962C8B-B14F-4D97-AF65-F5344CB8AC3E}">
        <p14:creationId xmlns:p14="http://schemas.microsoft.com/office/powerpoint/2010/main" val="16769420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55595" y="4564853"/>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117697" y="4571518"/>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852773" y="4548319"/>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373474" y="2515760"/>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09779" y="2509095"/>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186296" y="2492561"/>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78641" y="3197765"/>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8943848" y="3236094"/>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605076" y="3228477"/>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p:txBody>
          <a:bodyPr/>
          <a:lstStyle/>
          <a:p>
            <a:pPr algn="ctr"/>
            <a:r>
              <a:rPr lang="en-US"/>
              <a:t>Azure AI</a:t>
            </a: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0" name="Straight Connector 99">
            <a:extLst>
              <a:ext uri="{FF2B5EF4-FFF2-40B4-BE49-F238E27FC236}">
                <a16:creationId xmlns:a16="http://schemas.microsoft.com/office/drawing/2014/main" id="{21268773-C476-4395-97AA-DA46719491D9}"/>
              </a:ext>
            </a:extLst>
          </p:cNvPr>
          <p:cNvCxnSpPr/>
          <p:nvPr/>
        </p:nvCxnSpPr>
        <p:spPr>
          <a:xfrm>
            <a:off x="457200" y="5917016"/>
            <a:ext cx="11277600" cy="0"/>
          </a:xfrm>
          <a:prstGeom prst="line">
            <a:avLst/>
          </a:prstGeom>
          <a:ln w="6350">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1535FE6-6C1C-40E6-8131-4955D04176CB}"/>
              </a:ext>
            </a:extLst>
          </p:cNvPr>
          <p:cNvSpPr>
            <a:spLocks noGrp="1"/>
          </p:cNvSpPr>
          <p:nvPr>
            <p:ph type="title"/>
          </p:nvPr>
        </p:nvSpPr>
        <p:spPr/>
        <p:txBody>
          <a:bodyPr/>
          <a:lstStyle/>
          <a:p>
            <a:r>
              <a:rPr lang="en-US" sz="3600" b="1" spc="-50">
                <a:gradFill>
                  <a:gsLst>
                    <a:gs pos="1250">
                      <a:schemeClr val="tx1"/>
                    </a:gs>
                    <a:gs pos="100000">
                      <a:schemeClr val="tx1"/>
                    </a:gs>
                  </a:gsLst>
                  <a:lin ang="5400000" scaled="0"/>
                </a:gradFill>
              </a:rPr>
              <a:t>Leverage deep learning services and frameworks</a:t>
            </a:r>
          </a:p>
        </p:txBody>
      </p:sp>
      <p:sp>
        <p:nvSpPr>
          <p:cNvPr id="65" name="Rectangle 64">
            <a:extLst>
              <a:ext uri="{FF2B5EF4-FFF2-40B4-BE49-F238E27FC236}">
                <a16:creationId xmlns:a16="http://schemas.microsoft.com/office/drawing/2014/main" id="{6EA7AF16-5A90-4787-8795-19997492D56F}"/>
              </a:ext>
            </a:extLst>
          </p:cNvPr>
          <p:cNvSpPr/>
          <p:nvPr/>
        </p:nvSpPr>
        <p:spPr>
          <a:xfrm>
            <a:off x="2372591" y="5572764"/>
            <a:ext cx="7446818"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charset="0"/>
              </a:rPr>
              <a:t>Leverage your favorite deep learning frameworks</a:t>
            </a:r>
            <a:endParaRPr kumimoji="0" lang="en-US" sz="1400" b="0" i="0" u="none" strike="noStrike" kern="1200" cap="none" spc="0" normalizeH="0" baseline="0" noProof="0">
              <a:ln>
                <a:noFill/>
              </a:ln>
              <a:solidFill>
                <a:srgbClr val="0078D7"/>
              </a:solidFill>
              <a:effectLst/>
              <a:uLnTx/>
              <a:uFillTx/>
              <a:latin typeface="Segoe UI"/>
              <a:ea typeface="+mn-ea"/>
              <a:cs typeface="+mn-cs"/>
            </a:endParaRPr>
          </a:p>
        </p:txBody>
      </p:sp>
      <p:pic>
        <p:nvPicPr>
          <p:cNvPr id="67" name="Picture 24" descr="https://azurecomcdn.azureedge.net/cvt-ea18c17ed0259aaee7bc2daf9bd3663731082f03ae90348a816225b79bbec96b/images/page/overview/ai-platform/tensorflow.png">
            <a:extLst>
              <a:ext uri="{FF2B5EF4-FFF2-40B4-BE49-F238E27FC236}">
                <a16:creationId xmlns:a16="http://schemas.microsoft.com/office/drawing/2014/main" id="{B97FF720-D932-463A-AB0A-3D75B245735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95216" y="6042641"/>
            <a:ext cx="292034" cy="3132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8" descr="https://azurecomcdn.azureedge.net/cvt-ac80aa5765a8bbc401f8575a9a4ab433859699f4b8e1d0d7159ec4bfaa892f91/images/page/overview/ai-platform/pytorch.png">
            <a:extLst>
              <a:ext uri="{FF2B5EF4-FFF2-40B4-BE49-F238E27FC236}">
                <a16:creationId xmlns:a16="http://schemas.microsoft.com/office/drawing/2014/main" id="{4BC91836-623D-4DF4-9A9A-003D25F44B4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815893" y="6042641"/>
            <a:ext cx="313274" cy="31327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32" descr="https://azurecomcdn.azureedge.net/cvt-4e4d967f3f3a0521601972df613df5372876de229188ae925ab3ec917300e000/images/page/overview/ai-platform/onnx.png">
            <a:extLst>
              <a:ext uri="{FF2B5EF4-FFF2-40B4-BE49-F238E27FC236}">
                <a16:creationId xmlns:a16="http://schemas.microsoft.com/office/drawing/2014/main" id="{63BDE9DF-436D-4E96-A243-8413617C614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657965" y="6056278"/>
            <a:ext cx="291720" cy="285999"/>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34" descr="https://azurecomcdn.azureedge.net/cvt-b7a2c9e3241ed4e88bd7ad49f375480fcfa9fa7ad3e626cdd8a53a38b75e712b/images/page/overview/ai-platform/caffe2.png">
            <a:extLst>
              <a:ext uri="{FF2B5EF4-FFF2-40B4-BE49-F238E27FC236}">
                <a16:creationId xmlns:a16="http://schemas.microsoft.com/office/drawing/2014/main" id="{F4965936-D68C-4FD5-AA6D-223618E9884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092960" y="6056172"/>
            <a:ext cx="253027" cy="28621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6" descr="https://azurecomcdn.azureedge.net/cvt-eaf8dba07dc350cdc9076d4d70514ea0d1e71f97118fdce42c101df86168dbf6/images/page/overview/ai-platform/mxnet.png">
            <a:extLst>
              <a:ext uri="{FF2B5EF4-FFF2-40B4-BE49-F238E27FC236}">
                <a16:creationId xmlns:a16="http://schemas.microsoft.com/office/drawing/2014/main" id="{9105B8AA-2548-46E6-BFFA-86D77A04AF2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469385" y="6033540"/>
            <a:ext cx="331473" cy="33147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38" descr="https://azurecomcdn.azureedge.net/cvt-23d6c6b935833dff5fb47959a992ff92243f8d63ffef65def6235df1cf07f774/images/page/overview/ai-platform/chainer.png">
            <a:extLst>
              <a:ext uri="{FF2B5EF4-FFF2-40B4-BE49-F238E27FC236}">
                <a16:creationId xmlns:a16="http://schemas.microsoft.com/office/drawing/2014/main" id="{7E0FF851-963C-4CF1-AA9A-23067E98381C}"/>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0889036" y="6085105"/>
            <a:ext cx="323460" cy="22834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491C473A-DE01-4046-9634-F9983B072756}"/>
              </a:ext>
            </a:extLst>
          </p:cNvPr>
          <p:cNvGrpSpPr/>
          <p:nvPr/>
        </p:nvGrpSpPr>
        <p:grpSpPr>
          <a:xfrm>
            <a:off x="3062351" y="3511983"/>
            <a:ext cx="318667" cy="279069"/>
            <a:chOff x="2031698" y="3395906"/>
            <a:chExt cx="318667" cy="279069"/>
          </a:xfrm>
        </p:grpSpPr>
        <p:sp>
          <p:nvSpPr>
            <p:cNvPr id="75" name="gear_3">
              <a:extLst>
                <a:ext uri="{FF2B5EF4-FFF2-40B4-BE49-F238E27FC236}">
                  <a16:creationId xmlns:a16="http://schemas.microsoft.com/office/drawing/2014/main" id="{016D9A8D-4B78-49F8-A2A1-A2BD2F3BCD7E}"/>
                </a:ext>
              </a:extLst>
            </p:cNvPr>
            <p:cNvSpPr>
              <a:spLocks noChangeAspect="1" noEditPoints="1"/>
            </p:cNvSpPr>
            <p:nvPr/>
          </p:nvSpPr>
          <p:spPr bwMode="auto">
            <a:xfrm rot="17699308">
              <a:off x="2181234" y="3505843"/>
              <a:ext cx="168418"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6" name="gear_3">
              <a:extLst>
                <a:ext uri="{FF2B5EF4-FFF2-40B4-BE49-F238E27FC236}">
                  <a16:creationId xmlns:a16="http://schemas.microsoft.com/office/drawing/2014/main" id="{C55C3FCC-4F90-4BB8-BD87-36CD183DD7C2}"/>
                </a:ext>
              </a:extLst>
            </p:cNvPr>
            <p:cNvSpPr>
              <a:spLocks noChangeAspect="1" noEditPoints="1"/>
            </p:cNvSpPr>
            <p:nvPr/>
          </p:nvSpPr>
          <p:spPr bwMode="auto">
            <a:xfrm rot="19499308">
              <a:off x="2031698" y="3395906"/>
              <a:ext cx="168419" cy="16984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78" name="key">
            <a:extLst>
              <a:ext uri="{FF2B5EF4-FFF2-40B4-BE49-F238E27FC236}">
                <a16:creationId xmlns:a16="http://schemas.microsoft.com/office/drawing/2014/main" id="{0B0FFCD7-3F1E-45EF-8297-180D237708E7}"/>
              </a:ext>
            </a:extLst>
          </p:cNvPr>
          <p:cNvSpPr>
            <a:spLocks noChangeAspect="1" noEditPoints="1"/>
          </p:cNvSpPr>
          <p:nvPr/>
        </p:nvSpPr>
        <p:spPr bwMode="auto">
          <a:xfrm>
            <a:off x="3073981" y="4568809"/>
            <a:ext cx="295406" cy="29389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44" name="Group 143">
            <a:extLst>
              <a:ext uri="{FF2B5EF4-FFF2-40B4-BE49-F238E27FC236}">
                <a16:creationId xmlns:a16="http://schemas.microsoft.com/office/drawing/2014/main" id="{6E55D414-94B4-4CAE-864E-8DB8FAD732A3}"/>
              </a:ext>
            </a:extLst>
          </p:cNvPr>
          <p:cNvGrpSpPr/>
          <p:nvPr/>
        </p:nvGrpSpPr>
        <p:grpSpPr>
          <a:xfrm>
            <a:off x="3005284" y="1323501"/>
            <a:ext cx="432801" cy="480987"/>
            <a:chOff x="2378131" y="1581496"/>
            <a:chExt cx="552646" cy="614175"/>
          </a:xfrm>
        </p:grpSpPr>
        <p:sp>
          <p:nvSpPr>
            <p:cNvPr id="145" name="Freeform: Shape 144">
              <a:extLst>
                <a:ext uri="{FF2B5EF4-FFF2-40B4-BE49-F238E27FC236}">
                  <a16:creationId xmlns:a16="http://schemas.microsoft.com/office/drawing/2014/main" id="{3CFCEB2E-D19F-4D45-BA02-284BF01DC728}"/>
                </a:ext>
              </a:extLst>
            </p:cNvPr>
            <p:cNvSpPr/>
            <p:nvPr/>
          </p:nvSpPr>
          <p:spPr>
            <a:xfrm>
              <a:off x="2379054"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2866899-39C1-48A9-B5A6-45C9F6E2B298}"/>
                </a:ext>
              </a:extLst>
            </p:cNvPr>
            <p:cNvSpPr/>
            <p:nvPr/>
          </p:nvSpPr>
          <p:spPr>
            <a:xfrm>
              <a:off x="2378438"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rgbClr val="59B4D9"/>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D330803-01B2-4C5B-87DD-35B5FF8FC162}"/>
                </a:ext>
              </a:extLst>
            </p:cNvPr>
            <p:cNvSpPr/>
            <p:nvPr/>
          </p:nvSpPr>
          <p:spPr>
            <a:xfrm>
              <a:off x="2652759" y="1939849"/>
              <a:ext cx="277402"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8A5B4B27-E5A0-4AA8-8F75-3F986B26AFA1}"/>
                </a:ext>
              </a:extLst>
            </p:cNvPr>
            <p:cNvSpPr/>
            <p:nvPr/>
          </p:nvSpPr>
          <p:spPr>
            <a:xfrm>
              <a:off x="2652143" y="1736424"/>
              <a:ext cx="277402"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A6BE77D5-A90A-4502-803B-6D8B4A147A46}"/>
                </a:ext>
              </a:extLst>
            </p:cNvPr>
            <p:cNvSpPr/>
            <p:nvPr/>
          </p:nvSpPr>
          <p:spPr>
            <a:xfrm>
              <a:off x="2378131" y="1939849"/>
              <a:ext cx="277402"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46DDB1EC-2975-4F52-974B-36676E22640C}"/>
                </a:ext>
              </a:extLst>
            </p:cNvPr>
            <p:cNvSpPr/>
            <p:nvPr/>
          </p:nvSpPr>
          <p:spPr>
            <a:xfrm>
              <a:off x="2378131" y="1736733"/>
              <a:ext cx="277402"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3999C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86" name="Straight Connector 85">
            <a:extLst>
              <a:ext uri="{FF2B5EF4-FFF2-40B4-BE49-F238E27FC236}">
                <a16:creationId xmlns:a16="http://schemas.microsoft.com/office/drawing/2014/main" id="{D2C0A69B-0A8D-4E5D-B27E-C99ABDB0E192}"/>
              </a:ext>
            </a:extLst>
          </p:cNvPr>
          <p:cNvCxnSpPr/>
          <p:nvPr/>
        </p:nvCxnSpPr>
        <p:spPr>
          <a:xfrm>
            <a:off x="2569698" y="3276993"/>
            <a:ext cx="1303973"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E675B9F-C556-4959-AA42-E487B7143569}"/>
              </a:ext>
            </a:extLst>
          </p:cNvPr>
          <p:cNvSpPr/>
          <p:nvPr/>
        </p:nvSpPr>
        <p:spPr bwMode="auto">
          <a:xfrm>
            <a:off x="461045" y="1211263"/>
            <a:ext cx="5521279" cy="4217264"/>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0" name="Rectangle 69">
            <a:extLst>
              <a:ext uri="{FF2B5EF4-FFF2-40B4-BE49-F238E27FC236}">
                <a16:creationId xmlns:a16="http://schemas.microsoft.com/office/drawing/2014/main" id="{6EA89A53-A6B2-4786-9019-2E046F7451DC}"/>
              </a:ext>
            </a:extLst>
          </p:cNvPr>
          <p:cNvSpPr/>
          <p:nvPr/>
        </p:nvSpPr>
        <p:spPr bwMode="auto">
          <a:xfrm>
            <a:off x="6209676" y="1211263"/>
            <a:ext cx="5521279" cy="4217264"/>
          </a:xfrm>
          <a:prstGeom prst="rect">
            <a:avLst/>
          </a:prstGeom>
          <a:no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9F89A7BC-5B95-442F-9381-09D98A284D84}"/>
              </a:ext>
            </a:extLst>
          </p:cNvPr>
          <p:cNvSpPr/>
          <p:nvPr/>
        </p:nvSpPr>
        <p:spPr>
          <a:xfrm>
            <a:off x="1420434" y="1861709"/>
            <a:ext cx="360250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7" name="Rectangle 6">
            <a:extLst>
              <a:ext uri="{FF2B5EF4-FFF2-40B4-BE49-F238E27FC236}">
                <a16:creationId xmlns:a16="http://schemas.microsoft.com/office/drawing/2014/main" id="{2E040E9B-86AD-4DA7-852C-5EEFB6A291A4}"/>
              </a:ext>
            </a:extLst>
          </p:cNvPr>
          <p:cNvSpPr/>
          <p:nvPr/>
        </p:nvSpPr>
        <p:spPr>
          <a:xfrm>
            <a:off x="798524" y="2851721"/>
            <a:ext cx="484632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Accelerate processing with the fastest Spark engine</a:t>
            </a:r>
          </a:p>
        </p:txBody>
      </p:sp>
      <p:sp>
        <p:nvSpPr>
          <p:cNvPr id="77" name="Rectangle 76">
            <a:extLst>
              <a:ext uri="{FF2B5EF4-FFF2-40B4-BE49-F238E27FC236}">
                <a16:creationId xmlns:a16="http://schemas.microsoft.com/office/drawing/2014/main" id="{E0547732-D19A-47EE-88BB-BFBBB0CDF185}"/>
              </a:ext>
            </a:extLst>
          </p:cNvPr>
          <p:cNvSpPr/>
          <p:nvPr/>
        </p:nvSpPr>
        <p:spPr>
          <a:xfrm>
            <a:off x="1347164" y="3908547"/>
            <a:ext cx="374904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Integrate natively with Azure services</a:t>
            </a:r>
          </a:p>
        </p:txBody>
      </p:sp>
      <p:sp>
        <p:nvSpPr>
          <p:cNvPr id="79" name="Rectangle 78">
            <a:extLst>
              <a:ext uri="{FF2B5EF4-FFF2-40B4-BE49-F238E27FC236}">
                <a16:creationId xmlns:a16="http://schemas.microsoft.com/office/drawing/2014/main" id="{0C10464A-F0DD-4A6E-ACC0-A35B77108EC4}"/>
              </a:ext>
            </a:extLst>
          </p:cNvPr>
          <p:cNvSpPr/>
          <p:nvPr/>
        </p:nvSpPr>
        <p:spPr>
          <a:xfrm>
            <a:off x="1301444" y="4980190"/>
            <a:ext cx="384048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Access enterprise-grade Azure security </a:t>
            </a:r>
          </a:p>
        </p:txBody>
      </p:sp>
      <p:cxnSp>
        <p:nvCxnSpPr>
          <p:cNvPr id="81" name="Straight Connector 80">
            <a:extLst>
              <a:ext uri="{FF2B5EF4-FFF2-40B4-BE49-F238E27FC236}">
                <a16:creationId xmlns:a16="http://schemas.microsoft.com/office/drawing/2014/main" id="{F606D7DF-627F-4B5C-BCFE-0115E50F3E43}"/>
              </a:ext>
            </a:extLst>
          </p:cNvPr>
          <p:cNvCxnSpPr/>
          <p:nvPr/>
        </p:nvCxnSpPr>
        <p:spPr>
          <a:xfrm>
            <a:off x="1405474" y="2199966"/>
            <a:ext cx="363242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911D795-C97F-432E-86F1-1AB25B990C8A}"/>
              </a:ext>
            </a:extLst>
          </p:cNvPr>
          <p:cNvCxnSpPr/>
          <p:nvPr/>
        </p:nvCxnSpPr>
        <p:spPr>
          <a:xfrm>
            <a:off x="2543037" y="4333819"/>
            <a:ext cx="1357295"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C0408DC-D536-4BE3-9D6D-1E9FDC215FD8}"/>
              </a:ext>
            </a:extLst>
          </p:cNvPr>
          <p:cNvSpPr/>
          <p:nvPr/>
        </p:nvSpPr>
        <p:spPr>
          <a:xfrm>
            <a:off x="7135319" y="1861709"/>
            <a:ext cx="3669993"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ML service</a:t>
            </a:r>
          </a:p>
        </p:txBody>
      </p:sp>
      <p:sp>
        <p:nvSpPr>
          <p:cNvPr id="80" name="Rectangle 79">
            <a:extLst>
              <a:ext uri="{FF2B5EF4-FFF2-40B4-BE49-F238E27FC236}">
                <a16:creationId xmlns:a16="http://schemas.microsoft.com/office/drawing/2014/main" id="{B522F590-3B40-479D-A945-4EA331DCD7D1}"/>
              </a:ext>
            </a:extLst>
          </p:cNvPr>
          <p:cNvSpPr/>
          <p:nvPr/>
        </p:nvSpPr>
        <p:spPr>
          <a:xfrm>
            <a:off x="7141515" y="3912145"/>
            <a:ext cx="365760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Increase your rate of experimentation</a:t>
            </a:r>
          </a:p>
        </p:txBody>
      </p:sp>
      <p:sp>
        <p:nvSpPr>
          <p:cNvPr id="82" name="Rectangle 81">
            <a:extLst>
              <a:ext uri="{FF2B5EF4-FFF2-40B4-BE49-F238E27FC236}">
                <a16:creationId xmlns:a16="http://schemas.microsoft.com/office/drawing/2014/main" id="{A8BCDB51-1EF6-4591-94E1-D104AF9E4DEA}"/>
              </a:ext>
            </a:extLst>
          </p:cNvPr>
          <p:cNvSpPr/>
          <p:nvPr/>
        </p:nvSpPr>
        <p:spPr>
          <a:xfrm>
            <a:off x="7412829" y="2857364"/>
            <a:ext cx="3114973"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Bring AI to the edge</a:t>
            </a:r>
          </a:p>
        </p:txBody>
      </p:sp>
      <p:sp>
        <p:nvSpPr>
          <p:cNvPr id="84" name="Rectangle 83">
            <a:extLst>
              <a:ext uri="{FF2B5EF4-FFF2-40B4-BE49-F238E27FC236}">
                <a16:creationId xmlns:a16="http://schemas.microsoft.com/office/drawing/2014/main" id="{ACE47366-0448-4CE8-A155-EF24FD61F3B1}"/>
              </a:ext>
            </a:extLst>
          </p:cNvPr>
          <p:cNvSpPr/>
          <p:nvPr/>
        </p:nvSpPr>
        <p:spPr>
          <a:xfrm>
            <a:off x="6775755" y="4980190"/>
            <a:ext cx="4389120" cy="30777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Semilight"/>
                <a:ea typeface="+mn-ea"/>
                <a:cs typeface="Segoe UI" panose="020B0502040204020203" pitchFamily="34" charset="0"/>
              </a:rPr>
              <a:t>Deploy and manage your models everywhere</a:t>
            </a:r>
          </a:p>
        </p:txBody>
      </p:sp>
      <p:cxnSp>
        <p:nvCxnSpPr>
          <p:cNvPr id="10" name="Straight Connector 9">
            <a:extLst>
              <a:ext uri="{FF2B5EF4-FFF2-40B4-BE49-F238E27FC236}">
                <a16:creationId xmlns:a16="http://schemas.microsoft.com/office/drawing/2014/main" id="{03554F94-67CD-48EA-B789-455EDDFF8B0E}"/>
              </a:ext>
            </a:extLst>
          </p:cNvPr>
          <p:cNvCxnSpPr>
            <a:cxnSpLocks/>
          </p:cNvCxnSpPr>
          <p:nvPr/>
        </p:nvCxnSpPr>
        <p:spPr>
          <a:xfrm>
            <a:off x="7154105" y="2199966"/>
            <a:ext cx="3632420" cy="0"/>
          </a:xfrm>
          <a:prstGeom prst="line">
            <a:avLst/>
          </a:prstGeom>
          <a:ln>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C5EA6B-7545-4A8E-B26A-205FC14433C0}"/>
              </a:ext>
            </a:extLst>
          </p:cNvPr>
          <p:cNvCxnSpPr>
            <a:cxnSpLocks/>
          </p:cNvCxnSpPr>
          <p:nvPr/>
        </p:nvCxnSpPr>
        <p:spPr>
          <a:xfrm>
            <a:off x="8291668" y="3275873"/>
            <a:ext cx="1357295"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77848EA-80AD-41F3-A8E3-521DCC200E97}"/>
              </a:ext>
            </a:extLst>
          </p:cNvPr>
          <p:cNvCxnSpPr>
            <a:cxnSpLocks/>
          </p:cNvCxnSpPr>
          <p:nvPr/>
        </p:nvCxnSpPr>
        <p:spPr>
          <a:xfrm>
            <a:off x="8291668" y="4330654"/>
            <a:ext cx="1357295"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 name="Data &amp; AI" title="Icon of several circles connected to eachother by lines">
            <a:extLst>
              <a:ext uri="{FF2B5EF4-FFF2-40B4-BE49-F238E27FC236}">
                <a16:creationId xmlns:a16="http://schemas.microsoft.com/office/drawing/2014/main" id="{0871D3D5-B3F6-4786-B325-C39AC5C27F26}"/>
              </a:ext>
            </a:extLst>
          </p:cNvPr>
          <p:cNvSpPr>
            <a:spLocks noChangeAspect="1" noEditPoints="1"/>
          </p:cNvSpPr>
          <p:nvPr/>
        </p:nvSpPr>
        <p:spPr bwMode="auto">
          <a:xfrm>
            <a:off x="8766964" y="2421430"/>
            <a:ext cx="406702" cy="32520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1" name="Beaker_F196" title="Icon of a scientific flask with liquid in it">
            <a:extLst>
              <a:ext uri="{FF2B5EF4-FFF2-40B4-BE49-F238E27FC236}">
                <a16:creationId xmlns:a16="http://schemas.microsoft.com/office/drawing/2014/main" id="{AD30A0C8-16F2-451C-8BF8-ECA9CD9BBC92}"/>
              </a:ext>
            </a:extLst>
          </p:cNvPr>
          <p:cNvSpPr>
            <a:spLocks noChangeAspect="1" noEditPoints="1"/>
          </p:cNvSpPr>
          <p:nvPr/>
        </p:nvSpPr>
        <p:spPr bwMode="auto">
          <a:xfrm>
            <a:off x="8838730" y="3497337"/>
            <a:ext cx="263170" cy="304076"/>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3" name="Relationship_F003" title="Icon of three boxes connected by lines">
            <a:extLst>
              <a:ext uri="{FF2B5EF4-FFF2-40B4-BE49-F238E27FC236}">
                <a16:creationId xmlns:a16="http://schemas.microsoft.com/office/drawing/2014/main" id="{F64255E3-5014-469D-8E5C-4DC98870A295}"/>
              </a:ext>
            </a:extLst>
          </p:cNvPr>
          <p:cNvSpPr>
            <a:spLocks noChangeAspect="1" noEditPoints="1"/>
          </p:cNvSpPr>
          <p:nvPr/>
        </p:nvSpPr>
        <p:spPr bwMode="auto">
          <a:xfrm>
            <a:off x="8800670" y="4552118"/>
            <a:ext cx="339290" cy="31734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1" name="Graphic 3">
            <a:extLst>
              <a:ext uri="{FF2B5EF4-FFF2-40B4-BE49-F238E27FC236}">
                <a16:creationId xmlns:a16="http://schemas.microsoft.com/office/drawing/2014/main" id="{9B049131-EABB-404C-9B69-9C0AC145FF50}"/>
              </a:ext>
            </a:extLst>
          </p:cNvPr>
          <p:cNvGrpSpPr/>
          <p:nvPr/>
        </p:nvGrpSpPr>
        <p:grpSpPr>
          <a:xfrm>
            <a:off x="2934201" y="2434956"/>
            <a:ext cx="574966" cy="299270"/>
            <a:chOff x="1887952" y="2321473"/>
            <a:chExt cx="574966" cy="299270"/>
          </a:xfrm>
          <a:solidFill>
            <a:schemeClr val="tx2"/>
          </a:solidFill>
        </p:grpSpPr>
        <p:sp>
          <p:nvSpPr>
            <p:cNvPr id="12" name="Freeform: Shape 11">
              <a:extLst>
                <a:ext uri="{FF2B5EF4-FFF2-40B4-BE49-F238E27FC236}">
                  <a16:creationId xmlns:a16="http://schemas.microsoft.com/office/drawing/2014/main" id="{9C1F87FB-3A4F-47EB-9099-FBB860A80524}"/>
                </a:ext>
              </a:extLst>
            </p:cNvPr>
            <p:cNvSpPr/>
            <p:nvPr/>
          </p:nvSpPr>
          <p:spPr>
            <a:xfrm>
              <a:off x="2249905" y="2321233"/>
              <a:ext cx="213025" cy="179390"/>
            </a:xfrm>
            <a:custGeom>
              <a:avLst/>
              <a:gdLst>
                <a:gd name="connsiteX0" fmla="*/ 171011 w 213024"/>
                <a:gd name="connsiteY0" fmla="*/ 113077 h 179389"/>
                <a:gd name="connsiteX1" fmla="*/ 178802 w 213024"/>
                <a:gd name="connsiteY1" fmla="*/ 128141 h 179389"/>
                <a:gd name="connsiteX2" fmla="*/ 186881 w 213024"/>
                <a:gd name="connsiteY2" fmla="*/ 143522 h 179389"/>
                <a:gd name="connsiteX3" fmla="*/ 192774 w 213024"/>
                <a:gd name="connsiteY3" fmla="*/ 155366 h 179389"/>
                <a:gd name="connsiteX4" fmla="*/ 188692 w 213024"/>
                <a:gd name="connsiteY4" fmla="*/ 174110 h 179389"/>
                <a:gd name="connsiteX5" fmla="*/ 178170 w 213024"/>
                <a:gd name="connsiteY5" fmla="*/ 179055 h 179389"/>
                <a:gd name="connsiteX6" fmla="*/ 164888 w 213024"/>
                <a:gd name="connsiteY6" fmla="*/ 177243 h 179389"/>
                <a:gd name="connsiteX7" fmla="*/ 154625 w 213024"/>
                <a:gd name="connsiteY7" fmla="*/ 174167 h 179389"/>
                <a:gd name="connsiteX8" fmla="*/ 141487 w 213024"/>
                <a:gd name="connsiteY8" fmla="*/ 170143 h 179389"/>
                <a:gd name="connsiteX9" fmla="*/ 131885 w 213024"/>
                <a:gd name="connsiteY9" fmla="*/ 167296 h 179389"/>
                <a:gd name="connsiteX10" fmla="*/ 129096 w 213024"/>
                <a:gd name="connsiteY10" fmla="*/ 163847 h 179389"/>
                <a:gd name="connsiteX11" fmla="*/ 127170 w 213024"/>
                <a:gd name="connsiteY11" fmla="*/ 152462 h 179389"/>
                <a:gd name="connsiteX12" fmla="*/ 125733 w 213024"/>
                <a:gd name="connsiteY12" fmla="*/ 143263 h 179389"/>
                <a:gd name="connsiteX13" fmla="*/ 128119 w 213024"/>
                <a:gd name="connsiteY13" fmla="*/ 141164 h 179389"/>
                <a:gd name="connsiteX14" fmla="*/ 162674 w 213024"/>
                <a:gd name="connsiteY14" fmla="*/ 150766 h 179389"/>
                <a:gd name="connsiteX15" fmla="*/ 164026 w 213024"/>
                <a:gd name="connsiteY15" fmla="*/ 150967 h 179389"/>
                <a:gd name="connsiteX16" fmla="*/ 157787 w 213024"/>
                <a:gd name="connsiteY16" fmla="*/ 138922 h 179389"/>
                <a:gd name="connsiteX17" fmla="*/ 149422 w 213024"/>
                <a:gd name="connsiteY17" fmla="*/ 123082 h 179389"/>
                <a:gd name="connsiteX18" fmla="*/ 141401 w 213024"/>
                <a:gd name="connsiteY18" fmla="*/ 107989 h 179389"/>
                <a:gd name="connsiteX19" fmla="*/ 141746 w 213024"/>
                <a:gd name="connsiteY19" fmla="*/ 104510 h 179389"/>
                <a:gd name="connsiteX20" fmla="*/ 147668 w 213024"/>
                <a:gd name="connsiteY20" fmla="*/ 97668 h 179389"/>
                <a:gd name="connsiteX21" fmla="*/ 153188 w 213024"/>
                <a:gd name="connsiteY21" fmla="*/ 91056 h 179389"/>
                <a:gd name="connsiteX22" fmla="*/ 158822 w 213024"/>
                <a:gd name="connsiteY22" fmla="*/ 84501 h 179389"/>
                <a:gd name="connsiteX23" fmla="*/ 166383 w 213024"/>
                <a:gd name="connsiteY23" fmla="*/ 75561 h 179389"/>
                <a:gd name="connsiteX24" fmla="*/ 172190 w 213024"/>
                <a:gd name="connsiteY24" fmla="*/ 68805 h 179389"/>
                <a:gd name="connsiteX25" fmla="*/ 176847 w 213024"/>
                <a:gd name="connsiteY25" fmla="*/ 63084 h 179389"/>
                <a:gd name="connsiteX26" fmla="*/ 175180 w 213024"/>
                <a:gd name="connsiteY26" fmla="*/ 63026 h 179389"/>
                <a:gd name="connsiteX27" fmla="*/ 146920 w 213024"/>
                <a:gd name="connsiteY27" fmla="*/ 70443 h 179389"/>
                <a:gd name="connsiteX28" fmla="*/ 125733 w 213024"/>
                <a:gd name="connsiteY28" fmla="*/ 76107 h 179389"/>
                <a:gd name="connsiteX29" fmla="*/ 122772 w 213024"/>
                <a:gd name="connsiteY29" fmla="*/ 74784 h 179389"/>
                <a:gd name="connsiteX30" fmla="*/ 99054 w 213024"/>
                <a:gd name="connsiteY30" fmla="*/ 35428 h 179389"/>
                <a:gd name="connsiteX31" fmla="*/ 97588 w 213024"/>
                <a:gd name="connsiteY31" fmla="*/ 33847 h 179389"/>
                <a:gd name="connsiteX32" fmla="*/ 95432 w 213024"/>
                <a:gd name="connsiteY32" fmla="*/ 45662 h 179389"/>
                <a:gd name="connsiteX33" fmla="*/ 91465 w 213024"/>
                <a:gd name="connsiteY33" fmla="*/ 67626 h 179389"/>
                <a:gd name="connsiteX34" fmla="*/ 88533 w 213024"/>
                <a:gd name="connsiteY34" fmla="*/ 84990 h 179389"/>
                <a:gd name="connsiteX35" fmla="*/ 85715 w 213024"/>
                <a:gd name="connsiteY35" fmla="*/ 87807 h 179389"/>
                <a:gd name="connsiteX36" fmla="*/ 65390 w 213024"/>
                <a:gd name="connsiteY36" fmla="*/ 94189 h 179389"/>
                <a:gd name="connsiteX37" fmla="*/ 37361 w 213024"/>
                <a:gd name="connsiteY37" fmla="*/ 103073 h 179389"/>
                <a:gd name="connsiteX38" fmla="*/ 35463 w 213024"/>
                <a:gd name="connsiteY38" fmla="*/ 104223 h 179389"/>
                <a:gd name="connsiteX39" fmla="*/ 75682 w 213024"/>
                <a:gd name="connsiteY39" fmla="*/ 120207 h 179389"/>
                <a:gd name="connsiteX40" fmla="*/ 65678 w 213024"/>
                <a:gd name="connsiteY40" fmla="*/ 126675 h 179389"/>
                <a:gd name="connsiteX41" fmla="*/ 49205 w 213024"/>
                <a:gd name="connsiteY41" fmla="*/ 137398 h 179389"/>
                <a:gd name="connsiteX42" fmla="*/ 45353 w 213024"/>
                <a:gd name="connsiteY42" fmla="*/ 137139 h 179389"/>
                <a:gd name="connsiteX43" fmla="*/ 24625 w 213024"/>
                <a:gd name="connsiteY43" fmla="*/ 127854 h 179389"/>
                <a:gd name="connsiteX44" fmla="*/ 10970 w 213024"/>
                <a:gd name="connsiteY44" fmla="*/ 121242 h 179389"/>
                <a:gd name="connsiteX45" fmla="*/ 2431 w 213024"/>
                <a:gd name="connsiteY45" fmla="*/ 112215 h 179389"/>
                <a:gd name="connsiteX46" fmla="*/ 3696 w 213024"/>
                <a:gd name="connsiteY46" fmla="*/ 95311 h 179389"/>
                <a:gd name="connsiteX47" fmla="*/ 14333 w 213024"/>
                <a:gd name="connsiteY47" fmla="*/ 88095 h 179389"/>
                <a:gd name="connsiteX48" fmla="*/ 40782 w 213024"/>
                <a:gd name="connsiteY48" fmla="*/ 79413 h 179389"/>
                <a:gd name="connsiteX49" fmla="*/ 65850 w 213024"/>
                <a:gd name="connsiteY49" fmla="*/ 71565 h 179389"/>
                <a:gd name="connsiteX50" fmla="*/ 69300 w 213024"/>
                <a:gd name="connsiteY50" fmla="*/ 67109 h 179389"/>
                <a:gd name="connsiteX51" fmla="*/ 71255 w 213024"/>
                <a:gd name="connsiteY51" fmla="*/ 55868 h 179389"/>
                <a:gd name="connsiteX52" fmla="*/ 73267 w 213024"/>
                <a:gd name="connsiteY52" fmla="*/ 43794 h 179389"/>
                <a:gd name="connsiteX53" fmla="*/ 75136 w 213024"/>
                <a:gd name="connsiteY53" fmla="*/ 33818 h 179389"/>
                <a:gd name="connsiteX54" fmla="*/ 77033 w 213024"/>
                <a:gd name="connsiteY54" fmla="*/ 23009 h 179389"/>
                <a:gd name="connsiteX55" fmla="*/ 83329 w 213024"/>
                <a:gd name="connsiteY55" fmla="*/ 7801 h 179389"/>
                <a:gd name="connsiteX56" fmla="*/ 92356 w 213024"/>
                <a:gd name="connsiteY56" fmla="*/ 844 h 179389"/>
                <a:gd name="connsiteX57" fmla="*/ 106069 w 213024"/>
                <a:gd name="connsiteY57" fmla="*/ 4150 h 179389"/>
                <a:gd name="connsiteX58" fmla="*/ 113371 w 213024"/>
                <a:gd name="connsiteY58" fmla="*/ 13349 h 179389"/>
                <a:gd name="connsiteX59" fmla="*/ 134415 w 213024"/>
                <a:gd name="connsiteY59" fmla="*/ 48250 h 179389"/>
                <a:gd name="connsiteX60" fmla="*/ 139245 w 213024"/>
                <a:gd name="connsiteY60" fmla="*/ 50262 h 179389"/>
                <a:gd name="connsiteX61" fmla="*/ 191911 w 213024"/>
                <a:gd name="connsiteY61" fmla="*/ 36290 h 179389"/>
                <a:gd name="connsiteX62" fmla="*/ 205366 w 213024"/>
                <a:gd name="connsiteY62" fmla="*/ 36262 h 179389"/>
                <a:gd name="connsiteX63" fmla="*/ 212697 w 213024"/>
                <a:gd name="connsiteY63" fmla="*/ 43334 h 179389"/>
                <a:gd name="connsiteX64" fmla="*/ 212955 w 213024"/>
                <a:gd name="connsiteY64" fmla="*/ 43621 h 179389"/>
                <a:gd name="connsiteX65" fmla="*/ 212955 w 213024"/>
                <a:gd name="connsiteY65" fmla="*/ 49083 h 179389"/>
                <a:gd name="connsiteX66" fmla="*/ 212524 w 213024"/>
                <a:gd name="connsiteY66" fmla="*/ 50463 h 179389"/>
                <a:gd name="connsiteX67" fmla="*/ 206084 w 213024"/>
                <a:gd name="connsiteY67" fmla="*/ 61215 h 179389"/>
                <a:gd name="connsiteX68" fmla="*/ 169775 w 213024"/>
                <a:gd name="connsiteY68" fmla="*/ 103849 h 179389"/>
                <a:gd name="connsiteX69" fmla="*/ 169143 w 213024"/>
                <a:gd name="connsiteY69" fmla="*/ 109857 h 179389"/>
                <a:gd name="connsiteX70" fmla="*/ 170063 w 213024"/>
                <a:gd name="connsiteY70" fmla="*/ 111467 h 179389"/>
                <a:gd name="connsiteX71" fmla="*/ 171011 w 213024"/>
                <a:gd name="connsiteY71" fmla="*/ 113077 h 179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3024" h="179389">
                  <a:moveTo>
                    <a:pt x="171011" y="113077"/>
                  </a:moveTo>
                  <a:cubicBezTo>
                    <a:pt x="173599" y="118108"/>
                    <a:pt x="176186" y="123139"/>
                    <a:pt x="178802" y="128141"/>
                  </a:cubicBezTo>
                  <a:cubicBezTo>
                    <a:pt x="181476" y="133287"/>
                    <a:pt x="184178" y="138404"/>
                    <a:pt x="186881" y="143522"/>
                  </a:cubicBezTo>
                  <a:cubicBezTo>
                    <a:pt x="188950" y="147431"/>
                    <a:pt x="191308" y="151169"/>
                    <a:pt x="192774" y="155366"/>
                  </a:cubicBezTo>
                  <a:cubicBezTo>
                    <a:pt x="195246" y="162409"/>
                    <a:pt x="193953" y="168763"/>
                    <a:pt x="188692" y="174110"/>
                  </a:cubicBezTo>
                  <a:cubicBezTo>
                    <a:pt x="185846" y="176985"/>
                    <a:pt x="182195" y="178451"/>
                    <a:pt x="178170" y="179055"/>
                  </a:cubicBezTo>
                  <a:cubicBezTo>
                    <a:pt x="173541" y="179745"/>
                    <a:pt x="169200" y="178595"/>
                    <a:pt x="164888" y="177243"/>
                  </a:cubicBezTo>
                  <a:cubicBezTo>
                    <a:pt x="161467" y="176208"/>
                    <a:pt x="158046" y="175202"/>
                    <a:pt x="154625" y="174167"/>
                  </a:cubicBezTo>
                  <a:cubicBezTo>
                    <a:pt x="150226" y="172845"/>
                    <a:pt x="145857" y="171494"/>
                    <a:pt x="141487" y="170143"/>
                  </a:cubicBezTo>
                  <a:cubicBezTo>
                    <a:pt x="138296" y="169165"/>
                    <a:pt x="135134" y="168101"/>
                    <a:pt x="131885" y="167296"/>
                  </a:cubicBezTo>
                  <a:cubicBezTo>
                    <a:pt x="129930" y="166808"/>
                    <a:pt x="129355" y="165600"/>
                    <a:pt x="129096" y="163847"/>
                  </a:cubicBezTo>
                  <a:cubicBezTo>
                    <a:pt x="128550" y="160023"/>
                    <a:pt x="127947" y="156228"/>
                    <a:pt x="127170" y="152462"/>
                  </a:cubicBezTo>
                  <a:cubicBezTo>
                    <a:pt x="126567" y="149415"/>
                    <a:pt x="126135" y="146339"/>
                    <a:pt x="125733" y="143263"/>
                  </a:cubicBezTo>
                  <a:cubicBezTo>
                    <a:pt x="125359" y="140446"/>
                    <a:pt x="125445" y="140417"/>
                    <a:pt x="128119" y="141164"/>
                  </a:cubicBezTo>
                  <a:cubicBezTo>
                    <a:pt x="139647" y="144355"/>
                    <a:pt x="151146" y="147575"/>
                    <a:pt x="162674" y="150766"/>
                  </a:cubicBezTo>
                  <a:cubicBezTo>
                    <a:pt x="163019" y="150852"/>
                    <a:pt x="163422" y="150881"/>
                    <a:pt x="164026" y="150967"/>
                  </a:cubicBezTo>
                  <a:cubicBezTo>
                    <a:pt x="161870" y="146828"/>
                    <a:pt x="159857" y="142860"/>
                    <a:pt x="157787" y="138922"/>
                  </a:cubicBezTo>
                  <a:cubicBezTo>
                    <a:pt x="155027" y="133632"/>
                    <a:pt x="152210" y="128342"/>
                    <a:pt x="149422" y="123082"/>
                  </a:cubicBezTo>
                  <a:cubicBezTo>
                    <a:pt x="146777" y="118051"/>
                    <a:pt x="144161" y="112962"/>
                    <a:pt x="141401" y="107989"/>
                  </a:cubicBezTo>
                  <a:cubicBezTo>
                    <a:pt x="140625" y="106580"/>
                    <a:pt x="140883" y="105545"/>
                    <a:pt x="141746" y="104510"/>
                  </a:cubicBezTo>
                  <a:cubicBezTo>
                    <a:pt x="143672" y="102182"/>
                    <a:pt x="145713" y="99968"/>
                    <a:pt x="147668" y="97668"/>
                  </a:cubicBezTo>
                  <a:cubicBezTo>
                    <a:pt x="149536" y="95483"/>
                    <a:pt x="151319" y="93241"/>
                    <a:pt x="153188" y="91056"/>
                  </a:cubicBezTo>
                  <a:cubicBezTo>
                    <a:pt x="155056" y="88871"/>
                    <a:pt x="156954" y="86686"/>
                    <a:pt x="158822" y="84501"/>
                  </a:cubicBezTo>
                  <a:cubicBezTo>
                    <a:pt x="161352" y="81540"/>
                    <a:pt x="163853" y="78550"/>
                    <a:pt x="166383" y="75561"/>
                  </a:cubicBezTo>
                  <a:cubicBezTo>
                    <a:pt x="168309" y="73289"/>
                    <a:pt x="170293" y="71076"/>
                    <a:pt x="172190" y="68805"/>
                  </a:cubicBezTo>
                  <a:cubicBezTo>
                    <a:pt x="173743" y="66936"/>
                    <a:pt x="175496" y="65211"/>
                    <a:pt x="176847" y="63084"/>
                  </a:cubicBezTo>
                  <a:cubicBezTo>
                    <a:pt x="176215" y="62710"/>
                    <a:pt x="175726" y="62883"/>
                    <a:pt x="175180" y="63026"/>
                  </a:cubicBezTo>
                  <a:cubicBezTo>
                    <a:pt x="165751" y="65499"/>
                    <a:pt x="156350" y="67971"/>
                    <a:pt x="146920" y="70443"/>
                  </a:cubicBezTo>
                  <a:cubicBezTo>
                    <a:pt x="139848" y="72312"/>
                    <a:pt x="132776" y="74181"/>
                    <a:pt x="125733" y="76107"/>
                  </a:cubicBezTo>
                  <a:cubicBezTo>
                    <a:pt x="124267" y="76509"/>
                    <a:pt x="123491" y="75992"/>
                    <a:pt x="122772" y="74784"/>
                  </a:cubicBezTo>
                  <a:cubicBezTo>
                    <a:pt x="114895" y="61646"/>
                    <a:pt x="106932" y="48566"/>
                    <a:pt x="99054" y="35428"/>
                  </a:cubicBezTo>
                  <a:cubicBezTo>
                    <a:pt x="98681" y="34824"/>
                    <a:pt x="98192" y="34508"/>
                    <a:pt x="97588" y="33847"/>
                  </a:cubicBezTo>
                  <a:cubicBezTo>
                    <a:pt x="96841" y="37958"/>
                    <a:pt x="96151" y="41810"/>
                    <a:pt x="95432" y="45662"/>
                  </a:cubicBezTo>
                  <a:cubicBezTo>
                    <a:pt x="94110" y="52993"/>
                    <a:pt x="92759" y="60295"/>
                    <a:pt x="91465" y="67626"/>
                  </a:cubicBezTo>
                  <a:cubicBezTo>
                    <a:pt x="90430" y="73404"/>
                    <a:pt x="89424" y="79212"/>
                    <a:pt x="88533" y="84990"/>
                  </a:cubicBezTo>
                  <a:cubicBezTo>
                    <a:pt x="88274" y="86772"/>
                    <a:pt x="87095" y="87347"/>
                    <a:pt x="85715" y="87807"/>
                  </a:cubicBezTo>
                  <a:cubicBezTo>
                    <a:pt x="78959" y="89963"/>
                    <a:pt x="72146" y="92062"/>
                    <a:pt x="65390" y="94189"/>
                  </a:cubicBezTo>
                  <a:cubicBezTo>
                    <a:pt x="56047" y="97151"/>
                    <a:pt x="46704" y="100140"/>
                    <a:pt x="37361" y="103073"/>
                  </a:cubicBezTo>
                  <a:cubicBezTo>
                    <a:pt x="36642" y="103303"/>
                    <a:pt x="36067" y="103590"/>
                    <a:pt x="35463" y="104223"/>
                  </a:cubicBezTo>
                  <a:cubicBezTo>
                    <a:pt x="48889" y="109570"/>
                    <a:pt x="62142" y="114831"/>
                    <a:pt x="75682" y="120207"/>
                  </a:cubicBezTo>
                  <a:cubicBezTo>
                    <a:pt x="72204" y="122449"/>
                    <a:pt x="68955" y="124576"/>
                    <a:pt x="65678" y="126675"/>
                  </a:cubicBezTo>
                  <a:cubicBezTo>
                    <a:pt x="60187" y="130240"/>
                    <a:pt x="54696" y="133805"/>
                    <a:pt x="49205" y="137398"/>
                  </a:cubicBezTo>
                  <a:cubicBezTo>
                    <a:pt x="47854" y="138261"/>
                    <a:pt x="46618" y="137686"/>
                    <a:pt x="45353" y="137139"/>
                  </a:cubicBezTo>
                  <a:cubicBezTo>
                    <a:pt x="38453" y="134035"/>
                    <a:pt x="31496" y="131016"/>
                    <a:pt x="24625" y="127854"/>
                  </a:cubicBezTo>
                  <a:cubicBezTo>
                    <a:pt x="20025" y="125726"/>
                    <a:pt x="15253" y="124059"/>
                    <a:pt x="10970" y="121242"/>
                  </a:cubicBezTo>
                  <a:cubicBezTo>
                    <a:pt x="7376" y="118884"/>
                    <a:pt x="4415" y="115923"/>
                    <a:pt x="2431" y="112215"/>
                  </a:cubicBezTo>
                  <a:cubicBezTo>
                    <a:pt x="-760" y="106264"/>
                    <a:pt x="-645" y="100888"/>
                    <a:pt x="3696" y="95311"/>
                  </a:cubicBezTo>
                  <a:cubicBezTo>
                    <a:pt x="6427" y="91832"/>
                    <a:pt x="10222" y="89647"/>
                    <a:pt x="14333" y="88095"/>
                  </a:cubicBezTo>
                  <a:cubicBezTo>
                    <a:pt x="23015" y="84818"/>
                    <a:pt x="31956" y="82259"/>
                    <a:pt x="40782" y="79413"/>
                  </a:cubicBezTo>
                  <a:cubicBezTo>
                    <a:pt x="49119" y="76711"/>
                    <a:pt x="57456" y="74066"/>
                    <a:pt x="65850" y="71565"/>
                  </a:cubicBezTo>
                  <a:cubicBezTo>
                    <a:pt x="68265" y="70846"/>
                    <a:pt x="68955" y="69265"/>
                    <a:pt x="69300" y="67109"/>
                  </a:cubicBezTo>
                  <a:cubicBezTo>
                    <a:pt x="69904" y="63343"/>
                    <a:pt x="70622" y="59605"/>
                    <a:pt x="71255" y="55868"/>
                  </a:cubicBezTo>
                  <a:cubicBezTo>
                    <a:pt x="71945" y="51843"/>
                    <a:pt x="72549" y="47818"/>
                    <a:pt x="73267" y="43794"/>
                  </a:cubicBezTo>
                  <a:cubicBezTo>
                    <a:pt x="73842" y="40459"/>
                    <a:pt x="74532" y="37153"/>
                    <a:pt x="75136" y="33818"/>
                  </a:cubicBezTo>
                  <a:cubicBezTo>
                    <a:pt x="75797" y="30224"/>
                    <a:pt x="76343" y="26602"/>
                    <a:pt x="77033" y="23009"/>
                  </a:cubicBezTo>
                  <a:cubicBezTo>
                    <a:pt x="78097" y="17518"/>
                    <a:pt x="79937" y="12372"/>
                    <a:pt x="83329" y="7801"/>
                  </a:cubicBezTo>
                  <a:cubicBezTo>
                    <a:pt x="85715" y="4581"/>
                    <a:pt x="88475" y="1994"/>
                    <a:pt x="92356" y="844"/>
                  </a:cubicBezTo>
                  <a:cubicBezTo>
                    <a:pt x="97531" y="-709"/>
                    <a:pt x="102073" y="700"/>
                    <a:pt x="106069" y="4150"/>
                  </a:cubicBezTo>
                  <a:cubicBezTo>
                    <a:pt x="109088" y="6737"/>
                    <a:pt x="111330" y="9986"/>
                    <a:pt x="113371" y="13349"/>
                  </a:cubicBezTo>
                  <a:cubicBezTo>
                    <a:pt x="120414" y="24992"/>
                    <a:pt x="127400" y="36635"/>
                    <a:pt x="134415" y="48250"/>
                  </a:cubicBezTo>
                  <a:cubicBezTo>
                    <a:pt x="136054" y="50981"/>
                    <a:pt x="136197" y="51067"/>
                    <a:pt x="139245" y="50262"/>
                  </a:cubicBezTo>
                  <a:cubicBezTo>
                    <a:pt x="156810" y="45605"/>
                    <a:pt x="174375" y="40948"/>
                    <a:pt x="191911" y="36290"/>
                  </a:cubicBezTo>
                  <a:cubicBezTo>
                    <a:pt x="196396" y="35112"/>
                    <a:pt x="200881" y="34795"/>
                    <a:pt x="205366" y="36262"/>
                  </a:cubicBezTo>
                  <a:cubicBezTo>
                    <a:pt x="208931" y="37440"/>
                    <a:pt x="211575" y="39596"/>
                    <a:pt x="212697" y="43334"/>
                  </a:cubicBezTo>
                  <a:cubicBezTo>
                    <a:pt x="212725" y="43449"/>
                    <a:pt x="212869" y="43535"/>
                    <a:pt x="212955" y="43621"/>
                  </a:cubicBezTo>
                  <a:cubicBezTo>
                    <a:pt x="212955" y="45432"/>
                    <a:pt x="212955" y="47272"/>
                    <a:pt x="212955" y="49083"/>
                  </a:cubicBezTo>
                  <a:cubicBezTo>
                    <a:pt x="212553" y="49457"/>
                    <a:pt x="212697" y="50032"/>
                    <a:pt x="212524" y="50463"/>
                  </a:cubicBezTo>
                  <a:cubicBezTo>
                    <a:pt x="211230" y="54546"/>
                    <a:pt x="208844" y="57995"/>
                    <a:pt x="206084" y="61215"/>
                  </a:cubicBezTo>
                  <a:cubicBezTo>
                    <a:pt x="193981" y="75417"/>
                    <a:pt x="181878" y="89647"/>
                    <a:pt x="169775" y="103849"/>
                  </a:cubicBezTo>
                  <a:cubicBezTo>
                    <a:pt x="167447" y="106580"/>
                    <a:pt x="167418" y="106609"/>
                    <a:pt x="169143" y="109857"/>
                  </a:cubicBezTo>
                  <a:cubicBezTo>
                    <a:pt x="169430" y="110404"/>
                    <a:pt x="169747" y="110921"/>
                    <a:pt x="170063" y="111467"/>
                  </a:cubicBezTo>
                  <a:cubicBezTo>
                    <a:pt x="170322" y="112100"/>
                    <a:pt x="170609" y="112617"/>
                    <a:pt x="171011" y="113077"/>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Freeform: Shape 12">
              <a:extLst>
                <a:ext uri="{FF2B5EF4-FFF2-40B4-BE49-F238E27FC236}">
                  <a16:creationId xmlns:a16="http://schemas.microsoft.com/office/drawing/2014/main" id="{5CAD7195-2E89-4236-B44C-D5192DEFB9E4}"/>
                </a:ext>
              </a:extLst>
            </p:cNvPr>
            <p:cNvSpPr/>
            <p:nvPr/>
          </p:nvSpPr>
          <p:spPr>
            <a:xfrm>
              <a:off x="1887736" y="2440095"/>
              <a:ext cx="108669" cy="150929"/>
            </a:xfrm>
            <a:custGeom>
              <a:avLst/>
              <a:gdLst>
                <a:gd name="connsiteX0" fmla="*/ 77434 w 108668"/>
                <a:gd name="connsiteY0" fmla="*/ 136922 h 150928"/>
                <a:gd name="connsiteX1" fmla="*/ 58373 w 108668"/>
                <a:gd name="connsiteY1" fmla="*/ 147961 h 150928"/>
                <a:gd name="connsiteX2" fmla="*/ 27440 w 108668"/>
                <a:gd name="connsiteY2" fmla="*/ 149427 h 150928"/>
                <a:gd name="connsiteX3" fmla="*/ 4269 w 108668"/>
                <a:gd name="connsiteY3" fmla="*/ 129735 h 150928"/>
                <a:gd name="connsiteX4" fmla="*/ 216 w 108668"/>
                <a:gd name="connsiteY4" fmla="*/ 120276 h 150928"/>
                <a:gd name="connsiteX5" fmla="*/ 216 w 108668"/>
                <a:gd name="connsiteY5" fmla="*/ 119989 h 150928"/>
                <a:gd name="connsiteX6" fmla="*/ 1078 w 108668"/>
                <a:gd name="connsiteY6" fmla="*/ 119443 h 150928"/>
                <a:gd name="connsiteX7" fmla="*/ 2228 w 108668"/>
                <a:gd name="connsiteY7" fmla="*/ 118839 h 150928"/>
                <a:gd name="connsiteX8" fmla="*/ 5103 w 108668"/>
                <a:gd name="connsiteY8" fmla="*/ 117315 h 150928"/>
                <a:gd name="connsiteX9" fmla="*/ 5965 w 108668"/>
                <a:gd name="connsiteY9" fmla="*/ 116827 h 150928"/>
                <a:gd name="connsiteX10" fmla="*/ 9128 w 108668"/>
                <a:gd name="connsiteY10" fmla="*/ 115130 h 150928"/>
                <a:gd name="connsiteX11" fmla="*/ 10278 w 108668"/>
                <a:gd name="connsiteY11" fmla="*/ 114527 h 150928"/>
                <a:gd name="connsiteX12" fmla="*/ 17465 w 108668"/>
                <a:gd name="connsiteY12" fmla="*/ 110703 h 150928"/>
                <a:gd name="connsiteX13" fmla="*/ 18327 w 108668"/>
                <a:gd name="connsiteY13" fmla="*/ 110214 h 150928"/>
                <a:gd name="connsiteX14" fmla="*/ 21489 w 108668"/>
                <a:gd name="connsiteY14" fmla="*/ 108518 h 150928"/>
                <a:gd name="connsiteX15" fmla="*/ 23071 w 108668"/>
                <a:gd name="connsiteY15" fmla="*/ 107685 h 150928"/>
                <a:gd name="connsiteX16" fmla="*/ 26175 w 108668"/>
                <a:gd name="connsiteY16" fmla="*/ 106535 h 150928"/>
                <a:gd name="connsiteX17" fmla="*/ 27670 w 108668"/>
                <a:gd name="connsiteY17" fmla="*/ 109524 h 150928"/>
                <a:gd name="connsiteX18" fmla="*/ 28101 w 108668"/>
                <a:gd name="connsiteY18" fmla="*/ 110243 h 150928"/>
                <a:gd name="connsiteX19" fmla="*/ 28389 w 108668"/>
                <a:gd name="connsiteY19" fmla="*/ 110818 h 150928"/>
                <a:gd name="connsiteX20" fmla="*/ 38796 w 108668"/>
                <a:gd name="connsiteY20" fmla="*/ 123439 h 150928"/>
                <a:gd name="connsiteX21" fmla="*/ 58172 w 108668"/>
                <a:gd name="connsiteY21" fmla="*/ 121254 h 150928"/>
                <a:gd name="connsiteX22" fmla="*/ 62599 w 108668"/>
                <a:gd name="connsiteY22" fmla="*/ 117402 h 150928"/>
                <a:gd name="connsiteX23" fmla="*/ 64066 w 108668"/>
                <a:gd name="connsiteY23" fmla="*/ 101820 h 150928"/>
                <a:gd name="connsiteX24" fmla="*/ 56620 w 108668"/>
                <a:gd name="connsiteY24" fmla="*/ 92390 h 150928"/>
                <a:gd name="connsiteX25" fmla="*/ 55815 w 108668"/>
                <a:gd name="connsiteY25" fmla="*/ 91499 h 150928"/>
                <a:gd name="connsiteX26" fmla="*/ 53745 w 108668"/>
                <a:gd name="connsiteY26" fmla="*/ 89228 h 150928"/>
                <a:gd name="connsiteX27" fmla="*/ 52595 w 108668"/>
                <a:gd name="connsiteY27" fmla="*/ 87963 h 150928"/>
                <a:gd name="connsiteX28" fmla="*/ 50583 w 108668"/>
                <a:gd name="connsiteY28" fmla="*/ 85778 h 150928"/>
                <a:gd name="connsiteX29" fmla="*/ 49691 w 108668"/>
                <a:gd name="connsiteY29" fmla="*/ 84801 h 150928"/>
                <a:gd name="connsiteX30" fmla="*/ 47133 w 108668"/>
                <a:gd name="connsiteY30" fmla="*/ 82041 h 150928"/>
                <a:gd name="connsiteX31" fmla="*/ 46242 w 108668"/>
                <a:gd name="connsiteY31" fmla="*/ 81092 h 150928"/>
                <a:gd name="connsiteX32" fmla="*/ 43683 w 108668"/>
                <a:gd name="connsiteY32" fmla="*/ 78304 h 150928"/>
                <a:gd name="connsiteX33" fmla="*/ 42792 w 108668"/>
                <a:gd name="connsiteY33" fmla="*/ 77326 h 150928"/>
                <a:gd name="connsiteX34" fmla="*/ 40521 w 108668"/>
                <a:gd name="connsiteY34" fmla="*/ 74854 h 150928"/>
                <a:gd name="connsiteX35" fmla="*/ 39630 w 108668"/>
                <a:gd name="connsiteY35" fmla="*/ 73877 h 150928"/>
                <a:gd name="connsiteX36" fmla="*/ 37905 w 108668"/>
                <a:gd name="connsiteY36" fmla="*/ 71979 h 150928"/>
                <a:gd name="connsiteX37" fmla="*/ 37100 w 108668"/>
                <a:gd name="connsiteY37" fmla="*/ 71088 h 150928"/>
                <a:gd name="connsiteX38" fmla="*/ 35605 w 108668"/>
                <a:gd name="connsiteY38" fmla="*/ 69392 h 150928"/>
                <a:gd name="connsiteX39" fmla="*/ 34742 w 108668"/>
                <a:gd name="connsiteY39" fmla="*/ 68414 h 150928"/>
                <a:gd name="connsiteX40" fmla="*/ 28389 w 108668"/>
                <a:gd name="connsiteY40" fmla="*/ 59617 h 150928"/>
                <a:gd name="connsiteX41" fmla="*/ 27526 w 108668"/>
                <a:gd name="connsiteY41" fmla="*/ 57892 h 150928"/>
                <a:gd name="connsiteX42" fmla="*/ 24249 w 108668"/>
                <a:gd name="connsiteY42" fmla="*/ 43748 h 150928"/>
                <a:gd name="connsiteX43" fmla="*/ 31551 w 108668"/>
                <a:gd name="connsiteY43" fmla="*/ 21612 h 150928"/>
                <a:gd name="connsiteX44" fmla="*/ 39112 w 108668"/>
                <a:gd name="connsiteY44" fmla="*/ 12873 h 150928"/>
                <a:gd name="connsiteX45" fmla="*/ 61593 w 108668"/>
                <a:gd name="connsiteY45" fmla="*/ 1316 h 150928"/>
                <a:gd name="connsiteX46" fmla="*/ 77117 w 108668"/>
                <a:gd name="connsiteY46" fmla="*/ 453 h 150928"/>
                <a:gd name="connsiteX47" fmla="*/ 95660 w 108668"/>
                <a:gd name="connsiteY47" fmla="*/ 8014 h 150928"/>
                <a:gd name="connsiteX48" fmla="*/ 108194 w 108668"/>
                <a:gd name="connsiteY48" fmla="*/ 22417 h 150928"/>
                <a:gd name="connsiteX49" fmla="*/ 107648 w 108668"/>
                <a:gd name="connsiteY49" fmla="*/ 23883 h 150928"/>
                <a:gd name="connsiteX50" fmla="*/ 91434 w 108668"/>
                <a:gd name="connsiteY50" fmla="*/ 35986 h 150928"/>
                <a:gd name="connsiteX51" fmla="*/ 85598 w 108668"/>
                <a:gd name="connsiteY51" fmla="*/ 40299 h 150928"/>
                <a:gd name="connsiteX52" fmla="*/ 84017 w 108668"/>
                <a:gd name="connsiteY52" fmla="*/ 39896 h 150928"/>
                <a:gd name="connsiteX53" fmla="*/ 76772 w 108668"/>
                <a:gd name="connsiteY53" fmla="*/ 30553 h 150928"/>
                <a:gd name="connsiteX54" fmla="*/ 67889 w 108668"/>
                <a:gd name="connsiteY54" fmla="*/ 26499 h 150928"/>
                <a:gd name="connsiteX55" fmla="*/ 56764 w 108668"/>
                <a:gd name="connsiteY55" fmla="*/ 29087 h 150928"/>
                <a:gd name="connsiteX56" fmla="*/ 51474 w 108668"/>
                <a:gd name="connsiteY56" fmla="*/ 37309 h 150928"/>
                <a:gd name="connsiteX57" fmla="*/ 53429 w 108668"/>
                <a:gd name="connsiteY57" fmla="*/ 43403 h 150928"/>
                <a:gd name="connsiteX58" fmla="*/ 63318 w 108668"/>
                <a:gd name="connsiteY58" fmla="*/ 55046 h 150928"/>
                <a:gd name="connsiteX59" fmla="*/ 80768 w 108668"/>
                <a:gd name="connsiteY59" fmla="*/ 73503 h 150928"/>
                <a:gd name="connsiteX60" fmla="*/ 91894 w 108668"/>
                <a:gd name="connsiteY60" fmla="*/ 90982 h 150928"/>
                <a:gd name="connsiteX61" fmla="*/ 89565 w 108668"/>
                <a:gd name="connsiteY61" fmla="*/ 119874 h 150928"/>
                <a:gd name="connsiteX62" fmla="*/ 89019 w 108668"/>
                <a:gd name="connsiteY62" fmla="*/ 121196 h 150928"/>
                <a:gd name="connsiteX63" fmla="*/ 88732 w 108668"/>
                <a:gd name="connsiteY63" fmla="*/ 121771 h 150928"/>
                <a:gd name="connsiteX64" fmla="*/ 79791 w 108668"/>
                <a:gd name="connsiteY64" fmla="*/ 134593 h 150928"/>
                <a:gd name="connsiteX65" fmla="*/ 77434 w 108668"/>
                <a:gd name="connsiteY65" fmla="*/ 136922 h 15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08668" h="150928">
                  <a:moveTo>
                    <a:pt x="77434" y="136922"/>
                  </a:moveTo>
                  <a:cubicBezTo>
                    <a:pt x="71856" y="141924"/>
                    <a:pt x="65561" y="145719"/>
                    <a:pt x="58373" y="147961"/>
                  </a:cubicBezTo>
                  <a:cubicBezTo>
                    <a:pt x="48197" y="151181"/>
                    <a:pt x="37905" y="152101"/>
                    <a:pt x="27440" y="149427"/>
                  </a:cubicBezTo>
                  <a:cubicBezTo>
                    <a:pt x="16516" y="146639"/>
                    <a:pt x="8955" y="139854"/>
                    <a:pt x="4269" y="129735"/>
                  </a:cubicBezTo>
                  <a:cubicBezTo>
                    <a:pt x="2803" y="126630"/>
                    <a:pt x="1567" y="123439"/>
                    <a:pt x="216" y="120276"/>
                  </a:cubicBezTo>
                  <a:cubicBezTo>
                    <a:pt x="216" y="120190"/>
                    <a:pt x="216" y="120075"/>
                    <a:pt x="216" y="119989"/>
                  </a:cubicBezTo>
                  <a:cubicBezTo>
                    <a:pt x="503" y="119816"/>
                    <a:pt x="791" y="119615"/>
                    <a:pt x="1078" y="119443"/>
                  </a:cubicBezTo>
                  <a:cubicBezTo>
                    <a:pt x="1509" y="119356"/>
                    <a:pt x="1912" y="119184"/>
                    <a:pt x="2228" y="118839"/>
                  </a:cubicBezTo>
                  <a:cubicBezTo>
                    <a:pt x="3263" y="118494"/>
                    <a:pt x="4183" y="117890"/>
                    <a:pt x="5103" y="117315"/>
                  </a:cubicBezTo>
                  <a:cubicBezTo>
                    <a:pt x="5390" y="117143"/>
                    <a:pt x="5678" y="116970"/>
                    <a:pt x="5965" y="116827"/>
                  </a:cubicBezTo>
                  <a:cubicBezTo>
                    <a:pt x="7086" y="116367"/>
                    <a:pt x="8150" y="115820"/>
                    <a:pt x="9128" y="115130"/>
                  </a:cubicBezTo>
                  <a:cubicBezTo>
                    <a:pt x="9559" y="115044"/>
                    <a:pt x="9961" y="114843"/>
                    <a:pt x="10278" y="114527"/>
                  </a:cubicBezTo>
                  <a:cubicBezTo>
                    <a:pt x="12750" y="113405"/>
                    <a:pt x="15107" y="112054"/>
                    <a:pt x="17465" y="110703"/>
                  </a:cubicBezTo>
                  <a:cubicBezTo>
                    <a:pt x="17752" y="110531"/>
                    <a:pt x="18040" y="110358"/>
                    <a:pt x="18327" y="110214"/>
                  </a:cubicBezTo>
                  <a:cubicBezTo>
                    <a:pt x="19448" y="109783"/>
                    <a:pt x="20512" y="109208"/>
                    <a:pt x="21489" y="108518"/>
                  </a:cubicBezTo>
                  <a:cubicBezTo>
                    <a:pt x="22093" y="108375"/>
                    <a:pt x="22611" y="108058"/>
                    <a:pt x="23071" y="107685"/>
                  </a:cubicBezTo>
                  <a:cubicBezTo>
                    <a:pt x="24220" y="107512"/>
                    <a:pt x="25198" y="105960"/>
                    <a:pt x="26175" y="106535"/>
                  </a:cubicBezTo>
                  <a:cubicBezTo>
                    <a:pt x="26980" y="106995"/>
                    <a:pt x="27182" y="108490"/>
                    <a:pt x="27670" y="109524"/>
                  </a:cubicBezTo>
                  <a:cubicBezTo>
                    <a:pt x="27785" y="109783"/>
                    <a:pt x="27958" y="110013"/>
                    <a:pt x="28101" y="110243"/>
                  </a:cubicBezTo>
                  <a:cubicBezTo>
                    <a:pt x="28101" y="110473"/>
                    <a:pt x="28159" y="110674"/>
                    <a:pt x="28389" y="110818"/>
                  </a:cubicBezTo>
                  <a:cubicBezTo>
                    <a:pt x="30516" y="116137"/>
                    <a:pt x="33477" y="120851"/>
                    <a:pt x="38796" y="123439"/>
                  </a:cubicBezTo>
                  <a:cubicBezTo>
                    <a:pt x="45667" y="126773"/>
                    <a:pt x="52078" y="125221"/>
                    <a:pt x="58172" y="121254"/>
                  </a:cubicBezTo>
                  <a:cubicBezTo>
                    <a:pt x="59811" y="120190"/>
                    <a:pt x="61306" y="118925"/>
                    <a:pt x="62599" y="117402"/>
                  </a:cubicBezTo>
                  <a:cubicBezTo>
                    <a:pt x="66509" y="112773"/>
                    <a:pt x="67084" y="107052"/>
                    <a:pt x="64066" y="101820"/>
                  </a:cubicBezTo>
                  <a:cubicBezTo>
                    <a:pt x="62053" y="98341"/>
                    <a:pt x="59437" y="95294"/>
                    <a:pt x="56620" y="92390"/>
                  </a:cubicBezTo>
                  <a:cubicBezTo>
                    <a:pt x="56361" y="92103"/>
                    <a:pt x="56102" y="91787"/>
                    <a:pt x="55815" y="91499"/>
                  </a:cubicBezTo>
                  <a:cubicBezTo>
                    <a:pt x="55240" y="90637"/>
                    <a:pt x="54521" y="89889"/>
                    <a:pt x="53745" y="89228"/>
                  </a:cubicBezTo>
                  <a:cubicBezTo>
                    <a:pt x="53371" y="88797"/>
                    <a:pt x="52969" y="88366"/>
                    <a:pt x="52595" y="87963"/>
                  </a:cubicBezTo>
                  <a:cubicBezTo>
                    <a:pt x="52020" y="87158"/>
                    <a:pt x="51359" y="86440"/>
                    <a:pt x="50583" y="85778"/>
                  </a:cubicBezTo>
                  <a:cubicBezTo>
                    <a:pt x="50381" y="85376"/>
                    <a:pt x="50094" y="85060"/>
                    <a:pt x="49691" y="84801"/>
                  </a:cubicBezTo>
                  <a:cubicBezTo>
                    <a:pt x="48944" y="83766"/>
                    <a:pt x="48053" y="82875"/>
                    <a:pt x="47133" y="82041"/>
                  </a:cubicBezTo>
                  <a:cubicBezTo>
                    <a:pt x="46932" y="81639"/>
                    <a:pt x="46644" y="81322"/>
                    <a:pt x="46242" y="81092"/>
                  </a:cubicBezTo>
                  <a:cubicBezTo>
                    <a:pt x="45494" y="80057"/>
                    <a:pt x="44603" y="79166"/>
                    <a:pt x="43683" y="78304"/>
                  </a:cubicBezTo>
                  <a:cubicBezTo>
                    <a:pt x="43482" y="77901"/>
                    <a:pt x="43194" y="77585"/>
                    <a:pt x="42792" y="77326"/>
                  </a:cubicBezTo>
                  <a:cubicBezTo>
                    <a:pt x="42131" y="76406"/>
                    <a:pt x="41383" y="75573"/>
                    <a:pt x="40521" y="74854"/>
                  </a:cubicBezTo>
                  <a:cubicBezTo>
                    <a:pt x="40319" y="74452"/>
                    <a:pt x="40032" y="74135"/>
                    <a:pt x="39630" y="73877"/>
                  </a:cubicBezTo>
                  <a:cubicBezTo>
                    <a:pt x="39141" y="73158"/>
                    <a:pt x="38566" y="72525"/>
                    <a:pt x="37905" y="71979"/>
                  </a:cubicBezTo>
                  <a:cubicBezTo>
                    <a:pt x="37646" y="71692"/>
                    <a:pt x="37387" y="71375"/>
                    <a:pt x="37100" y="71088"/>
                  </a:cubicBezTo>
                  <a:cubicBezTo>
                    <a:pt x="36668" y="70456"/>
                    <a:pt x="36180" y="69881"/>
                    <a:pt x="35605" y="69392"/>
                  </a:cubicBezTo>
                  <a:cubicBezTo>
                    <a:pt x="35404" y="68989"/>
                    <a:pt x="35116" y="68673"/>
                    <a:pt x="34742" y="68414"/>
                  </a:cubicBezTo>
                  <a:cubicBezTo>
                    <a:pt x="32414" y="65626"/>
                    <a:pt x="30229" y="62780"/>
                    <a:pt x="28389" y="59617"/>
                  </a:cubicBezTo>
                  <a:cubicBezTo>
                    <a:pt x="28188" y="58985"/>
                    <a:pt x="27929" y="58410"/>
                    <a:pt x="27526" y="57892"/>
                  </a:cubicBezTo>
                  <a:cubicBezTo>
                    <a:pt x="25629" y="53350"/>
                    <a:pt x="24364" y="48693"/>
                    <a:pt x="24249" y="43748"/>
                  </a:cubicBezTo>
                  <a:cubicBezTo>
                    <a:pt x="24077" y="35498"/>
                    <a:pt x="26693" y="28224"/>
                    <a:pt x="31551" y="21612"/>
                  </a:cubicBezTo>
                  <a:cubicBezTo>
                    <a:pt x="33851" y="18479"/>
                    <a:pt x="36323" y="15546"/>
                    <a:pt x="39112" y="12873"/>
                  </a:cubicBezTo>
                  <a:cubicBezTo>
                    <a:pt x="45437" y="6807"/>
                    <a:pt x="52997" y="3041"/>
                    <a:pt x="61593" y="1316"/>
                  </a:cubicBezTo>
                  <a:cubicBezTo>
                    <a:pt x="66710" y="281"/>
                    <a:pt x="71914" y="-64"/>
                    <a:pt x="77117" y="453"/>
                  </a:cubicBezTo>
                  <a:cubicBezTo>
                    <a:pt x="84017" y="1115"/>
                    <a:pt x="90227" y="3644"/>
                    <a:pt x="95660" y="8014"/>
                  </a:cubicBezTo>
                  <a:cubicBezTo>
                    <a:pt x="100720" y="12068"/>
                    <a:pt x="104313" y="17357"/>
                    <a:pt x="108194" y="22417"/>
                  </a:cubicBezTo>
                  <a:cubicBezTo>
                    <a:pt x="108913" y="23337"/>
                    <a:pt x="108079" y="23538"/>
                    <a:pt x="107648" y="23883"/>
                  </a:cubicBezTo>
                  <a:cubicBezTo>
                    <a:pt x="102243" y="27937"/>
                    <a:pt x="96839" y="31962"/>
                    <a:pt x="91434" y="35986"/>
                  </a:cubicBezTo>
                  <a:cubicBezTo>
                    <a:pt x="89479" y="37424"/>
                    <a:pt x="87467" y="38775"/>
                    <a:pt x="85598" y="40299"/>
                  </a:cubicBezTo>
                  <a:cubicBezTo>
                    <a:pt x="84678" y="41075"/>
                    <a:pt x="84448" y="40615"/>
                    <a:pt x="84017" y="39896"/>
                  </a:cubicBezTo>
                  <a:cubicBezTo>
                    <a:pt x="82005" y="36475"/>
                    <a:pt x="79820" y="33169"/>
                    <a:pt x="76772" y="30553"/>
                  </a:cubicBezTo>
                  <a:cubicBezTo>
                    <a:pt x="74214" y="28339"/>
                    <a:pt x="71368" y="26959"/>
                    <a:pt x="67889" y="26499"/>
                  </a:cubicBezTo>
                  <a:cubicBezTo>
                    <a:pt x="63721" y="25924"/>
                    <a:pt x="60127" y="26816"/>
                    <a:pt x="56764" y="29087"/>
                  </a:cubicBezTo>
                  <a:cubicBezTo>
                    <a:pt x="53860" y="31042"/>
                    <a:pt x="51761" y="33658"/>
                    <a:pt x="51474" y="37309"/>
                  </a:cubicBezTo>
                  <a:cubicBezTo>
                    <a:pt x="51301" y="39551"/>
                    <a:pt x="52049" y="41621"/>
                    <a:pt x="53429" y="43403"/>
                  </a:cubicBezTo>
                  <a:cubicBezTo>
                    <a:pt x="56505" y="47457"/>
                    <a:pt x="59840" y="51338"/>
                    <a:pt x="63318" y="55046"/>
                  </a:cubicBezTo>
                  <a:cubicBezTo>
                    <a:pt x="69097" y="61227"/>
                    <a:pt x="74990" y="67322"/>
                    <a:pt x="80768" y="73503"/>
                  </a:cubicBezTo>
                  <a:cubicBezTo>
                    <a:pt x="85569" y="78620"/>
                    <a:pt x="89795" y="84140"/>
                    <a:pt x="91894" y="90982"/>
                  </a:cubicBezTo>
                  <a:cubicBezTo>
                    <a:pt x="94941" y="100900"/>
                    <a:pt x="93734" y="110502"/>
                    <a:pt x="89565" y="119874"/>
                  </a:cubicBezTo>
                  <a:cubicBezTo>
                    <a:pt x="89364" y="120305"/>
                    <a:pt x="89192" y="120736"/>
                    <a:pt x="89019" y="121196"/>
                  </a:cubicBezTo>
                  <a:cubicBezTo>
                    <a:pt x="88789" y="121311"/>
                    <a:pt x="88732" y="121541"/>
                    <a:pt x="88732" y="121771"/>
                  </a:cubicBezTo>
                  <a:cubicBezTo>
                    <a:pt x="86202" y="126371"/>
                    <a:pt x="83269" y="130683"/>
                    <a:pt x="79791" y="134593"/>
                  </a:cubicBezTo>
                  <a:cubicBezTo>
                    <a:pt x="79015" y="135340"/>
                    <a:pt x="78210" y="136117"/>
                    <a:pt x="77434" y="136922"/>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 name="Freeform: Shape 13">
              <a:extLst>
                <a:ext uri="{FF2B5EF4-FFF2-40B4-BE49-F238E27FC236}">
                  <a16:creationId xmlns:a16="http://schemas.microsoft.com/office/drawing/2014/main" id="{08FAFA9F-3A5C-4F0D-A13B-1D24D8D395D0}"/>
                </a:ext>
              </a:extLst>
            </p:cNvPr>
            <p:cNvSpPr/>
            <p:nvPr/>
          </p:nvSpPr>
          <p:spPr>
            <a:xfrm>
              <a:off x="1979731" y="2620269"/>
              <a:ext cx="22711" cy="575"/>
            </a:xfrm>
            <a:custGeom>
              <a:avLst/>
              <a:gdLst>
                <a:gd name="connsiteX0" fmla="*/ 22639 w 22711"/>
                <a:gd name="connsiteY0" fmla="*/ 216 h 574"/>
                <a:gd name="connsiteX1" fmla="*/ 22639 w 22711"/>
                <a:gd name="connsiteY1" fmla="*/ 474 h 574"/>
                <a:gd name="connsiteX2" fmla="*/ 216 w 22711"/>
                <a:gd name="connsiteY2" fmla="*/ 474 h 574"/>
                <a:gd name="connsiteX3" fmla="*/ 216 w 22711"/>
                <a:gd name="connsiteY3" fmla="*/ 216 h 574"/>
                <a:gd name="connsiteX4" fmla="*/ 22639 w 22711"/>
                <a:gd name="connsiteY4" fmla="*/ 216 h 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1" h="574">
                  <a:moveTo>
                    <a:pt x="22639" y="216"/>
                  </a:moveTo>
                  <a:cubicBezTo>
                    <a:pt x="22639" y="302"/>
                    <a:pt x="22639" y="388"/>
                    <a:pt x="22639" y="474"/>
                  </a:cubicBezTo>
                  <a:cubicBezTo>
                    <a:pt x="15165" y="474"/>
                    <a:pt x="7690" y="474"/>
                    <a:pt x="216" y="474"/>
                  </a:cubicBezTo>
                  <a:cubicBezTo>
                    <a:pt x="216" y="388"/>
                    <a:pt x="216" y="302"/>
                    <a:pt x="216" y="216"/>
                  </a:cubicBezTo>
                  <a:cubicBezTo>
                    <a:pt x="7690" y="216"/>
                    <a:pt x="15165" y="216"/>
                    <a:pt x="22639" y="216"/>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Shape 14">
              <a:extLst>
                <a:ext uri="{FF2B5EF4-FFF2-40B4-BE49-F238E27FC236}">
                  <a16:creationId xmlns:a16="http://schemas.microsoft.com/office/drawing/2014/main" id="{9673659F-ECBA-43FD-9AD6-77FED9ADCA45}"/>
                </a:ext>
              </a:extLst>
            </p:cNvPr>
            <p:cNvSpPr/>
            <p:nvPr/>
          </p:nvSpPr>
          <p:spPr>
            <a:xfrm>
              <a:off x="1979116" y="2478386"/>
              <a:ext cx="123330" cy="142304"/>
            </a:xfrm>
            <a:custGeom>
              <a:avLst/>
              <a:gdLst>
                <a:gd name="connsiteX0" fmla="*/ 23254 w 123330"/>
                <a:gd name="connsiteY0" fmla="*/ 142098 h 142304"/>
                <a:gd name="connsiteX1" fmla="*/ 802 w 123330"/>
                <a:gd name="connsiteY1" fmla="*/ 142098 h 142304"/>
                <a:gd name="connsiteX2" fmla="*/ 313 w 123330"/>
                <a:gd name="connsiteY2" fmla="*/ 140833 h 142304"/>
                <a:gd name="connsiteX3" fmla="*/ 5344 w 123330"/>
                <a:gd name="connsiteY3" fmla="*/ 102540 h 142304"/>
                <a:gd name="connsiteX4" fmla="*/ 9742 w 123330"/>
                <a:gd name="connsiteY4" fmla="*/ 68358 h 142304"/>
                <a:gd name="connsiteX5" fmla="*/ 11755 w 123330"/>
                <a:gd name="connsiteY5" fmla="*/ 54300 h 142304"/>
                <a:gd name="connsiteX6" fmla="*/ 17073 w 123330"/>
                <a:gd name="connsiteY6" fmla="*/ 37023 h 142304"/>
                <a:gd name="connsiteX7" fmla="*/ 25382 w 123330"/>
                <a:gd name="connsiteY7" fmla="*/ 24230 h 142304"/>
                <a:gd name="connsiteX8" fmla="*/ 47403 w 123330"/>
                <a:gd name="connsiteY8" fmla="*/ 6607 h 142304"/>
                <a:gd name="connsiteX9" fmla="*/ 68389 w 123330"/>
                <a:gd name="connsiteY9" fmla="*/ 599 h 142304"/>
                <a:gd name="connsiteX10" fmla="*/ 79658 w 123330"/>
                <a:gd name="connsiteY10" fmla="*/ 397 h 142304"/>
                <a:gd name="connsiteX11" fmla="*/ 94952 w 123330"/>
                <a:gd name="connsiteY11" fmla="*/ 4336 h 142304"/>
                <a:gd name="connsiteX12" fmla="*/ 111339 w 123330"/>
                <a:gd name="connsiteY12" fmla="*/ 15921 h 142304"/>
                <a:gd name="connsiteX13" fmla="*/ 122148 w 123330"/>
                <a:gd name="connsiteY13" fmla="*/ 37253 h 142304"/>
                <a:gd name="connsiteX14" fmla="*/ 123270 w 123330"/>
                <a:gd name="connsiteY14" fmla="*/ 52748 h 142304"/>
                <a:gd name="connsiteX15" fmla="*/ 115967 w 123330"/>
                <a:gd name="connsiteY15" fmla="*/ 77414 h 142304"/>
                <a:gd name="connsiteX16" fmla="*/ 103491 w 123330"/>
                <a:gd name="connsiteY16" fmla="*/ 93456 h 142304"/>
                <a:gd name="connsiteX17" fmla="*/ 78508 w 123330"/>
                <a:gd name="connsiteY17" fmla="*/ 108779 h 142304"/>
                <a:gd name="connsiteX18" fmla="*/ 62582 w 123330"/>
                <a:gd name="connsiteY18" fmla="*/ 111625 h 142304"/>
                <a:gd name="connsiteX19" fmla="*/ 31131 w 123330"/>
                <a:gd name="connsiteY19" fmla="*/ 103029 h 142304"/>
                <a:gd name="connsiteX20" fmla="*/ 30298 w 123330"/>
                <a:gd name="connsiteY20" fmla="*/ 102483 h 142304"/>
                <a:gd name="connsiteX21" fmla="*/ 28946 w 123330"/>
                <a:gd name="connsiteY21" fmla="*/ 103115 h 142304"/>
                <a:gd name="connsiteX22" fmla="*/ 24059 w 123330"/>
                <a:gd name="connsiteY22" fmla="*/ 140574 h 142304"/>
                <a:gd name="connsiteX23" fmla="*/ 23254 w 123330"/>
                <a:gd name="connsiteY23" fmla="*/ 142098 h 142304"/>
                <a:gd name="connsiteX24" fmla="*/ 35415 w 123330"/>
                <a:gd name="connsiteY24" fmla="*/ 60596 h 142304"/>
                <a:gd name="connsiteX25" fmla="*/ 36335 w 123330"/>
                <a:gd name="connsiteY25" fmla="*/ 67611 h 142304"/>
                <a:gd name="connsiteX26" fmla="*/ 67182 w 123330"/>
                <a:gd name="connsiteY26" fmla="*/ 87246 h 142304"/>
                <a:gd name="connsiteX27" fmla="*/ 95729 w 123330"/>
                <a:gd name="connsiteY27" fmla="*/ 65771 h 142304"/>
                <a:gd name="connsiteX28" fmla="*/ 98805 w 123330"/>
                <a:gd name="connsiteY28" fmla="*/ 48781 h 142304"/>
                <a:gd name="connsiteX29" fmla="*/ 91560 w 123330"/>
                <a:gd name="connsiteY29" fmla="*/ 32883 h 142304"/>
                <a:gd name="connsiteX30" fmla="*/ 63991 w 123330"/>
                <a:gd name="connsiteY30" fmla="*/ 25380 h 142304"/>
                <a:gd name="connsiteX31" fmla="*/ 35415 w 123330"/>
                <a:gd name="connsiteY31" fmla="*/ 60596 h 1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3330" h="142304">
                  <a:moveTo>
                    <a:pt x="23254" y="142098"/>
                  </a:moveTo>
                  <a:cubicBezTo>
                    <a:pt x="15780" y="142098"/>
                    <a:pt x="8305" y="142098"/>
                    <a:pt x="802" y="142098"/>
                  </a:cubicBezTo>
                  <a:cubicBezTo>
                    <a:pt x="-3" y="141954"/>
                    <a:pt x="227" y="141322"/>
                    <a:pt x="313" y="140833"/>
                  </a:cubicBezTo>
                  <a:cubicBezTo>
                    <a:pt x="1980" y="128069"/>
                    <a:pt x="3677" y="115304"/>
                    <a:pt x="5344" y="102540"/>
                  </a:cubicBezTo>
                  <a:cubicBezTo>
                    <a:pt x="6839" y="91156"/>
                    <a:pt x="8248" y="79743"/>
                    <a:pt x="9742" y="68358"/>
                  </a:cubicBezTo>
                  <a:cubicBezTo>
                    <a:pt x="10346" y="63672"/>
                    <a:pt x="11065" y="58986"/>
                    <a:pt x="11755" y="54300"/>
                  </a:cubicBezTo>
                  <a:cubicBezTo>
                    <a:pt x="12646" y="48235"/>
                    <a:pt x="14428" y="42456"/>
                    <a:pt x="17073" y="37023"/>
                  </a:cubicBezTo>
                  <a:cubicBezTo>
                    <a:pt x="19287" y="32452"/>
                    <a:pt x="22133" y="28226"/>
                    <a:pt x="25382" y="24230"/>
                  </a:cubicBezTo>
                  <a:cubicBezTo>
                    <a:pt x="31447" y="16698"/>
                    <a:pt x="38836" y="10891"/>
                    <a:pt x="47403" y="6607"/>
                  </a:cubicBezTo>
                  <a:cubicBezTo>
                    <a:pt x="54015" y="3301"/>
                    <a:pt x="61029" y="1404"/>
                    <a:pt x="68389" y="599"/>
                  </a:cubicBezTo>
                  <a:cubicBezTo>
                    <a:pt x="72155" y="196"/>
                    <a:pt x="75921" y="81"/>
                    <a:pt x="79658" y="397"/>
                  </a:cubicBezTo>
                  <a:cubicBezTo>
                    <a:pt x="84977" y="829"/>
                    <a:pt x="90065" y="2151"/>
                    <a:pt x="94952" y="4336"/>
                  </a:cubicBezTo>
                  <a:cubicBezTo>
                    <a:pt x="101191" y="7124"/>
                    <a:pt x="106710" y="10919"/>
                    <a:pt x="111339" y="15921"/>
                  </a:cubicBezTo>
                  <a:cubicBezTo>
                    <a:pt x="116945" y="21987"/>
                    <a:pt x="120481" y="29146"/>
                    <a:pt x="122148" y="37253"/>
                  </a:cubicBezTo>
                  <a:cubicBezTo>
                    <a:pt x="123183" y="42370"/>
                    <a:pt x="123586" y="47545"/>
                    <a:pt x="123270" y="52748"/>
                  </a:cubicBezTo>
                  <a:cubicBezTo>
                    <a:pt x="122723" y="61516"/>
                    <a:pt x="120308" y="69738"/>
                    <a:pt x="115967" y="77414"/>
                  </a:cubicBezTo>
                  <a:cubicBezTo>
                    <a:pt x="112604" y="83394"/>
                    <a:pt x="108378" y="88683"/>
                    <a:pt x="103491" y="93456"/>
                  </a:cubicBezTo>
                  <a:cubicBezTo>
                    <a:pt x="96332" y="100470"/>
                    <a:pt x="88082" y="105702"/>
                    <a:pt x="78508" y="108779"/>
                  </a:cubicBezTo>
                  <a:cubicBezTo>
                    <a:pt x="73334" y="110417"/>
                    <a:pt x="68015" y="111308"/>
                    <a:pt x="62582" y="111625"/>
                  </a:cubicBezTo>
                  <a:cubicBezTo>
                    <a:pt x="51111" y="112315"/>
                    <a:pt x="40647" y="109468"/>
                    <a:pt x="31131" y="103029"/>
                  </a:cubicBezTo>
                  <a:cubicBezTo>
                    <a:pt x="30844" y="102828"/>
                    <a:pt x="30556" y="102684"/>
                    <a:pt x="30298" y="102483"/>
                  </a:cubicBezTo>
                  <a:cubicBezTo>
                    <a:pt x="29435" y="101821"/>
                    <a:pt x="29090" y="101908"/>
                    <a:pt x="28946" y="103115"/>
                  </a:cubicBezTo>
                  <a:cubicBezTo>
                    <a:pt x="27365" y="115592"/>
                    <a:pt x="25698" y="128069"/>
                    <a:pt x="24059" y="140574"/>
                  </a:cubicBezTo>
                  <a:cubicBezTo>
                    <a:pt x="24030" y="141178"/>
                    <a:pt x="23944" y="141810"/>
                    <a:pt x="23254" y="142098"/>
                  </a:cubicBezTo>
                  <a:close/>
                  <a:moveTo>
                    <a:pt x="35415" y="60596"/>
                  </a:moveTo>
                  <a:cubicBezTo>
                    <a:pt x="35472" y="62810"/>
                    <a:pt x="35702" y="65254"/>
                    <a:pt x="36335" y="67611"/>
                  </a:cubicBezTo>
                  <a:cubicBezTo>
                    <a:pt x="40244" y="82186"/>
                    <a:pt x="54044" y="89201"/>
                    <a:pt x="67182" y="87246"/>
                  </a:cubicBezTo>
                  <a:cubicBezTo>
                    <a:pt x="80348" y="85291"/>
                    <a:pt x="90094" y="77960"/>
                    <a:pt x="95729" y="65771"/>
                  </a:cubicBezTo>
                  <a:cubicBezTo>
                    <a:pt x="98201" y="60453"/>
                    <a:pt x="99581" y="54760"/>
                    <a:pt x="98805" y="48781"/>
                  </a:cubicBezTo>
                  <a:cubicBezTo>
                    <a:pt x="98028" y="42744"/>
                    <a:pt x="95872" y="37253"/>
                    <a:pt x="91560" y="32883"/>
                  </a:cubicBezTo>
                  <a:cubicBezTo>
                    <a:pt x="83856" y="25063"/>
                    <a:pt x="74484" y="22907"/>
                    <a:pt x="63991" y="25380"/>
                  </a:cubicBezTo>
                  <a:cubicBezTo>
                    <a:pt x="47374" y="29289"/>
                    <a:pt x="35645" y="43779"/>
                    <a:pt x="35415" y="60596"/>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 name="Freeform: Shape 15">
              <a:extLst>
                <a:ext uri="{FF2B5EF4-FFF2-40B4-BE49-F238E27FC236}">
                  <a16:creationId xmlns:a16="http://schemas.microsoft.com/office/drawing/2014/main" id="{3A1855DB-1FEF-4B34-B619-3C4C5E70CA7F}"/>
                </a:ext>
              </a:extLst>
            </p:cNvPr>
            <p:cNvSpPr/>
            <p:nvPr/>
          </p:nvSpPr>
          <p:spPr>
            <a:xfrm>
              <a:off x="2111202" y="2478355"/>
              <a:ext cx="112693" cy="111831"/>
            </a:xfrm>
            <a:custGeom>
              <a:avLst/>
              <a:gdLst>
                <a:gd name="connsiteX0" fmla="*/ 78866 w 112693"/>
                <a:gd name="connsiteY0" fmla="*/ 75778 h 111830"/>
                <a:gd name="connsiteX1" fmla="*/ 77630 w 112693"/>
                <a:gd name="connsiteY1" fmla="*/ 85495 h 111830"/>
                <a:gd name="connsiteX2" fmla="*/ 76020 w 112693"/>
                <a:gd name="connsiteY2" fmla="*/ 97339 h 111830"/>
                <a:gd name="connsiteX3" fmla="*/ 75129 w 112693"/>
                <a:gd name="connsiteY3" fmla="*/ 104555 h 111830"/>
                <a:gd name="connsiteX4" fmla="*/ 72110 w 112693"/>
                <a:gd name="connsiteY4" fmla="*/ 107200 h 111830"/>
                <a:gd name="connsiteX5" fmla="*/ 52130 w 112693"/>
                <a:gd name="connsiteY5" fmla="*/ 111684 h 111830"/>
                <a:gd name="connsiteX6" fmla="*/ 42815 w 112693"/>
                <a:gd name="connsiteY6" fmla="*/ 111569 h 111830"/>
                <a:gd name="connsiteX7" fmla="*/ 32811 w 112693"/>
                <a:gd name="connsiteY7" fmla="*/ 109298 h 111830"/>
                <a:gd name="connsiteX8" fmla="*/ 20679 w 112693"/>
                <a:gd name="connsiteY8" fmla="*/ 103347 h 111830"/>
                <a:gd name="connsiteX9" fmla="*/ 7254 w 112693"/>
                <a:gd name="connsiteY9" fmla="*/ 89146 h 111830"/>
                <a:gd name="connsiteX10" fmla="*/ 1102 w 112693"/>
                <a:gd name="connsiteY10" fmla="*/ 73190 h 111830"/>
                <a:gd name="connsiteX11" fmla="*/ 412 w 112693"/>
                <a:gd name="connsiteY11" fmla="*/ 66952 h 111830"/>
                <a:gd name="connsiteX12" fmla="*/ 527 w 112693"/>
                <a:gd name="connsiteY12" fmla="*/ 58184 h 111830"/>
                <a:gd name="connsiteX13" fmla="*/ 2855 w 112693"/>
                <a:gd name="connsiteY13" fmla="*/ 46512 h 111830"/>
                <a:gd name="connsiteX14" fmla="*/ 11135 w 112693"/>
                <a:gd name="connsiteY14" fmla="*/ 29205 h 111830"/>
                <a:gd name="connsiteX15" fmla="*/ 22002 w 112693"/>
                <a:gd name="connsiteY15" fmla="*/ 16729 h 111830"/>
                <a:gd name="connsiteX16" fmla="*/ 54171 w 112693"/>
                <a:gd name="connsiteY16" fmla="*/ 1147 h 111830"/>
                <a:gd name="connsiteX17" fmla="*/ 88439 w 112693"/>
                <a:gd name="connsiteY17" fmla="*/ 6236 h 111830"/>
                <a:gd name="connsiteX18" fmla="*/ 112013 w 112693"/>
                <a:gd name="connsiteY18" fmla="*/ 38635 h 111830"/>
                <a:gd name="connsiteX19" fmla="*/ 112358 w 112693"/>
                <a:gd name="connsiteY19" fmla="*/ 54705 h 111830"/>
                <a:gd name="connsiteX20" fmla="*/ 110546 w 112693"/>
                <a:gd name="connsiteY20" fmla="*/ 70431 h 111830"/>
                <a:gd name="connsiteX21" fmla="*/ 108304 w 112693"/>
                <a:gd name="connsiteY21" fmla="*/ 87076 h 111830"/>
                <a:gd name="connsiteX22" fmla="*/ 106550 w 112693"/>
                <a:gd name="connsiteY22" fmla="*/ 101076 h 111830"/>
                <a:gd name="connsiteX23" fmla="*/ 105630 w 112693"/>
                <a:gd name="connsiteY23" fmla="*/ 108005 h 111830"/>
                <a:gd name="connsiteX24" fmla="*/ 104136 w 112693"/>
                <a:gd name="connsiteY24" fmla="*/ 109040 h 111830"/>
                <a:gd name="connsiteX25" fmla="*/ 83581 w 112693"/>
                <a:gd name="connsiteY25" fmla="*/ 109011 h 111830"/>
                <a:gd name="connsiteX26" fmla="*/ 81856 w 112693"/>
                <a:gd name="connsiteY26" fmla="*/ 106855 h 111830"/>
                <a:gd name="connsiteX27" fmla="*/ 82747 w 112693"/>
                <a:gd name="connsiteY27" fmla="*/ 100473 h 111830"/>
                <a:gd name="connsiteX28" fmla="*/ 83408 w 112693"/>
                <a:gd name="connsiteY28" fmla="*/ 95528 h 111830"/>
                <a:gd name="connsiteX29" fmla="*/ 84184 w 112693"/>
                <a:gd name="connsiteY29" fmla="*/ 89577 h 111830"/>
                <a:gd name="connsiteX30" fmla="*/ 85133 w 112693"/>
                <a:gd name="connsiteY30" fmla="*/ 82562 h 111830"/>
                <a:gd name="connsiteX31" fmla="*/ 85909 w 112693"/>
                <a:gd name="connsiteY31" fmla="*/ 77043 h 111830"/>
                <a:gd name="connsiteX32" fmla="*/ 86685 w 112693"/>
                <a:gd name="connsiteY32" fmla="*/ 70977 h 111830"/>
                <a:gd name="connsiteX33" fmla="*/ 87375 w 112693"/>
                <a:gd name="connsiteY33" fmla="*/ 64853 h 111830"/>
                <a:gd name="connsiteX34" fmla="*/ 88065 w 112693"/>
                <a:gd name="connsiteY34" fmla="*/ 58471 h 111830"/>
                <a:gd name="connsiteX35" fmla="*/ 87979 w 112693"/>
                <a:gd name="connsiteY35" fmla="*/ 51917 h 111830"/>
                <a:gd name="connsiteX36" fmla="*/ 87059 w 112693"/>
                <a:gd name="connsiteY36" fmla="*/ 45736 h 111830"/>
                <a:gd name="connsiteX37" fmla="*/ 78981 w 112693"/>
                <a:gd name="connsiteY37" fmla="*/ 30700 h 111830"/>
                <a:gd name="connsiteX38" fmla="*/ 68028 w 112693"/>
                <a:gd name="connsiteY38" fmla="*/ 25296 h 111830"/>
                <a:gd name="connsiteX39" fmla="*/ 57592 w 112693"/>
                <a:gd name="connsiteY39" fmla="*/ 24749 h 111830"/>
                <a:gd name="connsiteX40" fmla="*/ 39337 w 112693"/>
                <a:gd name="connsiteY40" fmla="*/ 32023 h 111830"/>
                <a:gd name="connsiteX41" fmla="*/ 25911 w 112693"/>
                <a:gd name="connsiteY41" fmla="*/ 52060 h 111830"/>
                <a:gd name="connsiteX42" fmla="*/ 33213 w 112693"/>
                <a:gd name="connsiteY42" fmla="*/ 80090 h 111830"/>
                <a:gd name="connsiteX43" fmla="*/ 47645 w 112693"/>
                <a:gd name="connsiteY43" fmla="*/ 87162 h 111830"/>
                <a:gd name="connsiteX44" fmla="*/ 73547 w 112693"/>
                <a:gd name="connsiteY44" fmla="*/ 80061 h 111830"/>
                <a:gd name="connsiteX45" fmla="*/ 78866 w 112693"/>
                <a:gd name="connsiteY45" fmla="*/ 75778 h 11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2693" h="111830">
                  <a:moveTo>
                    <a:pt x="78866" y="75778"/>
                  </a:moveTo>
                  <a:cubicBezTo>
                    <a:pt x="78463" y="79026"/>
                    <a:pt x="78061" y="82275"/>
                    <a:pt x="77630" y="85495"/>
                  </a:cubicBezTo>
                  <a:cubicBezTo>
                    <a:pt x="77112" y="89433"/>
                    <a:pt x="76537" y="93400"/>
                    <a:pt x="76020" y="97339"/>
                  </a:cubicBezTo>
                  <a:cubicBezTo>
                    <a:pt x="75703" y="99725"/>
                    <a:pt x="75416" y="102140"/>
                    <a:pt x="75129" y="104555"/>
                  </a:cubicBezTo>
                  <a:cubicBezTo>
                    <a:pt x="74899" y="106337"/>
                    <a:pt x="73346" y="106711"/>
                    <a:pt x="72110" y="107200"/>
                  </a:cubicBezTo>
                  <a:cubicBezTo>
                    <a:pt x="65699" y="109730"/>
                    <a:pt x="59058" y="111339"/>
                    <a:pt x="52130" y="111684"/>
                  </a:cubicBezTo>
                  <a:cubicBezTo>
                    <a:pt x="48996" y="111828"/>
                    <a:pt x="45892" y="111914"/>
                    <a:pt x="42815" y="111569"/>
                  </a:cubicBezTo>
                  <a:cubicBezTo>
                    <a:pt x="39423" y="111167"/>
                    <a:pt x="36088" y="110391"/>
                    <a:pt x="32811" y="109298"/>
                  </a:cubicBezTo>
                  <a:cubicBezTo>
                    <a:pt x="28499" y="107832"/>
                    <a:pt x="24445" y="105935"/>
                    <a:pt x="20679" y="103347"/>
                  </a:cubicBezTo>
                  <a:cubicBezTo>
                    <a:pt x="15188" y="99553"/>
                    <a:pt x="10790" y="94780"/>
                    <a:pt x="7254" y="89146"/>
                  </a:cubicBezTo>
                  <a:cubicBezTo>
                    <a:pt x="4178" y="84230"/>
                    <a:pt x="2194" y="78854"/>
                    <a:pt x="1102" y="73190"/>
                  </a:cubicBezTo>
                  <a:cubicBezTo>
                    <a:pt x="699" y="71149"/>
                    <a:pt x="670" y="69022"/>
                    <a:pt x="412" y="66952"/>
                  </a:cubicBezTo>
                  <a:cubicBezTo>
                    <a:pt x="38" y="63991"/>
                    <a:pt x="268" y="61059"/>
                    <a:pt x="527" y="58184"/>
                  </a:cubicBezTo>
                  <a:cubicBezTo>
                    <a:pt x="872" y="54245"/>
                    <a:pt x="1677" y="50335"/>
                    <a:pt x="2855" y="46512"/>
                  </a:cubicBezTo>
                  <a:cubicBezTo>
                    <a:pt x="4781" y="40331"/>
                    <a:pt x="7599" y="34610"/>
                    <a:pt x="11135" y="29205"/>
                  </a:cubicBezTo>
                  <a:cubicBezTo>
                    <a:pt x="14182" y="24548"/>
                    <a:pt x="17891" y="20437"/>
                    <a:pt x="22002" y="16729"/>
                  </a:cubicBezTo>
                  <a:cubicBezTo>
                    <a:pt x="31201" y="8478"/>
                    <a:pt x="41924" y="3131"/>
                    <a:pt x="54171" y="1147"/>
                  </a:cubicBezTo>
                  <a:cubicBezTo>
                    <a:pt x="66102" y="-808"/>
                    <a:pt x="77773" y="55"/>
                    <a:pt x="88439" y="6236"/>
                  </a:cubicBezTo>
                  <a:cubicBezTo>
                    <a:pt x="100973" y="13538"/>
                    <a:pt x="109224" y="24146"/>
                    <a:pt x="112013" y="38635"/>
                  </a:cubicBezTo>
                  <a:cubicBezTo>
                    <a:pt x="113048" y="43982"/>
                    <a:pt x="112846" y="49329"/>
                    <a:pt x="112358" y="54705"/>
                  </a:cubicBezTo>
                  <a:cubicBezTo>
                    <a:pt x="111869" y="59966"/>
                    <a:pt x="111179" y="65198"/>
                    <a:pt x="110546" y="70431"/>
                  </a:cubicBezTo>
                  <a:cubicBezTo>
                    <a:pt x="109885" y="75979"/>
                    <a:pt x="109052" y="81527"/>
                    <a:pt x="108304" y="87076"/>
                  </a:cubicBezTo>
                  <a:cubicBezTo>
                    <a:pt x="107700" y="91733"/>
                    <a:pt x="107125" y="96419"/>
                    <a:pt x="106550" y="101076"/>
                  </a:cubicBezTo>
                  <a:cubicBezTo>
                    <a:pt x="106263" y="103376"/>
                    <a:pt x="105947" y="105676"/>
                    <a:pt x="105630" y="108005"/>
                  </a:cubicBezTo>
                  <a:cubicBezTo>
                    <a:pt x="105515" y="108867"/>
                    <a:pt x="104969" y="109040"/>
                    <a:pt x="104136" y="109040"/>
                  </a:cubicBezTo>
                  <a:cubicBezTo>
                    <a:pt x="97293" y="109011"/>
                    <a:pt x="90423" y="109011"/>
                    <a:pt x="83581" y="109011"/>
                  </a:cubicBezTo>
                  <a:cubicBezTo>
                    <a:pt x="81827" y="109011"/>
                    <a:pt x="81539" y="108580"/>
                    <a:pt x="81856" y="106855"/>
                  </a:cubicBezTo>
                  <a:cubicBezTo>
                    <a:pt x="82229" y="104756"/>
                    <a:pt x="82459" y="102600"/>
                    <a:pt x="82747" y="100473"/>
                  </a:cubicBezTo>
                  <a:cubicBezTo>
                    <a:pt x="82977" y="98834"/>
                    <a:pt x="83178" y="97167"/>
                    <a:pt x="83408" y="95528"/>
                  </a:cubicBezTo>
                  <a:cubicBezTo>
                    <a:pt x="83667" y="93544"/>
                    <a:pt x="83926" y="91561"/>
                    <a:pt x="84184" y="89577"/>
                  </a:cubicBezTo>
                  <a:cubicBezTo>
                    <a:pt x="84500" y="87248"/>
                    <a:pt x="84817" y="84891"/>
                    <a:pt x="85133" y="82562"/>
                  </a:cubicBezTo>
                  <a:cubicBezTo>
                    <a:pt x="85392" y="80722"/>
                    <a:pt x="85650" y="78883"/>
                    <a:pt x="85909" y="77043"/>
                  </a:cubicBezTo>
                  <a:cubicBezTo>
                    <a:pt x="86197" y="75030"/>
                    <a:pt x="86570" y="73018"/>
                    <a:pt x="86685" y="70977"/>
                  </a:cubicBezTo>
                  <a:cubicBezTo>
                    <a:pt x="86800" y="68907"/>
                    <a:pt x="87117" y="66895"/>
                    <a:pt x="87375" y="64853"/>
                  </a:cubicBezTo>
                  <a:cubicBezTo>
                    <a:pt x="87634" y="62726"/>
                    <a:pt x="87864" y="60599"/>
                    <a:pt x="88065" y="58471"/>
                  </a:cubicBezTo>
                  <a:cubicBezTo>
                    <a:pt x="88295" y="56315"/>
                    <a:pt x="88209" y="54130"/>
                    <a:pt x="87979" y="51917"/>
                  </a:cubicBezTo>
                  <a:cubicBezTo>
                    <a:pt x="87749" y="49847"/>
                    <a:pt x="87519" y="47777"/>
                    <a:pt x="87059" y="45736"/>
                  </a:cubicBezTo>
                  <a:cubicBezTo>
                    <a:pt x="85794" y="39957"/>
                    <a:pt x="83379" y="34696"/>
                    <a:pt x="78981" y="30700"/>
                  </a:cubicBezTo>
                  <a:cubicBezTo>
                    <a:pt x="75905" y="27912"/>
                    <a:pt x="72225" y="26072"/>
                    <a:pt x="68028" y="25296"/>
                  </a:cubicBezTo>
                  <a:cubicBezTo>
                    <a:pt x="64549" y="24663"/>
                    <a:pt x="61099" y="24347"/>
                    <a:pt x="57592" y="24749"/>
                  </a:cubicBezTo>
                  <a:cubicBezTo>
                    <a:pt x="50836" y="25526"/>
                    <a:pt x="44742" y="27941"/>
                    <a:pt x="39337" y="32023"/>
                  </a:cubicBezTo>
                  <a:cubicBezTo>
                    <a:pt x="32581" y="37169"/>
                    <a:pt x="27924" y="43810"/>
                    <a:pt x="25911" y="52060"/>
                  </a:cubicBezTo>
                  <a:cubicBezTo>
                    <a:pt x="23353" y="62640"/>
                    <a:pt x="25106" y="72270"/>
                    <a:pt x="33213" y="80090"/>
                  </a:cubicBezTo>
                  <a:cubicBezTo>
                    <a:pt x="37210" y="83942"/>
                    <a:pt x="42097" y="86357"/>
                    <a:pt x="47645" y="87162"/>
                  </a:cubicBezTo>
                  <a:cubicBezTo>
                    <a:pt x="57305" y="88571"/>
                    <a:pt x="65814" y="85753"/>
                    <a:pt x="73547" y="80061"/>
                  </a:cubicBezTo>
                  <a:cubicBezTo>
                    <a:pt x="75330" y="78768"/>
                    <a:pt x="76968" y="77215"/>
                    <a:pt x="78866" y="75778"/>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F1F13CE9-C851-4F02-ACA8-E3C89CF07837}"/>
                </a:ext>
              </a:extLst>
            </p:cNvPr>
            <p:cNvSpPr/>
            <p:nvPr/>
          </p:nvSpPr>
          <p:spPr>
            <a:xfrm>
              <a:off x="2287102" y="2444339"/>
              <a:ext cx="105219" cy="143167"/>
            </a:xfrm>
            <a:custGeom>
              <a:avLst/>
              <a:gdLst>
                <a:gd name="connsiteX0" fmla="*/ 80918 w 105218"/>
                <a:gd name="connsiteY0" fmla="*/ 15471 h 143166"/>
                <a:gd name="connsiteX1" fmla="*/ 82068 w 105218"/>
                <a:gd name="connsiteY1" fmla="*/ 21796 h 143166"/>
                <a:gd name="connsiteX2" fmla="*/ 84771 w 105218"/>
                <a:gd name="connsiteY2" fmla="*/ 37607 h 143166"/>
                <a:gd name="connsiteX3" fmla="*/ 85202 w 105218"/>
                <a:gd name="connsiteY3" fmla="*/ 39821 h 143166"/>
                <a:gd name="connsiteX4" fmla="*/ 84368 w 105218"/>
                <a:gd name="connsiteY4" fmla="*/ 42581 h 143166"/>
                <a:gd name="connsiteX5" fmla="*/ 72294 w 105218"/>
                <a:gd name="connsiteY5" fmla="*/ 55259 h 143166"/>
                <a:gd name="connsiteX6" fmla="*/ 55879 w 105218"/>
                <a:gd name="connsiteY6" fmla="*/ 72508 h 143166"/>
                <a:gd name="connsiteX7" fmla="*/ 55879 w 105218"/>
                <a:gd name="connsiteY7" fmla="*/ 74204 h 143166"/>
                <a:gd name="connsiteX8" fmla="*/ 65595 w 105218"/>
                <a:gd name="connsiteY8" fmla="*/ 87917 h 143166"/>
                <a:gd name="connsiteX9" fmla="*/ 103946 w 105218"/>
                <a:gd name="connsiteY9" fmla="*/ 141705 h 143166"/>
                <a:gd name="connsiteX10" fmla="*/ 105239 w 105218"/>
                <a:gd name="connsiteY10" fmla="*/ 143171 h 143166"/>
                <a:gd name="connsiteX11" fmla="*/ 100352 w 105218"/>
                <a:gd name="connsiteY11" fmla="*/ 143171 h 143166"/>
                <a:gd name="connsiteX12" fmla="*/ 75197 w 105218"/>
                <a:gd name="connsiteY12" fmla="*/ 143171 h 143166"/>
                <a:gd name="connsiteX13" fmla="*/ 71460 w 105218"/>
                <a:gd name="connsiteY13" fmla="*/ 141216 h 143166"/>
                <a:gd name="connsiteX14" fmla="*/ 51566 w 105218"/>
                <a:gd name="connsiteY14" fmla="*/ 110887 h 143166"/>
                <a:gd name="connsiteX15" fmla="*/ 35352 w 105218"/>
                <a:gd name="connsiteY15" fmla="*/ 86393 h 143166"/>
                <a:gd name="connsiteX16" fmla="*/ 34605 w 105218"/>
                <a:gd name="connsiteY16" fmla="*/ 85214 h 143166"/>
                <a:gd name="connsiteX17" fmla="*/ 33829 w 105218"/>
                <a:gd name="connsiteY17" fmla="*/ 89095 h 143166"/>
                <a:gd name="connsiteX18" fmla="*/ 31213 w 105218"/>
                <a:gd name="connsiteY18" fmla="*/ 108558 h 143166"/>
                <a:gd name="connsiteX19" fmla="*/ 29171 w 105218"/>
                <a:gd name="connsiteY19" fmla="*/ 124945 h 143166"/>
                <a:gd name="connsiteX20" fmla="*/ 27217 w 105218"/>
                <a:gd name="connsiteY20" fmla="*/ 139031 h 143166"/>
                <a:gd name="connsiteX21" fmla="*/ 26929 w 105218"/>
                <a:gd name="connsiteY21" fmla="*/ 141705 h 143166"/>
                <a:gd name="connsiteX22" fmla="*/ 25549 w 105218"/>
                <a:gd name="connsiteY22" fmla="*/ 143056 h 143166"/>
                <a:gd name="connsiteX23" fmla="*/ 1401 w 105218"/>
                <a:gd name="connsiteY23" fmla="*/ 143027 h 143166"/>
                <a:gd name="connsiteX24" fmla="*/ 337 w 105218"/>
                <a:gd name="connsiteY24" fmla="*/ 141705 h 143166"/>
                <a:gd name="connsiteX25" fmla="*/ 1113 w 105218"/>
                <a:gd name="connsiteY25" fmla="*/ 135725 h 143166"/>
                <a:gd name="connsiteX26" fmla="*/ 1832 w 105218"/>
                <a:gd name="connsiteY26" fmla="*/ 130205 h 143166"/>
                <a:gd name="connsiteX27" fmla="*/ 2522 w 105218"/>
                <a:gd name="connsiteY27" fmla="*/ 124801 h 143166"/>
                <a:gd name="connsiteX28" fmla="*/ 3240 w 105218"/>
                <a:gd name="connsiteY28" fmla="*/ 119310 h 143166"/>
                <a:gd name="connsiteX29" fmla="*/ 3959 w 105218"/>
                <a:gd name="connsiteY29" fmla="*/ 113905 h 143166"/>
                <a:gd name="connsiteX30" fmla="*/ 4678 w 105218"/>
                <a:gd name="connsiteY30" fmla="*/ 108414 h 143166"/>
                <a:gd name="connsiteX31" fmla="*/ 5368 w 105218"/>
                <a:gd name="connsiteY31" fmla="*/ 103153 h 143166"/>
                <a:gd name="connsiteX32" fmla="*/ 6144 w 105218"/>
                <a:gd name="connsiteY32" fmla="*/ 97375 h 143166"/>
                <a:gd name="connsiteX33" fmla="*/ 7064 w 105218"/>
                <a:gd name="connsiteY33" fmla="*/ 89469 h 143166"/>
                <a:gd name="connsiteX34" fmla="*/ 7840 w 105218"/>
                <a:gd name="connsiteY34" fmla="*/ 84237 h 143166"/>
                <a:gd name="connsiteX35" fmla="*/ 8530 w 105218"/>
                <a:gd name="connsiteY35" fmla="*/ 78688 h 143166"/>
                <a:gd name="connsiteX36" fmla="*/ 9220 w 105218"/>
                <a:gd name="connsiteY36" fmla="*/ 73428 h 143166"/>
                <a:gd name="connsiteX37" fmla="*/ 9996 w 105218"/>
                <a:gd name="connsiteY37" fmla="*/ 67908 h 143166"/>
                <a:gd name="connsiteX38" fmla="*/ 10772 w 105218"/>
                <a:gd name="connsiteY38" fmla="*/ 62273 h 143166"/>
                <a:gd name="connsiteX39" fmla="*/ 11376 w 105218"/>
                <a:gd name="connsiteY39" fmla="*/ 56725 h 143166"/>
                <a:gd name="connsiteX40" fmla="*/ 12037 w 105218"/>
                <a:gd name="connsiteY40" fmla="*/ 51751 h 143166"/>
                <a:gd name="connsiteX41" fmla="*/ 12785 w 105218"/>
                <a:gd name="connsiteY41" fmla="*/ 45657 h 143166"/>
                <a:gd name="connsiteX42" fmla="*/ 13762 w 105218"/>
                <a:gd name="connsiteY42" fmla="*/ 38642 h 143166"/>
                <a:gd name="connsiteX43" fmla="*/ 14481 w 105218"/>
                <a:gd name="connsiteY43" fmla="*/ 32835 h 143166"/>
                <a:gd name="connsiteX44" fmla="*/ 15200 w 105218"/>
                <a:gd name="connsiteY44" fmla="*/ 27746 h 143166"/>
                <a:gd name="connsiteX45" fmla="*/ 15890 w 105218"/>
                <a:gd name="connsiteY45" fmla="*/ 21939 h 143166"/>
                <a:gd name="connsiteX46" fmla="*/ 19052 w 105218"/>
                <a:gd name="connsiteY46" fmla="*/ 16678 h 143166"/>
                <a:gd name="connsiteX47" fmla="*/ 38428 w 105218"/>
                <a:gd name="connsiteY47" fmla="*/ 4230 h 143166"/>
                <a:gd name="connsiteX48" fmla="*/ 44092 w 105218"/>
                <a:gd name="connsiteY48" fmla="*/ 608 h 143166"/>
                <a:gd name="connsiteX49" fmla="*/ 45270 w 105218"/>
                <a:gd name="connsiteY49" fmla="*/ 292 h 143166"/>
                <a:gd name="connsiteX50" fmla="*/ 45213 w 105218"/>
                <a:gd name="connsiteY50" fmla="*/ 1327 h 143166"/>
                <a:gd name="connsiteX51" fmla="*/ 42338 w 105218"/>
                <a:gd name="connsiteY51" fmla="*/ 23204 h 143166"/>
                <a:gd name="connsiteX52" fmla="*/ 39722 w 105218"/>
                <a:gd name="connsiteY52" fmla="*/ 43961 h 143166"/>
                <a:gd name="connsiteX53" fmla="*/ 37278 w 105218"/>
                <a:gd name="connsiteY53" fmla="*/ 62158 h 143166"/>
                <a:gd name="connsiteX54" fmla="*/ 37422 w 105218"/>
                <a:gd name="connsiteY54" fmla="*/ 62877 h 143166"/>
                <a:gd name="connsiteX55" fmla="*/ 38083 w 105218"/>
                <a:gd name="connsiteY55" fmla="*/ 62561 h 143166"/>
                <a:gd name="connsiteX56" fmla="*/ 45615 w 105218"/>
                <a:gd name="connsiteY56" fmla="*/ 54252 h 143166"/>
                <a:gd name="connsiteX57" fmla="*/ 51624 w 105218"/>
                <a:gd name="connsiteY57" fmla="*/ 47468 h 143166"/>
                <a:gd name="connsiteX58" fmla="*/ 58638 w 105218"/>
                <a:gd name="connsiteY58" fmla="*/ 39821 h 143166"/>
                <a:gd name="connsiteX59" fmla="*/ 64819 w 105218"/>
                <a:gd name="connsiteY59" fmla="*/ 32806 h 143166"/>
                <a:gd name="connsiteX60" fmla="*/ 68758 w 105218"/>
                <a:gd name="connsiteY60" fmla="*/ 28494 h 143166"/>
                <a:gd name="connsiteX61" fmla="*/ 75485 w 105218"/>
                <a:gd name="connsiteY61" fmla="*/ 21019 h 143166"/>
                <a:gd name="connsiteX62" fmla="*/ 80918 w 105218"/>
                <a:gd name="connsiteY62" fmla="*/ 15471 h 14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5218" h="143166">
                  <a:moveTo>
                    <a:pt x="80918" y="15471"/>
                  </a:moveTo>
                  <a:cubicBezTo>
                    <a:pt x="81321" y="17656"/>
                    <a:pt x="81723" y="19726"/>
                    <a:pt x="82068" y="21796"/>
                  </a:cubicBezTo>
                  <a:cubicBezTo>
                    <a:pt x="82988" y="27057"/>
                    <a:pt x="83851" y="32346"/>
                    <a:pt x="84771" y="37607"/>
                  </a:cubicBezTo>
                  <a:cubicBezTo>
                    <a:pt x="84886" y="38355"/>
                    <a:pt x="85087" y="39102"/>
                    <a:pt x="85202" y="39821"/>
                  </a:cubicBezTo>
                  <a:cubicBezTo>
                    <a:pt x="85374" y="40856"/>
                    <a:pt x="85116" y="41776"/>
                    <a:pt x="84368" y="42581"/>
                  </a:cubicBezTo>
                  <a:cubicBezTo>
                    <a:pt x="80315" y="46778"/>
                    <a:pt x="76319" y="51004"/>
                    <a:pt x="72294" y="55259"/>
                  </a:cubicBezTo>
                  <a:cubicBezTo>
                    <a:pt x="66832" y="61008"/>
                    <a:pt x="61370" y="66787"/>
                    <a:pt x="55879" y="72508"/>
                  </a:cubicBezTo>
                  <a:cubicBezTo>
                    <a:pt x="55217" y="73198"/>
                    <a:pt x="55476" y="73600"/>
                    <a:pt x="55879" y="74204"/>
                  </a:cubicBezTo>
                  <a:cubicBezTo>
                    <a:pt x="59127" y="78775"/>
                    <a:pt x="62347" y="83346"/>
                    <a:pt x="65595" y="87917"/>
                  </a:cubicBezTo>
                  <a:cubicBezTo>
                    <a:pt x="78360" y="105856"/>
                    <a:pt x="91153" y="123766"/>
                    <a:pt x="103946" y="141705"/>
                  </a:cubicBezTo>
                  <a:cubicBezTo>
                    <a:pt x="104262" y="142165"/>
                    <a:pt x="104664" y="142539"/>
                    <a:pt x="105239" y="143171"/>
                  </a:cubicBezTo>
                  <a:cubicBezTo>
                    <a:pt x="103457" y="143171"/>
                    <a:pt x="101905" y="143171"/>
                    <a:pt x="100352" y="143171"/>
                  </a:cubicBezTo>
                  <a:cubicBezTo>
                    <a:pt x="91958" y="143171"/>
                    <a:pt x="83592" y="143113"/>
                    <a:pt x="75197" y="143171"/>
                  </a:cubicBezTo>
                  <a:cubicBezTo>
                    <a:pt x="73501" y="143171"/>
                    <a:pt x="72409" y="142653"/>
                    <a:pt x="71460" y="141216"/>
                  </a:cubicBezTo>
                  <a:cubicBezTo>
                    <a:pt x="64877" y="131097"/>
                    <a:pt x="58207" y="121006"/>
                    <a:pt x="51566" y="110887"/>
                  </a:cubicBezTo>
                  <a:cubicBezTo>
                    <a:pt x="46190" y="102722"/>
                    <a:pt x="40757" y="94558"/>
                    <a:pt x="35352" y="86393"/>
                  </a:cubicBezTo>
                  <a:cubicBezTo>
                    <a:pt x="35122" y="86048"/>
                    <a:pt x="34892" y="85703"/>
                    <a:pt x="34605" y="85214"/>
                  </a:cubicBezTo>
                  <a:cubicBezTo>
                    <a:pt x="33857" y="86479"/>
                    <a:pt x="34001" y="87830"/>
                    <a:pt x="33829" y="89095"/>
                  </a:cubicBezTo>
                  <a:cubicBezTo>
                    <a:pt x="32880" y="95564"/>
                    <a:pt x="32046" y="102061"/>
                    <a:pt x="31213" y="108558"/>
                  </a:cubicBezTo>
                  <a:cubicBezTo>
                    <a:pt x="30494" y="114020"/>
                    <a:pt x="29890" y="119482"/>
                    <a:pt x="29171" y="124945"/>
                  </a:cubicBezTo>
                  <a:cubicBezTo>
                    <a:pt x="28539" y="129631"/>
                    <a:pt x="27820" y="134345"/>
                    <a:pt x="27217" y="139031"/>
                  </a:cubicBezTo>
                  <a:cubicBezTo>
                    <a:pt x="27102" y="139922"/>
                    <a:pt x="26900" y="140814"/>
                    <a:pt x="26929" y="141705"/>
                  </a:cubicBezTo>
                  <a:cubicBezTo>
                    <a:pt x="26958" y="142769"/>
                    <a:pt x="26642" y="143085"/>
                    <a:pt x="25549" y="143056"/>
                  </a:cubicBezTo>
                  <a:cubicBezTo>
                    <a:pt x="17500" y="142998"/>
                    <a:pt x="9450" y="143027"/>
                    <a:pt x="1401" y="143027"/>
                  </a:cubicBezTo>
                  <a:cubicBezTo>
                    <a:pt x="394" y="143027"/>
                    <a:pt x="-8" y="142998"/>
                    <a:pt x="337" y="141705"/>
                  </a:cubicBezTo>
                  <a:cubicBezTo>
                    <a:pt x="826" y="139779"/>
                    <a:pt x="883" y="137738"/>
                    <a:pt x="1113" y="135725"/>
                  </a:cubicBezTo>
                  <a:cubicBezTo>
                    <a:pt x="1343" y="133885"/>
                    <a:pt x="1602" y="132045"/>
                    <a:pt x="1832" y="130205"/>
                  </a:cubicBezTo>
                  <a:cubicBezTo>
                    <a:pt x="2062" y="128394"/>
                    <a:pt x="2292" y="126612"/>
                    <a:pt x="2522" y="124801"/>
                  </a:cubicBezTo>
                  <a:cubicBezTo>
                    <a:pt x="2752" y="122961"/>
                    <a:pt x="3010" y="121121"/>
                    <a:pt x="3240" y="119310"/>
                  </a:cubicBezTo>
                  <a:cubicBezTo>
                    <a:pt x="3470" y="117499"/>
                    <a:pt x="3700" y="115716"/>
                    <a:pt x="3959" y="113905"/>
                  </a:cubicBezTo>
                  <a:cubicBezTo>
                    <a:pt x="4189" y="112065"/>
                    <a:pt x="4448" y="110225"/>
                    <a:pt x="4678" y="108414"/>
                  </a:cubicBezTo>
                  <a:cubicBezTo>
                    <a:pt x="4908" y="106661"/>
                    <a:pt x="5224" y="104907"/>
                    <a:pt x="5368" y="103153"/>
                  </a:cubicBezTo>
                  <a:cubicBezTo>
                    <a:pt x="5540" y="101198"/>
                    <a:pt x="5885" y="99301"/>
                    <a:pt x="6144" y="97375"/>
                  </a:cubicBezTo>
                  <a:cubicBezTo>
                    <a:pt x="6489" y="94759"/>
                    <a:pt x="6719" y="92114"/>
                    <a:pt x="7064" y="89469"/>
                  </a:cubicBezTo>
                  <a:cubicBezTo>
                    <a:pt x="7294" y="87715"/>
                    <a:pt x="7610" y="85991"/>
                    <a:pt x="7840" y="84237"/>
                  </a:cubicBezTo>
                  <a:cubicBezTo>
                    <a:pt x="8099" y="82397"/>
                    <a:pt x="8300" y="80528"/>
                    <a:pt x="8530" y="78688"/>
                  </a:cubicBezTo>
                  <a:cubicBezTo>
                    <a:pt x="8760" y="76935"/>
                    <a:pt x="8961" y="75181"/>
                    <a:pt x="9220" y="73428"/>
                  </a:cubicBezTo>
                  <a:cubicBezTo>
                    <a:pt x="9479" y="71588"/>
                    <a:pt x="9738" y="69748"/>
                    <a:pt x="9996" y="67908"/>
                  </a:cubicBezTo>
                  <a:cubicBezTo>
                    <a:pt x="10255" y="66039"/>
                    <a:pt x="10542" y="64142"/>
                    <a:pt x="10772" y="62273"/>
                  </a:cubicBezTo>
                  <a:cubicBezTo>
                    <a:pt x="11002" y="60433"/>
                    <a:pt x="11146" y="58565"/>
                    <a:pt x="11376" y="56725"/>
                  </a:cubicBezTo>
                  <a:cubicBezTo>
                    <a:pt x="11577" y="55057"/>
                    <a:pt x="11836" y="53419"/>
                    <a:pt x="12037" y="51751"/>
                  </a:cubicBezTo>
                  <a:cubicBezTo>
                    <a:pt x="12296" y="49739"/>
                    <a:pt x="12555" y="47698"/>
                    <a:pt x="12785" y="45657"/>
                  </a:cubicBezTo>
                  <a:cubicBezTo>
                    <a:pt x="13044" y="43299"/>
                    <a:pt x="13446" y="40971"/>
                    <a:pt x="13762" y="38642"/>
                  </a:cubicBezTo>
                  <a:cubicBezTo>
                    <a:pt x="14021" y="36716"/>
                    <a:pt x="14222" y="34761"/>
                    <a:pt x="14481" y="32835"/>
                  </a:cubicBezTo>
                  <a:cubicBezTo>
                    <a:pt x="14711" y="31139"/>
                    <a:pt x="14970" y="29443"/>
                    <a:pt x="15200" y="27746"/>
                  </a:cubicBezTo>
                  <a:cubicBezTo>
                    <a:pt x="15458" y="25820"/>
                    <a:pt x="15832" y="23865"/>
                    <a:pt x="15890" y="21939"/>
                  </a:cubicBezTo>
                  <a:cubicBezTo>
                    <a:pt x="15976" y="19553"/>
                    <a:pt x="16982" y="17972"/>
                    <a:pt x="19052" y="16678"/>
                  </a:cubicBezTo>
                  <a:cubicBezTo>
                    <a:pt x="25578" y="12625"/>
                    <a:pt x="31989" y="8399"/>
                    <a:pt x="38428" y="4230"/>
                  </a:cubicBezTo>
                  <a:cubicBezTo>
                    <a:pt x="40326" y="3023"/>
                    <a:pt x="42194" y="1787"/>
                    <a:pt x="44092" y="608"/>
                  </a:cubicBezTo>
                  <a:cubicBezTo>
                    <a:pt x="44437" y="407"/>
                    <a:pt x="44897" y="62"/>
                    <a:pt x="45270" y="292"/>
                  </a:cubicBezTo>
                  <a:cubicBezTo>
                    <a:pt x="45702" y="551"/>
                    <a:pt x="45270" y="982"/>
                    <a:pt x="45213" y="1327"/>
                  </a:cubicBezTo>
                  <a:cubicBezTo>
                    <a:pt x="44264" y="8629"/>
                    <a:pt x="43287" y="15902"/>
                    <a:pt x="42338" y="23204"/>
                  </a:cubicBezTo>
                  <a:cubicBezTo>
                    <a:pt x="41447" y="30133"/>
                    <a:pt x="40613" y="37061"/>
                    <a:pt x="39722" y="43961"/>
                  </a:cubicBezTo>
                  <a:cubicBezTo>
                    <a:pt x="38946" y="50026"/>
                    <a:pt x="38112" y="56092"/>
                    <a:pt x="37278" y="62158"/>
                  </a:cubicBezTo>
                  <a:cubicBezTo>
                    <a:pt x="37250" y="62446"/>
                    <a:pt x="37048" y="62733"/>
                    <a:pt x="37422" y="62877"/>
                  </a:cubicBezTo>
                  <a:cubicBezTo>
                    <a:pt x="37710" y="62992"/>
                    <a:pt x="37882" y="62819"/>
                    <a:pt x="38083" y="62561"/>
                  </a:cubicBezTo>
                  <a:cubicBezTo>
                    <a:pt x="40584" y="59801"/>
                    <a:pt x="43114" y="57041"/>
                    <a:pt x="45615" y="54252"/>
                  </a:cubicBezTo>
                  <a:cubicBezTo>
                    <a:pt x="47628" y="52010"/>
                    <a:pt x="49669" y="49796"/>
                    <a:pt x="51624" y="47468"/>
                  </a:cubicBezTo>
                  <a:cubicBezTo>
                    <a:pt x="53866" y="44823"/>
                    <a:pt x="56310" y="42379"/>
                    <a:pt x="58638" y="39821"/>
                  </a:cubicBezTo>
                  <a:cubicBezTo>
                    <a:pt x="60737" y="37521"/>
                    <a:pt x="62749" y="35135"/>
                    <a:pt x="64819" y="32806"/>
                  </a:cubicBezTo>
                  <a:cubicBezTo>
                    <a:pt x="66113" y="31340"/>
                    <a:pt x="67464" y="29931"/>
                    <a:pt x="68758" y="28494"/>
                  </a:cubicBezTo>
                  <a:cubicBezTo>
                    <a:pt x="71000" y="25993"/>
                    <a:pt x="73156" y="23434"/>
                    <a:pt x="75485" y="21019"/>
                  </a:cubicBezTo>
                  <a:cubicBezTo>
                    <a:pt x="77325" y="19208"/>
                    <a:pt x="78762" y="17110"/>
                    <a:pt x="80918" y="15471"/>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7">
              <a:extLst>
                <a:ext uri="{FF2B5EF4-FFF2-40B4-BE49-F238E27FC236}">
                  <a16:creationId xmlns:a16="http://schemas.microsoft.com/office/drawing/2014/main" id="{D2E29E7F-79E8-4F11-9501-5A920E615411}"/>
                </a:ext>
              </a:extLst>
            </p:cNvPr>
            <p:cNvSpPr/>
            <p:nvPr/>
          </p:nvSpPr>
          <p:spPr>
            <a:xfrm>
              <a:off x="2227813" y="2481124"/>
              <a:ext cx="61809" cy="106369"/>
            </a:xfrm>
            <a:custGeom>
              <a:avLst/>
              <a:gdLst>
                <a:gd name="connsiteX0" fmla="*/ 51174 w 61808"/>
                <a:gd name="connsiteY0" fmla="*/ 218 h 106368"/>
                <a:gd name="connsiteX1" fmla="*/ 60517 w 61808"/>
                <a:gd name="connsiteY1" fmla="*/ 218 h 106368"/>
                <a:gd name="connsiteX2" fmla="*/ 61581 w 61808"/>
                <a:gd name="connsiteY2" fmla="*/ 1454 h 106368"/>
                <a:gd name="connsiteX3" fmla="*/ 60316 w 61808"/>
                <a:gd name="connsiteY3" fmla="*/ 11056 h 106368"/>
                <a:gd name="connsiteX4" fmla="*/ 58591 w 61808"/>
                <a:gd name="connsiteY4" fmla="*/ 24165 h 106368"/>
                <a:gd name="connsiteX5" fmla="*/ 57355 w 61808"/>
                <a:gd name="connsiteY5" fmla="*/ 24711 h 106368"/>
                <a:gd name="connsiteX6" fmla="*/ 44562 w 61808"/>
                <a:gd name="connsiteY6" fmla="*/ 24740 h 106368"/>
                <a:gd name="connsiteX7" fmla="*/ 35822 w 61808"/>
                <a:gd name="connsiteY7" fmla="*/ 29139 h 106368"/>
                <a:gd name="connsiteX8" fmla="*/ 34155 w 61808"/>
                <a:gd name="connsiteY8" fmla="*/ 35090 h 106368"/>
                <a:gd name="connsiteX9" fmla="*/ 32171 w 61808"/>
                <a:gd name="connsiteY9" fmla="*/ 49751 h 106368"/>
                <a:gd name="connsiteX10" fmla="*/ 30676 w 61808"/>
                <a:gd name="connsiteY10" fmla="*/ 61768 h 106368"/>
                <a:gd name="connsiteX11" fmla="*/ 29066 w 61808"/>
                <a:gd name="connsiteY11" fmla="*/ 73756 h 106368"/>
                <a:gd name="connsiteX12" fmla="*/ 27543 w 61808"/>
                <a:gd name="connsiteY12" fmla="*/ 85457 h 106368"/>
                <a:gd name="connsiteX13" fmla="*/ 25875 w 61808"/>
                <a:gd name="connsiteY13" fmla="*/ 98020 h 106368"/>
                <a:gd name="connsiteX14" fmla="*/ 24984 w 61808"/>
                <a:gd name="connsiteY14" fmla="*/ 105236 h 106368"/>
                <a:gd name="connsiteX15" fmla="*/ 23920 w 61808"/>
                <a:gd name="connsiteY15" fmla="*/ 106299 h 106368"/>
                <a:gd name="connsiteX16" fmla="*/ 1353 w 61808"/>
                <a:gd name="connsiteY16" fmla="*/ 106299 h 106368"/>
                <a:gd name="connsiteX17" fmla="*/ 261 w 61808"/>
                <a:gd name="connsiteY17" fmla="*/ 105121 h 106368"/>
                <a:gd name="connsiteX18" fmla="*/ 1324 w 61808"/>
                <a:gd name="connsiteY18" fmla="*/ 97703 h 106368"/>
                <a:gd name="connsiteX19" fmla="*/ 2244 w 61808"/>
                <a:gd name="connsiteY19" fmla="*/ 89798 h 106368"/>
                <a:gd name="connsiteX20" fmla="*/ 2963 w 61808"/>
                <a:gd name="connsiteY20" fmla="*/ 84709 h 106368"/>
                <a:gd name="connsiteX21" fmla="*/ 3710 w 61808"/>
                <a:gd name="connsiteY21" fmla="*/ 78902 h 106368"/>
                <a:gd name="connsiteX22" fmla="*/ 4458 w 61808"/>
                <a:gd name="connsiteY22" fmla="*/ 73670 h 106368"/>
                <a:gd name="connsiteX23" fmla="*/ 5148 w 61808"/>
                <a:gd name="connsiteY23" fmla="*/ 68121 h 106368"/>
                <a:gd name="connsiteX24" fmla="*/ 5809 w 61808"/>
                <a:gd name="connsiteY24" fmla="*/ 62860 h 106368"/>
                <a:gd name="connsiteX25" fmla="*/ 6585 w 61808"/>
                <a:gd name="connsiteY25" fmla="*/ 57341 h 106368"/>
                <a:gd name="connsiteX26" fmla="*/ 7304 w 61808"/>
                <a:gd name="connsiteY26" fmla="*/ 51850 h 106368"/>
                <a:gd name="connsiteX27" fmla="*/ 8310 w 61808"/>
                <a:gd name="connsiteY27" fmla="*/ 43944 h 106368"/>
                <a:gd name="connsiteX28" fmla="*/ 9086 w 61808"/>
                <a:gd name="connsiteY28" fmla="*/ 38453 h 106368"/>
                <a:gd name="connsiteX29" fmla="*/ 10064 w 61808"/>
                <a:gd name="connsiteY29" fmla="*/ 31525 h 106368"/>
                <a:gd name="connsiteX30" fmla="*/ 16791 w 61808"/>
                <a:gd name="connsiteY30" fmla="*/ 13701 h 106368"/>
                <a:gd name="connsiteX31" fmla="*/ 28894 w 61808"/>
                <a:gd name="connsiteY31" fmla="*/ 3610 h 106368"/>
                <a:gd name="connsiteX32" fmla="*/ 41974 w 61808"/>
                <a:gd name="connsiteY32" fmla="*/ 275 h 106368"/>
                <a:gd name="connsiteX33" fmla="*/ 51174 w 61808"/>
                <a:gd name="connsiteY33" fmla="*/ 247 h 106368"/>
                <a:gd name="connsiteX34" fmla="*/ 51174 w 61808"/>
                <a:gd name="connsiteY34" fmla="*/ 218 h 1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1808" h="106368">
                  <a:moveTo>
                    <a:pt x="51174" y="218"/>
                  </a:moveTo>
                  <a:cubicBezTo>
                    <a:pt x="54279" y="218"/>
                    <a:pt x="57412" y="247"/>
                    <a:pt x="60517" y="218"/>
                  </a:cubicBezTo>
                  <a:cubicBezTo>
                    <a:pt x="61437" y="218"/>
                    <a:pt x="61811" y="218"/>
                    <a:pt x="61581" y="1454"/>
                  </a:cubicBezTo>
                  <a:cubicBezTo>
                    <a:pt x="61006" y="4616"/>
                    <a:pt x="60718" y="7865"/>
                    <a:pt x="60316" y="11056"/>
                  </a:cubicBezTo>
                  <a:cubicBezTo>
                    <a:pt x="59741" y="15426"/>
                    <a:pt x="59166" y="19796"/>
                    <a:pt x="58591" y="24165"/>
                  </a:cubicBezTo>
                  <a:cubicBezTo>
                    <a:pt x="58476" y="25056"/>
                    <a:pt x="57815" y="24711"/>
                    <a:pt x="57355" y="24711"/>
                  </a:cubicBezTo>
                  <a:cubicBezTo>
                    <a:pt x="53100" y="24740"/>
                    <a:pt x="48816" y="24711"/>
                    <a:pt x="44562" y="24740"/>
                  </a:cubicBezTo>
                  <a:cubicBezTo>
                    <a:pt x="40911" y="24740"/>
                    <a:pt x="37863" y="25976"/>
                    <a:pt x="35822" y="29139"/>
                  </a:cubicBezTo>
                  <a:cubicBezTo>
                    <a:pt x="34672" y="30950"/>
                    <a:pt x="34442" y="33048"/>
                    <a:pt x="34155" y="35090"/>
                  </a:cubicBezTo>
                  <a:cubicBezTo>
                    <a:pt x="33465" y="39977"/>
                    <a:pt x="32832" y="44864"/>
                    <a:pt x="32171" y="49751"/>
                  </a:cubicBezTo>
                  <a:cubicBezTo>
                    <a:pt x="31654" y="53747"/>
                    <a:pt x="31194" y="57772"/>
                    <a:pt x="30676" y="61768"/>
                  </a:cubicBezTo>
                  <a:cubicBezTo>
                    <a:pt x="30159" y="65764"/>
                    <a:pt x="29584" y="69760"/>
                    <a:pt x="29066" y="73756"/>
                  </a:cubicBezTo>
                  <a:cubicBezTo>
                    <a:pt x="28549" y="77666"/>
                    <a:pt x="28060" y="81576"/>
                    <a:pt x="27543" y="85457"/>
                  </a:cubicBezTo>
                  <a:cubicBezTo>
                    <a:pt x="26996" y="89654"/>
                    <a:pt x="26421" y="93822"/>
                    <a:pt x="25875" y="98020"/>
                  </a:cubicBezTo>
                  <a:cubicBezTo>
                    <a:pt x="25559" y="100406"/>
                    <a:pt x="25214" y="102821"/>
                    <a:pt x="24984" y="105236"/>
                  </a:cubicBezTo>
                  <a:cubicBezTo>
                    <a:pt x="24898" y="106012"/>
                    <a:pt x="24754" y="106299"/>
                    <a:pt x="23920" y="106299"/>
                  </a:cubicBezTo>
                  <a:cubicBezTo>
                    <a:pt x="16388" y="106270"/>
                    <a:pt x="8885" y="106270"/>
                    <a:pt x="1353" y="106299"/>
                  </a:cubicBezTo>
                  <a:cubicBezTo>
                    <a:pt x="404" y="106299"/>
                    <a:pt x="88" y="105839"/>
                    <a:pt x="261" y="105121"/>
                  </a:cubicBezTo>
                  <a:cubicBezTo>
                    <a:pt x="835" y="102677"/>
                    <a:pt x="922" y="100176"/>
                    <a:pt x="1324" y="97703"/>
                  </a:cubicBezTo>
                  <a:cubicBezTo>
                    <a:pt x="1755" y="95087"/>
                    <a:pt x="1928" y="92414"/>
                    <a:pt x="2244" y="89798"/>
                  </a:cubicBezTo>
                  <a:cubicBezTo>
                    <a:pt x="2445" y="88102"/>
                    <a:pt x="2762" y="86405"/>
                    <a:pt x="2963" y="84709"/>
                  </a:cubicBezTo>
                  <a:cubicBezTo>
                    <a:pt x="3164" y="82754"/>
                    <a:pt x="3567" y="80857"/>
                    <a:pt x="3710" y="78902"/>
                  </a:cubicBezTo>
                  <a:cubicBezTo>
                    <a:pt x="3825" y="77148"/>
                    <a:pt x="4228" y="75424"/>
                    <a:pt x="4458" y="73670"/>
                  </a:cubicBezTo>
                  <a:cubicBezTo>
                    <a:pt x="4716" y="71830"/>
                    <a:pt x="4918" y="69961"/>
                    <a:pt x="5148" y="68121"/>
                  </a:cubicBezTo>
                  <a:cubicBezTo>
                    <a:pt x="5378" y="66368"/>
                    <a:pt x="5579" y="64614"/>
                    <a:pt x="5809" y="62860"/>
                  </a:cubicBezTo>
                  <a:cubicBezTo>
                    <a:pt x="6068" y="61021"/>
                    <a:pt x="6355" y="59181"/>
                    <a:pt x="6585" y="57341"/>
                  </a:cubicBezTo>
                  <a:cubicBezTo>
                    <a:pt x="6844" y="55501"/>
                    <a:pt x="7074" y="53661"/>
                    <a:pt x="7304" y="51850"/>
                  </a:cubicBezTo>
                  <a:cubicBezTo>
                    <a:pt x="7649" y="49205"/>
                    <a:pt x="7908" y="46560"/>
                    <a:pt x="8310" y="43944"/>
                  </a:cubicBezTo>
                  <a:cubicBezTo>
                    <a:pt x="8598" y="42104"/>
                    <a:pt x="8713" y="40264"/>
                    <a:pt x="9086" y="38453"/>
                  </a:cubicBezTo>
                  <a:cubicBezTo>
                    <a:pt x="9546" y="36182"/>
                    <a:pt x="9862" y="33853"/>
                    <a:pt x="10064" y="31525"/>
                  </a:cubicBezTo>
                  <a:cubicBezTo>
                    <a:pt x="10610" y="24941"/>
                    <a:pt x="12680" y="18933"/>
                    <a:pt x="16791" y="13701"/>
                  </a:cubicBezTo>
                  <a:cubicBezTo>
                    <a:pt x="20097" y="9504"/>
                    <a:pt x="24064" y="6054"/>
                    <a:pt x="28894" y="3610"/>
                  </a:cubicBezTo>
                  <a:cubicBezTo>
                    <a:pt x="33005" y="1512"/>
                    <a:pt x="37375" y="419"/>
                    <a:pt x="41974" y="275"/>
                  </a:cubicBezTo>
                  <a:cubicBezTo>
                    <a:pt x="45022" y="160"/>
                    <a:pt x="48098" y="247"/>
                    <a:pt x="51174" y="247"/>
                  </a:cubicBezTo>
                  <a:cubicBezTo>
                    <a:pt x="51174" y="247"/>
                    <a:pt x="51174" y="247"/>
                    <a:pt x="51174" y="218"/>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18">
              <a:extLst>
                <a:ext uri="{FF2B5EF4-FFF2-40B4-BE49-F238E27FC236}">
                  <a16:creationId xmlns:a16="http://schemas.microsoft.com/office/drawing/2014/main" id="{E8E18310-3BAA-441D-96C0-2E60E4C8AECB}"/>
                </a:ext>
              </a:extLst>
            </p:cNvPr>
            <p:cNvSpPr/>
            <p:nvPr/>
          </p:nvSpPr>
          <p:spPr>
            <a:xfrm>
              <a:off x="2166324" y="2428150"/>
              <a:ext cx="30761" cy="29898"/>
            </a:xfrm>
            <a:custGeom>
              <a:avLst/>
              <a:gdLst>
                <a:gd name="connsiteX0" fmla="*/ 19259 w 30760"/>
                <a:gd name="connsiteY0" fmla="*/ 29877 h 29898"/>
                <a:gd name="connsiteX1" fmla="*/ 20667 w 30760"/>
                <a:gd name="connsiteY1" fmla="*/ 21569 h 29898"/>
                <a:gd name="connsiteX2" fmla="*/ 21214 w 30760"/>
                <a:gd name="connsiteY2" fmla="*/ 19011 h 29898"/>
                <a:gd name="connsiteX3" fmla="*/ 20380 w 30760"/>
                <a:gd name="connsiteY3" fmla="*/ 17947 h 29898"/>
                <a:gd name="connsiteX4" fmla="*/ 9456 w 30760"/>
                <a:gd name="connsiteY4" fmla="*/ 17947 h 29898"/>
                <a:gd name="connsiteX5" fmla="*/ 8277 w 30760"/>
                <a:gd name="connsiteY5" fmla="*/ 19355 h 29898"/>
                <a:gd name="connsiteX6" fmla="*/ 6581 w 30760"/>
                <a:gd name="connsiteY6" fmla="*/ 29130 h 29898"/>
                <a:gd name="connsiteX7" fmla="*/ 5690 w 30760"/>
                <a:gd name="connsiteY7" fmla="*/ 29877 h 29898"/>
                <a:gd name="connsiteX8" fmla="*/ 1090 w 30760"/>
                <a:gd name="connsiteY8" fmla="*/ 29877 h 29898"/>
                <a:gd name="connsiteX9" fmla="*/ 256 w 30760"/>
                <a:gd name="connsiteY9" fmla="*/ 28900 h 29898"/>
                <a:gd name="connsiteX10" fmla="*/ 2872 w 30760"/>
                <a:gd name="connsiteY10" fmla="*/ 14353 h 29898"/>
                <a:gd name="connsiteX11" fmla="*/ 5143 w 30760"/>
                <a:gd name="connsiteY11" fmla="*/ 1445 h 29898"/>
                <a:gd name="connsiteX12" fmla="*/ 6552 w 30760"/>
                <a:gd name="connsiteY12" fmla="*/ 238 h 29898"/>
                <a:gd name="connsiteX13" fmla="*/ 10720 w 30760"/>
                <a:gd name="connsiteY13" fmla="*/ 267 h 29898"/>
                <a:gd name="connsiteX14" fmla="*/ 11525 w 30760"/>
                <a:gd name="connsiteY14" fmla="*/ 1158 h 29898"/>
                <a:gd name="connsiteX15" fmla="*/ 9743 w 30760"/>
                <a:gd name="connsiteY15" fmla="*/ 10788 h 29898"/>
                <a:gd name="connsiteX16" fmla="*/ 10807 w 30760"/>
                <a:gd name="connsiteY16" fmla="*/ 12053 h 29898"/>
                <a:gd name="connsiteX17" fmla="*/ 21156 w 30760"/>
                <a:gd name="connsiteY17" fmla="*/ 12053 h 29898"/>
                <a:gd name="connsiteX18" fmla="*/ 22680 w 30760"/>
                <a:gd name="connsiteY18" fmla="*/ 10760 h 29898"/>
                <a:gd name="connsiteX19" fmla="*/ 24146 w 30760"/>
                <a:gd name="connsiteY19" fmla="*/ 1733 h 29898"/>
                <a:gd name="connsiteX20" fmla="*/ 25871 w 30760"/>
                <a:gd name="connsiteY20" fmla="*/ 238 h 29898"/>
                <a:gd name="connsiteX21" fmla="*/ 29896 w 30760"/>
                <a:gd name="connsiteY21" fmla="*/ 267 h 29898"/>
                <a:gd name="connsiteX22" fmla="*/ 30643 w 30760"/>
                <a:gd name="connsiteY22" fmla="*/ 1187 h 29898"/>
                <a:gd name="connsiteX23" fmla="*/ 26388 w 30760"/>
                <a:gd name="connsiteY23" fmla="*/ 25076 h 29898"/>
                <a:gd name="connsiteX24" fmla="*/ 25842 w 30760"/>
                <a:gd name="connsiteY24" fmla="*/ 27721 h 29898"/>
                <a:gd name="connsiteX25" fmla="*/ 23255 w 30760"/>
                <a:gd name="connsiteY25" fmla="*/ 29877 h 29898"/>
                <a:gd name="connsiteX26" fmla="*/ 19259 w 30760"/>
                <a:gd name="connsiteY26" fmla="*/ 29877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0760" h="29898">
                  <a:moveTo>
                    <a:pt x="19259" y="29877"/>
                  </a:moveTo>
                  <a:cubicBezTo>
                    <a:pt x="19747" y="27031"/>
                    <a:pt x="20207" y="24300"/>
                    <a:pt x="20667" y="21569"/>
                  </a:cubicBezTo>
                  <a:cubicBezTo>
                    <a:pt x="20811" y="20707"/>
                    <a:pt x="21041" y="19844"/>
                    <a:pt x="21214" y="19011"/>
                  </a:cubicBezTo>
                  <a:cubicBezTo>
                    <a:pt x="21357" y="18321"/>
                    <a:pt x="21214" y="17947"/>
                    <a:pt x="20380" y="17947"/>
                  </a:cubicBezTo>
                  <a:cubicBezTo>
                    <a:pt x="16729" y="17976"/>
                    <a:pt x="13107" y="18004"/>
                    <a:pt x="9456" y="17947"/>
                  </a:cubicBezTo>
                  <a:cubicBezTo>
                    <a:pt x="8334" y="17918"/>
                    <a:pt x="8392" y="18694"/>
                    <a:pt x="8277" y="19355"/>
                  </a:cubicBezTo>
                  <a:cubicBezTo>
                    <a:pt x="7673" y="22604"/>
                    <a:pt x="7069" y="25853"/>
                    <a:pt x="6581" y="29130"/>
                  </a:cubicBezTo>
                  <a:cubicBezTo>
                    <a:pt x="6466" y="29791"/>
                    <a:pt x="6264" y="29906"/>
                    <a:pt x="5690" y="29877"/>
                  </a:cubicBezTo>
                  <a:cubicBezTo>
                    <a:pt x="4166" y="29849"/>
                    <a:pt x="2613" y="29849"/>
                    <a:pt x="1090" y="29877"/>
                  </a:cubicBezTo>
                  <a:cubicBezTo>
                    <a:pt x="342" y="29906"/>
                    <a:pt x="112" y="29475"/>
                    <a:pt x="256" y="28900"/>
                  </a:cubicBezTo>
                  <a:cubicBezTo>
                    <a:pt x="1320" y="24070"/>
                    <a:pt x="2010" y="19212"/>
                    <a:pt x="2872" y="14353"/>
                  </a:cubicBezTo>
                  <a:cubicBezTo>
                    <a:pt x="3648" y="10041"/>
                    <a:pt x="4482" y="5758"/>
                    <a:pt x="5143" y="1445"/>
                  </a:cubicBezTo>
                  <a:cubicBezTo>
                    <a:pt x="5258" y="755"/>
                    <a:pt x="5575" y="180"/>
                    <a:pt x="6552" y="238"/>
                  </a:cubicBezTo>
                  <a:cubicBezTo>
                    <a:pt x="7932" y="353"/>
                    <a:pt x="9341" y="267"/>
                    <a:pt x="10720" y="267"/>
                  </a:cubicBezTo>
                  <a:cubicBezTo>
                    <a:pt x="11324" y="267"/>
                    <a:pt x="11755" y="180"/>
                    <a:pt x="11525" y="1158"/>
                  </a:cubicBezTo>
                  <a:cubicBezTo>
                    <a:pt x="10835" y="4349"/>
                    <a:pt x="10318" y="7569"/>
                    <a:pt x="9743" y="10788"/>
                  </a:cubicBezTo>
                  <a:cubicBezTo>
                    <a:pt x="9599" y="11651"/>
                    <a:pt x="9743" y="12053"/>
                    <a:pt x="10807" y="12053"/>
                  </a:cubicBezTo>
                  <a:cubicBezTo>
                    <a:pt x="14257" y="11967"/>
                    <a:pt x="17706" y="11967"/>
                    <a:pt x="21156" y="12053"/>
                  </a:cubicBezTo>
                  <a:cubicBezTo>
                    <a:pt x="22220" y="12082"/>
                    <a:pt x="22594" y="11622"/>
                    <a:pt x="22680" y="10760"/>
                  </a:cubicBezTo>
                  <a:cubicBezTo>
                    <a:pt x="22967" y="7712"/>
                    <a:pt x="23887" y="4780"/>
                    <a:pt x="24146" y="1733"/>
                  </a:cubicBezTo>
                  <a:cubicBezTo>
                    <a:pt x="24203" y="928"/>
                    <a:pt x="24548" y="65"/>
                    <a:pt x="25871" y="238"/>
                  </a:cubicBezTo>
                  <a:cubicBezTo>
                    <a:pt x="27193" y="410"/>
                    <a:pt x="28544" y="324"/>
                    <a:pt x="29896" y="267"/>
                  </a:cubicBezTo>
                  <a:cubicBezTo>
                    <a:pt x="30643" y="238"/>
                    <a:pt x="30758" y="497"/>
                    <a:pt x="30643" y="1187"/>
                  </a:cubicBezTo>
                  <a:cubicBezTo>
                    <a:pt x="29206" y="9150"/>
                    <a:pt x="27797" y="17113"/>
                    <a:pt x="26388" y="25076"/>
                  </a:cubicBezTo>
                  <a:cubicBezTo>
                    <a:pt x="26245" y="25968"/>
                    <a:pt x="26015" y="26830"/>
                    <a:pt x="25842" y="27721"/>
                  </a:cubicBezTo>
                  <a:cubicBezTo>
                    <a:pt x="25411" y="29877"/>
                    <a:pt x="25411" y="29877"/>
                    <a:pt x="23255" y="29877"/>
                  </a:cubicBezTo>
                  <a:cubicBezTo>
                    <a:pt x="21904" y="29877"/>
                    <a:pt x="20581" y="29877"/>
                    <a:pt x="19259" y="29877"/>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0" name="Freeform: Shape 19">
              <a:extLst>
                <a:ext uri="{FF2B5EF4-FFF2-40B4-BE49-F238E27FC236}">
                  <a16:creationId xmlns:a16="http://schemas.microsoft.com/office/drawing/2014/main" id="{BF9EA600-7125-4303-A59A-761A23EE05C4}"/>
                </a:ext>
              </a:extLst>
            </p:cNvPr>
            <p:cNvSpPr/>
            <p:nvPr/>
          </p:nvSpPr>
          <p:spPr>
            <a:xfrm>
              <a:off x="2089061" y="2428170"/>
              <a:ext cx="28461" cy="29898"/>
            </a:xfrm>
            <a:custGeom>
              <a:avLst/>
              <a:gdLst>
                <a:gd name="connsiteX0" fmla="*/ 216 w 28460"/>
                <a:gd name="connsiteY0" fmla="*/ 29857 h 29898"/>
                <a:gd name="connsiteX1" fmla="*/ 6569 w 28460"/>
                <a:gd name="connsiteY1" fmla="*/ 17927 h 29898"/>
                <a:gd name="connsiteX2" fmla="*/ 15481 w 28460"/>
                <a:gd name="connsiteY2" fmla="*/ 1252 h 29898"/>
                <a:gd name="connsiteX3" fmla="*/ 17235 w 28460"/>
                <a:gd name="connsiteY3" fmla="*/ 218 h 29898"/>
                <a:gd name="connsiteX4" fmla="*/ 22266 w 28460"/>
                <a:gd name="connsiteY4" fmla="*/ 246 h 29898"/>
                <a:gd name="connsiteX5" fmla="*/ 23186 w 28460"/>
                <a:gd name="connsiteY5" fmla="*/ 994 h 29898"/>
                <a:gd name="connsiteX6" fmla="*/ 26032 w 28460"/>
                <a:gd name="connsiteY6" fmla="*/ 16633 h 29898"/>
                <a:gd name="connsiteX7" fmla="*/ 28216 w 28460"/>
                <a:gd name="connsiteY7" fmla="*/ 28333 h 29898"/>
                <a:gd name="connsiteX8" fmla="*/ 27009 w 28460"/>
                <a:gd name="connsiteY8" fmla="*/ 29915 h 29898"/>
                <a:gd name="connsiteX9" fmla="*/ 22841 w 28460"/>
                <a:gd name="connsiteY9" fmla="*/ 29915 h 29898"/>
                <a:gd name="connsiteX10" fmla="*/ 21518 w 28460"/>
                <a:gd name="connsiteY10" fmla="*/ 28851 h 29898"/>
                <a:gd name="connsiteX11" fmla="*/ 20943 w 28460"/>
                <a:gd name="connsiteY11" fmla="*/ 24452 h 29898"/>
                <a:gd name="connsiteX12" fmla="*/ 20023 w 28460"/>
                <a:gd name="connsiteY12" fmla="*/ 23561 h 29898"/>
                <a:gd name="connsiteX13" fmla="*/ 11542 w 28460"/>
                <a:gd name="connsiteY13" fmla="*/ 23561 h 29898"/>
                <a:gd name="connsiteX14" fmla="*/ 10278 w 28460"/>
                <a:gd name="connsiteY14" fmla="*/ 24452 h 29898"/>
                <a:gd name="connsiteX15" fmla="*/ 7891 w 28460"/>
                <a:gd name="connsiteY15" fmla="*/ 29110 h 29898"/>
                <a:gd name="connsiteX16" fmla="*/ 6626 w 28460"/>
                <a:gd name="connsiteY16" fmla="*/ 29915 h 29898"/>
                <a:gd name="connsiteX17" fmla="*/ 216 w 28460"/>
                <a:gd name="connsiteY17" fmla="*/ 29857 h 29898"/>
                <a:gd name="connsiteX18" fmla="*/ 18471 w 28460"/>
                <a:gd name="connsiteY18" fmla="*/ 8353 h 29898"/>
                <a:gd name="connsiteX19" fmla="*/ 13814 w 28460"/>
                <a:gd name="connsiteY19" fmla="*/ 17553 h 29898"/>
                <a:gd name="connsiteX20" fmla="*/ 19046 w 28460"/>
                <a:gd name="connsiteY20" fmla="*/ 17553 h 29898"/>
                <a:gd name="connsiteX21" fmla="*/ 19764 w 28460"/>
                <a:gd name="connsiteY21" fmla="*/ 16604 h 29898"/>
                <a:gd name="connsiteX22" fmla="*/ 18471 w 28460"/>
                <a:gd name="connsiteY22" fmla="*/ 8353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460" h="29898">
                  <a:moveTo>
                    <a:pt x="216" y="29857"/>
                  </a:moveTo>
                  <a:cubicBezTo>
                    <a:pt x="2372" y="25832"/>
                    <a:pt x="4470" y="21894"/>
                    <a:pt x="6569" y="17927"/>
                  </a:cubicBezTo>
                  <a:cubicBezTo>
                    <a:pt x="9530" y="12378"/>
                    <a:pt x="12549" y="6830"/>
                    <a:pt x="15481" y="1252"/>
                  </a:cubicBezTo>
                  <a:cubicBezTo>
                    <a:pt x="15883" y="476"/>
                    <a:pt x="16343" y="189"/>
                    <a:pt x="17235" y="218"/>
                  </a:cubicBezTo>
                  <a:cubicBezTo>
                    <a:pt x="18902" y="304"/>
                    <a:pt x="20598" y="246"/>
                    <a:pt x="22266" y="246"/>
                  </a:cubicBezTo>
                  <a:cubicBezTo>
                    <a:pt x="22812" y="246"/>
                    <a:pt x="23071" y="304"/>
                    <a:pt x="23186" y="994"/>
                  </a:cubicBezTo>
                  <a:cubicBezTo>
                    <a:pt x="24077" y="6197"/>
                    <a:pt x="25054" y="11429"/>
                    <a:pt x="26032" y="16633"/>
                  </a:cubicBezTo>
                  <a:cubicBezTo>
                    <a:pt x="26750" y="20543"/>
                    <a:pt x="27440" y="24424"/>
                    <a:pt x="28216" y="28333"/>
                  </a:cubicBezTo>
                  <a:cubicBezTo>
                    <a:pt x="28446" y="29455"/>
                    <a:pt x="28360" y="30030"/>
                    <a:pt x="27009" y="29915"/>
                  </a:cubicBezTo>
                  <a:cubicBezTo>
                    <a:pt x="25629" y="29800"/>
                    <a:pt x="24220" y="29800"/>
                    <a:pt x="22841" y="29915"/>
                  </a:cubicBezTo>
                  <a:cubicBezTo>
                    <a:pt x="21921" y="30001"/>
                    <a:pt x="21489" y="29426"/>
                    <a:pt x="21518" y="28851"/>
                  </a:cubicBezTo>
                  <a:cubicBezTo>
                    <a:pt x="21576" y="27327"/>
                    <a:pt x="20857" y="25947"/>
                    <a:pt x="20943" y="24452"/>
                  </a:cubicBezTo>
                  <a:cubicBezTo>
                    <a:pt x="20972" y="23762"/>
                    <a:pt x="20684" y="23561"/>
                    <a:pt x="20023" y="23561"/>
                  </a:cubicBezTo>
                  <a:cubicBezTo>
                    <a:pt x="17206" y="23590"/>
                    <a:pt x="14389" y="23590"/>
                    <a:pt x="11542" y="23561"/>
                  </a:cubicBezTo>
                  <a:cubicBezTo>
                    <a:pt x="10824" y="23561"/>
                    <a:pt x="10536" y="23906"/>
                    <a:pt x="10278" y="24452"/>
                  </a:cubicBezTo>
                  <a:cubicBezTo>
                    <a:pt x="9501" y="26005"/>
                    <a:pt x="8668" y="27557"/>
                    <a:pt x="7891" y="29110"/>
                  </a:cubicBezTo>
                  <a:cubicBezTo>
                    <a:pt x="7604" y="29656"/>
                    <a:pt x="7316" y="29943"/>
                    <a:pt x="6626" y="29915"/>
                  </a:cubicBezTo>
                  <a:cubicBezTo>
                    <a:pt x="4499" y="29828"/>
                    <a:pt x="2400" y="29857"/>
                    <a:pt x="216" y="29857"/>
                  </a:cubicBezTo>
                  <a:close/>
                  <a:moveTo>
                    <a:pt x="18471" y="8353"/>
                  </a:moveTo>
                  <a:cubicBezTo>
                    <a:pt x="16832" y="11573"/>
                    <a:pt x="15366" y="14477"/>
                    <a:pt x="13814" y="17553"/>
                  </a:cubicBezTo>
                  <a:cubicBezTo>
                    <a:pt x="15711" y="17553"/>
                    <a:pt x="17378" y="17524"/>
                    <a:pt x="19046" y="17553"/>
                  </a:cubicBezTo>
                  <a:cubicBezTo>
                    <a:pt x="19822" y="17582"/>
                    <a:pt x="19851" y="17265"/>
                    <a:pt x="19764" y="16604"/>
                  </a:cubicBezTo>
                  <a:cubicBezTo>
                    <a:pt x="19304" y="14017"/>
                    <a:pt x="18931" y="11372"/>
                    <a:pt x="18471" y="8353"/>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4850D28D-6FB3-4371-911F-E083E2DF0171}"/>
                </a:ext>
              </a:extLst>
            </p:cNvPr>
            <p:cNvSpPr/>
            <p:nvPr/>
          </p:nvSpPr>
          <p:spPr>
            <a:xfrm>
              <a:off x="2015580" y="2428103"/>
              <a:ext cx="28461" cy="29898"/>
            </a:xfrm>
            <a:custGeom>
              <a:avLst/>
              <a:gdLst>
                <a:gd name="connsiteX0" fmla="*/ 216 w 28460"/>
                <a:gd name="connsiteY0" fmla="*/ 29925 h 29898"/>
                <a:gd name="connsiteX1" fmla="*/ 4988 w 28460"/>
                <a:gd name="connsiteY1" fmla="*/ 20955 h 29898"/>
                <a:gd name="connsiteX2" fmla="*/ 14446 w 28460"/>
                <a:gd name="connsiteY2" fmla="*/ 3103 h 29898"/>
                <a:gd name="connsiteX3" fmla="*/ 14619 w 28460"/>
                <a:gd name="connsiteY3" fmla="*/ 2873 h 29898"/>
                <a:gd name="connsiteX4" fmla="*/ 19304 w 28460"/>
                <a:gd name="connsiteY4" fmla="*/ 314 h 29898"/>
                <a:gd name="connsiteX5" fmla="*/ 22898 w 28460"/>
                <a:gd name="connsiteY5" fmla="*/ 573 h 29898"/>
                <a:gd name="connsiteX6" fmla="*/ 23674 w 28460"/>
                <a:gd name="connsiteY6" fmla="*/ 3965 h 29898"/>
                <a:gd name="connsiteX7" fmla="*/ 27641 w 28460"/>
                <a:gd name="connsiteY7" fmla="*/ 25728 h 29898"/>
                <a:gd name="connsiteX8" fmla="*/ 28245 w 28460"/>
                <a:gd name="connsiteY8" fmla="*/ 29062 h 29898"/>
                <a:gd name="connsiteX9" fmla="*/ 27469 w 28460"/>
                <a:gd name="connsiteY9" fmla="*/ 29925 h 29898"/>
                <a:gd name="connsiteX10" fmla="*/ 23444 w 28460"/>
                <a:gd name="connsiteY10" fmla="*/ 29925 h 29898"/>
                <a:gd name="connsiteX11" fmla="*/ 21346 w 28460"/>
                <a:gd name="connsiteY11" fmla="*/ 27941 h 29898"/>
                <a:gd name="connsiteX12" fmla="*/ 20771 w 28460"/>
                <a:gd name="connsiteY12" fmla="*/ 24377 h 29898"/>
                <a:gd name="connsiteX13" fmla="*/ 19793 w 28460"/>
                <a:gd name="connsiteY13" fmla="*/ 23572 h 29898"/>
                <a:gd name="connsiteX14" fmla="*/ 11600 w 28460"/>
                <a:gd name="connsiteY14" fmla="*/ 23572 h 29898"/>
                <a:gd name="connsiteX15" fmla="*/ 10191 w 28460"/>
                <a:gd name="connsiteY15" fmla="*/ 24463 h 29898"/>
                <a:gd name="connsiteX16" fmla="*/ 7834 w 28460"/>
                <a:gd name="connsiteY16" fmla="*/ 29149 h 29898"/>
                <a:gd name="connsiteX17" fmla="*/ 6971 w 28460"/>
                <a:gd name="connsiteY17" fmla="*/ 29925 h 29898"/>
                <a:gd name="connsiteX18" fmla="*/ 216 w 28460"/>
                <a:gd name="connsiteY18" fmla="*/ 29925 h 29898"/>
                <a:gd name="connsiteX19" fmla="*/ 18442 w 28460"/>
                <a:gd name="connsiteY19" fmla="*/ 8479 h 29898"/>
                <a:gd name="connsiteX20" fmla="*/ 14504 w 28460"/>
                <a:gd name="connsiteY20" fmla="*/ 16269 h 29898"/>
                <a:gd name="connsiteX21" fmla="*/ 15423 w 28460"/>
                <a:gd name="connsiteY21" fmla="*/ 17649 h 29898"/>
                <a:gd name="connsiteX22" fmla="*/ 17580 w 28460"/>
                <a:gd name="connsiteY22" fmla="*/ 17649 h 29898"/>
                <a:gd name="connsiteX23" fmla="*/ 19563 w 28460"/>
                <a:gd name="connsiteY23" fmla="*/ 15350 h 29898"/>
                <a:gd name="connsiteX24" fmla="*/ 18442 w 28460"/>
                <a:gd name="connsiteY24" fmla="*/ 8479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460" h="29898">
                  <a:moveTo>
                    <a:pt x="216" y="29925"/>
                  </a:moveTo>
                  <a:cubicBezTo>
                    <a:pt x="1883" y="26791"/>
                    <a:pt x="3435" y="23859"/>
                    <a:pt x="4988" y="20955"/>
                  </a:cubicBezTo>
                  <a:cubicBezTo>
                    <a:pt x="8150" y="15005"/>
                    <a:pt x="11485" y="9140"/>
                    <a:pt x="14446" y="3103"/>
                  </a:cubicBezTo>
                  <a:cubicBezTo>
                    <a:pt x="14475" y="3017"/>
                    <a:pt x="14590" y="2959"/>
                    <a:pt x="14619" y="2873"/>
                  </a:cubicBezTo>
                  <a:cubicBezTo>
                    <a:pt x="15395" y="602"/>
                    <a:pt x="17005" y="-60"/>
                    <a:pt x="19304" y="314"/>
                  </a:cubicBezTo>
                  <a:cubicBezTo>
                    <a:pt x="20512" y="515"/>
                    <a:pt x="22064" y="-175"/>
                    <a:pt x="22898" y="573"/>
                  </a:cubicBezTo>
                  <a:cubicBezTo>
                    <a:pt x="23674" y="1263"/>
                    <a:pt x="23473" y="2787"/>
                    <a:pt x="23674" y="3965"/>
                  </a:cubicBezTo>
                  <a:cubicBezTo>
                    <a:pt x="24968" y="11239"/>
                    <a:pt x="26319" y="18483"/>
                    <a:pt x="27641" y="25728"/>
                  </a:cubicBezTo>
                  <a:cubicBezTo>
                    <a:pt x="27843" y="26849"/>
                    <a:pt x="27900" y="27999"/>
                    <a:pt x="28245" y="29062"/>
                  </a:cubicBezTo>
                  <a:cubicBezTo>
                    <a:pt x="28561" y="30040"/>
                    <a:pt x="28044" y="29925"/>
                    <a:pt x="27469" y="29925"/>
                  </a:cubicBezTo>
                  <a:cubicBezTo>
                    <a:pt x="26118" y="29925"/>
                    <a:pt x="24795" y="29925"/>
                    <a:pt x="23444" y="29925"/>
                  </a:cubicBezTo>
                  <a:cubicBezTo>
                    <a:pt x="21604" y="29925"/>
                    <a:pt x="21403" y="29752"/>
                    <a:pt x="21346" y="27941"/>
                  </a:cubicBezTo>
                  <a:cubicBezTo>
                    <a:pt x="21317" y="26734"/>
                    <a:pt x="21029" y="25555"/>
                    <a:pt x="20771" y="24377"/>
                  </a:cubicBezTo>
                  <a:cubicBezTo>
                    <a:pt x="20627" y="23658"/>
                    <a:pt x="20397" y="23572"/>
                    <a:pt x="19793" y="23572"/>
                  </a:cubicBezTo>
                  <a:cubicBezTo>
                    <a:pt x="17062" y="23600"/>
                    <a:pt x="14331" y="23600"/>
                    <a:pt x="11600" y="23572"/>
                  </a:cubicBezTo>
                  <a:cubicBezTo>
                    <a:pt x="10881" y="23572"/>
                    <a:pt x="10479" y="23802"/>
                    <a:pt x="10191" y="24463"/>
                  </a:cubicBezTo>
                  <a:cubicBezTo>
                    <a:pt x="9444" y="26044"/>
                    <a:pt x="8639" y="27568"/>
                    <a:pt x="7834" y="29149"/>
                  </a:cubicBezTo>
                  <a:cubicBezTo>
                    <a:pt x="7633" y="29522"/>
                    <a:pt x="7518" y="29925"/>
                    <a:pt x="6971" y="29925"/>
                  </a:cubicBezTo>
                  <a:cubicBezTo>
                    <a:pt x="4787" y="29925"/>
                    <a:pt x="2602" y="29925"/>
                    <a:pt x="216" y="29925"/>
                  </a:cubicBezTo>
                  <a:close/>
                  <a:moveTo>
                    <a:pt x="18442" y="8479"/>
                  </a:moveTo>
                  <a:cubicBezTo>
                    <a:pt x="17005" y="11325"/>
                    <a:pt x="15740" y="13797"/>
                    <a:pt x="14504" y="16269"/>
                  </a:cubicBezTo>
                  <a:cubicBezTo>
                    <a:pt x="13814" y="17649"/>
                    <a:pt x="13814" y="17649"/>
                    <a:pt x="15423" y="17649"/>
                  </a:cubicBezTo>
                  <a:cubicBezTo>
                    <a:pt x="16142" y="17649"/>
                    <a:pt x="16861" y="17649"/>
                    <a:pt x="17580" y="17649"/>
                  </a:cubicBezTo>
                  <a:cubicBezTo>
                    <a:pt x="19879" y="17649"/>
                    <a:pt x="19908" y="17649"/>
                    <a:pt x="19563" y="15350"/>
                  </a:cubicBezTo>
                  <a:cubicBezTo>
                    <a:pt x="19218" y="13193"/>
                    <a:pt x="18845" y="11037"/>
                    <a:pt x="18442" y="8479"/>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755AB119-4FC3-4017-9A90-22E1C2920BED}"/>
                </a:ext>
              </a:extLst>
            </p:cNvPr>
            <p:cNvSpPr/>
            <p:nvPr/>
          </p:nvSpPr>
          <p:spPr>
            <a:xfrm>
              <a:off x="2210062" y="2428201"/>
              <a:ext cx="22136" cy="29898"/>
            </a:xfrm>
            <a:custGeom>
              <a:avLst/>
              <a:gdLst>
                <a:gd name="connsiteX0" fmla="*/ 21921 w 22136"/>
                <a:gd name="connsiteY0" fmla="*/ 216 h 29898"/>
                <a:gd name="connsiteX1" fmla="*/ 21144 w 22136"/>
                <a:gd name="connsiteY1" fmla="*/ 4815 h 29898"/>
                <a:gd name="connsiteX2" fmla="*/ 19563 w 22136"/>
                <a:gd name="connsiteY2" fmla="*/ 6253 h 29898"/>
                <a:gd name="connsiteX3" fmla="*/ 11801 w 22136"/>
                <a:gd name="connsiteY3" fmla="*/ 6224 h 29898"/>
                <a:gd name="connsiteX4" fmla="*/ 10450 w 22136"/>
                <a:gd name="connsiteY4" fmla="*/ 7345 h 29898"/>
                <a:gd name="connsiteX5" fmla="*/ 9818 w 22136"/>
                <a:gd name="connsiteY5" fmla="*/ 10967 h 29898"/>
                <a:gd name="connsiteX6" fmla="*/ 10738 w 22136"/>
                <a:gd name="connsiteY6" fmla="*/ 11974 h 29898"/>
                <a:gd name="connsiteX7" fmla="*/ 17925 w 22136"/>
                <a:gd name="connsiteY7" fmla="*/ 11945 h 29898"/>
                <a:gd name="connsiteX8" fmla="*/ 18845 w 22136"/>
                <a:gd name="connsiteY8" fmla="*/ 12951 h 29898"/>
                <a:gd name="connsiteX9" fmla="*/ 18183 w 22136"/>
                <a:gd name="connsiteY9" fmla="*/ 16890 h 29898"/>
                <a:gd name="connsiteX10" fmla="*/ 16861 w 22136"/>
                <a:gd name="connsiteY10" fmla="*/ 17953 h 29898"/>
                <a:gd name="connsiteX11" fmla="*/ 9530 w 22136"/>
                <a:gd name="connsiteY11" fmla="*/ 17925 h 29898"/>
                <a:gd name="connsiteX12" fmla="*/ 8409 w 22136"/>
                <a:gd name="connsiteY12" fmla="*/ 18816 h 29898"/>
                <a:gd name="connsiteX13" fmla="*/ 7661 w 22136"/>
                <a:gd name="connsiteY13" fmla="*/ 22697 h 29898"/>
                <a:gd name="connsiteX14" fmla="*/ 8610 w 22136"/>
                <a:gd name="connsiteY14" fmla="*/ 23875 h 29898"/>
                <a:gd name="connsiteX15" fmla="*/ 16660 w 22136"/>
                <a:gd name="connsiteY15" fmla="*/ 23847 h 29898"/>
                <a:gd name="connsiteX16" fmla="*/ 17608 w 22136"/>
                <a:gd name="connsiteY16" fmla="*/ 24910 h 29898"/>
                <a:gd name="connsiteX17" fmla="*/ 16832 w 22136"/>
                <a:gd name="connsiteY17" fmla="*/ 29079 h 29898"/>
                <a:gd name="connsiteX18" fmla="*/ 16113 w 22136"/>
                <a:gd name="connsiteY18" fmla="*/ 29855 h 29898"/>
                <a:gd name="connsiteX19" fmla="*/ 216 w 22136"/>
                <a:gd name="connsiteY19" fmla="*/ 29855 h 29898"/>
                <a:gd name="connsiteX20" fmla="*/ 1653 w 22136"/>
                <a:gd name="connsiteY20" fmla="*/ 22237 h 29898"/>
                <a:gd name="connsiteX21" fmla="*/ 3234 w 22136"/>
                <a:gd name="connsiteY21" fmla="*/ 13095 h 29898"/>
                <a:gd name="connsiteX22" fmla="*/ 5045 w 22136"/>
                <a:gd name="connsiteY22" fmla="*/ 2142 h 29898"/>
                <a:gd name="connsiteX23" fmla="*/ 7288 w 22136"/>
                <a:gd name="connsiteY23" fmla="*/ 244 h 29898"/>
                <a:gd name="connsiteX24" fmla="*/ 20368 w 22136"/>
                <a:gd name="connsiteY24" fmla="*/ 244 h 29898"/>
                <a:gd name="connsiteX25" fmla="*/ 21921 w 22136"/>
                <a:gd name="connsiteY25" fmla="*/ 216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136" h="29898">
                  <a:moveTo>
                    <a:pt x="21921" y="216"/>
                  </a:moveTo>
                  <a:cubicBezTo>
                    <a:pt x="21633" y="1826"/>
                    <a:pt x="21317" y="3320"/>
                    <a:pt x="21144" y="4815"/>
                  </a:cubicBezTo>
                  <a:cubicBezTo>
                    <a:pt x="21029" y="5850"/>
                    <a:pt x="20684" y="6282"/>
                    <a:pt x="19563" y="6253"/>
                  </a:cubicBezTo>
                  <a:cubicBezTo>
                    <a:pt x="16976" y="6167"/>
                    <a:pt x="14389" y="6253"/>
                    <a:pt x="11801" y="6224"/>
                  </a:cubicBezTo>
                  <a:cubicBezTo>
                    <a:pt x="10967" y="6224"/>
                    <a:pt x="10479" y="6310"/>
                    <a:pt x="10450" y="7345"/>
                  </a:cubicBezTo>
                  <a:cubicBezTo>
                    <a:pt x="10393" y="8553"/>
                    <a:pt x="10134" y="9789"/>
                    <a:pt x="9818" y="10967"/>
                  </a:cubicBezTo>
                  <a:cubicBezTo>
                    <a:pt x="9588" y="11887"/>
                    <a:pt x="9961" y="12002"/>
                    <a:pt x="10738" y="11974"/>
                  </a:cubicBezTo>
                  <a:cubicBezTo>
                    <a:pt x="13124" y="11945"/>
                    <a:pt x="15538" y="12002"/>
                    <a:pt x="17925" y="11945"/>
                  </a:cubicBezTo>
                  <a:cubicBezTo>
                    <a:pt x="18758" y="11916"/>
                    <a:pt x="18988" y="12175"/>
                    <a:pt x="18845" y="12951"/>
                  </a:cubicBezTo>
                  <a:cubicBezTo>
                    <a:pt x="18615" y="14245"/>
                    <a:pt x="18413" y="15567"/>
                    <a:pt x="18183" y="16890"/>
                  </a:cubicBezTo>
                  <a:cubicBezTo>
                    <a:pt x="18068" y="17608"/>
                    <a:pt x="17752" y="17982"/>
                    <a:pt x="16861" y="17953"/>
                  </a:cubicBezTo>
                  <a:cubicBezTo>
                    <a:pt x="14417" y="17867"/>
                    <a:pt x="11974" y="17925"/>
                    <a:pt x="9530" y="17925"/>
                  </a:cubicBezTo>
                  <a:cubicBezTo>
                    <a:pt x="8898" y="17925"/>
                    <a:pt x="8495" y="17982"/>
                    <a:pt x="8409" y="18816"/>
                  </a:cubicBezTo>
                  <a:cubicBezTo>
                    <a:pt x="8265" y="20138"/>
                    <a:pt x="7949" y="21403"/>
                    <a:pt x="7661" y="22697"/>
                  </a:cubicBezTo>
                  <a:cubicBezTo>
                    <a:pt x="7460" y="23559"/>
                    <a:pt x="7661" y="23875"/>
                    <a:pt x="8610" y="23875"/>
                  </a:cubicBezTo>
                  <a:cubicBezTo>
                    <a:pt x="11284" y="23818"/>
                    <a:pt x="13986" y="23875"/>
                    <a:pt x="16660" y="23847"/>
                  </a:cubicBezTo>
                  <a:cubicBezTo>
                    <a:pt x="17493" y="23847"/>
                    <a:pt x="17810" y="24048"/>
                    <a:pt x="17608" y="24910"/>
                  </a:cubicBezTo>
                  <a:cubicBezTo>
                    <a:pt x="17321" y="26290"/>
                    <a:pt x="17033" y="27699"/>
                    <a:pt x="16832" y="29079"/>
                  </a:cubicBezTo>
                  <a:cubicBezTo>
                    <a:pt x="16746" y="29568"/>
                    <a:pt x="16688" y="29855"/>
                    <a:pt x="16113" y="29855"/>
                  </a:cubicBezTo>
                  <a:cubicBezTo>
                    <a:pt x="10824" y="29826"/>
                    <a:pt x="5505" y="29855"/>
                    <a:pt x="216" y="29855"/>
                  </a:cubicBezTo>
                  <a:cubicBezTo>
                    <a:pt x="704" y="27239"/>
                    <a:pt x="1193" y="24738"/>
                    <a:pt x="1653" y="22237"/>
                  </a:cubicBezTo>
                  <a:cubicBezTo>
                    <a:pt x="2199" y="19190"/>
                    <a:pt x="2717" y="16142"/>
                    <a:pt x="3234" y="13095"/>
                  </a:cubicBezTo>
                  <a:cubicBezTo>
                    <a:pt x="3838" y="9444"/>
                    <a:pt x="4499" y="5793"/>
                    <a:pt x="5045" y="2142"/>
                  </a:cubicBezTo>
                  <a:cubicBezTo>
                    <a:pt x="5333" y="244"/>
                    <a:pt x="5275" y="244"/>
                    <a:pt x="7288" y="244"/>
                  </a:cubicBezTo>
                  <a:cubicBezTo>
                    <a:pt x="11657" y="244"/>
                    <a:pt x="15998" y="244"/>
                    <a:pt x="20368" y="244"/>
                  </a:cubicBezTo>
                  <a:cubicBezTo>
                    <a:pt x="20857" y="216"/>
                    <a:pt x="21374" y="216"/>
                    <a:pt x="21921" y="216"/>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3" name="Freeform: Shape 22">
              <a:extLst>
                <a:ext uri="{FF2B5EF4-FFF2-40B4-BE49-F238E27FC236}">
                  <a16:creationId xmlns:a16="http://schemas.microsoft.com/office/drawing/2014/main" id="{DA469AE1-8B6E-4429-AC50-30C23BDF6666}"/>
                </a:ext>
              </a:extLst>
            </p:cNvPr>
            <p:cNvSpPr/>
            <p:nvPr/>
          </p:nvSpPr>
          <p:spPr>
            <a:xfrm>
              <a:off x="2058518" y="2428172"/>
              <a:ext cx="23286" cy="29898"/>
            </a:xfrm>
            <a:custGeom>
              <a:avLst/>
              <a:gdLst>
                <a:gd name="connsiteX0" fmla="*/ 11267 w 23286"/>
                <a:gd name="connsiteY0" fmla="*/ 273 h 29898"/>
                <a:gd name="connsiteX1" fmla="*/ 16930 w 23286"/>
                <a:gd name="connsiteY1" fmla="*/ 503 h 29898"/>
                <a:gd name="connsiteX2" fmla="*/ 23284 w 23286"/>
                <a:gd name="connsiteY2" fmla="*/ 8466 h 29898"/>
                <a:gd name="connsiteX3" fmla="*/ 17936 w 23286"/>
                <a:gd name="connsiteY3" fmla="*/ 17695 h 29898"/>
                <a:gd name="connsiteX4" fmla="*/ 12072 w 23286"/>
                <a:gd name="connsiteY4" fmla="*/ 18988 h 29898"/>
                <a:gd name="connsiteX5" fmla="*/ 8449 w 23286"/>
                <a:gd name="connsiteY5" fmla="*/ 19190 h 29898"/>
                <a:gd name="connsiteX6" fmla="*/ 7616 w 23286"/>
                <a:gd name="connsiteY6" fmla="*/ 22697 h 29898"/>
                <a:gd name="connsiteX7" fmla="*/ 6495 w 23286"/>
                <a:gd name="connsiteY7" fmla="*/ 29108 h 29898"/>
                <a:gd name="connsiteX8" fmla="*/ 5546 w 23286"/>
                <a:gd name="connsiteY8" fmla="*/ 29855 h 29898"/>
                <a:gd name="connsiteX9" fmla="*/ 1090 w 23286"/>
                <a:gd name="connsiteY9" fmla="*/ 29855 h 29898"/>
                <a:gd name="connsiteX10" fmla="*/ 256 w 23286"/>
                <a:gd name="connsiteY10" fmla="*/ 28849 h 29898"/>
                <a:gd name="connsiteX11" fmla="*/ 1607 w 23286"/>
                <a:gd name="connsiteY11" fmla="*/ 21518 h 29898"/>
                <a:gd name="connsiteX12" fmla="*/ 3102 w 23286"/>
                <a:gd name="connsiteY12" fmla="*/ 13037 h 29898"/>
                <a:gd name="connsiteX13" fmla="*/ 4655 w 23286"/>
                <a:gd name="connsiteY13" fmla="*/ 3895 h 29898"/>
                <a:gd name="connsiteX14" fmla="*/ 5086 w 23286"/>
                <a:gd name="connsiteY14" fmla="*/ 1423 h 29898"/>
                <a:gd name="connsiteX15" fmla="*/ 6437 w 23286"/>
                <a:gd name="connsiteY15" fmla="*/ 216 h 29898"/>
                <a:gd name="connsiteX16" fmla="*/ 11267 w 23286"/>
                <a:gd name="connsiteY16" fmla="*/ 273 h 29898"/>
                <a:gd name="connsiteX17" fmla="*/ 13049 w 23286"/>
                <a:gd name="connsiteY17" fmla="*/ 6253 h 29898"/>
                <a:gd name="connsiteX18" fmla="*/ 12043 w 23286"/>
                <a:gd name="connsiteY18" fmla="*/ 6253 h 29898"/>
                <a:gd name="connsiteX19" fmla="*/ 10261 w 23286"/>
                <a:gd name="connsiteY19" fmla="*/ 7748 h 29898"/>
                <a:gd name="connsiteX20" fmla="*/ 9513 w 23286"/>
                <a:gd name="connsiteY20" fmla="*/ 12117 h 29898"/>
                <a:gd name="connsiteX21" fmla="*/ 10059 w 23286"/>
                <a:gd name="connsiteY21" fmla="*/ 13095 h 29898"/>
                <a:gd name="connsiteX22" fmla="*/ 13912 w 23286"/>
                <a:gd name="connsiteY22" fmla="*/ 12951 h 29898"/>
                <a:gd name="connsiteX23" fmla="*/ 16873 w 23286"/>
                <a:gd name="connsiteY23" fmla="*/ 8668 h 29898"/>
                <a:gd name="connsiteX24" fmla="*/ 13480 w 23286"/>
                <a:gd name="connsiteY24" fmla="*/ 6282 h 29898"/>
                <a:gd name="connsiteX25" fmla="*/ 13049 w 23286"/>
                <a:gd name="connsiteY25" fmla="*/ 6253 h 29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86" h="29898">
                  <a:moveTo>
                    <a:pt x="11267" y="273"/>
                  </a:moveTo>
                  <a:cubicBezTo>
                    <a:pt x="12934" y="417"/>
                    <a:pt x="14918" y="187"/>
                    <a:pt x="16930" y="503"/>
                  </a:cubicBezTo>
                  <a:cubicBezTo>
                    <a:pt x="20552" y="1078"/>
                    <a:pt x="23399" y="4039"/>
                    <a:pt x="23284" y="8466"/>
                  </a:cubicBezTo>
                  <a:cubicBezTo>
                    <a:pt x="23197" y="12491"/>
                    <a:pt x="21559" y="15682"/>
                    <a:pt x="17936" y="17695"/>
                  </a:cubicBezTo>
                  <a:cubicBezTo>
                    <a:pt x="16096" y="18730"/>
                    <a:pt x="14113" y="18960"/>
                    <a:pt x="12072" y="18988"/>
                  </a:cubicBezTo>
                  <a:cubicBezTo>
                    <a:pt x="10836" y="19017"/>
                    <a:pt x="9312" y="18500"/>
                    <a:pt x="8449" y="19190"/>
                  </a:cubicBezTo>
                  <a:cubicBezTo>
                    <a:pt x="7616" y="19880"/>
                    <a:pt x="7846" y="21489"/>
                    <a:pt x="7616" y="22697"/>
                  </a:cubicBezTo>
                  <a:cubicBezTo>
                    <a:pt x="7242" y="24824"/>
                    <a:pt x="6840" y="26980"/>
                    <a:pt x="6495" y="29108"/>
                  </a:cubicBezTo>
                  <a:cubicBezTo>
                    <a:pt x="6408" y="29769"/>
                    <a:pt x="6092" y="29855"/>
                    <a:pt x="5546" y="29855"/>
                  </a:cubicBezTo>
                  <a:cubicBezTo>
                    <a:pt x="4051" y="29826"/>
                    <a:pt x="2585" y="29798"/>
                    <a:pt x="1090" y="29855"/>
                  </a:cubicBezTo>
                  <a:cubicBezTo>
                    <a:pt x="227" y="29884"/>
                    <a:pt x="141" y="29510"/>
                    <a:pt x="256" y="28849"/>
                  </a:cubicBezTo>
                  <a:cubicBezTo>
                    <a:pt x="716" y="26405"/>
                    <a:pt x="1176" y="23962"/>
                    <a:pt x="1607" y="21518"/>
                  </a:cubicBezTo>
                  <a:cubicBezTo>
                    <a:pt x="2125" y="18701"/>
                    <a:pt x="2614" y="15884"/>
                    <a:pt x="3102" y="13037"/>
                  </a:cubicBezTo>
                  <a:cubicBezTo>
                    <a:pt x="3620" y="9990"/>
                    <a:pt x="4137" y="6943"/>
                    <a:pt x="4655" y="3895"/>
                  </a:cubicBezTo>
                  <a:cubicBezTo>
                    <a:pt x="4798" y="3062"/>
                    <a:pt x="5172" y="2228"/>
                    <a:pt x="5086" y="1423"/>
                  </a:cubicBezTo>
                  <a:cubicBezTo>
                    <a:pt x="4971" y="187"/>
                    <a:pt x="5603" y="216"/>
                    <a:pt x="6437" y="216"/>
                  </a:cubicBezTo>
                  <a:cubicBezTo>
                    <a:pt x="7961" y="273"/>
                    <a:pt x="9456" y="273"/>
                    <a:pt x="11267" y="273"/>
                  </a:cubicBezTo>
                  <a:close/>
                  <a:moveTo>
                    <a:pt x="13049" y="6253"/>
                  </a:moveTo>
                  <a:cubicBezTo>
                    <a:pt x="12704" y="6253"/>
                    <a:pt x="12359" y="6310"/>
                    <a:pt x="12043" y="6253"/>
                  </a:cubicBezTo>
                  <a:cubicBezTo>
                    <a:pt x="10778" y="5994"/>
                    <a:pt x="10404" y="6627"/>
                    <a:pt x="10261" y="7748"/>
                  </a:cubicBezTo>
                  <a:cubicBezTo>
                    <a:pt x="10088" y="9214"/>
                    <a:pt x="9772" y="10651"/>
                    <a:pt x="9513" y="12117"/>
                  </a:cubicBezTo>
                  <a:cubicBezTo>
                    <a:pt x="9427" y="12606"/>
                    <a:pt x="9254" y="13095"/>
                    <a:pt x="10059" y="13095"/>
                  </a:cubicBezTo>
                  <a:cubicBezTo>
                    <a:pt x="11353" y="13066"/>
                    <a:pt x="12647" y="13210"/>
                    <a:pt x="13912" y="12951"/>
                  </a:cubicBezTo>
                  <a:cubicBezTo>
                    <a:pt x="15838" y="12549"/>
                    <a:pt x="17045" y="10795"/>
                    <a:pt x="16873" y="8668"/>
                  </a:cubicBezTo>
                  <a:cubicBezTo>
                    <a:pt x="16729" y="6943"/>
                    <a:pt x="15780" y="6282"/>
                    <a:pt x="13480" y="6282"/>
                  </a:cubicBezTo>
                  <a:cubicBezTo>
                    <a:pt x="13337" y="6253"/>
                    <a:pt x="13193" y="6253"/>
                    <a:pt x="13049" y="6253"/>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5A59545B-D1B1-47FD-84FA-08E0DBB2FBF7}"/>
                </a:ext>
              </a:extLst>
            </p:cNvPr>
            <p:cNvSpPr/>
            <p:nvPr/>
          </p:nvSpPr>
          <p:spPr>
            <a:xfrm>
              <a:off x="2130309" y="2427741"/>
              <a:ext cx="23861" cy="30761"/>
            </a:xfrm>
            <a:custGeom>
              <a:avLst/>
              <a:gdLst>
                <a:gd name="connsiteX0" fmla="*/ 22875 w 23861"/>
                <a:gd name="connsiteY0" fmla="*/ 8812 h 30760"/>
                <a:gd name="connsiteX1" fmla="*/ 6805 w 23861"/>
                <a:gd name="connsiteY1" fmla="*/ 15798 h 30760"/>
                <a:gd name="connsiteX2" fmla="*/ 12008 w 23861"/>
                <a:gd name="connsiteY2" fmla="*/ 24394 h 30760"/>
                <a:gd name="connsiteX3" fmla="*/ 19310 w 23861"/>
                <a:gd name="connsiteY3" fmla="*/ 22899 h 30760"/>
                <a:gd name="connsiteX4" fmla="*/ 20316 w 23861"/>
                <a:gd name="connsiteY4" fmla="*/ 22582 h 30760"/>
                <a:gd name="connsiteX5" fmla="*/ 20403 w 23861"/>
                <a:gd name="connsiteY5" fmla="*/ 23646 h 30760"/>
                <a:gd name="connsiteX6" fmla="*/ 19885 w 23861"/>
                <a:gd name="connsiteY6" fmla="*/ 28160 h 30760"/>
                <a:gd name="connsiteX7" fmla="*/ 17355 w 23861"/>
                <a:gd name="connsiteY7" fmla="*/ 30143 h 30760"/>
                <a:gd name="connsiteX8" fmla="*/ 4361 w 23861"/>
                <a:gd name="connsiteY8" fmla="*/ 27700 h 30760"/>
                <a:gd name="connsiteX9" fmla="*/ 365 w 23861"/>
                <a:gd name="connsiteY9" fmla="*/ 19679 h 30760"/>
                <a:gd name="connsiteX10" fmla="*/ 1831 w 23861"/>
                <a:gd name="connsiteY10" fmla="*/ 10336 h 30760"/>
                <a:gd name="connsiteX11" fmla="*/ 7811 w 23861"/>
                <a:gd name="connsiteY11" fmla="*/ 3177 h 30760"/>
                <a:gd name="connsiteX12" fmla="*/ 21869 w 23861"/>
                <a:gd name="connsiteY12" fmla="*/ 906 h 30760"/>
                <a:gd name="connsiteX13" fmla="*/ 23651 w 23861"/>
                <a:gd name="connsiteY13" fmla="*/ 3407 h 30760"/>
                <a:gd name="connsiteX14" fmla="*/ 22875 w 23861"/>
                <a:gd name="connsiteY14" fmla="*/ 8812 h 3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61" h="30760">
                  <a:moveTo>
                    <a:pt x="22875" y="8812"/>
                  </a:moveTo>
                  <a:cubicBezTo>
                    <a:pt x="15803" y="3149"/>
                    <a:pt x="7495" y="8869"/>
                    <a:pt x="6805" y="15798"/>
                  </a:cubicBezTo>
                  <a:cubicBezTo>
                    <a:pt x="6345" y="20426"/>
                    <a:pt x="8903" y="23819"/>
                    <a:pt x="12008" y="24394"/>
                  </a:cubicBezTo>
                  <a:cubicBezTo>
                    <a:pt x="14653" y="24911"/>
                    <a:pt x="17068" y="24279"/>
                    <a:pt x="19310" y="22899"/>
                  </a:cubicBezTo>
                  <a:cubicBezTo>
                    <a:pt x="19655" y="22697"/>
                    <a:pt x="20029" y="22352"/>
                    <a:pt x="20316" y="22582"/>
                  </a:cubicBezTo>
                  <a:cubicBezTo>
                    <a:pt x="20518" y="22755"/>
                    <a:pt x="20431" y="23301"/>
                    <a:pt x="20403" y="23646"/>
                  </a:cubicBezTo>
                  <a:cubicBezTo>
                    <a:pt x="20230" y="25141"/>
                    <a:pt x="19943" y="26665"/>
                    <a:pt x="19885" y="28160"/>
                  </a:cubicBezTo>
                  <a:cubicBezTo>
                    <a:pt x="19828" y="29913"/>
                    <a:pt x="18247" y="29913"/>
                    <a:pt x="17355" y="30143"/>
                  </a:cubicBezTo>
                  <a:cubicBezTo>
                    <a:pt x="12698" y="31322"/>
                    <a:pt x="8098" y="31149"/>
                    <a:pt x="4361" y="27700"/>
                  </a:cubicBezTo>
                  <a:cubicBezTo>
                    <a:pt x="2090" y="25601"/>
                    <a:pt x="796" y="22870"/>
                    <a:pt x="365" y="19679"/>
                  </a:cubicBezTo>
                  <a:cubicBezTo>
                    <a:pt x="-95" y="16344"/>
                    <a:pt x="538" y="13325"/>
                    <a:pt x="1831" y="10336"/>
                  </a:cubicBezTo>
                  <a:cubicBezTo>
                    <a:pt x="3096" y="7375"/>
                    <a:pt x="5137" y="4931"/>
                    <a:pt x="7811" y="3177"/>
                  </a:cubicBezTo>
                  <a:cubicBezTo>
                    <a:pt x="12123" y="360"/>
                    <a:pt x="16809" y="-560"/>
                    <a:pt x="21869" y="906"/>
                  </a:cubicBezTo>
                  <a:cubicBezTo>
                    <a:pt x="23220" y="1309"/>
                    <a:pt x="23968" y="1797"/>
                    <a:pt x="23651" y="3407"/>
                  </a:cubicBezTo>
                  <a:cubicBezTo>
                    <a:pt x="23220" y="5161"/>
                    <a:pt x="23105" y="6915"/>
                    <a:pt x="22875" y="8812"/>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C71315DF-5FB7-4E22-BA4F-8644F679544F}"/>
                </a:ext>
              </a:extLst>
            </p:cNvPr>
            <p:cNvSpPr/>
            <p:nvPr/>
          </p:nvSpPr>
          <p:spPr>
            <a:xfrm>
              <a:off x="2409286" y="2574692"/>
              <a:ext cx="14087" cy="12937"/>
            </a:xfrm>
            <a:custGeom>
              <a:avLst/>
              <a:gdLst>
                <a:gd name="connsiteX0" fmla="*/ 11458 w 14086"/>
                <a:gd name="connsiteY0" fmla="*/ 3303 h 12936"/>
                <a:gd name="connsiteX1" fmla="*/ 8037 w 14086"/>
                <a:gd name="connsiteY1" fmla="*/ 11841 h 12936"/>
                <a:gd name="connsiteX2" fmla="*/ 6973 w 14086"/>
                <a:gd name="connsiteY2" fmla="*/ 12703 h 12936"/>
                <a:gd name="connsiteX3" fmla="*/ 5938 w 14086"/>
                <a:gd name="connsiteY3" fmla="*/ 11783 h 12936"/>
                <a:gd name="connsiteX4" fmla="*/ 2345 w 14086"/>
                <a:gd name="connsiteY4" fmla="*/ 3303 h 12936"/>
                <a:gd name="connsiteX5" fmla="*/ 2345 w 14086"/>
                <a:gd name="connsiteY5" fmla="*/ 11237 h 12936"/>
                <a:gd name="connsiteX6" fmla="*/ 1942 w 14086"/>
                <a:gd name="connsiteY6" fmla="*/ 12646 h 12936"/>
                <a:gd name="connsiteX7" fmla="*/ 246 w 14086"/>
                <a:gd name="connsiteY7" fmla="*/ 11611 h 12936"/>
                <a:gd name="connsiteX8" fmla="*/ 217 w 14086"/>
                <a:gd name="connsiteY8" fmla="*/ 1405 h 12936"/>
                <a:gd name="connsiteX9" fmla="*/ 1367 w 14086"/>
                <a:gd name="connsiteY9" fmla="*/ 284 h 12936"/>
                <a:gd name="connsiteX10" fmla="*/ 4271 w 14086"/>
                <a:gd name="connsiteY10" fmla="*/ 2296 h 12936"/>
                <a:gd name="connsiteX11" fmla="*/ 7117 w 14086"/>
                <a:gd name="connsiteY11" fmla="*/ 9541 h 12936"/>
                <a:gd name="connsiteX12" fmla="*/ 10222 w 14086"/>
                <a:gd name="connsiteY12" fmla="*/ 1376 h 12936"/>
                <a:gd name="connsiteX13" fmla="*/ 13298 w 14086"/>
                <a:gd name="connsiteY13" fmla="*/ 370 h 12936"/>
                <a:gd name="connsiteX14" fmla="*/ 13930 w 14086"/>
                <a:gd name="connsiteY14" fmla="*/ 1836 h 12936"/>
                <a:gd name="connsiteX15" fmla="*/ 13959 w 14086"/>
                <a:gd name="connsiteY15" fmla="*/ 11467 h 12936"/>
                <a:gd name="connsiteX16" fmla="*/ 12982 w 14086"/>
                <a:gd name="connsiteY16" fmla="*/ 12732 h 12936"/>
                <a:gd name="connsiteX17" fmla="*/ 11889 w 14086"/>
                <a:gd name="connsiteY17" fmla="*/ 11410 h 12936"/>
                <a:gd name="connsiteX18" fmla="*/ 11860 w 14086"/>
                <a:gd name="connsiteY18" fmla="*/ 3791 h 12936"/>
                <a:gd name="connsiteX19" fmla="*/ 11803 w 14086"/>
                <a:gd name="connsiteY19" fmla="*/ 2756 h 12936"/>
                <a:gd name="connsiteX20" fmla="*/ 11458 w 14086"/>
                <a:gd name="connsiteY20" fmla="*/ 3303 h 1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086" h="12936">
                  <a:moveTo>
                    <a:pt x="11458" y="3303"/>
                  </a:moveTo>
                  <a:cubicBezTo>
                    <a:pt x="10308" y="6149"/>
                    <a:pt x="9158" y="8995"/>
                    <a:pt x="8037" y="11841"/>
                  </a:cubicBezTo>
                  <a:cubicBezTo>
                    <a:pt x="7836" y="12387"/>
                    <a:pt x="7634" y="12732"/>
                    <a:pt x="6973" y="12703"/>
                  </a:cubicBezTo>
                  <a:cubicBezTo>
                    <a:pt x="6312" y="12674"/>
                    <a:pt x="6111" y="12243"/>
                    <a:pt x="5938" y="11783"/>
                  </a:cubicBezTo>
                  <a:cubicBezTo>
                    <a:pt x="4846" y="8937"/>
                    <a:pt x="3753" y="6091"/>
                    <a:pt x="2345" y="3303"/>
                  </a:cubicBezTo>
                  <a:cubicBezTo>
                    <a:pt x="2345" y="5947"/>
                    <a:pt x="2345" y="8592"/>
                    <a:pt x="2345" y="11237"/>
                  </a:cubicBezTo>
                  <a:cubicBezTo>
                    <a:pt x="2345" y="11726"/>
                    <a:pt x="2546" y="12329"/>
                    <a:pt x="1942" y="12646"/>
                  </a:cubicBezTo>
                  <a:cubicBezTo>
                    <a:pt x="1108" y="13077"/>
                    <a:pt x="246" y="12559"/>
                    <a:pt x="246" y="11611"/>
                  </a:cubicBezTo>
                  <a:cubicBezTo>
                    <a:pt x="246" y="8218"/>
                    <a:pt x="275" y="4797"/>
                    <a:pt x="217" y="1405"/>
                  </a:cubicBezTo>
                  <a:cubicBezTo>
                    <a:pt x="189" y="485"/>
                    <a:pt x="534" y="370"/>
                    <a:pt x="1367" y="284"/>
                  </a:cubicBezTo>
                  <a:cubicBezTo>
                    <a:pt x="3006" y="111"/>
                    <a:pt x="3782" y="658"/>
                    <a:pt x="4271" y="2296"/>
                  </a:cubicBezTo>
                  <a:cubicBezTo>
                    <a:pt x="4961" y="4654"/>
                    <a:pt x="6082" y="6925"/>
                    <a:pt x="7117" y="9541"/>
                  </a:cubicBezTo>
                  <a:cubicBezTo>
                    <a:pt x="8238" y="6609"/>
                    <a:pt x="9330" y="4021"/>
                    <a:pt x="10222" y="1376"/>
                  </a:cubicBezTo>
                  <a:cubicBezTo>
                    <a:pt x="10854" y="-492"/>
                    <a:pt x="12263" y="485"/>
                    <a:pt x="13298" y="370"/>
                  </a:cubicBezTo>
                  <a:cubicBezTo>
                    <a:pt x="14505" y="226"/>
                    <a:pt x="13930" y="1319"/>
                    <a:pt x="13930" y="1836"/>
                  </a:cubicBezTo>
                  <a:cubicBezTo>
                    <a:pt x="13988" y="5056"/>
                    <a:pt x="13959" y="8247"/>
                    <a:pt x="13959" y="11467"/>
                  </a:cubicBezTo>
                  <a:cubicBezTo>
                    <a:pt x="13959" y="12186"/>
                    <a:pt x="14016" y="12703"/>
                    <a:pt x="12982" y="12732"/>
                  </a:cubicBezTo>
                  <a:cubicBezTo>
                    <a:pt x="11860" y="12761"/>
                    <a:pt x="11889" y="12186"/>
                    <a:pt x="11889" y="11410"/>
                  </a:cubicBezTo>
                  <a:cubicBezTo>
                    <a:pt x="11889" y="8880"/>
                    <a:pt x="11889" y="6321"/>
                    <a:pt x="11860" y="3791"/>
                  </a:cubicBezTo>
                  <a:cubicBezTo>
                    <a:pt x="11889" y="3446"/>
                    <a:pt x="12090" y="3073"/>
                    <a:pt x="11803" y="2756"/>
                  </a:cubicBezTo>
                  <a:cubicBezTo>
                    <a:pt x="11688" y="2958"/>
                    <a:pt x="11573" y="3130"/>
                    <a:pt x="11458" y="3303"/>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25">
              <a:extLst>
                <a:ext uri="{FF2B5EF4-FFF2-40B4-BE49-F238E27FC236}">
                  <a16:creationId xmlns:a16="http://schemas.microsoft.com/office/drawing/2014/main" id="{3399049B-9BF2-483C-A62F-09DFD7A21CA0}"/>
                </a:ext>
              </a:extLst>
            </p:cNvPr>
            <p:cNvSpPr/>
            <p:nvPr/>
          </p:nvSpPr>
          <p:spPr>
            <a:xfrm>
              <a:off x="2396926" y="2574731"/>
              <a:ext cx="10349" cy="12649"/>
            </a:xfrm>
            <a:custGeom>
              <a:avLst/>
              <a:gdLst>
                <a:gd name="connsiteX0" fmla="*/ 3895 w 10349"/>
                <a:gd name="connsiteY0" fmla="*/ 1998 h 12649"/>
                <a:gd name="connsiteX1" fmla="*/ 1193 w 10349"/>
                <a:gd name="connsiteY1" fmla="*/ 2055 h 12649"/>
                <a:gd name="connsiteX2" fmla="*/ 216 w 10349"/>
                <a:gd name="connsiteY2" fmla="*/ 1222 h 12649"/>
                <a:gd name="connsiteX3" fmla="*/ 1193 w 10349"/>
                <a:gd name="connsiteY3" fmla="*/ 216 h 12649"/>
                <a:gd name="connsiteX4" fmla="*/ 9185 w 10349"/>
                <a:gd name="connsiteY4" fmla="*/ 216 h 12649"/>
                <a:gd name="connsiteX5" fmla="*/ 10134 w 10349"/>
                <a:gd name="connsiteY5" fmla="*/ 1107 h 12649"/>
                <a:gd name="connsiteX6" fmla="*/ 9243 w 10349"/>
                <a:gd name="connsiteY6" fmla="*/ 1883 h 12649"/>
                <a:gd name="connsiteX7" fmla="*/ 6540 w 10349"/>
                <a:gd name="connsiteY7" fmla="*/ 1941 h 12649"/>
                <a:gd name="connsiteX8" fmla="*/ 6253 w 10349"/>
                <a:gd name="connsiteY8" fmla="*/ 2314 h 12649"/>
                <a:gd name="connsiteX9" fmla="*/ 6224 w 10349"/>
                <a:gd name="connsiteY9" fmla="*/ 11485 h 12649"/>
                <a:gd name="connsiteX10" fmla="*/ 5189 w 10349"/>
                <a:gd name="connsiteY10" fmla="*/ 12692 h 12649"/>
                <a:gd name="connsiteX11" fmla="*/ 4154 w 10349"/>
                <a:gd name="connsiteY11" fmla="*/ 11485 h 12649"/>
                <a:gd name="connsiteX12" fmla="*/ 4125 w 10349"/>
                <a:gd name="connsiteY12" fmla="*/ 2314 h 12649"/>
                <a:gd name="connsiteX13" fmla="*/ 3895 w 10349"/>
                <a:gd name="connsiteY13" fmla="*/ 1998 h 1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49" h="12649">
                  <a:moveTo>
                    <a:pt x="3895" y="1998"/>
                  </a:moveTo>
                  <a:cubicBezTo>
                    <a:pt x="3004" y="1998"/>
                    <a:pt x="2084" y="1998"/>
                    <a:pt x="1193" y="2055"/>
                  </a:cubicBezTo>
                  <a:cubicBezTo>
                    <a:pt x="589" y="2084"/>
                    <a:pt x="216" y="1998"/>
                    <a:pt x="216" y="1222"/>
                  </a:cubicBezTo>
                  <a:cubicBezTo>
                    <a:pt x="216" y="474"/>
                    <a:pt x="417" y="216"/>
                    <a:pt x="1193" y="216"/>
                  </a:cubicBezTo>
                  <a:cubicBezTo>
                    <a:pt x="3867" y="244"/>
                    <a:pt x="6540" y="244"/>
                    <a:pt x="9185" y="216"/>
                  </a:cubicBezTo>
                  <a:cubicBezTo>
                    <a:pt x="9846" y="216"/>
                    <a:pt x="10134" y="388"/>
                    <a:pt x="10134" y="1107"/>
                  </a:cubicBezTo>
                  <a:cubicBezTo>
                    <a:pt x="10134" y="1797"/>
                    <a:pt x="9760" y="1883"/>
                    <a:pt x="9243" y="1883"/>
                  </a:cubicBezTo>
                  <a:cubicBezTo>
                    <a:pt x="8351" y="1883"/>
                    <a:pt x="7431" y="1912"/>
                    <a:pt x="6540" y="1941"/>
                  </a:cubicBezTo>
                  <a:cubicBezTo>
                    <a:pt x="6167" y="1854"/>
                    <a:pt x="6224" y="2113"/>
                    <a:pt x="6253" y="2314"/>
                  </a:cubicBezTo>
                  <a:cubicBezTo>
                    <a:pt x="6253" y="5362"/>
                    <a:pt x="6224" y="8438"/>
                    <a:pt x="6224" y="11485"/>
                  </a:cubicBezTo>
                  <a:cubicBezTo>
                    <a:pt x="6224" y="12261"/>
                    <a:pt x="6167" y="12692"/>
                    <a:pt x="5189" y="12692"/>
                  </a:cubicBezTo>
                  <a:cubicBezTo>
                    <a:pt x="4183" y="12692"/>
                    <a:pt x="4154" y="12232"/>
                    <a:pt x="4154" y="11485"/>
                  </a:cubicBezTo>
                  <a:cubicBezTo>
                    <a:pt x="4154" y="8438"/>
                    <a:pt x="4125" y="5390"/>
                    <a:pt x="4125" y="2314"/>
                  </a:cubicBezTo>
                  <a:cubicBezTo>
                    <a:pt x="4154" y="2142"/>
                    <a:pt x="4154" y="1969"/>
                    <a:pt x="3895" y="1998"/>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26">
              <a:extLst>
                <a:ext uri="{FF2B5EF4-FFF2-40B4-BE49-F238E27FC236}">
                  <a16:creationId xmlns:a16="http://schemas.microsoft.com/office/drawing/2014/main" id="{213F3F11-9563-4041-9E6B-45BDDC0188B6}"/>
                </a:ext>
              </a:extLst>
            </p:cNvPr>
            <p:cNvSpPr/>
            <p:nvPr/>
          </p:nvSpPr>
          <p:spPr>
            <a:xfrm>
              <a:off x="2402913" y="2576438"/>
              <a:ext cx="575" cy="575"/>
            </a:xfrm>
            <a:custGeom>
              <a:avLst/>
              <a:gdLst>
                <a:gd name="connsiteX0" fmla="*/ 237 w 574"/>
                <a:gd name="connsiteY0" fmla="*/ 608 h 574"/>
                <a:gd name="connsiteX1" fmla="*/ 524 w 574"/>
                <a:gd name="connsiteY1" fmla="*/ 234 h 574"/>
                <a:gd name="connsiteX2" fmla="*/ 237 w 574"/>
                <a:gd name="connsiteY2" fmla="*/ 608 h 574"/>
              </a:gdLst>
              <a:ahLst/>
              <a:cxnLst>
                <a:cxn ang="0">
                  <a:pos x="connsiteX0" y="connsiteY0"/>
                </a:cxn>
                <a:cxn ang="0">
                  <a:pos x="connsiteX1" y="connsiteY1"/>
                </a:cxn>
                <a:cxn ang="0">
                  <a:pos x="connsiteX2" y="connsiteY2"/>
                </a:cxn>
              </a:cxnLst>
              <a:rect l="l" t="t" r="r" b="b"/>
              <a:pathLst>
                <a:path w="574" h="574">
                  <a:moveTo>
                    <a:pt x="237" y="608"/>
                  </a:moveTo>
                  <a:cubicBezTo>
                    <a:pt x="208" y="378"/>
                    <a:pt x="151" y="148"/>
                    <a:pt x="524" y="234"/>
                  </a:cubicBezTo>
                  <a:cubicBezTo>
                    <a:pt x="438" y="349"/>
                    <a:pt x="352" y="493"/>
                    <a:pt x="237" y="608"/>
                  </a:cubicBezTo>
                  <a:close/>
                </a:path>
              </a:pathLst>
            </a:custGeom>
            <a:grpFill/>
            <a:ln w="9525" cap="flat">
              <a:noFill/>
              <a:prstDash val="solid"/>
              <a:miter/>
            </a:ln>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66" name="Picture 4" descr="Image result for cognitive toolkit">
            <a:extLst>
              <a:ext uri="{FF2B5EF4-FFF2-40B4-BE49-F238E27FC236}">
                <a16:creationId xmlns:a16="http://schemas.microsoft.com/office/drawing/2014/main" id="{858CE4F3-E864-4F6B-8A00-F452EB741FC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2444402" y="6029972"/>
            <a:ext cx="224958" cy="338610"/>
          </a:xfrm>
          <a:prstGeom prst="rect">
            <a:avLst/>
          </a:prstGeom>
          <a:extLst>
            <a:ext uri="{909E8E84-426E-40DD-AFC4-6F175D3DCCD1}">
              <a14:hiddenFill xmlns:a14="http://schemas.microsoft.com/office/drawing/2010/main">
                <a:solidFill>
                  <a:srgbClr val="FFFFFF"/>
                </a:solidFill>
              </a14:hiddenFill>
            </a:ext>
          </a:extLst>
        </p:spPr>
      </p:pic>
      <p:pic>
        <p:nvPicPr>
          <p:cNvPr id="69" name="Picture 2" descr="See the source image">
            <a:extLst>
              <a:ext uri="{FF2B5EF4-FFF2-40B4-BE49-F238E27FC236}">
                <a16:creationId xmlns:a16="http://schemas.microsoft.com/office/drawing/2014/main" id="{C8186BCE-7E49-4F39-AD14-59073E79D7DE}"/>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5205914" y="6099013"/>
            <a:ext cx="364527" cy="200528"/>
          </a:xfrm>
          <a:prstGeom prst="rect">
            <a:avLst/>
          </a:prstGeom>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AF40ACB9-53B1-495A-9E3D-4E97EDED9AA8}"/>
              </a:ext>
            </a:extLst>
          </p:cNvPr>
          <p:cNvSpPr/>
          <p:nvPr/>
        </p:nvSpPr>
        <p:spPr>
          <a:xfrm>
            <a:off x="769300" y="6425984"/>
            <a:ext cx="75200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TensorFlow</a:t>
            </a:r>
          </a:p>
        </p:txBody>
      </p:sp>
      <p:sp>
        <p:nvSpPr>
          <p:cNvPr id="94" name="Rectangle 93">
            <a:extLst>
              <a:ext uri="{FF2B5EF4-FFF2-40B4-BE49-F238E27FC236}">
                <a16:creationId xmlns:a16="http://schemas.microsoft.com/office/drawing/2014/main" id="{E97FEAF4-0E7E-417D-8186-FAA8DAA43B10}"/>
              </a:ext>
            </a:extLst>
          </p:cNvPr>
          <p:cNvSpPr/>
          <p:nvPr/>
        </p:nvSpPr>
        <p:spPr>
          <a:xfrm>
            <a:off x="1860728" y="6425984"/>
            <a:ext cx="139230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MS Cognitive Toolkit</a:t>
            </a:r>
          </a:p>
        </p:txBody>
      </p:sp>
      <p:sp>
        <p:nvSpPr>
          <p:cNvPr id="95" name="Rectangle 94">
            <a:extLst>
              <a:ext uri="{FF2B5EF4-FFF2-40B4-BE49-F238E27FC236}">
                <a16:creationId xmlns:a16="http://schemas.microsoft.com/office/drawing/2014/main" id="{4A11A022-B35C-46F0-9878-37D627C20BC8}"/>
              </a:ext>
            </a:extLst>
          </p:cNvPr>
          <p:cNvSpPr/>
          <p:nvPr/>
        </p:nvSpPr>
        <p:spPr>
          <a:xfrm>
            <a:off x="3711367" y="6425984"/>
            <a:ext cx="522322"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PyTorch</a:t>
            </a:r>
          </a:p>
        </p:txBody>
      </p:sp>
      <p:sp>
        <p:nvSpPr>
          <p:cNvPr id="101" name="Rectangle 100">
            <a:extLst>
              <a:ext uri="{FF2B5EF4-FFF2-40B4-BE49-F238E27FC236}">
                <a16:creationId xmlns:a16="http://schemas.microsoft.com/office/drawing/2014/main" id="{E055A106-F89B-419A-A78E-BFD58C9EE82F}"/>
              </a:ext>
            </a:extLst>
          </p:cNvPr>
          <p:cNvSpPr/>
          <p:nvPr/>
        </p:nvSpPr>
        <p:spPr>
          <a:xfrm>
            <a:off x="4994800" y="6425984"/>
            <a:ext cx="786754"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Scikit</a:t>
            </a: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-Learn</a:t>
            </a:r>
          </a:p>
        </p:txBody>
      </p:sp>
      <p:sp>
        <p:nvSpPr>
          <p:cNvPr id="102" name="Rectangle 101">
            <a:extLst>
              <a:ext uri="{FF2B5EF4-FFF2-40B4-BE49-F238E27FC236}">
                <a16:creationId xmlns:a16="http://schemas.microsoft.com/office/drawing/2014/main" id="{9E0E8021-FB56-464C-B3FA-41D39F6D62BC}"/>
              </a:ext>
            </a:extLst>
          </p:cNvPr>
          <p:cNvSpPr/>
          <p:nvPr/>
        </p:nvSpPr>
        <p:spPr>
          <a:xfrm>
            <a:off x="6587781" y="6425984"/>
            <a:ext cx="437619"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ONNX</a:t>
            </a:r>
          </a:p>
        </p:txBody>
      </p:sp>
      <p:sp>
        <p:nvSpPr>
          <p:cNvPr id="103" name="Rectangle 102">
            <a:extLst>
              <a:ext uri="{FF2B5EF4-FFF2-40B4-BE49-F238E27FC236}">
                <a16:creationId xmlns:a16="http://schemas.microsoft.com/office/drawing/2014/main" id="{DE516FA8-2D0D-4FD3-B334-B0743E131D37}"/>
              </a:ext>
            </a:extLst>
          </p:cNvPr>
          <p:cNvSpPr/>
          <p:nvPr/>
        </p:nvSpPr>
        <p:spPr>
          <a:xfrm>
            <a:off x="8003067" y="6425984"/>
            <a:ext cx="432811"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Caffe2</a:t>
            </a:r>
          </a:p>
        </p:txBody>
      </p:sp>
      <p:sp>
        <p:nvSpPr>
          <p:cNvPr id="104" name="Rectangle 103">
            <a:extLst>
              <a:ext uri="{FF2B5EF4-FFF2-40B4-BE49-F238E27FC236}">
                <a16:creationId xmlns:a16="http://schemas.microsoft.com/office/drawing/2014/main" id="{9853B192-DA4A-4E3F-85FC-FD8A9024DD4D}"/>
              </a:ext>
            </a:extLst>
          </p:cNvPr>
          <p:cNvSpPr/>
          <p:nvPr/>
        </p:nvSpPr>
        <p:spPr>
          <a:xfrm>
            <a:off x="9396274" y="6425984"/>
            <a:ext cx="477695"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MXNet</a:t>
            </a:r>
          </a:p>
        </p:txBody>
      </p:sp>
      <p:sp>
        <p:nvSpPr>
          <p:cNvPr id="105" name="Rectangle 104">
            <a:extLst>
              <a:ext uri="{FF2B5EF4-FFF2-40B4-BE49-F238E27FC236}">
                <a16:creationId xmlns:a16="http://schemas.microsoft.com/office/drawing/2014/main" id="{520F09B0-3667-41DD-9B4D-6901F089A61C}"/>
              </a:ext>
            </a:extLst>
          </p:cNvPr>
          <p:cNvSpPr/>
          <p:nvPr/>
        </p:nvSpPr>
        <p:spPr>
          <a:xfrm>
            <a:off x="10781463" y="6425984"/>
            <a:ext cx="516167" cy="184666"/>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Chainer</a:t>
            </a:r>
          </a:p>
        </p:txBody>
      </p:sp>
      <p:grpSp>
        <p:nvGrpSpPr>
          <p:cNvPr id="71" name="Graphic 4">
            <a:extLst>
              <a:ext uri="{FF2B5EF4-FFF2-40B4-BE49-F238E27FC236}">
                <a16:creationId xmlns:a16="http://schemas.microsoft.com/office/drawing/2014/main" id="{EDA6435D-DA75-4009-8FB8-05D9221D127E}"/>
              </a:ext>
            </a:extLst>
          </p:cNvPr>
          <p:cNvGrpSpPr/>
          <p:nvPr/>
        </p:nvGrpSpPr>
        <p:grpSpPr>
          <a:xfrm>
            <a:off x="8773696" y="1373220"/>
            <a:ext cx="393238" cy="416371"/>
            <a:chOff x="11448302" y="6116320"/>
            <a:chExt cx="515552" cy="545879"/>
          </a:xfrm>
        </p:grpSpPr>
        <p:sp>
          <p:nvSpPr>
            <p:cNvPr id="73" name="Freeform: Shape 72">
              <a:extLst>
                <a:ext uri="{FF2B5EF4-FFF2-40B4-BE49-F238E27FC236}">
                  <a16:creationId xmlns:a16="http://schemas.microsoft.com/office/drawing/2014/main" id="{D2383269-3B85-49EB-B301-393D29E61435}"/>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3" name="Freeform: Shape 82">
              <a:extLst>
                <a:ext uri="{FF2B5EF4-FFF2-40B4-BE49-F238E27FC236}">
                  <a16:creationId xmlns:a16="http://schemas.microsoft.com/office/drawing/2014/main" id="{774FAED9-FE96-4CA8-95BA-3D77AC6FDB92}"/>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7" name="Freeform: Shape 86">
              <a:extLst>
                <a:ext uri="{FF2B5EF4-FFF2-40B4-BE49-F238E27FC236}">
                  <a16:creationId xmlns:a16="http://schemas.microsoft.com/office/drawing/2014/main" id="{0AB43E2C-05AE-404E-B0DF-C934F339C210}"/>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0" name="Freeform: Shape 89">
              <a:extLst>
                <a:ext uri="{FF2B5EF4-FFF2-40B4-BE49-F238E27FC236}">
                  <a16:creationId xmlns:a16="http://schemas.microsoft.com/office/drawing/2014/main" id="{B70008C8-B59A-4411-A571-28B34D2940A4}"/>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847387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rrow: Left-Right 50">
            <a:extLst>
              <a:ext uri="{FF2B5EF4-FFF2-40B4-BE49-F238E27FC236}">
                <a16:creationId xmlns:a16="http://schemas.microsoft.com/office/drawing/2014/main" id="{D0365402-A941-41C8-A45E-251701FC3693}"/>
              </a:ext>
            </a:extLst>
          </p:cNvPr>
          <p:cNvSpPr/>
          <p:nvPr/>
        </p:nvSpPr>
        <p:spPr bwMode="auto">
          <a:xfrm>
            <a:off x="399642" y="4686299"/>
            <a:ext cx="11299048" cy="1020912"/>
          </a:xfrm>
          <a:prstGeom prst="leftRightArrow">
            <a:avLst/>
          </a:prstGeom>
          <a:solidFill>
            <a:schemeClr val="bg1">
              <a:lumMod val="85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4" name="Title 2"/>
          <p:cNvSpPr>
            <a:spLocks noGrp="1"/>
          </p:cNvSpPr>
          <p:nvPr>
            <p:ph type="title"/>
          </p:nvPr>
        </p:nvSpPr>
        <p:spPr>
          <a:xfrm>
            <a:off x="588263" y="457200"/>
            <a:ext cx="11018520" cy="830997"/>
          </a:xfrm>
        </p:spPr>
        <p:txBody>
          <a:bodyPr/>
          <a:lstStyle/>
          <a:p>
            <a:pPr lvl="0" algn="ctr" defTabSz="932472" fontAlgn="base">
              <a:spcAft>
                <a:spcPct val="0"/>
              </a:spcAft>
              <a:defRPr/>
            </a:pPr>
            <a:r>
              <a:rPr lang="en-US">
                <a:cs typeface="Segoe UI Light" panose="020B0502040204020203" pitchFamily="34" charset="0"/>
              </a:rPr>
              <a:t>Powerful infrastructure</a:t>
            </a:r>
            <a:br>
              <a:rPr lang="en-US"/>
            </a:br>
            <a:r>
              <a:rPr lang="en-US" sz="1800" b="0" spc="0">
                <a:ln>
                  <a:noFill/>
                </a:ln>
                <a:solidFill>
                  <a:srgbClr val="0078D7"/>
                </a:solidFill>
                <a:latin typeface="Segoe UI"/>
              </a:rPr>
              <a:t>Accelerate deep learning</a:t>
            </a:r>
          </a:p>
        </p:txBody>
      </p:sp>
      <p:sp>
        <p:nvSpPr>
          <p:cNvPr id="89" name="Rectangle 88">
            <a:extLst>
              <a:ext uri="{FF2B5EF4-FFF2-40B4-BE49-F238E27FC236}">
                <a16:creationId xmlns:a16="http://schemas.microsoft.com/office/drawing/2014/main" id="{2A0325D5-526E-4543-8370-7337C8009544}"/>
              </a:ext>
            </a:extLst>
          </p:cNvPr>
          <p:cNvSpPr/>
          <p:nvPr/>
        </p:nvSpPr>
        <p:spPr bwMode="auto">
          <a:xfrm>
            <a:off x="176144" y="3610733"/>
            <a:ext cx="3485217" cy="642084"/>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Semilight"/>
                <a:ea typeface="Segoe UI" pitchFamily="34" charset="0"/>
                <a:cs typeface="Segoe UI" pitchFamily="34" charset="0"/>
              </a:rPr>
              <a:t>General purpose machine learning</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light"/>
                <a:ea typeface="Segoe UI" pitchFamily="34" charset="0"/>
                <a:cs typeface="Segoe UI" pitchFamily="34" charset="0"/>
              </a:rPr>
              <a:t>D, F, L, M, H Series</a:t>
            </a:r>
            <a:endParaRPr kumimoji="0" lang="en-US" sz="1800" b="0" i="0" u="none" strike="noStrike" kern="0" cap="none" spc="0" normalizeH="0" baseline="0" noProof="0">
              <a:ln>
                <a:noFill/>
              </a:ln>
              <a:solidFill>
                <a:srgbClr val="0078D4"/>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781D1725-F59D-405E-BBFE-EA4AF93DBD06}"/>
              </a:ext>
            </a:extLst>
          </p:cNvPr>
          <p:cNvSpPr/>
          <p:nvPr/>
        </p:nvSpPr>
        <p:spPr bwMode="auto">
          <a:xfrm>
            <a:off x="1401910" y="3241820"/>
            <a:ext cx="913024"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CPUs</a:t>
            </a:r>
          </a:p>
        </p:txBody>
      </p:sp>
      <p:sp>
        <p:nvSpPr>
          <p:cNvPr id="103" name="chip">
            <a:extLst>
              <a:ext uri="{FF2B5EF4-FFF2-40B4-BE49-F238E27FC236}">
                <a16:creationId xmlns:a16="http://schemas.microsoft.com/office/drawing/2014/main" id="{347EA232-AA8E-447A-99D9-F612F43D05E1}"/>
              </a:ext>
            </a:extLst>
          </p:cNvPr>
          <p:cNvSpPr>
            <a:spLocks noChangeAspect="1" noEditPoints="1"/>
          </p:cNvSpPr>
          <p:nvPr/>
        </p:nvSpPr>
        <p:spPr bwMode="auto">
          <a:xfrm>
            <a:off x="1668689" y="2701691"/>
            <a:ext cx="379466" cy="3873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69" name="TextBox 68">
            <a:extLst>
              <a:ext uri="{FF2B5EF4-FFF2-40B4-BE49-F238E27FC236}">
                <a16:creationId xmlns:a16="http://schemas.microsoft.com/office/drawing/2014/main" id="{573898CA-927F-49FF-AC44-82C017673F00}"/>
              </a:ext>
            </a:extLst>
          </p:cNvPr>
          <p:cNvSpPr txBox="1"/>
          <p:nvPr/>
        </p:nvSpPr>
        <p:spPr>
          <a:xfrm>
            <a:off x="901304" y="5099806"/>
            <a:ext cx="3189476"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rPr>
              <a:t>Optimized for flexibility</a:t>
            </a:r>
          </a:p>
        </p:txBody>
      </p:sp>
      <p:sp>
        <p:nvSpPr>
          <p:cNvPr id="70" name="TextBox 69">
            <a:extLst>
              <a:ext uri="{FF2B5EF4-FFF2-40B4-BE49-F238E27FC236}">
                <a16:creationId xmlns:a16="http://schemas.microsoft.com/office/drawing/2014/main" id="{7E5E58D5-D08D-43E6-BFD4-E6D3A66545F3}"/>
              </a:ext>
            </a:extLst>
          </p:cNvPr>
          <p:cNvSpPr txBox="1"/>
          <p:nvPr/>
        </p:nvSpPr>
        <p:spPr>
          <a:xfrm>
            <a:off x="8640054" y="5099806"/>
            <a:ext cx="2430109" cy="1938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rPr>
              <a:t>Optimized for performance</a:t>
            </a:r>
          </a:p>
        </p:txBody>
      </p:sp>
      <p:sp>
        <p:nvSpPr>
          <p:cNvPr id="117" name="Rectangle 116">
            <a:extLst>
              <a:ext uri="{FF2B5EF4-FFF2-40B4-BE49-F238E27FC236}">
                <a16:creationId xmlns:a16="http://schemas.microsoft.com/office/drawing/2014/main" id="{E8B7FD8E-6C7B-4A35-8F43-53AF82EA83FA}"/>
              </a:ext>
            </a:extLst>
          </p:cNvPr>
          <p:cNvSpPr/>
          <p:nvPr/>
        </p:nvSpPr>
        <p:spPr bwMode="auto">
          <a:xfrm>
            <a:off x="5634947" y="3241820"/>
            <a:ext cx="726266"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60" name="Group 59">
            <a:extLst>
              <a:ext uri="{FF2B5EF4-FFF2-40B4-BE49-F238E27FC236}">
                <a16:creationId xmlns:a16="http://schemas.microsoft.com/office/drawing/2014/main" id="{16C5E310-91F3-4B0C-B5F7-A27E02DA6640}"/>
              </a:ext>
            </a:extLst>
          </p:cNvPr>
          <p:cNvGrpSpPr/>
          <p:nvPr/>
        </p:nvGrpSpPr>
        <p:grpSpPr>
          <a:xfrm>
            <a:off x="5734234" y="2701691"/>
            <a:ext cx="518306" cy="330673"/>
            <a:chOff x="5842028" y="2023300"/>
            <a:chExt cx="518306" cy="330673"/>
          </a:xfrm>
        </p:grpSpPr>
        <p:sp>
          <p:nvSpPr>
            <p:cNvPr id="3" name="Rectangle: Single Corner Rounded 2">
              <a:extLst>
                <a:ext uri="{FF2B5EF4-FFF2-40B4-BE49-F238E27FC236}">
                  <a16:creationId xmlns:a16="http://schemas.microsoft.com/office/drawing/2014/main" id="{8CE923FD-B2B4-4106-801C-97F172D9D0DB}"/>
                </a:ext>
              </a:extLst>
            </p:cNvPr>
            <p:cNvSpPr/>
            <p:nvPr/>
          </p:nvSpPr>
          <p:spPr bwMode="auto">
            <a:xfrm>
              <a:off x="5842028" y="2023300"/>
              <a:ext cx="518306" cy="284908"/>
            </a:xfrm>
            <a:prstGeom prst="round1Rect">
              <a:avLst>
                <a:gd name="adj" fmla="val 19322"/>
              </a:avLst>
            </a:prstGeom>
            <a:noFill/>
            <a:ln w="1905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80B5CABB-536D-4E8E-8C2B-AEAFFE78F8CC}"/>
                </a:ext>
              </a:extLst>
            </p:cNvPr>
            <p:cNvGrpSpPr/>
            <p:nvPr/>
          </p:nvGrpSpPr>
          <p:grpSpPr>
            <a:xfrm>
              <a:off x="5886781" y="2308208"/>
              <a:ext cx="423110" cy="45765"/>
              <a:chOff x="2805041" y="5363936"/>
              <a:chExt cx="937405" cy="125178"/>
            </a:xfrm>
          </p:grpSpPr>
          <p:grpSp>
            <p:nvGrpSpPr>
              <p:cNvPr id="6" name="Group 5">
                <a:extLst>
                  <a:ext uri="{FF2B5EF4-FFF2-40B4-BE49-F238E27FC236}">
                    <a16:creationId xmlns:a16="http://schemas.microsoft.com/office/drawing/2014/main" id="{A50CDD14-8048-4E1B-8AE5-649B2C6B3A3A}"/>
                  </a:ext>
                </a:extLst>
              </p:cNvPr>
              <p:cNvGrpSpPr/>
              <p:nvPr/>
            </p:nvGrpSpPr>
            <p:grpSpPr>
              <a:xfrm>
                <a:off x="2805041" y="5363936"/>
                <a:ext cx="304800" cy="125178"/>
                <a:chOff x="685111" y="5810249"/>
                <a:chExt cx="304800" cy="356348"/>
              </a:xfrm>
            </p:grpSpPr>
            <p:cxnSp>
              <p:nvCxnSpPr>
                <p:cNvPr id="5" name="Straight Connector 4">
                  <a:extLst>
                    <a:ext uri="{FF2B5EF4-FFF2-40B4-BE49-F238E27FC236}">
                      <a16:creationId xmlns:a16="http://schemas.microsoft.com/office/drawing/2014/main" id="{087517CF-46E4-46AF-B87F-E7129EAC7082}"/>
                    </a:ext>
                  </a:extLst>
                </p:cNvPr>
                <p:cNvCxnSpPr/>
                <p:nvPr/>
              </p:nvCxnSpPr>
              <p:spPr>
                <a:xfrm>
                  <a:off x="685111" y="5810249"/>
                  <a:ext cx="0" cy="356348"/>
                </a:xfrm>
                <a:prstGeom prst="line">
                  <a:avLst/>
                </a:prstGeom>
                <a:noFill/>
                <a:ln w="19050" cap="sq">
                  <a:solidFill>
                    <a:schemeClr val="accent1"/>
                  </a:solidFill>
                  <a:prstDash val="solid"/>
                  <a:miter lim="800000"/>
                  <a:headEnd/>
                  <a:tailEnd/>
                </a:ln>
              </p:spPr>
            </p:cxnSp>
            <p:cxnSp>
              <p:nvCxnSpPr>
                <p:cNvPr id="134" name="Straight Connector 133">
                  <a:extLst>
                    <a:ext uri="{FF2B5EF4-FFF2-40B4-BE49-F238E27FC236}">
                      <a16:creationId xmlns:a16="http://schemas.microsoft.com/office/drawing/2014/main" id="{A676C688-15DC-4898-9315-08882C096D5E}"/>
                    </a:ext>
                  </a:extLst>
                </p:cNvPr>
                <p:cNvCxnSpPr/>
                <p:nvPr/>
              </p:nvCxnSpPr>
              <p:spPr>
                <a:xfrm>
                  <a:off x="837511" y="5810249"/>
                  <a:ext cx="0" cy="356348"/>
                </a:xfrm>
                <a:prstGeom prst="line">
                  <a:avLst/>
                </a:prstGeom>
                <a:noFill/>
                <a:ln w="19050" cap="sq">
                  <a:solidFill>
                    <a:schemeClr val="accent1"/>
                  </a:solidFill>
                  <a:prstDash val="solid"/>
                  <a:miter lim="800000"/>
                  <a:headEnd/>
                  <a:tailEnd/>
                </a:ln>
              </p:spPr>
            </p:cxnSp>
            <p:cxnSp>
              <p:nvCxnSpPr>
                <p:cNvPr id="135" name="Straight Connector 134">
                  <a:extLst>
                    <a:ext uri="{FF2B5EF4-FFF2-40B4-BE49-F238E27FC236}">
                      <a16:creationId xmlns:a16="http://schemas.microsoft.com/office/drawing/2014/main" id="{20D0B766-D594-4221-93FE-29C6CC949C74}"/>
                    </a:ext>
                  </a:extLst>
                </p:cNvPr>
                <p:cNvCxnSpPr/>
                <p:nvPr/>
              </p:nvCxnSpPr>
              <p:spPr>
                <a:xfrm>
                  <a:off x="989911" y="5810249"/>
                  <a:ext cx="0" cy="356348"/>
                </a:xfrm>
                <a:prstGeom prst="line">
                  <a:avLst/>
                </a:prstGeom>
                <a:noFill/>
                <a:ln w="19050" cap="sq">
                  <a:solidFill>
                    <a:schemeClr val="accent1"/>
                  </a:solidFill>
                  <a:prstDash val="solid"/>
                  <a:miter lim="800000"/>
                  <a:headEnd/>
                  <a:tailEnd/>
                </a:ln>
              </p:spPr>
            </p:cxnSp>
          </p:grpSp>
          <p:grpSp>
            <p:nvGrpSpPr>
              <p:cNvPr id="142" name="Group 141">
                <a:extLst>
                  <a:ext uri="{FF2B5EF4-FFF2-40B4-BE49-F238E27FC236}">
                    <a16:creationId xmlns:a16="http://schemas.microsoft.com/office/drawing/2014/main" id="{B924D25A-AD39-40BD-BD60-65B80C108F37}"/>
                  </a:ext>
                </a:extLst>
              </p:cNvPr>
              <p:cNvGrpSpPr/>
              <p:nvPr/>
            </p:nvGrpSpPr>
            <p:grpSpPr>
              <a:xfrm>
                <a:off x="3437646" y="5363936"/>
                <a:ext cx="304800" cy="125178"/>
                <a:chOff x="685111" y="5810249"/>
                <a:chExt cx="304800" cy="356348"/>
              </a:xfrm>
            </p:grpSpPr>
            <p:cxnSp>
              <p:nvCxnSpPr>
                <p:cNvPr id="143" name="Straight Connector 142">
                  <a:extLst>
                    <a:ext uri="{FF2B5EF4-FFF2-40B4-BE49-F238E27FC236}">
                      <a16:creationId xmlns:a16="http://schemas.microsoft.com/office/drawing/2014/main" id="{5AA8743B-784C-428B-BA3D-BBD6EDC51213}"/>
                    </a:ext>
                  </a:extLst>
                </p:cNvPr>
                <p:cNvCxnSpPr/>
                <p:nvPr/>
              </p:nvCxnSpPr>
              <p:spPr>
                <a:xfrm>
                  <a:off x="685111" y="5810249"/>
                  <a:ext cx="0" cy="356348"/>
                </a:xfrm>
                <a:prstGeom prst="line">
                  <a:avLst/>
                </a:prstGeom>
                <a:noFill/>
                <a:ln w="19050" cap="sq">
                  <a:solidFill>
                    <a:schemeClr val="accent1"/>
                  </a:solidFill>
                  <a:prstDash val="solid"/>
                  <a:miter lim="800000"/>
                  <a:headEnd/>
                  <a:tailEnd/>
                </a:ln>
              </p:spPr>
            </p:cxnSp>
            <p:cxnSp>
              <p:nvCxnSpPr>
                <p:cNvPr id="144" name="Straight Connector 143">
                  <a:extLst>
                    <a:ext uri="{FF2B5EF4-FFF2-40B4-BE49-F238E27FC236}">
                      <a16:creationId xmlns:a16="http://schemas.microsoft.com/office/drawing/2014/main" id="{3C29CD31-58AD-426A-B01A-91D9E3808C2A}"/>
                    </a:ext>
                  </a:extLst>
                </p:cNvPr>
                <p:cNvCxnSpPr/>
                <p:nvPr/>
              </p:nvCxnSpPr>
              <p:spPr>
                <a:xfrm>
                  <a:off x="837511" y="5810249"/>
                  <a:ext cx="0" cy="356348"/>
                </a:xfrm>
                <a:prstGeom prst="line">
                  <a:avLst/>
                </a:prstGeom>
                <a:noFill/>
                <a:ln w="19050" cap="sq">
                  <a:solidFill>
                    <a:schemeClr val="accent1"/>
                  </a:solidFill>
                  <a:prstDash val="solid"/>
                  <a:miter lim="800000"/>
                  <a:headEnd/>
                  <a:tailEnd/>
                </a:ln>
              </p:spPr>
            </p:cxnSp>
            <p:cxnSp>
              <p:nvCxnSpPr>
                <p:cNvPr id="145" name="Straight Connector 144">
                  <a:extLst>
                    <a:ext uri="{FF2B5EF4-FFF2-40B4-BE49-F238E27FC236}">
                      <a16:creationId xmlns:a16="http://schemas.microsoft.com/office/drawing/2014/main" id="{C2FD1AF7-651D-4BFC-98C4-9BE05E4A0CE5}"/>
                    </a:ext>
                  </a:extLst>
                </p:cNvPr>
                <p:cNvCxnSpPr/>
                <p:nvPr/>
              </p:nvCxnSpPr>
              <p:spPr>
                <a:xfrm>
                  <a:off x="989911" y="5810249"/>
                  <a:ext cx="0" cy="356348"/>
                </a:xfrm>
                <a:prstGeom prst="line">
                  <a:avLst/>
                </a:prstGeom>
                <a:noFill/>
                <a:ln w="19050" cap="sq">
                  <a:solidFill>
                    <a:schemeClr val="accent1"/>
                  </a:solidFill>
                  <a:prstDash val="solid"/>
                  <a:miter lim="800000"/>
                  <a:headEnd/>
                  <a:tailEnd/>
                </a:ln>
              </p:spPr>
            </p:cxnSp>
          </p:grpSp>
        </p:grpSp>
        <p:sp>
          <p:nvSpPr>
            <p:cNvPr id="8" name="Oval 7">
              <a:extLst>
                <a:ext uri="{FF2B5EF4-FFF2-40B4-BE49-F238E27FC236}">
                  <a16:creationId xmlns:a16="http://schemas.microsoft.com/office/drawing/2014/main" id="{4A77EB0F-78FF-4CF6-9506-7E867C73DE8C}"/>
                </a:ext>
              </a:extLst>
            </p:cNvPr>
            <p:cNvSpPr/>
            <p:nvPr/>
          </p:nvSpPr>
          <p:spPr bwMode="auto">
            <a:xfrm>
              <a:off x="6135172" y="2083744"/>
              <a:ext cx="158117" cy="164020"/>
            </a:xfrm>
            <a:prstGeom prst="ellipse">
              <a:avLst/>
            </a:prstGeom>
            <a:noFill/>
            <a:ln w="1905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sp>
          <p:nvSpPr>
            <p:cNvPr id="146" name="Rectangle 145">
              <a:extLst>
                <a:ext uri="{FF2B5EF4-FFF2-40B4-BE49-F238E27FC236}">
                  <a16:creationId xmlns:a16="http://schemas.microsoft.com/office/drawing/2014/main" id="{74421D1B-3328-484C-B3B3-AB032485EA4F}"/>
                </a:ext>
              </a:extLst>
            </p:cNvPr>
            <p:cNvSpPr/>
            <p:nvPr/>
          </p:nvSpPr>
          <p:spPr bwMode="auto">
            <a:xfrm>
              <a:off x="5911951" y="2129519"/>
              <a:ext cx="156176" cy="80034"/>
            </a:xfrm>
            <a:prstGeom prst="rect">
              <a:avLst/>
            </a:prstGeom>
            <a:noFill/>
            <a:ln w="19050" cap="sq">
              <a:solidFill>
                <a:schemeClr val="accent1"/>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4"/>
                </a:solidFill>
                <a:effectLst/>
                <a:uLnTx/>
                <a:uFillTx/>
                <a:latin typeface="Segoe UI Semilight"/>
                <a:ea typeface="+mn-ea"/>
                <a:cs typeface="+mn-cs"/>
              </a:endParaRPr>
            </a:p>
          </p:txBody>
        </p:sp>
      </p:grpSp>
      <p:sp>
        <p:nvSpPr>
          <p:cNvPr id="94" name="Rectangle 93">
            <a:extLst>
              <a:ext uri="{FF2B5EF4-FFF2-40B4-BE49-F238E27FC236}">
                <a16:creationId xmlns:a16="http://schemas.microsoft.com/office/drawing/2014/main" id="{75F26C5A-01E6-4891-9830-8280D53F67BF}"/>
              </a:ext>
            </a:extLst>
          </p:cNvPr>
          <p:cNvSpPr/>
          <p:nvPr/>
        </p:nvSpPr>
        <p:spPr bwMode="auto">
          <a:xfrm>
            <a:off x="9772712" y="3241820"/>
            <a:ext cx="768303" cy="276999"/>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FPGAs</a:t>
            </a:r>
          </a:p>
        </p:txBody>
      </p:sp>
      <p:grpSp>
        <p:nvGrpSpPr>
          <p:cNvPr id="52" name="Group 51">
            <a:extLst>
              <a:ext uri="{FF2B5EF4-FFF2-40B4-BE49-F238E27FC236}">
                <a16:creationId xmlns:a16="http://schemas.microsoft.com/office/drawing/2014/main" id="{00626201-0EA5-4F31-9873-DE4C2007884A}"/>
              </a:ext>
            </a:extLst>
          </p:cNvPr>
          <p:cNvGrpSpPr/>
          <p:nvPr/>
        </p:nvGrpSpPr>
        <p:grpSpPr>
          <a:xfrm>
            <a:off x="9938619" y="2701691"/>
            <a:ext cx="436486" cy="436486"/>
            <a:chOff x="10035278" y="3218678"/>
            <a:chExt cx="247374" cy="247374"/>
          </a:xfrm>
        </p:grpSpPr>
        <p:grpSp>
          <p:nvGrpSpPr>
            <p:cNvPr id="17" name="Group 16">
              <a:extLst>
                <a:ext uri="{FF2B5EF4-FFF2-40B4-BE49-F238E27FC236}">
                  <a16:creationId xmlns:a16="http://schemas.microsoft.com/office/drawing/2014/main" id="{A4DE0A66-63BE-444F-A3C8-B19437CC9B01}"/>
                </a:ext>
              </a:extLst>
            </p:cNvPr>
            <p:cNvGrpSpPr/>
            <p:nvPr/>
          </p:nvGrpSpPr>
          <p:grpSpPr>
            <a:xfrm>
              <a:off x="10035278" y="3218678"/>
              <a:ext cx="247374" cy="247374"/>
              <a:chOff x="3485441" y="4505566"/>
              <a:chExt cx="712494" cy="712494"/>
            </a:xfrm>
          </p:grpSpPr>
          <p:sp>
            <p:nvSpPr>
              <p:cNvPr id="11" name="Rectangle 10">
                <a:extLst>
                  <a:ext uri="{FF2B5EF4-FFF2-40B4-BE49-F238E27FC236}">
                    <a16:creationId xmlns:a16="http://schemas.microsoft.com/office/drawing/2014/main" id="{7D7494D9-E917-4B9E-8112-BB8057B5BA30}"/>
                  </a:ext>
                </a:extLst>
              </p:cNvPr>
              <p:cNvSpPr/>
              <p:nvPr/>
            </p:nvSpPr>
            <p:spPr bwMode="auto">
              <a:xfrm>
                <a:off x="3565593" y="4585718"/>
                <a:ext cx="552190" cy="552190"/>
              </a:xfrm>
              <a:prstGeom prst="rect">
                <a:avLst/>
              </a:pr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E7138763-2F11-475E-84E5-496AAB21CCAA}"/>
                  </a:ext>
                </a:extLst>
              </p:cNvPr>
              <p:cNvGrpSpPr/>
              <p:nvPr/>
            </p:nvGrpSpPr>
            <p:grpSpPr>
              <a:xfrm>
                <a:off x="3485441" y="4677750"/>
                <a:ext cx="712494" cy="368126"/>
                <a:chOff x="3485441" y="4677750"/>
                <a:chExt cx="712494" cy="368126"/>
              </a:xfrm>
            </p:grpSpPr>
            <p:grpSp>
              <p:nvGrpSpPr>
                <p:cNvPr id="15" name="Group 14">
                  <a:extLst>
                    <a:ext uri="{FF2B5EF4-FFF2-40B4-BE49-F238E27FC236}">
                      <a16:creationId xmlns:a16="http://schemas.microsoft.com/office/drawing/2014/main" id="{100797A1-7B1B-4251-BE44-5DD4778049CE}"/>
                    </a:ext>
                  </a:extLst>
                </p:cNvPr>
                <p:cNvGrpSpPr/>
                <p:nvPr/>
              </p:nvGrpSpPr>
              <p:grpSpPr>
                <a:xfrm>
                  <a:off x="4117783" y="4677750"/>
                  <a:ext cx="80152" cy="368126"/>
                  <a:chOff x="4117783" y="4677750"/>
                  <a:chExt cx="129006" cy="368126"/>
                </a:xfrm>
              </p:grpSpPr>
              <p:cxnSp>
                <p:nvCxnSpPr>
                  <p:cNvPr id="147" name="Straight Connector 146">
                    <a:extLst>
                      <a:ext uri="{FF2B5EF4-FFF2-40B4-BE49-F238E27FC236}">
                        <a16:creationId xmlns:a16="http://schemas.microsoft.com/office/drawing/2014/main" id="{AE872BB1-B68E-45E7-AE51-8AA53AE01CE9}"/>
                      </a:ext>
                    </a:extLst>
                  </p:cNvPr>
                  <p:cNvCxnSpPr/>
                  <p:nvPr/>
                </p:nvCxnSpPr>
                <p:spPr>
                  <a:xfrm>
                    <a:off x="4117783" y="4677750"/>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AADC0B12-F94C-4B48-ACED-AB5086965960}"/>
                      </a:ext>
                    </a:extLst>
                  </p:cNvPr>
                  <p:cNvCxnSpPr/>
                  <p:nvPr/>
                </p:nvCxnSpPr>
                <p:spPr>
                  <a:xfrm>
                    <a:off x="4117783" y="4769781"/>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AABD08B-EAA9-4FA0-8040-EBE54B0E8BA3}"/>
                      </a:ext>
                    </a:extLst>
                  </p:cNvPr>
                  <p:cNvCxnSpPr/>
                  <p:nvPr/>
                </p:nvCxnSpPr>
                <p:spPr>
                  <a:xfrm>
                    <a:off x="4117783" y="4953845"/>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B64280D-854C-4151-A9FD-BB49569B3701}"/>
                      </a:ext>
                    </a:extLst>
                  </p:cNvPr>
                  <p:cNvCxnSpPr/>
                  <p:nvPr/>
                </p:nvCxnSpPr>
                <p:spPr>
                  <a:xfrm>
                    <a:off x="4117783" y="5045876"/>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60A7B040-9E23-475D-AB0A-626AE69041CC}"/>
                    </a:ext>
                  </a:extLst>
                </p:cNvPr>
                <p:cNvGrpSpPr/>
                <p:nvPr/>
              </p:nvGrpSpPr>
              <p:grpSpPr>
                <a:xfrm>
                  <a:off x="3485441" y="4677750"/>
                  <a:ext cx="80152" cy="368126"/>
                  <a:chOff x="4117783" y="4677750"/>
                  <a:chExt cx="129006" cy="368126"/>
                </a:xfrm>
              </p:grpSpPr>
              <p:cxnSp>
                <p:nvCxnSpPr>
                  <p:cNvPr id="154" name="Straight Connector 153">
                    <a:extLst>
                      <a:ext uri="{FF2B5EF4-FFF2-40B4-BE49-F238E27FC236}">
                        <a16:creationId xmlns:a16="http://schemas.microsoft.com/office/drawing/2014/main" id="{E974CC68-0924-4C6B-9C47-CC812F8C9A88}"/>
                      </a:ext>
                    </a:extLst>
                  </p:cNvPr>
                  <p:cNvCxnSpPr/>
                  <p:nvPr/>
                </p:nvCxnSpPr>
                <p:spPr>
                  <a:xfrm>
                    <a:off x="4117783" y="4677750"/>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0A83D09-A1F2-4DCD-A7DB-C2D464591E96}"/>
                      </a:ext>
                    </a:extLst>
                  </p:cNvPr>
                  <p:cNvCxnSpPr/>
                  <p:nvPr/>
                </p:nvCxnSpPr>
                <p:spPr>
                  <a:xfrm>
                    <a:off x="4117783" y="4769781"/>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209BD5-5126-41AA-9A8E-06B386D56F21}"/>
                      </a:ext>
                    </a:extLst>
                  </p:cNvPr>
                  <p:cNvCxnSpPr/>
                  <p:nvPr/>
                </p:nvCxnSpPr>
                <p:spPr>
                  <a:xfrm>
                    <a:off x="4117783" y="4953845"/>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A55451A-07E6-47D2-8952-84AF4789A0D3}"/>
                      </a:ext>
                    </a:extLst>
                  </p:cNvPr>
                  <p:cNvCxnSpPr/>
                  <p:nvPr/>
                </p:nvCxnSpPr>
                <p:spPr>
                  <a:xfrm>
                    <a:off x="4117783" y="5045876"/>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8" name="Group 157">
                <a:extLst>
                  <a:ext uri="{FF2B5EF4-FFF2-40B4-BE49-F238E27FC236}">
                    <a16:creationId xmlns:a16="http://schemas.microsoft.com/office/drawing/2014/main" id="{C6364F23-6EC9-4109-89EE-E41A6DEFD414}"/>
                  </a:ext>
                </a:extLst>
              </p:cNvPr>
              <p:cNvGrpSpPr/>
              <p:nvPr/>
            </p:nvGrpSpPr>
            <p:grpSpPr>
              <a:xfrm rot="5400000">
                <a:off x="3480396" y="4677750"/>
                <a:ext cx="712494" cy="368126"/>
                <a:chOff x="3485441" y="4677750"/>
                <a:chExt cx="712494" cy="368126"/>
              </a:xfrm>
            </p:grpSpPr>
            <p:grpSp>
              <p:nvGrpSpPr>
                <p:cNvPr id="159" name="Group 158">
                  <a:extLst>
                    <a:ext uri="{FF2B5EF4-FFF2-40B4-BE49-F238E27FC236}">
                      <a16:creationId xmlns:a16="http://schemas.microsoft.com/office/drawing/2014/main" id="{C79AE1A6-E6E5-4C43-806B-5A4FE845EB55}"/>
                    </a:ext>
                  </a:extLst>
                </p:cNvPr>
                <p:cNvGrpSpPr/>
                <p:nvPr/>
              </p:nvGrpSpPr>
              <p:grpSpPr>
                <a:xfrm>
                  <a:off x="4117783" y="4677750"/>
                  <a:ext cx="80152" cy="368126"/>
                  <a:chOff x="4117783" y="4677750"/>
                  <a:chExt cx="129006" cy="368126"/>
                </a:xfrm>
              </p:grpSpPr>
              <p:cxnSp>
                <p:nvCxnSpPr>
                  <p:cNvPr id="165" name="Straight Connector 164">
                    <a:extLst>
                      <a:ext uri="{FF2B5EF4-FFF2-40B4-BE49-F238E27FC236}">
                        <a16:creationId xmlns:a16="http://schemas.microsoft.com/office/drawing/2014/main" id="{1830278C-E780-4F99-8030-7EA114B5E51A}"/>
                      </a:ext>
                    </a:extLst>
                  </p:cNvPr>
                  <p:cNvCxnSpPr/>
                  <p:nvPr/>
                </p:nvCxnSpPr>
                <p:spPr>
                  <a:xfrm>
                    <a:off x="4117783" y="4677750"/>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5C07B4E1-EA8B-424C-BDDE-7283AAE2ADA7}"/>
                      </a:ext>
                    </a:extLst>
                  </p:cNvPr>
                  <p:cNvCxnSpPr/>
                  <p:nvPr/>
                </p:nvCxnSpPr>
                <p:spPr>
                  <a:xfrm>
                    <a:off x="4117783" y="4769781"/>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FFCA47E-362A-423D-A05D-91EDABA974E0}"/>
                      </a:ext>
                    </a:extLst>
                  </p:cNvPr>
                  <p:cNvCxnSpPr/>
                  <p:nvPr/>
                </p:nvCxnSpPr>
                <p:spPr>
                  <a:xfrm>
                    <a:off x="4117783" y="4953845"/>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0C95A7B-60DB-451A-BDDB-128B65A7C2A5}"/>
                      </a:ext>
                    </a:extLst>
                  </p:cNvPr>
                  <p:cNvCxnSpPr/>
                  <p:nvPr/>
                </p:nvCxnSpPr>
                <p:spPr>
                  <a:xfrm>
                    <a:off x="4117783" y="5045876"/>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E85ACBB4-FF06-4F78-8A60-57B3664EB990}"/>
                    </a:ext>
                  </a:extLst>
                </p:cNvPr>
                <p:cNvGrpSpPr/>
                <p:nvPr/>
              </p:nvGrpSpPr>
              <p:grpSpPr>
                <a:xfrm>
                  <a:off x="3485441" y="4677750"/>
                  <a:ext cx="80152" cy="368126"/>
                  <a:chOff x="4117783" y="4677750"/>
                  <a:chExt cx="129006" cy="368126"/>
                </a:xfrm>
              </p:grpSpPr>
              <p:cxnSp>
                <p:nvCxnSpPr>
                  <p:cNvPr id="161" name="Straight Connector 160">
                    <a:extLst>
                      <a:ext uri="{FF2B5EF4-FFF2-40B4-BE49-F238E27FC236}">
                        <a16:creationId xmlns:a16="http://schemas.microsoft.com/office/drawing/2014/main" id="{8E5779F4-A7D9-4599-86DF-5267D050E386}"/>
                      </a:ext>
                    </a:extLst>
                  </p:cNvPr>
                  <p:cNvCxnSpPr/>
                  <p:nvPr/>
                </p:nvCxnSpPr>
                <p:spPr>
                  <a:xfrm>
                    <a:off x="4117783" y="4677750"/>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F042C8A-70EE-4DAA-857D-30EC084A0CC0}"/>
                      </a:ext>
                    </a:extLst>
                  </p:cNvPr>
                  <p:cNvCxnSpPr/>
                  <p:nvPr/>
                </p:nvCxnSpPr>
                <p:spPr>
                  <a:xfrm>
                    <a:off x="4117783" y="4769781"/>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23BBBFA-5F63-46C6-B0AD-29CACD3CA230}"/>
                      </a:ext>
                    </a:extLst>
                  </p:cNvPr>
                  <p:cNvCxnSpPr/>
                  <p:nvPr/>
                </p:nvCxnSpPr>
                <p:spPr>
                  <a:xfrm>
                    <a:off x="4117783" y="4953845"/>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682EF57-0987-4751-8599-A20EC82670E4}"/>
                      </a:ext>
                    </a:extLst>
                  </p:cNvPr>
                  <p:cNvCxnSpPr/>
                  <p:nvPr/>
                </p:nvCxnSpPr>
                <p:spPr>
                  <a:xfrm>
                    <a:off x="4117783" y="5045876"/>
                    <a:ext cx="129006"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18" name="Freeform: Shape 520">
              <a:extLst>
                <a:ext uri="{FF2B5EF4-FFF2-40B4-BE49-F238E27FC236}">
                  <a16:creationId xmlns:a16="http://schemas.microsoft.com/office/drawing/2014/main" id="{937C5A6C-D2F8-4099-9A7B-F5449F9D10F9}"/>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grpSp>
      <p:sp>
        <p:nvSpPr>
          <p:cNvPr id="120" name="Rectangle 119">
            <a:extLst>
              <a:ext uri="{FF2B5EF4-FFF2-40B4-BE49-F238E27FC236}">
                <a16:creationId xmlns:a16="http://schemas.microsoft.com/office/drawing/2014/main" id="{1C2F2BAC-1DC6-4B99-BB21-3B7389BA127D}"/>
              </a:ext>
            </a:extLst>
          </p:cNvPr>
          <p:cNvSpPr/>
          <p:nvPr/>
        </p:nvSpPr>
        <p:spPr bwMode="auto">
          <a:xfrm>
            <a:off x="4294642" y="3603503"/>
            <a:ext cx="3485217" cy="4369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Semilight"/>
                <a:ea typeface="Segoe UI" pitchFamily="34" charset="0"/>
                <a:cs typeface="Segoe UI" pitchFamily="34" charset="0"/>
              </a:rPr>
              <a:t>Deep learning</a:t>
            </a:r>
          </a:p>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light"/>
              <a:ea typeface="+mn-ea"/>
              <a:cs typeface="Segoe UI" pitchFamily="34"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light"/>
                <a:ea typeface="+mn-ea"/>
                <a:cs typeface="Segoe UI" pitchFamily="34" charset="0"/>
              </a:rPr>
              <a:t>N Series</a:t>
            </a:r>
          </a:p>
        </p:txBody>
      </p:sp>
      <p:sp>
        <p:nvSpPr>
          <p:cNvPr id="129" name="Rectangle 128">
            <a:extLst>
              <a:ext uri="{FF2B5EF4-FFF2-40B4-BE49-F238E27FC236}">
                <a16:creationId xmlns:a16="http://schemas.microsoft.com/office/drawing/2014/main" id="{88D7A910-FCCC-4948-9992-5AC842B6F6B5}"/>
              </a:ext>
            </a:extLst>
          </p:cNvPr>
          <p:cNvSpPr/>
          <p:nvPr/>
        </p:nvSpPr>
        <p:spPr bwMode="auto">
          <a:xfrm>
            <a:off x="8640054" y="3603502"/>
            <a:ext cx="3140194" cy="649315"/>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1A1A1A"/>
                </a:solidFill>
                <a:effectLst/>
                <a:uLnTx/>
                <a:uFillTx/>
                <a:latin typeface="Segoe UI Semilight"/>
                <a:ea typeface="Segoe UI" pitchFamily="34" charset="0"/>
                <a:cs typeface="Segoe UI" pitchFamily="34" charset="0"/>
              </a:rPr>
              <a:t>Specialized hardware accelerated deep learning</a:t>
            </a: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light"/>
                <a:ea typeface="+mn-ea"/>
                <a:cs typeface="Segoe UI" pitchFamily="34" charset="0"/>
              </a:rPr>
              <a:t>Project Brainwave</a:t>
            </a:r>
          </a:p>
        </p:txBody>
      </p:sp>
      <p:cxnSp>
        <p:nvCxnSpPr>
          <p:cNvPr id="169" name="Straight Connector 168">
            <a:extLst>
              <a:ext uri="{FF2B5EF4-FFF2-40B4-BE49-F238E27FC236}">
                <a16:creationId xmlns:a16="http://schemas.microsoft.com/office/drawing/2014/main" id="{859C5840-3660-4BC8-A3B5-2786B7F04B4B}"/>
              </a:ext>
            </a:extLst>
          </p:cNvPr>
          <p:cNvCxnSpPr>
            <a:cxnSpLocks/>
          </p:cNvCxnSpPr>
          <p:nvPr/>
        </p:nvCxnSpPr>
        <p:spPr>
          <a:xfrm>
            <a:off x="9553424" y="3603886"/>
            <a:ext cx="1206873"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02D89CCB-BAE5-4C1B-8E99-532830ACA628}"/>
              </a:ext>
            </a:extLst>
          </p:cNvPr>
          <p:cNvCxnSpPr>
            <a:cxnSpLocks/>
          </p:cNvCxnSpPr>
          <p:nvPr/>
        </p:nvCxnSpPr>
        <p:spPr>
          <a:xfrm>
            <a:off x="5385960" y="3606617"/>
            <a:ext cx="1206873" cy="0"/>
          </a:xfrm>
          <a:prstGeom prst="line">
            <a:avLst/>
          </a:prstGeom>
          <a:ln>
            <a:no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CE2AF1BE-A092-4B64-80A0-FE1DC334E6B4}"/>
              </a:ext>
            </a:extLst>
          </p:cNvPr>
          <p:cNvCxnSpPr>
            <a:cxnSpLocks/>
          </p:cNvCxnSpPr>
          <p:nvPr/>
        </p:nvCxnSpPr>
        <p:spPr>
          <a:xfrm>
            <a:off x="1289169" y="3607899"/>
            <a:ext cx="1206873"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30C7164-FAEC-48AB-94B3-8C0952590932}"/>
              </a:ext>
            </a:extLst>
          </p:cNvPr>
          <p:cNvCxnSpPr>
            <a:cxnSpLocks/>
          </p:cNvCxnSpPr>
          <p:nvPr/>
        </p:nvCxnSpPr>
        <p:spPr>
          <a:xfrm>
            <a:off x="5407688" y="3610732"/>
            <a:ext cx="1206873"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675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outVertical)">
                                      <p:cBhvr>
                                        <p:cTn id="7" dur="500"/>
                                        <p:tgtEl>
                                          <p:spTgt spid="5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9" grpId="0"/>
      <p:bldP spid="7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31C2A-371C-48AA-A972-49E3C5CDC5DB}"/>
              </a:ext>
            </a:extLst>
          </p:cNvPr>
          <p:cNvSpPr/>
          <p:nvPr/>
        </p:nvSpPr>
        <p:spPr bwMode="auto">
          <a:xfrm>
            <a:off x="3348628" y="2703684"/>
            <a:ext cx="5452944" cy="2820101"/>
          </a:xfrm>
          <a:prstGeom prst="rect">
            <a:avLst/>
          </a:prstGeom>
          <a:no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D858F36F-537E-4C15-A8C6-1D8EC29C25E3}"/>
              </a:ext>
            </a:extLst>
          </p:cNvPr>
          <p:cNvCxnSpPr>
            <a:cxnSpLocks/>
          </p:cNvCxnSpPr>
          <p:nvPr/>
        </p:nvCxnSpPr>
        <p:spPr>
          <a:xfrm flipH="1">
            <a:off x="3536791" y="2703684"/>
            <a:ext cx="479975"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296B1F-7C5B-49FA-B28C-68CF178EAEC3}"/>
              </a:ext>
            </a:extLst>
          </p:cNvPr>
          <p:cNvCxnSpPr/>
          <p:nvPr/>
        </p:nvCxnSpPr>
        <p:spPr>
          <a:xfrm>
            <a:off x="3348628" y="2632483"/>
            <a:ext cx="0" cy="35748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D7AAE9F-5002-4356-8F3D-9AC68FD0E84E}"/>
              </a:ext>
            </a:extLst>
          </p:cNvPr>
          <p:cNvCxnSpPr/>
          <p:nvPr/>
        </p:nvCxnSpPr>
        <p:spPr>
          <a:xfrm>
            <a:off x="8813572" y="2632483"/>
            <a:ext cx="0" cy="357482"/>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AF9FA63-1659-409A-B8A5-05752C42D3C0}"/>
              </a:ext>
            </a:extLst>
          </p:cNvPr>
          <p:cNvCxnSpPr>
            <a:cxnSpLocks/>
          </p:cNvCxnSpPr>
          <p:nvPr/>
        </p:nvCxnSpPr>
        <p:spPr>
          <a:xfrm flipH="1">
            <a:off x="3226869"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345DFD0-7683-4F51-B75D-173E208B321C}"/>
              </a:ext>
            </a:extLst>
          </p:cNvPr>
          <p:cNvCxnSpPr>
            <a:cxnSpLocks/>
          </p:cNvCxnSpPr>
          <p:nvPr/>
        </p:nvCxnSpPr>
        <p:spPr>
          <a:xfrm flipH="1">
            <a:off x="3226869"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746167-E7F9-444B-9EBE-5286EC447F26}"/>
              </a:ext>
            </a:extLst>
          </p:cNvPr>
          <p:cNvCxnSpPr>
            <a:cxnSpLocks/>
          </p:cNvCxnSpPr>
          <p:nvPr/>
        </p:nvCxnSpPr>
        <p:spPr>
          <a:xfrm flipH="1">
            <a:off x="3226869"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AC9D1471-10A3-4E69-8E65-577E85D7EEE8}"/>
              </a:ext>
            </a:extLst>
          </p:cNvPr>
          <p:cNvCxnSpPr>
            <a:cxnSpLocks/>
          </p:cNvCxnSpPr>
          <p:nvPr/>
        </p:nvCxnSpPr>
        <p:spPr>
          <a:xfrm flipH="1">
            <a:off x="8662274"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8D44BA-03F7-42D8-A064-225225E49E8D}"/>
              </a:ext>
            </a:extLst>
          </p:cNvPr>
          <p:cNvCxnSpPr>
            <a:cxnSpLocks/>
          </p:cNvCxnSpPr>
          <p:nvPr/>
        </p:nvCxnSpPr>
        <p:spPr>
          <a:xfrm flipH="1">
            <a:off x="8662274" y="5523785"/>
            <a:ext cx="313492" cy="0"/>
          </a:xfrm>
          <a:prstGeom prst="line">
            <a:avLst/>
          </a:prstGeom>
          <a:ln w="28575">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177" name="Rectangle 176">
            <a:extLst>
              <a:ext uri="{FF2B5EF4-FFF2-40B4-BE49-F238E27FC236}">
                <a16:creationId xmlns:a16="http://schemas.microsoft.com/office/drawing/2014/main" id="{10B718C0-9319-4366-B49B-250466C6E13A}"/>
              </a:ext>
            </a:extLst>
          </p:cNvPr>
          <p:cNvSpPr/>
          <p:nvPr/>
        </p:nvSpPr>
        <p:spPr bwMode="auto">
          <a:xfrm>
            <a:off x="8583987" y="5285076"/>
            <a:ext cx="505464" cy="35716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6" name="Rectangle 175">
            <a:extLst>
              <a:ext uri="{FF2B5EF4-FFF2-40B4-BE49-F238E27FC236}">
                <a16:creationId xmlns:a16="http://schemas.microsoft.com/office/drawing/2014/main" id="{CC5B8552-71CD-4930-97C2-06DDD77C4E63}"/>
              </a:ext>
            </a:extLst>
          </p:cNvPr>
          <p:cNvSpPr/>
          <p:nvPr/>
        </p:nvSpPr>
        <p:spPr bwMode="auto">
          <a:xfrm>
            <a:off x="5158478" y="5190461"/>
            <a:ext cx="418007" cy="53624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4" name="Rectangle 173">
            <a:extLst>
              <a:ext uri="{FF2B5EF4-FFF2-40B4-BE49-F238E27FC236}">
                <a16:creationId xmlns:a16="http://schemas.microsoft.com/office/drawing/2014/main" id="{632386D2-E87F-49F1-8F1F-C523E8AC55B6}"/>
              </a:ext>
            </a:extLst>
          </p:cNvPr>
          <p:cNvSpPr/>
          <p:nvPr/>
        </p:nvSpPr>
        <p:spPr bwMode="auto">
          <a:xfrm>
            <a:off x="4157386" y="5244651"/>
            <a:ext cx="558998" cy="39759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73" name="Rectangle 172">
            <a:extLst>
              <a:ext uri="{FF2B5EF4-FFF2-40B4-BE49-F238E27FC236}">
                <a16:creationId xmlns:a16="http://schemas.microsoft.com/office/drawing/2014/main" id="{643FBEAC-552E-4666-85C1-2656AD84811C}"/>
              </a:ext>
            </a:extLst>
          </p:cNvPr>
          <p:cNvSpPr/>
          <p:nvPr/>
        </p:nvSpPr>
        <p:spPr bwMode="auto">
          <a:xfrm>
            <a:off x="3178704" y="5190461"/>
            <a:ext cx="411950" cy="6865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itle 2"/>
          <p:cNvSpPr>
            <a:spLocks noGrp="1"/>
          </p:cNvSpPr>
          <p:nvPr>
            <p:ph type="title"/>
          </p:nvPr>
        </p:nvSpPr>
        <p:spPr>
          <a:xfrm>
            <a:off x="588263" y="457200"/>
            <a:ext cx="11018520" cy="1107996"/>
          </a:xfrm>
        </p:spPr>
        <p:txBody>
          <a:bodyPr/>
          <a:lstStyle/>
          <a:p>
            <a:pPr lvl="0" algn="ctr" defTabSz="932472" fontAlgn="base">
              <a:spcAft>
                <a:spcPct val="0"/>
              </a:spcAft>
              <a:defRPr/>
            </a:pPr>
            <a:r>
              <a:rPr lang="en-US">
                <a:cs typeface="Segoe UI Light" panose="020B0502040204020203" pitchFamily="34" charset="0"/>
              </a:rPr>
              <a:t>Flexible deployment</a:t>
            </a:r>
            <a:br>
              <a:rPr lang="en-US">
                <a:cs typeface="Segoe UI Light" panose="020B0502040204020203" pitchFamily="34" charset="0"/>
              </a:rPr>
            </a:br>
            <a:r>
              <a:rPr lang="en-US" sz="1800" b="0" spc="0">
                <a:ln>
                  <a:noFill/>
                </a:ln>
                <a:solidFill>
                  <a:srgbClr val="0078D7"/>
                </a:solidFill>
              </a:rPr>
              <a:t>Deploy and manage models on intelligent cloud and edge</a:t>
            </a:r>
            <a:br>
              <a:rPr lang="en-US" sz="1800"/>
            </a:br>
            <a:endParaRPr lang="en-US" sz="1800" b="0" spc="0">
              <a:ln>
                <a:noFill/>
              </a:ln>
              <a:solidFill>
                <a:srgbClr val="0078D7"/>
              </a:solidFill>
              <a:latin typeface="Segoe UI"/>
            </a:endParaRPr>
          </a:p>
        </p:txBody>
      </p:sp>
      <p:sp>
        <p:nvSpPr>
          <p:cNvPr id="91" name="Rectangle 90">
            <a:extLst>
              <a:ext uri="{FF2B5EF4-FFF2-40B4-BE49-F238E27FC236}">
                <a16:creationId xmlns:a16="http://schemas.microsoft.com/office/drawing/2014/main" id="{2C6A6236-3E67-4B4C-BE93-39D3FF109FFB}"/>
              </a:ext>
            </a:extLst>
          </p:cNvPr>
          <p:cNvSpPr/>
          <p:nvPr/>
        </p:nvSpPr>
        <p:spPr bwMode="auto">
          <a:xfrm>
            <a:off x="5268873" y="5285798"/>
            <a:ext cx="192563" cy="3059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196">
            <a:extLst>
              <a:ext uri="{FF2B5EF4-FFF2-40B4-BE49-F238E27FC236}">
                <a16:creationId xmlns:a16="http://schemas.microsoft.com/office/drawing/2014/main" id="{064A158A-07AA-4BC1-8A67-16F1A7113460}"/>
              </a:ext>
            </a:extLst>
          </p:cNvPr>
          <p:cNvGrpSpPr>
            <a:grpSpLocks noChangeAspect="1"/>
          </p:cNvGrpSpPr>
          <p:nvPr/>
        </p:nvGrpSpPr>
        <p:grpSpPr bwMode="auto">
          <a:xfrm>
            <a:off x="5258382" y="5300635"/>
            <a:ext cx="206310" cy="393126"/>
            <a:chOff x="7261" y="805"/>
            <a:chExt cx="127" cy="242"/>
          </a:xfrm>
          <a:noFill/>
        </p:grpSpPr>
        <p:sp>
          <p:nvSpPr>
            <p:cNvPr id="93" name="Freeform 197">
              <a:extLst>
                <a:ext uri="{FF2B5EF4-FFF2-40B4-BE49-F238E27FC236}">
                  <a16:creationId xmlns:a16="http://schemas.microsoft.com/office/drawing/2014/main" id="{47DE2072-1EFF-4B16-8ADC-98CA1C3139BB}"/>
                </a:ext>
              </a:extLst>
            </p:cNvPr>
            <p:cNvSpPr>
              <a:spLocks/>
            </p:cNvSpPr>
            <p:nvPr/>
          </p:nvSpPr>
          <p:spPr bwMode="auto">
            <a:xfrm>
              <a:off x="7323" y="805"/>
              <a:ext cx="65" cy="194"/>
            </a:xfrm>
            <a:custGeom>
              <a:avLst/>
              <a:gdLst>
                <a:gd name="T0" fmla="*/ 90 w 90"/>
                <a:gd name="T1" fmla="*/ 166 h 268"/>
                <a:gd name="T2" fmla="*/ 90 w 90"/>
                <a:gd name="T3" fmla="*/ 46 h 268"/>
                <a:gd name="T4" fmla="*/ 45 w 90"/>
                <a:gd name="T5" fmla="*/ 0 h 268"/>
                <a:gd name="T6" fmla="*/ 0 w 90"/>
                <a:gd name="T7" fmla="*/ 46 h 268"/>
                <a:gd name="T8" fmla="*/ 0 w 90"/>
                <a:gd name="T9" fmla="*/ 268 h 268"/>
              </a:gdLst>
              <a:ahLst/>
              <a:cxnLst>
                <a:cxn ang="0">
                  <a:pos x="T0" y="T1"/>
                </a:cxn>
                <a:cxn ang="0">
                  <a:pos x="T2" y="T3"/>
                </a:cxn>
                <a:cxn ang="0">
                  <a:pos x="T4" y="T5"/>
                </a:cxn>
                <a:cxn ang="0">
                  <a:pos x="T6" y="T7"/>
                </a:cxn>
                <a:cxn ang="0">
                  <a:pos x="T8" y="T9"/>
                </a:cxn>
              </a:cxnLst>
              <a:rect l="0" t="0" r="r" b="b"/>
              <a:pathLst>
                <a:path w="90" h="268">
                  <a:moveTo>
                    <a:pt x="90" y="166"/>
                  </a:moveTo>
                  <a:cubicBezTo>
                    <a:pt x="90" y="46"/>
                    <a:pt x="90" y="46"/>
                    <a:pt x="90" y="46"/>
                  </a:cubicBezTo>
                  <a:cubicBezTo>
                    <a:pt x="90" y="20"/>
                    <a:pt x="70"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5" name="Freeform 198">
              <a:extLst>
                <a:ext uri="{FF2B5EF4-FFF2-40B4-BE49-F238E27FC236}">
                  <a16:creationId xmlns:a16="http://schemas.microsoft.com/office/drawing/2014/main" id="{75221B70-A0DB-49B7-AF1D-3C17C890EC37}"/>
                </a:ext>
              </a:extLst>
            </p:cNvPr>
            <p:cNvSpPr>
              <a:spLocks/>
            </p:cNvSpPr>
            <p:nvPr/>
          </p:nvSpPr>
          <p:spPr bwMode="auto">
            <a:xfrm>
              <a:off x="7261" y="805"/>
              <a:ext cx="95" cy="194"/>
            </a:xfrm>
            <a:custGeom>
              <a:avLst/>
              <a:gdLst>
                <a:gd name="T0" fmla="*/ 131 w 131"/>
                <a:gd name="T1" fmla="*/ 0 h 268"/>
                <a:gd name="T2" fmla="*/ 45 w 131"/>
                <a:gd name="T3" fmla="*/ 0 h 268"/>
                <a:gd name="T4" fmla="*/ 0 w 131"/>
                <a:gd name="T5" fmla="*/ 46 h 268"/>
                <a:gd name="T6" fmla="*/ 0 w 131"/>
                <a:gd name="T7" fmla="*/ 268 h 268"/>
              </a:gdLst>
              <a:ahLst/>
              <a:cxnLst>
                <a:cxn ang="0">
                  <a:pos x="T0" y="T1"/>
                </a:cxn>
                <a:cxn ang="0">
                  <a:pos x="T2" y="T3"/>
                </a:cxn>
                <a:cxn ang="0">
                  <a:pos x="T4" y="T5"/>
                </a:cxn>
                <a:cxn ang="0">
                  <a:pos x="T6" y="T7"/>
                </a:cxn>
              </a:cxnLst>
              <a:rect l="0" t="0" r="r" b="b"/>
              <a:pathLst>
                <a:path w="131" h="268">
                  <a:moveTo>
                    <a:pt x="131" y="0"/>
                  </a:moveTo>
                  <a:cubicBezTo>
                    <a:pt x="45" y="0"/>
                    <a:pt x="45" y="0"/>
                    <a:pt x="45" y="0"/>
                  </a:cubicBezTo>
                  <a:cubicBezTo>
                    <a:pt x="20" y="0"/>
                    <a:pt x="0" y="20"/>
                    <a:pt x="0" y="46"/>
                  </a:cubicBezTo>
                  <a:cubicBezTo>
                    <a:pt x="0" y="268"/>
                    <a:pt x="0" y="268"/>
                    <a:pt x="0" y="268"/>
                  </a:cubicBezTo>
                </a:path>
              </a:pathLst>
            </a:cu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6" name="Freeform 199">
              <a:extLst>
                <a:ext uri="{FF2B5EF4-FFF2-40B4-BE49-F238E27FC236}">
                  <a16:creationId xmlns:a16="http://schemas.microsoft.com/office/drawing/2014/main" id="{BD320A31-1017-4F57-90E1-FD938C866E9C}"/>
                </a:ext>
              </a:extLst>
            </p:cNvPr>
            <p:cNvSpPr>
              <a:spLocks/>
            </p:cNvSpPr>
            <p:nvPr/>
          </p:nvSpPr>
          <p:spPr bwMode="auto">
            <a:xfrm>
              <a:off x="7322" y="992"/>
              <a:ext cx="66" cy="55"/>
            </a:xfrm>
            <a:custGeom>
              <a:avLst/>
              <a:gdLst>
                <a:gd name="T0" fmla="*/ 91 w 91"/>
                <a:gd name="T1" fmla="*/ 0 h 77"/>
                <a:gd name="T2" fmla="*/ 91 w 91"/>
                <a:gd name="T3" fmla="*/ 32 h 77"/>
                <a:gd name="T4" fmla="*/ 46 w 91"/>
                <a:gd name="T5" fmla="*/ 77 h 77"/>
                <a:gd name="T6" fmla="*/ 0 w 91"/>
                <a:gd name="T7" fmla="*/ 32 h 77"/>
                <a:gd name="T8" fmla="*/ 0 w 91"/>
                <a:gd name="T9" fmla="*/ 6 h 77"/>
              </a:gdLst>
              <a:ahLst/>
              <a:cxnLst>
                <a:cxn ang="0">
                  <a:pos x="T0" y="T1"/>
                </a:cxn>
                <a:cxn ang="0">
                  <a:pos x="T2" y="T3"/>
                </a:cxn>
                <a:cxn ang="0">
                  <a:pos x="T4" y="T5"/>
                </a:cxn>
                <a:cxn ang="0">
                  <a:pos x="T6" y="T7"/>
                </a:cxn>
                <a:cxn ang="0">
                  <a:pos x="T8" y="T9"/>
                </a:cxn>
              </a:cxnLst>
              <a:rect l="0" t="0" r="r" b="b"/>
              <a:pathLst>
                <a:path w="91" h="77">
                  <a:moveTo>
                    <a:pt x="91" y="0"/>
                  </a:moveTo>
                  <a:cubicBezTo>
                    <a:pt x="91" y="32"/>
                    <a:pt x="91" y="32"/>
                    <a:pt x="91" y="32"/>
                  </a:cubicBezTo>
                  <a:cubicBezTo>
                    <a:pt x="91" y="57"/>
                    <a:pt x="71" y="77"/>
                    <a:pt x="46" y="77"/>
                  </a:cubicBezTo>
                  <a:cubicBezTo>
                    <a:pt x="21" y="77"/>
                    <a:pt x="0" y="57"/>
                    <a:pt x="0" y="32"/>
                  </a:cubicBezTo>
                  <a:cubicBezTo>
                    <a:pt x="0" y="6"/>
                    <a:pt x="0" y="6"/>
                    <a:pt x="0" y="6"/>
                  </a:cubicBezTo>
                </a:path>
              </a:pathLst>
            </a:cu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7" name="Freeform 200">
              <a:extLst>
                <a:ext uri="{FF2B5EF4-FFF2-40B4-BE49-F238E27FC236}">
                  <a16:creationId xmlns:a16="http://schemas.microsoft.com/office/drawing/2014/main" id="{D9874F76-1178-4036-926A-A125ADC0088B}"/>
                </a:ext>
              </a:extLst>
            </p:cNvPr>
            <p:cNvSpPr>
              <a:spLocks/>
            </p:cNvSpPr>
            <p:nvPr/>
          </p:nvSpPr>
          <p:spPr bwMode="auto">
            <a:xfrm>
              <a:off x="7261" y="996"/>
              <a:ext cx="95" cy="51"/>
            </a:xfrm>
            <a:custGeom>
              <a:avLst/>
              <a:gdLst>
                <a:gd name="T0" fmla="*/ 131 w 131"/>
                <a:gd name="T1" fmla="*/ 71 h 71"/>
                <a:gd name="T2" fmla="*/ 45 w 131"/>
                <a:gd name="T3" fmla="*/ 71 h 71"/>
                <a:gd name="T4" fmla="*/ 0 w 131"/>
                <a:gd name="T5" fmla="*/ 26 h 71"/>
                <a:gd name="T6" fmla="*/ 0 w 131"/>
                <a:gd name="T7" fmla="*/ 0 h 71"/>
              </a:gdLst>
              <a:ahLst/>
              <a:cxnLst>
                <a:cxn ang="0">
                  <a:pos x="T0" y="T1"/>
                </a:cxn>
                <a:cxn ang="0">
                  <a:pos x="T2" y="T3"/>
                </a:cxn>
                <a:cxn ang="0">
                  <a:pos x="T4" y="T5"/>
                </a:cxn>
                <a:cxn ang="0">
                  <a:pos x="T6" y="T7"/>
                </a:cxn>
              </a:cxnLst>
              <a:rect l="0" t="0" r="r" b="b"/>
              <a:pathLst>
                <a:path w="131" h="71">
                  <a:moveTo>
                    <a:pt x="131" y="71"/>
                  </a:moveTo>
                  <a:cubicBezTo>
                    <a:pt x="45" y="71"/>
                    <a:pt x="45" y="71"/>
                    <a:pt x="45" y="71"/>
                  </a:cubicBezTo>
                  <a:cubicBezTo>
                    <a:pt x="20" y="71"/>
                    <a:pt x="0" y="51"/>
                    <a:pt x="0" y="26"/>
                  </a:cubicBezTo>
                  <a:cubicBezTo>
                    <a:pt x="0" y="0"/>
                    <a:pt x="0" y="0"/>
                    <a:pt x="0" y="0"/>
                  </a:cubicBezTo>
                </a:path>
              </a:pathLst>
            </a:cu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Oval 201">
              <a:extLst>
                <a:ext uri="{FF2B5EF4-FFF2-40B4-BE49-F238E27FC236}">
                  <a16:creationId xmlns:a16="http://schemas.microsoft.com/office/drawing/2014/main" id="{3FFA8A7E-CEDA-4488-A8B2-65BC12E744AD}"/>
                </a:ext>
              </a:extLst>
            </p:cNvPr>
            <p:cNvSpPr>
              <a:spLocks noChangeArrowheads="1"/>
            </p:cNvSpPr>
            <p:nvPr/>
          </p:nvSpPr>
          <p:spPr bwMode="auto">
            <a:xfrm>
              <a:off x="7287" y="878"/>
              <a:ext cx="9" cy="8"/>
            </a:xfrm>
            <a:prstGeom prst="ellipse">
              <a:avLst/>
            </a:pr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9" name="Oval 202">
              <a:extLst>
                <a:ext uri="{FF2B5EF4-FFF2-40B4-BE49-F238E27FC236}">
                  <a16:creationId xmlns:a16="http://schemas.microsoft.com/office/drawing/2014/main" id="{39D53719-0A04-48F0-8231-BE40B773B67C}"/>
                </a:ext>
              </a:extLst>
            </p:cNvPr>
            <p:cNvSpPr>
              <a:spLocks noChangeArrowheads="1"/>
            </p:cNvSpPr>
            <p:nvPr/>
          </p:nvSpPr>
          <p:spPr bwMode="auto">
            <a:xfrm>
              <a:off x="7287" y="923"/>
              <a:ext cx="9" cy="8"/>
            </a:xfrm>
            <a:prstGeom prst="ellipse">
              <a:avLst/>
            </a:pr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1" name="Oval 203">
              <a:extLst>
                <a:ext uri="{FF2B5EF4-FFF2-40B4-BE49-F238E27FC236}">
                  <a16:creationId xmlns:a16="http://schemas.microsoft.com/office/drawing/2014/main" id="{DE20EAB7-B881-48DA-A7C1-47644C076995}"/>
                </a:ext>
              </a:extLst>
            </p:cNvPr>
            <p:cNvSpPr>
              <a:spLocks noChangeArrowheads="1"/>
            </p:cNvSpPr>
            <p:nvPr/>
          </p:nvSpPr>
          <p:spPr bwMode="auto">
            <a:xfrm>
              <a:off x="7287" y="967"/>
              <a:ext cx="9" cy="8"/>
            </a:xfrm>
            <a:prstGeom prst="ellipse">
              <a:avLst/>
            </a:prstGeom>
            <a:grpFill/>
            <a:ln w="15875" cap="rnd">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104" name="Freeform 41">
            <a:extLst>
              <a:ext uri="{FF2B5EF4-FFF2-40B4-BE49-F238E27FC236}">
                <a16:creationId xmlns:a16="http://schemas.microsoft.com/office/drawing/2014/main" id="{1642E5DA-53B1-4CDC-B413-E2983663A94F}"/>
              </a:ext>
            </a:extLst>
          </p:cNvPr>
          <p:cNvSpPr>
            <a:spLocks noEditPoints="1"/>
          </p:cNvSpPr>
          <p:nvPr/>
        </p:nvSpPr>
        <p:spPr bwMode="auto">
          <a:xfrm>
            <a:off x="4200899" y="5326867"/>
            <a:ext cx="444074" cy="277547"/>
          </a:xfrm>
          <a:custGeom>
            <a:avLst/>
            <a:gdLst>
              <a:gd name="T0" fmla="*/ 208 w 208"/>
              <a:gd name="T1" fmla="*/ 54 h 130"/>
              <a:gd name="T2" fmla="*/ 208 w 208"/>
              <a:gd name="T3" fmla="*/ 130 h 130"/>
              <a:gd name="T4" fmla="*/ 0 w 208"/>
              <a:gd name="T5" fmla="*/ 130 h 130"/>
              <a:gd name="T6" fmla="*/ 0 w 208"/>
              <a:gd name="T7" fmla="*/ 54 h 130"/>
              <a:gd name="T8" fmla="*/ 40 w 208"/>
              <a:gd name="T9" fmla="*/ 24 h 130"/>
              <a:gd name="T10" fmla="*/ 40 w 208"/>
              <a:gd name="T11" fmla="*/ 54 h 130"/>
              <a:gd name="T12" fmla="*/ 85 w 208"/>
              <a:gd name="T13" fmla="*/ 24 h 130"/>
              <a:gd name="T14" fmla="*/ 85 w 208"/>
              <a:gd name="T15" fmla="*/ 54 h 130"/>
              <a:gd name="T16" fmla="*/ 208 w 208"/>
              <a:gd name="T17" fmla="*/ 54 h 130"/>
              <a:gd name="T18" fmla="*/ 163 w 208"/>
              <a:gd name="T19" fmla="*/ 54 h 130"/>
              <a:gd name="T20" fmla="*/ 153 w 208"/>
              <a:gd name="T21" fmla="*/ 0 h 130"/>
              <a:gd name="T22" fmla="*/ 144 w 208"/>
              <a:gd name="T23" fmla="*/ 0 h 130"/>
              <a:gd name="T24" fmla="*/ 136 w 208"/>
              <a:gd name="T25" fmla="*/ 54 h 130"/>
              <a:gd name="T26" fmla="*/ 200 w 208"/>
              <a:gd name="T27" fmla="*/ 54 h 130"/>
              <a:gd name="T28" fmla="*/ 189 w 208"/>
              <a:gd name="T29" fmla="*/ 0 h 130"/>
              <a:gd name="T30" fmla="*/ 180 w 208"/>
              <a:gd name="T31" fmla="*/ 0 h 130"/>
              <a:gd name="T32" fmla="*/ 171 w 208"/>
              <a:gd name="T33" fmla="*/ 54 h 130"/>
              <a:gd name="T34" fmla="*/ 30 w 208"/>
              <a:gd name="T35" fmla="*/ 77 h 130"/>
              <a:gd name="T36" fmla="*/ 19 w 208"/>
              <a:gd name="T37" fmla="*/ 77 h 130"/>
              <a:gd name="T38" fmla="*/ 19 w 208"/>
              <a:gd name="T39" fmla="*/ 88 h 130"/>
              <a:gd name="T40" fmla="*/ 30 w 208"/>
              <a:gd name="T41" fmla="*/ 88 h 130"/>
              <a:gd name="T42" fmla="*/ 30 w 208"/>
              <a:gd name="T43" fmla="*/ 77 h 130"/>
              <a:gd name="T44" fmla="*/ 69 w 208"/>
              <a:gd name="T45" fmla="*/ 77 h 130"/>
              <a:gd name="T46" fmla="*/ 59 w 208"/>
              <a:gd name="T47" fmla="*/ 77 h 130"/>
              <a:gd name="T48" fmla="*/ 59 w 208"/>
              <a:gd name="T49" fmla="*/ 88 h 130"/>
              <a:gd name="T50" fmla="*/ 69 w 208"/>
              <a:gd name="T51" fmla="*/ 88 h 130"/>
              <a:gd name="T52" fmla="*/ 69 w 208"/>
              <a:gd name="T53" fmla="*/ 77 h 130"/>
              <a:gd name="T54" fmla="*/ 109 w 208"/>
              <a:gd name="T55" fmla="*/ 77 h 130"/>
              <a:gd name="T56" fmla="*/ 99 w 208"/>
              <a:gd name="T57" fmla="*/ 77 h 130"/>
              <a:gd name="T58" fmla="*/ 99 w 208"/>
              <a:gd name="T59" fmla="*/ 88 h 130"/>
              <a:gd name="T60" fmla="*/ 109 w 208"/>
              <a:gd name="T61" fmla="*/ 88 h 130"/>
              <a:gd name="T62" fmla="*/ 109 w 208"/>
              <a:gd name="T63" fmla="*/ 77 h 130"/>
              <a:gd name="T64" fmla="*/ 149 w 208"/>
              <a:gd name="T65" fmla="*/ 77 h 130"/>
              <a:gd name="T66" fmla="*/ 139 w 208"/>
              <a:gd name="T67" fmla="*/ 77 h 130"/>
              <a:gd name="T68" fmla="*/ 139 w 208"/>
              <a:gd name="T69" fmla="*/ 88 h 130"/>
              <a:gd name="T70" fmla="*/ 149 w 208"/>
              <a:gd name="T71" fmla="*/ 88 h 130"/>
              <a:gd name="T72" fmla="*/ 149 w 208"/>
              <a:gd name="T73" fmla="*/ 77 h 130"/>
              <a:gd name="T74" fmla="*/ 189 w 208"/>
              <a:gd name="T75" fmla="*/ 77 h 130"/>
              <a:gd name="T76" fmla="*/ 179 w 208"/>
              <a:gd name="T77" fmla="*/ 77 h 130"/>
              <a:gd name="T78" fmla="*/ 179 w 208"/>
              <a:gd name="T79" fmla="*/ 88 h 130"/>
              <a:gd name="T80" fmla="*/ 189 w 208"/>
              <a:gd name="T81" fmla="*/ 88 h 130"/>
              <a:gd name="T82" fmla="*/ 189 w 208"/>
              <a:gd name="T83" fmla="*/ 7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8" h="130">
                <a:moveTo>
                  <a:pt x="208" y="54"/>
                </a:moveTo>
                <a:lnTo>
                  <a:pt x="208" y="130"/>
                </a:lnTo>
                <a:lnTo>
                  <a:pt x="0" y="130"/>
                </a:lnTo>
                <a:lnTo>
                  <a:pt x="0" y="54"/>
                </a:lnTo>
                <a:lnTo>
                  <a:pt x="40" y="24"/>
                </a:lnTo>
                <a:lnTo>
                  <a:pt x="40" y="54"/>
                </a:lnTo>
                <a:lnTo>
                  <a:pt x="85" y="24"/>
                </a:lnTo>
                <a:lnTo>
                  <a:pt x="85" y="54"/>
                </a:lnTo>
                <a:lnTo>
                  <a:pt x="208" y="54"/>
                </a:lnTo>
                <a:moveTo>
                  <a:pt x="163" y="54"/>
                </a:moveTo>
                <a:lnTo>
                  <a:pt x="153" y="0"/>
                </a:lnTo>
                <a:lnTo>
                  <a:pt x="144" y="0"/>
                </a:lnTo>
                <a:lnTo>
                  <a:pt x="136" y="54"/>
                </a:lnTo>
                <a:moveTo>
                  <a:pt x="200" y="54"/>
                </a:moveTo>
                <a:lnTo>
                  <a:pt x="189" y="0"/>
                </a:lnTo>
                <a:lnTo>
                  <a:pt x="180" y="0"/>
                </a:lnTo>
                <a:lnTo>
                  <a:pt x="171" y="54"/>
                </a:lnTo>
                <a:moveTo>
                  <a:pt x="30" y="77"/>
                </a:moveTo>
                <a:lnTo>
                  <a:pt x="19" y="77"/>
                </a:lnTo>
                <a:lnTo>
                  <a:pt x="19" y="88"/>
                </a:lnTo>
                <a:lnTo>
                  <a:pt x="30" y="88"/>
                </a:lnTo>
                <a:lnTo>
                  <a:pt x="30" y="77"/>
                </a:lnTo>
                <a:moveTo>
                  <a:pt x="69" y="77"/>
                </a:moveTo>
                <a:lnTo>
                  <a:pt x="59" y="77"/>
                </a:lnTo>
                <a:lnTo>
                  <a:pt x="59" y="88"/>
                </a:lnTo>
                <a:lnTo>
                  <a:pt x="69" y="88"/>
                </a:lnTo>
                <a:lnTo>
                  <a:pt x="69" y="77"/>
                </a:lnTo>
                <a:moveTo>
                  <a:pt x="109" y="77"/>
                </a:moveTo>
                <a:lnTo>
                  <a:pt x="99" y="77"/>
                </a:lnTo>
                <a:lnTo>
                  <a:pt x="99" y="88"/>
                </a:lnTo>
                <a:lnTo>
                  <a:pt x="109" y="88"/>
                </a:lnTo>
                <a:lnTo>
                  <a:pt x="109" y="77"/>
                </a:lnTo>
                <a:moveTo>
                  <a:pt x="149" y="77"/>
                </a:moveTo>
                <a:lnTo>
                  <a:pt x="139" y="77"/>
                </a:lnTo>
                <a:lnTo>
                  <a:pt x="139" y="88"/>
                </a:lnTo>
                <a:lnTo>
                  <a:pt x="149" y="88"/>
                </a:lnTo>
                <a:lnTo>
                  <a:pt x="149" y="77"/>
                </a:lnTo>
                <a:moveTo>
                  <a:pt x="189" y="77"/>
                </a:moveTo>
                <a:lnTo>
                  <a:pt x="179" y="77"/>
                </a:lnTo>
                <a:lnTo>
                  <a:pt x="179" y="88"/>
                </a:lnTo>
                <a:lnTo>
                  <a:pt x="189" y="88"/>
                </a:lnTo>
                <a:lnTo>
                  <a:pt x="189" y="77"/>
                </a:lnTo>
              </a:path>
            </a:pathLst>
          </a:custGeom>
          <a:solidFill>
            <a:schemeClr val="bg1"/>
          </a:solid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05" name="Group 8">
            <a:extLst>
              <a:ext uri="{FF2B5EF4-FFF2-40B4-BE49-F238E27FC236}">
                <a16:creationId xmlns:a16="http://schemas.microsoft.com/office/drawing/2014/main" id="{68A58FD1-AD74-4055-8049-D57CFF8DBF5F}"/>
              </a:ext>
            </a:extLst>
          </p:cNvPr>
          <p:cNvGrpSpPr>
            <a:grpSpLocks noChangeAspect="1"/>
          </p:cNvGrpSpPr>
          <p:nvPr/>
        </p:nvGrpSpPr>
        <p:grpSpPr bwMode="auto">
          <a:xfrm>
            <a:off x="6992780" y="5307918"/>
            <a:ext cx="419900" cy="341169"/>
            <a:chOff x="5458" y="3157"/>
            <a:chExt cx="304" cy="247"/>
          </a:xfrm>
          <a:solidFill>
            <a:schemeClr val="bg1"/>
          </a:solidFill>
        </p:grpSpPr>
        <p:sp>
          <p:nvSpPr>
            <p:cNvPr id="106" name="Freeform 9">
              <a:extLst>
                <a:ext uri="{FF2B5EF4-FFF2-40B4-BE49-F238E27FC236}">
                  <a16:creationId xmlns:a16="http://schemas.microsoft.com/office/drawing/2014/main" id="{904394E6-5075-44F1-ADD8-6EF489678AEE}"/>
                </a:ext>
              </a:extLst>
            </p:cNvPr>
            <p:cNvSpPr>
              <a:spLocks noEditPoints="1"/>
            </p:cNvSpPr>
            <p:nvPr/>
          </p:nvSpPr>
          <p:spPr bwMode="auto">
            <a:xfrm>
              <a:off x="5521" y="3157"/>
              <a:ext cx="241" cy="247"/>
            </a:xfrm>
            <a:custGeom>
              <a:avLst/>
              <a:gdLst>
                <a:gd name="T0" fmla="*/ 35 w 334"/>
                <a:gd name="T1" fmla="*/ 160 h 341"/>
                <a:gd name="T2" fmla="*/ 35 w 334"/>
                <a:gd name="T3" fmla="*/ 61 h 341"/>
                <a:gd name="T4" fmla="*/ 60 w 334"/>
                <a:gd name="T5" fmla="*/ 36 h 341"/>
                <a:gd name="T6" fmla="*/ 266 w 334"/>
                <a:gd name="T7" fmla="*/ 36 h 341"/>
                <a:gd name="T8" fmla="*/ 291 w 334"/>
                <a:gd name="T9" fmla="*/ 61 h 341"/>
                <a:gd name="T10" fmla="*/ 291 w 334"/>
                <a:gd name="T11" fmla="*/ 273 h 341"/>
                <a:gd name="T12" fmla="*/ 266 w 334"/>
                <a:gd name="T13" fmla="*/ 298 h 341"/>
                <a:gd name="T14" fmla="*/ 266 w 334"/>
                <a:gd name="T15" fmla="*/ 298 h 341"/>
                <a:gd name="T16" fmla="*/ 84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5 w 334"/>
                <a:gd name="T35" fmla="*/ 0 h 341"/>
                <a:gd name="T36" fmla="*/ 255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5 w 334"/>
                <a:gd name="T59" fmla="*/ 78 h 341"/>
                <a:gd name="T60" fmla="*/ 0 w 334"/>
                <a:gd name="T61" fmla="*/ 78 h 341"/>
                <a:gd name="T62" fmla="*/ 35 w 334"/>
                <a:gd name="T63" fmla="*/ 121 h 341"/>
                <a:gd name="T64" fmla="*/ 0 w 334"/>
                <a:gd name="T65" fmla="*/ 121 h 341"/>
                <a:gd name="T66" fmla="*/ 35 w 334"/>
                <a:gd name="T67" fmla="*/ 163 h 341"/>
                <a:gd name="T68" fmla="*/ 0 w 334"/>
                <a:gd name="T69" fmla="*/ 163 h 341"/>
                <a:gd name="T70" fmla="*/ 121 w 334"/>
                <a:gd name="T71" fmla="*/ 298 h 341"/>
                <a:gd name="T72" fmla="*/ 121 w 334"/>
                <a:gd name="T73" fmla="*/ 341 h 341"/>
                <a:gd name="T74" fmla="*/ 163 w 334"/>
                <a:gd name="T75" fmla="*/ 341 h 341"/>
                <a:gd name="T76" fmla="*/ 163 w 334"/>
                <a:gd name="T77" fmla="*/ 298 h 341"/>
                <a:gd name="T78" fmla="*/ 206 w 334"/>
                <a:gd name="T79" fmla="*/ 298 h 341"/>
                <a:gd name="T80" fmla="*/ 206 w 334"/>
                <a:gd name="T81" fmla="*/ 341 h 341"/>
                <a:gd name="T82" fmla="*/ 255 w 334"/>
                <a:gd name="T83" fmla="*/ 298 h 341"/>
                <a:gd name="T84" fmla="*/ 255 w 334"/>
                <a:gd name="T8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341">
                  <a:moveTo>
                    <a:pt x="35" y="160"/>
                  </a:moveTo>
                  <a:cubicBezTo>
                    <a:pt x="35" y="65"/>
                    <a:pt x="35" y="61"/>
                    <a:pt x="35" y="61"/>
                  </a:cubicBezTo>
                  <a:cubicBezTo>
                    <a:pt x="35" y="45"/>
                    <a:pt x="48" y="36"/>
                    <a:pt x="60" y="36"/>
                  </a:cubicBezTo>
                  <a:cubicBezTo>
                    <a:pt x="266" y="36"/>
                    <a:pt x="266" y="36"/>
                    <a:pt x="266" y="36"/>
                  </a:cubicBezTo>
                  <a:cubicBezTo>
                    <a:pt x="282" y="36"/>
                    <a:pt x="291" y="45"/>
                    <a:pt x="291" y="61"/>
                  </a:cubicBezTo>
                  <a:cubicBezTo>
                    <a:pt x="291" y="273"/>
                    <a:pt x="291" y="273"/>
                    <a:pt x="291" y="273"/>
                  </a:cubicBezTo>
                  <a:cubicBezTo>
                    <a:pt x="291" y="286"/>
                    <a:pt x="282" y="298"/>
                    <a:pt x="266" y="298"/>
                  </a:cubicBezTo>
                  <a:cubicBezTo>
                    <a:pt x="266" y="298"/>
                    <a:pt x="266" y="298"/>
                    <a:pt x="266" y="298"/>
                  </a:cubicBezTo>
                  <a:cubicBezTo>
                    <a:pt x="161" y="298"/>
                    <a:pt x="110" y="298"/>
                    <a:pt x="84" y="298"/>
                  </a:cubicBezTo>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5" y="0"/>
                  </a:moveTo>
                  <a:cubicBezTo>
                    <a:pt x="255" y="36"/>
                    <a:pt x="255" y="36"/>
                    <a:pt x="255"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5" y="78"/>
                  </a:moveTo>
                  <a:cubicBezTo>
                    <a:pt x="0" y="78"/>
                    <a:pt x="0" y="78"/>
                    <a:pt x="0" y="78"/>
                  </a:cubicBezTo>
                  <a:moveTo>
                    <a:pt x="35" y="121"/>
                  </a:moveTo>
                  <a:cubicBezTo>
                    <a:pt x="0" y="121"/>
                    <a:pt x="0" y="121"/>
                    <a:pt x="0" y="121"/>
                  </a:cubicBezTo>
                  <a:moveTo>
                    <a:pt x="35" y="163"/>
                  </a:moveTo>
                  <a:cubicBezTo>
                    <a:pt x="0" y="163"/>
                    <a:pt x="0" y="163"/>
                    <a:pt x="0" y="163"/>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5" y="298"/>
                  </a:moveTo>
                  <a:cubicBezTo>
                    <a:pt x="255" y="341"/>
                    <a:pt x="255" y="341"/>
                    <a:pt x="255" y="341"/>
                  </a:cubicBez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7" name="Freeform 10">
              <a:extLst>
                <a:ext uri="{FF2B5EF4-FFF2-40B4-BE49-F238E27FC236}">
                  <a16:creationId xmlns:a16="http://schemas.microsoft.com/office/drawing/2014/main" id="{CDA5059E-F7E3-4517-8B9A-EEA414941600}"/>
                </a:ext>
              </a:extLst>
            </p:cNvPr>
            <p:cNvSpPr>
              <a:spLocks noEditPoints="1"/>
            </p:cNvSpPr>
            <p:nvPr/>
          </p:nvSpPr>
          <p:spPr bwMode="auto">
            <a:xfrm>
              <a:off x="5458" y="3262"/>
              <a:ext cx="138" cy="141"/>
            </a:xfrm>
            <a:custGeom>
              <a:avLst/>
              <a:gdLst>
                <a:gd name="T0" fmla="*/ 153 w 191"/>
                <a:gd name="T1" fmla="*/ 171 h 195"/>
                <a:gd name="T2" fmla="*/ 35 w 191"/>
                <a:gd name="T3" fmla="*/ 171 h 195"/>
                <a:gd name="T4" fmla="*/ 21 w 191"/>
                <a:gd name="T5" fmla="*/ 156 h 195"/>
                <a:gd name="T6" fmla="*/ 21 w 191"/>
                <a:gd name="T7" fmla="*/ 35 h 195"/>
                <a:gd name="T8" fmla="*/ 35 w 191"/>
                <a:gd name="T9" fmla="*/ 20 h 195"/>
                <a:gd name="T10" fmla="*/ 153 w 191"/>
                <a:gd name="T11" fmla="*/ 20 h 195"/>
                <a:gd name="T12" fmla="*/ 167 w 191"/>
                <a:gd name="T13" fmla="*/ 35 h 195"/>
                <a:gd name="T14" fmla="*/ 167 w 191"/>
                <a:gd name="T15" fmla="*/ 156 h 195"/>
                <a:gd name="T16" fmla="*/ 153 w 191"/>
                <a:gd name="T17" fmla="*/ 171 h 195"/>
                <a:gd name="T18" fmla="*/ 45 w 191"/>
                <a:gd name="T19" fmla="*/ 20 h 195"/>
                <a:gd name="T20" fmla="*/ 45 w 191"/>
                <a:gd name="T21" fmla="*/ 0 h 195"/>
                <a:gd name="T22" fmla="*/ 69 w 191"/>
                <a:gd name="T23" fmla="*/ 20 h 195"/>
                <a:gd name="T24" fmla="*/ 69 w 191"/>
                <a:gd name="T25" fmla="*/ 0 h 195"/>
                <a:gd name="T26" fmla="*/ 94 w 191"/>
                <a:gd name="T27" fmla="*/ 0 h 195"/>
                <a:gd name="T28" fmla="*/ 94 w 191"/>
                <a:gd name="T29" fmla="*/ 20 h 195"/>
                <a:gd name="T30" fmla="*/ 118 w 191"/>
                <a:gd name="T31" fmla="*/ 0 h 195"/>
                <a:gd name="T32" fmla="*/ 118 w 191"/>
                <a:gd name="T33" fmla="*/ 20 h 195"/>
                <a:gd name="T34" fmla="*/ 146 w 191"/>
                <a:gd name="T35" fmla="*/ 0 h 195"/>
                <a:gd name="T36" fmla="*/ 146 w 191"/>
                <a:gd name="T37" fmla="*/ 20 h 195"/>
                <a:gd name="T38" fmla="*/ 191 w 191"/>
                <a:gd name="T39" fmla="*/ 45 h 195"/>
                <a:gd name="T40" fmla="*/ 167 w 191"/>
                <a:gd name="T41" fmla="*/ 45 h 195"/>
                <a:gd name="T42" fmla="*/ 191 w 191"/>
                <a:gd name="T43" fmla="*/ 69 h 195"/>
                <a:gd name="T44" fmla="*/ 167 w 191"/>
                <a:gd name="T45" fmla="*/ 69 h 195"/>
                <a:gd name="T46" fmla="*/ 191 w 191"/>
                <a:gd name="T47" fmla="*/ 93 h 195"/>
                <a:gd name="T48" fmla="*/ 167 w 191"/>
                <a:gd name="T49" fmla="*/ 93 h 195"/>
                <a:gd name="T50" fmla="*/ 191 w 191"/>
                <a:gd name="T51" fmla="*/ 122 h 195"/>
                <a:gd name="T52" fmla="*/ 167 w 191"/>
                <a:gd name="T53" fmla="*/ 122 h 195"/>
                <a:gd name="T54" fmla="*/ 191 w 191"/>
                <a:gd name="T55" fmla="*/ 146 h 195"/>
                <a:gd name="T56" fmla="*/ 167 w 191"/>
                <a:gd name="T57" fmla="*/ 146 h 195"/>
                <a:gd name="T58" fmla="*/ 21 w 191"/>
                <a:gd name="T59" fmla="*/ 45 h 195"/>
                <a:gd name="T60" fmla="*/ 0 w 191"/>
                <a:gd name="T61" fmla="*/ 45 h 195"/>
                <a:gd name="T62" fmla="*/ 21 w 191"/>
                <a:gd name="T63" fmla="*/ 69 h 195"/>
                <a:gd name="T64" fmla="*/ 0 w 191"/>
                <a:gd name="T65" fmla="*/ 69 h 195"/>
                <a:gd name="T66" fmla="*/ 21 w 191"/>
                <a:gd name="T67" fmla="*/ 93 h 195"/>
                <a:gd name="T68" fmla="*/ 0 w 191"/>
                <a:gd name="T69" fmla="*/ 93 h 195"/>
                <a:gd name="T70" fmla="*/ 21 w 191"/>
                <a:gd name="T71" fmla="*/ 122 h 195"/>
                <a:gd name="T72" fmla="*/ 0 w 191"/>
                <a:gd name="T73" fmla="*/ 122 h 195"/>
                <a:gd name="T74" fmla="*/ 21 w 191"/>
                <a:gd name="T75" fmla="*/ 146 h 195"/>
                <a:gd name="T76" fmla="*/ 0 w 191"/>
                <a:gd name="T77" fmla="*/ 146 h 195"/>
                <a:gd name="T78" fmla="*/ 45 w 191"/>
                <a:gd name="T79" fmla="*/ 171 h 195"/>
                <a:gd name="T80" fmla="*/ 45 w 191"/>
                <a:gd name="T81" fmla="*/ 195 h 195"/>
                <a:gd name="T82" fmla="*/ 69 w 191"/>
                <a:gd name="T83" fmla="*/ 171 h 195"/>
                <a:gd name="T84" fmla="*/ 69 w 191"/>
                <a:gd name="T85" fmla="*/ 195 h 195"/>
                <a:gd name="T86" fmla="*/ 94 w 191"/>
                <a:gd name="T87" fmla="*/ 195 h 195"/>
                <a:gd name="T88" fmla="*/ 94 w 191"/>
                <a:gd name="T89" fmla="*/ 171 h 195"/>
                <a:gd name="T90" fmla="*/ 118 w 191"/>
                <a:gd name="T91" fmla="*/ 171 h 195"/>
                <a:gd name="T92" fmla="*/ 118 w 191"/>
                <a:gd name="T93" fmla="*/ 195 h 195"/>
                <a:gd name="T94" fmla="*/ 146 w 191"/>
                <a:gd name="T95" fmla="*/ 171 h 195"/>
                <a:gd name="T96" fmla="*/ 146 w 191"/>
                <a:gd name="T9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1" h="195">
                  <a:moveTo>
                    <a:pt x="153" y="171"/>
                  </a:moveTo>
                  <a:cubicBezTo>
                    <a:pt x="35" y="171"/>
                    <a:pt x="35" y="171"/>
                    <a:pt x="35" y="171"/>
                  </a:cubicBezTo>
                  <a:cubicBezTo>
                    <a:pt x="28" y="171"/>
                    <a:pt x="21" y="163"/>
                    <a:pt x="21" y="156"/>
                  </a:cubicBezTo>
                  <a:cubicBezTo>
                    <a:pt x="21" y="35"/>
                    <a:pt x="21" y="35"/>
                    <a:pt x="21" y="35"/>
                  </a:cubicBezTo>
                  <a:cubicBezTo>
                    <a:pt x="21" y="26"/>
                    <a:pt x="28" y="20"/>
                    <a:pt x="35" y="20"/>
                  </a:cubicBezTo>
                  <a:cubicBezTo>
                    <a:pt x="153" y="20"/>
                    <a:pt x="153" y="20"/>
                    <a:pt x="153" y="20"/>
                  </a:cubicBezTo>
                  <a:cubicBezTo>
                    <a:pt x="162" y="20"/>
                    <a:pt x="167" y="26"/>
                    <a:pt x="167" y="35"/>
                  </a:cubicBezTo>
                  <a:cubicBezTo>
                    <a:pt x="167" y="156"/>
                    <a:pt x="167" y="156"/>
                    <a:pt x="167" y="156"/>
                  </a:cubicBezTo>
                  <a:cubicBezTo>
                    <a:pt x="167" y="163"/>
                    <a:pt x="162" y="171"/>
                    <a:pt x="153" y="171"/>
                  </a:cubicBezTo>
                  <a:close/>
                  <a:moveTo>
                    <a:pt x="45" y="20"/>
                  </a:moveTo>
                  <a:cubicBezTo>
                    <a:pt x="45" y="0"/>
                    <a:pt x="45" y="0"/>
                    <a:pt x="45" y="0"/>
                  </a:cubicBezTo>
                  <a:moveTo>
                    <a:pt x="69" y="20"/>
                  </a:moveTo>
                  <a:cubicBezTo>
                    <a:pt x="69" y="0"/>
                    <a:pt x="69" y="0"/>
                    <a:pt x="69" y="0"/>
                  </a:cubicBezTo>
                  <a:moveTo>
                    <a:pt x="94" y="0"/>
                  </a:moveTo>
                  <a:cubicBezTo>
                    <a:pt x="94" y="20"/>
                    <a:pt x="94" y="20"/>
                    <a:pt x="94" y="20"/>
                  </a:cubicBezTo>
                  <a:moveTo>
                    <a:pt x="118" y="0"/>
                  </a:moveTo>
                  <a:cubicBezTo>
                    <a:pt x="118" y="20"/>
                    <a:pt x="118" y="20"/>
                    <a:pt x="118" y="20"/>
                  </a:cubicBezTo>
                  <a:moveTo>
                    <a:pt x="146" y="0"/>
                  </a:moveTo>
                  <a:cubicBezTo>
                    <a:pt x="146" y="20"/>
                    <a:pt x="146" y="20"/>
                    <a:pt x="146" y="20"/>
                  </a:cubicBezTo>
                  <a:moveTo>
                    <a:pt x="191" y="45"/>
                  </a:moveTo>
                  <a:cubicBezTo>
                    <a:pt x="167" y="45"/>
                    <a:pt x="167" y="45"/>
                    <a:pt x="167" y="45"/>
                  </a:cubicBezTo>
                  <a:moveTo>
                    <a:pt x="191" y="69"/>
                  </a:moveTo>
                  <a:cubicBezTo>
                    <a:pt x="167" y="69"/>
                    <a:pt x="167" y="69"/>
                    <a:pt x="167" y="69"/>
                  </a:cubicBezTo>
                  <a:moveTo>
                    <a:pt x="191" y="93"/>
                  </a:moveTo>
                  <a:cubicBezTo>
                    <a:pt x="167" y="93"/>
                    <a:pt x="167" y="93"/>
                    <a:pt x="167" y="93"/>
                  </a:cubicBezTo>
                  <a:moveTo>
                    <a:pt x="191" y="122"/>
                  </a:moveTo>
                  <a:cubicBezTo>
                    <a:pt x="167" y="122"/>
                    <a:pt x="167" y="122"/>
                    <a:pt x="167" y="122"/>
                  </a:cubicBezTo>
                  <a:moveTo>
                    <a:pt x="191" y="146"/>
                  </a:moveTo>
                  <a:cubicBezTo>
                    <a:pt x="167" y="146"/>
                    <a:pt x="167" y="146"/>
                    <a:pt x="167" y="146"/>
                  </a:cubicBezTo>
                  <a:moveTo>
                    <a:pt x="21" y="45"/>
                  </a:moveTo>
                  <a:cubicBezTo>
                    <a:pt x="0" y="45"/>
                    <a:pt x="0" y="45"/>
                    <a:pt x="0" y="45"/>
                  </a:cubicBezTo>
                  <a:moveTo>
                    <a:pt x="21" y="69"/>
                  </a:moveTo>
                  <a:cubicBezTo>
                    <a:pt x="0" y="69"/>
                    <a:pt x="0" y="69"/>
                    <a:pt x="0" y="69"/>
                  </a:cubicBezTo>
                  <a:moveTo>
                    <a:pt x="21" y="93"/>
                  </a:moveTo>
                  <a:cubicBezTo>
                    <a:pt x="0" y="93"/>
                    <a:pt x="0" y="93"/>
                    <a:pt x="0" y="93"/>
                  </a:cubicBezTo>
                  <a:moveTo>
                    <a:pt x="21" y="122"/>
                  </a:moveTo>
                  <a:cubicBezTo>
                    <a:pt x="0" y="122"/>
                    <a:pt x="0" y="122"/>
                    <a:pt x="0" y="122"/>
                  </a:cubicBezTo>
                  <a:moveTo>
                    <a:pt x="21" y="146"/>
                  </a:moveTo>
                  <a:cubicBezTo>
                    <a:pt x="0" y="146"/>
                    <a:pt x="0" y="146"/>
                    <a:pt x="0" y="146"/>
                  </a:cubicBezTo>
                  <a:moveTo>
                    <a:pt x="45" y="171"/>
                  </a:moveTo>
                  <a:cubicBezTo>
                    <a:pt x="45" y="195"/>
                    <a:pt x="45" y="195"/>
                    <a:pt x="45" y="195"/>
                  </a:cubicBezTo>
                  <a:moveTo>
                    <a:pt x="69" y="171"/>
                  </a:moveTo>
                  <a:cubicBezTo>
                    <a:pt x="69" y="195"/>
                    <a:pt x="69" y="195"/>
                    <a:pt x="69" y="195"/>
                  </a:cubicBezTo>
                  <a:moveTo>
                    <a:pt x="94" y="195"/>
                  </a:moveTo>
                  <a:cubicBezTo>
                    <a:pt x="94" y="171"/>
                    <a:pt x="94" y="171"/>
                    <a:pt x="94" y="171"/>
                  </a:cubicBezTo>
                  <a:moveTo>
                    <a:pt x="118" y="171"/>
                  </a:moveTo>
                  <a:cubicBezTo>
                    <a:pt x="118" y="195"/>
                    <a:pt x="118" y="195"/>
                    <a:pt x="118" y="195"/>
                  </a:cubicBezTo>
                  <a:moveTo>
                    <a:pt x="146" y="171"/>
                  </a:moveTo>
                  <a:cubicBezTo>
                    <a:pt x="146" y="195"/>
                    <a:pt x="146" y="195"/>
                    <a:pt x="146" y="195"/>
                  </a:cubicBez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601"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useBgFill="1">
        <p:nvSpPr>
          <p:cNvPr id="111" name="Rectangle 110">
            <a:extLst>
              <a:ext uri="{FF2B5EF4-FFF2-40B4-BE49-F238E27FC236}">
                <a16:creationId xmlns:a16="http://schemas.microsoft.com/office/drawing/2014/main" id="{27AC5A16-EEB1-4387-ADEF-0C8B6A1C32D7}"/>
              </a:ext>
            </a:extLst>
          </p:cNvPr>
          <p:cNvSpPr/>
          <p:nvPr/>
        </p:nvSpPr>
        <p:spPr bwMode="auto">
          <a:xfrm>
            <a:off x="5984526" y="5308811"/>
            <a:ext cx="500262" cy="36516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car" title="Icon of a car">
            <a:extLst>
              <a:ext uri="{FF2B5EF4-FFF2-40B4-BE49-F238E27FC236}">
                <a16:creationId xmlns:a16="http://schemas.microsoft.com/office/drawing/2014/main" id="{4C5B8955-8AE3-4B58-A8D0-A3532AF9837C}"/>
              </a:ext>
            </a:extLst>
          </p:cNvPr>
          <p:cNvSpPr>
            <a:spLocks noChangeAspect="1" noEditPoints="1"/>
          </p:cNvSpPr>
          <p:nvPr/>
        </p:nvSpPr>
        <p:spPr bwMode="auto">
          <a:xfrm>
            <a:off x="3210962" y="5342015"/>
            <a:ext cx="345306" cy="264602"/>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solidFill>
            <a:schemeClr val="bg1"/>
          </a:solid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6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Rectangle 120">
            <a:extLst>
              <a:ext uri="{FF2B5EF4-FFF2-40B4-BE49-F238E27FC236}">
                <a16:creationId xmlns:a16="http://schemas.microsoft.com/office/drawing/2014/main" id="{5530B847-D94C-4C37-880B-A206335A504B}"/>
              </a:ext>
            </a:extLst>
          </p:cNvPr>
          <p:cNvSpPr/>
          <p:nvPr/>
        </p:nvSpPr>
        <p:spPr bwMode="auto">
          <a:xfrm rot="5400000">
            <a:off x="7936425" y="5360683"/>
            <a:ext cx="192563" cy="3059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eye_2">
            <a:extLst>
              <a:ext uri="{FF2B5EF4-FFF2-40B4-BE49-F238E27FC236}">
                <a16:creationId xmlns:a16="http://schemas.microsoft.com/office/drawing/2014/main" id="{94BC1124-E2ED-4A85-9E7A-4B95DA0BB1E8}"/>
              </a:ext>
            </a:extLst>
          </p:cNvPr>
          <p:cNvSpPr>
            <a:spLocks noChangeAspect="1" noEditPoints="1"/>
          </p:cNvSpPr>
          <p:nvPr/>
        </p:nvSpPr>
        <p:spPr bwMode="auto">
          <a:xfrm>
            <a:off x="7847885" y="5425721"/>
            <a:ext cx="348284" cy="193245"/>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Rectangle 122">
            <a:extLst>
              <a:ext uri="{FF2B5EF4-FFF2-40B4-BE49-F238E27FC236}">
                <a16:creationId xmlns:a16="http://schemas.microsoft.com/office/drawing/2014/main" id="{ECFE573A-133F-4D96-B37F-A3313A1262A8}"/>
              </a:ext>
            </a:extLst>
          </p:cNvPr>
          <p:cNvSpPr/>
          <p:nvPr/>
        </p:nvSpPr>
        <p:spPr bwMode="auto">
          <a:xfrm>
            <a:off x="8583987" y="5154796"/>
            <a:ext cx="353239" cy="6958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4">
            <a:extLst>
              <a:ext uri="{FF2B5EF4-FFF2-40B4-BE49-F238E27FC236}">
                <a16:creationId xmlns:a16="http://schemas.microsoft.com/office/drawing/2014/main" id="{80FA4B23-D35E-41B0-BDBB-0B1C974905EE}"/>
              </a:ext>
            </a:extLst>
          </p:cNvPr>
          <p:cNvGrpSpPr>
            <a:grpSpLocks noChangeAspect="1"/>
          </p:cNvGrpSpPr>
          <p:nvPr/>
        </p:nvGrpSpPr>
        <p:grpSpPr bwMode="auto">
          <a:xfrm>
            <a:off x="8631374" y="5321563"/>
            <a:ext cx="408667" cy="251486"/>
            <a:chOff x="5597" y="3096"/>
            <a:chExt cx="546" cy="336"/>
          </a:xfrm>
          <a:solidFill>
            <a:schemeClr val="bg1"/>
          </a:solidFill>
        </p:grpSpPr>
        <p:sp>
          <p:nvSpPr>
            <p:cNvPr id="125" name="Rectangle 5">
              <a:extLst>
                <a:ext uri="{FF2B5EF4-FFF2-40B4-BE49-F238E27FC236}">
                  <a16:creationId xmlns:a16="http://schemas.microsoft.com/office/drawing/2014/main" id="{61C20E71-D359-4B99-AA47-CFD0BF5E83F3}"/>
                </a:ext>
              </a:extLst>
            </p:cNvPr>
            <p:cNvSpPr>
              <a:spLocks noChangeArrowheads="1"/>
            </p:cNvSpPr>
            <p:nvPr/>
          </p:nvSpPr>
          <p:spPr bwMode="auto">
            <a:xfrm>
              <a:off x="5597" y="3096"/>
              <a:ext cx="169" cy="336"/>
            </a:xfrm>
            <a:prstGeom prst="rect">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6" name="Freeform 6">
              <a:extLst>
                <a:ext uri="{FF2B5EF4-FFF2-40B4-BE49-F238E27FC236}">
                  <a16:creationId xmlns:a16="http://schemas.microsoft.com/office/drawing/2014/main" id="{AF2E9635-6C53-4320-AE04-8451DBB74BED}"/>
                </a:ext>
              </a:extLst>
            </p:cNvPr>
            <p:cNvSpPr>
              <a:spLocks/>
            </p:cNvSpPr>
            <p:nvPr/>
          </p:nvSpPr>
          <p:spPr bwMode="auto">
            <a:xfrm>
              <a:off x="5766" y="3337"/>
              <a:ext cx="80" cy="95"/>
            </a:xfrm>
            <a:custGeom>
              <a:avLst/>
              <a:gdLst>
                <a:gd name="T0" fmla="*/ 80 w 80"/>
                <a:gd name="T1" fmla="*/ 0 h 95"/>
                <a:gd name="T2" fmla="*/ 80 w 80"/>
                <a:gd name="T3" fmla="*/ 26 h 95"/>
                <a:gd name="T4" fmla="*/ 0 w 80"/>
                <a:gd name="T5" fmla="*/ 95 h 95"/>
              </a:gdLst>
              <a:ahLst/>
              <a:cxnLst>
                <a:cxn ang="0">
                  <a:pos x="T0" y="T1"/>
                </a:cxn>
                <a:cxn ang="0">
                  <a:pos x="T2" y="T3"/>
                </a:cxn>
                <a:cxn ang="0">
                  <a:pos x="T4" y="T5"/>
                </a:cxn>
              </a:cxnLst>
              <a:rect l="0" t="0" r="r" b="b"/>
              <a:pathLst>
                <a:path w="80" h="95">
                  <a:moveTo>
                    <a:pt x="80" y="0"/>
                  </a:moveTo>
                  <a:lnTo>
                    <a:pt x="80" y="26"/>
                  </a:lnTo>
                  <a:lnTo>
                    <a:pt x="0" y="95"/>
                  </a:ln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7" name="Freeform 7">
              <a:extLst>
                <a:ext uri="{FF2B5EF4-FFF2-40B4-BE49-F238E27FC236}">
                  <a16:creationId xmlns:a16="http://schemas.microsoft.com/office/drawing/2014/main" id="{812384B7-F36B-4B30-84ED-05DC68ED5CFB}"/>
                </a:ext>
              </a:extLst>
            </p:cNvPr>
            <p:cNvSpPr>
              <a:spLocks/>
            </p:cNvSpPr>
            <p:nvPr/>
          </p:nvSpPr>
          <p:spPr bwMode="auto">
            <a:xfrm>
              <a:off x="5766" y="3096"/>
              <a:ext cx="80" cy="96"/>
            </a:xfrm>
            <a:custGeom>
              <a:avLst/>
              <a:gdLst>
                <a:gd name="T0" fmla="*/ 0 w 80"/>
                <a:gd name="T1" fmla="*/ 0 h 96"/>
                <a:gd name="T2" fmla="*/ 80 w 80"/>
                <a:gd name="T3" fmla="*/ 74 h 96"/>
                <a:gd name="T4" fmla="*/ 80 w 80"/>
                <a:gd name="T5" fmla="*/ 96 h 96"/>
              </a:gdLst>
              <a:ahLst/>
              <a:cxnLst>
                <a:cxn ang="0">
                  <a:pos x="T0" y="T1"/>
                </a:cxn>
                <a:cxn ang="0">
                  <a:pos x="T2" y="T3"/>
                </a:cxn>
                <a:cxn ang="0">
                  <a:pos x="T4" y="T5"/>
                </a:cxn>
              </a:cxnLst>
              <a:rect l="0" t="0" r="r" b="b"/>
              <a:pathLst>
                <a:path w="80" h="96">
                  <a:moveTo>
                    <a:pt x="0" y="0"/>
                  </a:moveTo>
                  <a:lnTo>
                    <a:pt x="80" y="74"/>
                  </a:lnTo>
                  <a:lnTo>
                    <a:pt x="80" y="96"/>
                  </a:ln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28" name="Line 8">
              <a:extLst>
                <a:ext uri="{FF2B5EF4-FFF2-40B4-BE49-F238E27FC236}">
                  <a16:creationId xmlns:a16="http://schemas.microsoft.com/office/drawing/2014/main" id="{85EC08C8-19CA-4743-8BEA-C8D470096969}"/>
                </a:ext>
              </a:extLst>
            </p:cNvPr>
            <p:cNvSpPr>
              <a:spLocks noChangeShapeType="1"/>
            </p:cNvSpPr>
            <p:nvPr/>
          </p:nvSpPr>
          <p:spPr bwMode="auto">
            <a:xfrm>
              <a:off x="5597" y="3205"/>
              <a:ext cx="169" cy="0"/>
            </a:xfrm>
            <a:prstGeom prst="line">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0" name="Line 9">
              <a:extLst>
                <a:ext uri="{FF2B5EF4-FFF2-40B4-BE49-F238E27FC236}">
                  <a16:creationId xmlns:a16="http://schemas.microsoft.com/office/drawing/2014/main" id="{7F8E9AC1-1530-46B8-9BFE-53DD9CE3B2E3}"/>
                </a:ext>
              </a:extLst>
            </p:cNvPr>
            <p:cNvSpPr>
              <a:spLocks noChangeShapeType="1"/>
            </p:cNvSpPr>
            <p:nvPr/>
          </p:nvSpPr>
          <p:spPr bwMode="auto">
            <a:xfrm>
              <a:off x="5597" y="3325"/>
              <a:ext cx="169" cy="0"/>
            </a:xfrm>
            <a:prstGeom prst="line">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1" name="Rectangle 10">
              <a:extLst>
                <a:ext uri="{FF2B5EF4-FFF2-40B4-BE49-F238E27FC236}">
                  <a16:creationId xmlns:a16="http://schemas.microsoft.com/office/drawing/2014/main" id="{5B4FFE70-B69C-4FA4-92DF-4BD631F694AC}"/>
                </a:ext>
              </a:extLst>
            </p:cNvPr>
            <p:cNvSpPr>
              <a:spLocks noChangeArrowheads="1"/>
            </p:cNvSpPr>
            <p:nvPr/>
          </p:nvSpPr>
          <p:spPr bwMode="auto">
            <a:xfrm>
              <a:off x="5974" y="3096"/>
              <a:ext cx="169" cy="336"/>
            </a:xfrm>
            <a:prstGeom prst="rect">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2" name="Freeform 11">
              <a:extLst>
                <a:ext uri="{FF2B5EF4-FFF2-40B4-BE49-F238E27FC236}">
                  <a16:creationId xmlns:a16="http://schemas.microsoft.com/office/drawing/2014/main" id="{4FD5FE06-B777-4145-83CB-053DAF678A93}"/>
                </a:ext>
              </a:extLst>
            </p:cNvPr>
            <p:cNvSpPr>
              <a:spLocks/>
            </p:cNvSpPr>
            <p:nvPr/>
          </p:nvSpPr>
          <p:spPr bwMode="auto">
            <a:xfrm>
              <a:off x="5894" y="3336"/>
              <a:ext cx="80" cy="96"/>
            </a:xfrm>
            <a:custGeom>
              <a:avLst/>
              <a:gdLst>
                <a:gd name="T0" fmla="*/ 0 w 80"/>
                <a:gd name="T1" fmla="*/ 0 h 96"/>
                <a:gd name="T2" fmla="*/ 0 w 80"/>
                <a:gd name="T3" fmla="*/ 27 h 96"/>
                <a:gd name="T4" fmla="*/ 80 w 80"/>
                <a:gd name="T5" fmla="*/ 96 h 96"/>
              </a:gdLst>
              <a:ahLst/>
              <a:cxnLst>
                <a:cxn ang="0">
                  <a:pos x="T0" y="T1"/>
                </a:cxn>
                <a:cxn ang="0">
                  <a:pos x="T2" y="T3"/>
                </a:cxn>
                <a:cxn ang="0">
                  <a:pos x="T4" y="T5"/>
                </a:cxn>
              </a:cxnLst>
              <a:rect l="0" t="0" r="r" b="b"/>
              <a:pathLst>
                <a:path w="80" h="96">
                  <a:moveTo>
                    <a:pt x="0" y="0"/>
                  </a:moveTo>
                  <a:lnTo>
                    <a:pt x="0" y="27"/>
                  </a:lnTo>
                  <a:lnTo>
                    <a:pt x="80" y="96"/>
                  </a:ln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3" name="Freeform 12">
              <a:extLst>
                <a:ext uri="{FF2B5EF4-FFF2-40B4-BE49-F238E27FC236}">
                  <a16:creationId xmlns:a16="http://schemas.microsoft.com/office/drawing/2014/main" id="{A226DFF3-FD1A-44ED-9F20-D9952C952DD9}"/>
                </a:ext>
              </a:extLst>
            </p:cNvPr>
            <p:cNvSpPr>
              <a:spLocks/>
            </p:cNvSpPr>
            <p:nvPr/>
          </p:nvSpPr>
          <p:spPr bwMode="auto">
            <a:xfrm>
              <a:off x="5894" y="3096"/>
              <a:ext cx="80" cy="94"/>
            </a:xfrm>
            <a:custGeom>
              <a:avLst/>
              <a:gdLst>
                <a:gd name="T0" fmla="*/ 80 w 80"/>
                <a:gd name="T1" fmla="*/ 0 h 94"/>
                <a:gd name="T2" fmla="*/ 0 w 80"/>
                <a:gd name="T3" fmla="*/ 74 h 94"/>
                <a:gd name="T4" fmla="*/ 0 w 80"/>
                <a:gd name="T5" fmla="*/ 94 h 94"/>
              </a:gdLst>
              <a:ahLst/>
              <a:cxnLst>
                <a:cxn ang="0">
                  <a:pos x="T0" y="T1"/>
                </a:cxn>
                <a:cxn ang="0">
                  <a:pos x="T2" y="T3"/>
                </a:cxn>
                <a:cxn ang="0">
                  <a:pos x="T4" y="T5"/>
                </a:cxn>
              </a:cxnLst>
              <a:rect l="0" t="0" r="r" b="b"/>
              <a:pathLst>
                <a:path w="80" h="94">
                  <a:moveTo>
                    <a:pt x="80" y="0"/>
                  </a:moveTo>
                  <a:lnTo>
                    <a:pt x="0" y="74"/>
                  </a:lnTo>
                  <a:lnTo>
                    <a:pt x="0" y="94"/>
                  </a:lnTo>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6" name="Line 13">
              <a:extLst>
                <a:ext uri="{FF2B5EF4-FFF2-40B4-BE49-F238E27FC236}">
                  <a16:creationId xmlns:a16="http://schemas.microsoft.com/office/drawing/2014/main" id="{08758C86-6EA6-4239-B5EF-5D5C069DB8DA}"/>
                </a:ext>
              </a:extLst>
            </p:cNvPr>
            <p:cNvSpPr>
              <a:spLocks noChangeShapeType="1"/>
            </p:cNvSpPr>
            <p:nvPr/>
          </p:nvSpPr>
          <p:spPr bwMode="auto">
            <a:xfrm flipH="1">
              <a:off x="5974" y="3205"/>
              <a:ext cx="169" cy="0"/>
            </a:xfrm>
            <a:prstGeom prst="line">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7" name="Line 14">
              <a:extLst>
                <a:ext uri="{FF2B5EF4-FFF2-40B4-BE49-F238E27FC236}">
                  <a16:creationId xmlns:a16="http://schemas.microsoft.com/office/drawing/2014/main" id="{29FB7082-9A28-44A0-9AB0-C781ABC1D129}"/>
                </a:ext>
              </a:extLst>
            </p:cNvPr>
            <p:cNvSpPr>
              <a:spLocks noChangeShapeType="1"/>
            </p:cNvSpPr>
            <p:nvPr/>
          </p:nvSpPr>
          <p:spPr bwMode="auto">
            <a:xfrm flipH="1">
              <a:off x="5974" y="3325"/>
              <a:ext cx="169" cy="0"/>
            </a:xfrm>
            <a:prstGeom prst="line">
              <a:avLst/>
            </a:pr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8" name="Freeform 15">
              <a:extLst>
                <a:ext uri="{FF2B5EF4-FFF2-40B4-BE49-F238E27FC236}">
                  <a16:creationId xmlns:a16="http://schemas.microsoft.com/office/drawing/2014/main" id="{CF30A191-6563-4A47-B38D-F892AA6EEED5}"/>
                </a:ext>
              </a:extLst>
            </p:cNvPr>
            <p:cNvSpPr>
              <a:spLocks noEditPoints="1"/>
            </p:cNvSpPr>
            <p:nvPr/>
          </p:nvSpPr>
          <p:spPr bwMode="auto">
            <a:xfrm>
              <a:off x="5797" y="3207"/>
              <a:ext cx="146" cy="47"/>
            </a:xfrm>
            <a:custGeom>
              <a:avLst/>
              <a:gdLst>
                <a:gd name="T0" fmla="*/ 0 w 196"/>
                <a:gd name="T1" fmla="*/ 0 h 63"/>
                <a:gd name="T2" fmla="*/ 0 w 196"/>
                <a:gd name="T3" fmla="*/ 63 h 63"/>
                <a:gd name="T4" fmla="*/ 118 w 196"/>
                <a:gd name="T5" fmla="*/ 0 h 63"/>
                <a:gd name="T6" fmla="*/ 118 w 196"/>
                <a:gd name="T7" fmla="*/ 63 h 63"/>
                <a:gd name="T8" fmla="*/ 79 w 196"/>
                <a:gd name="T9" fmla="*/ 42 h 63"/>
                <a:gd name="T10" fmla="*/ 79 w 196"/>
                <a:gd name="T11" fmla="*/ 20 h 63"/>
                <a:gd name="T12" fmla="*/ 59 w 196"/>
                <a:gd name="T13" fmla="*/ 0 h 63"/>
                <a:gd name="T14" fmla="*/ 59 w 196"/>
                <a:gd name="T15" fmla="*/ 0 h 63"/>
                <a:gd name="T16" fmla="*/ 38 w 196"/>
                <a:gd name="T17" fmla="*/ 20 h 63"/>
                <a:gd name="T18" fmla="*/ 38 w 196"/>
                <a:gd name="T19" fmla="*/ 42 h 63"/>
                <a:gd name="T20" fmla="*/ 59 w 196"/>
                <a:gd name="T21" fmla="*/ 63 h 63"/>
                <a:gd name="T22" fmla="*/ 59 w 196"/>
                <a:gd name="T23" fmla="*/ 63 h 63"/>
                <a:gd name="T24" fmla="*/ 79 w 196"/>
                <a:gd name="T25" fmla="*/ 42 h 63"/>
                <a:gd name="T26" fmla="*/ 196 w 196"/>
                <a:gd name="T27" fmla="*/ 42 h 63"/>
                <a:gd name="T28" fmla="*/ 196 w 196"/>
                <a:gd name="T29" fmla="*/ 20 h 63"/>
                <a:gd name="T30" fmla="*/ 175 w 196"/>
                <a:gd name="T31" fmla="*/ 0 h 63"/>
                <a:gd name="T32" fmla="*/ 175 w 196"/>
                <a:gd name="T33" fmla="*/ 0 h 63"/>
                <a:gd name="T34" fmla="*/ 156 w 196"/>
                <a:gd name="T35" fmla="*/ 20 h 63"/>
                <a:gd name="T36" fmla="*/ 156 w 196"/>
                <a:gd name="T37" fmla="*/ 42 h 63"/>
                <a:gd name="T38" fmla="*/ 175 w 196"/>
                <a:gd name="T39" fmla="*/ 63 h 63"/>
                <a:gd name="T40" fmla="*/ 175 w 196"/>
                <a:gd name="T41" fmla="*/ 63 h 63"/>
                <a:gd name="T42" fmla="*/ 196 w 196"/>
                <a:gd name="T43"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3">
                  <a:moveTo>
                    <a:pt x="0" y="0"/>
                  </a:moveTo>
                  <a:cubicBezTo>
                    <a:pt x="0" y="63"/>
                    <a:pt x="0" y="63"/>
                    <a:pt x="0" y="63"/>
                  </a:cubicBezTo>
                  <a:moveTo>
                    <a:pt x="118" y="0"/>
                  </a:moveTo>
                  <a:cubicBezTo>
                    <a:pt x="118" y="63"/>
                    <a:pt x="118" y="63"/>
                    <a:pt x="118" y="63"/>
                  </a:cubicBezTo>
                  <a:moveTo>
                    <a:pt x="79" y="42"/>
                  </a:moveTo>
                  <a:cubicBezTo>
                    <a:pt x="79" y="20"/>
                    <a:pt x="79" y="20"/>
                    <a:pt x="79" y="20"/>
                  </a:cubicBezTo>
                  <a:cubicBezTo>
                    <a:pt x="79" y="9"/>
                    <a:pt x="70" y="0"/>
                    <a:pt x="59" y="0"/>
                  </a:cubicBezTo>
                  <a:cubicBezTo>
                    <a:pt x="59" y="0"/>
                    <a:pt x="59" y="0"/>
                    <a:pt x="59" y="0"/>
                  </a:cubicBezTo>
                  <a:cubicBezTo>
                    <a:pt x="47" y="0"/>
                    <a:pt x="38" y="9"/>
                    <a:pt x="38" y="20"/>
                  </a:cubicBezTo>
                  <a:cubicBezTo>
                    <a:pt x="38" y="42"/>
                    <a:pt x="38" y="42"/>
                    <a:pt x="38" y="42"/>
                  </a:cubicBezTo>
                  <a:cubicBezTo>
                    <a:pt x="38" y="54"/>
                    <a:pt x="47" y="63"/>
                    <a:pt x="59" y="63"/>
                  </a:cubicBezTo>
                  <a:cubicBezTo>
                    <a:pt x="59" y="63"/>
                    <a:pt x="59" y="63"/>
                    <a:pt x="59" y="63"/>
                  </a:cubicBezTo>
                  <a:cubicBezTo>
                    <a:pt x="70" y="63"/>
                    <a:pt x="79" y="54"/>
                    <a:pt x="79" y="42"/>
                  </a:cubicBezTo>
                  <a:close/>
                  <a:moveTo>
                    <a:pt x="196" y="42"/>
                  </a:moveTo>
                  <a:cubicBezTo>
                    <a:pt x="196" y="20"/>
                    <a:pt x="196" y="20"/>
                    <a:pt x="196" y="20"/>
                  </a:cubicBezTo>
                  <a:cubicBezTo>
                    <a:pt x="196" y="9"/>
                    <a:pt x="187" y="0"/>
                    <a:pt x="175" y="0"/>
                  </a:cubicBezTo>
                  <a:cubicBezTo>
                    <a:pt x="175" y="0"/>
                    <a:pt x="175" y="0"/>
                    <a:pt x="175" y="0"/>
                  </a:cubicBezTo>
                  <a:cubicBezTo>
                    <a:pt x="165" y="0"/>
                    <a:pt x="156" y="9"/>
                    <a:pt x="156" y="20"/>
                  </a:cubicBezTo>
                  <a:cubicBezTo>
                    <a:pt x="156" y="42"/>
                    <a:pt x="156" y="42"/>
                    <a:pt x="156" y="42"/>
                  </a:cubicBezTo>
                  <a:cubicBezTo>
                    <a:pt x="156" y="54"/>
                    <a:pt x="165" y="63"/>
                    <a:pt x="175" y="63"/>
                  </a:cubicBezTo>
                  <a:cubicBezTo>
                    <a:pt x="175" y="63"/>
                    <a:pt x="175" y="63"/>
                    <a:pt x="175" y="63"/>
                  </a:cubicBezTo>
                  <a:cubicBezTo>
                    <a:pt x="187" y="63"/>
                    <a:pt x="196" y="54"/>
                    <a:pt x="196" y="42"/>
                  </a:cubicBezTo>
                  <a:close/>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139" name="Freeform 16">
              <a:extLst>
                <a:ext uri="{FF2B5EF4-FFF2-40B4-BE49-F238E27FC236}">
                  <a16:creationId xmlns:a16="http://schemas.microsoft.com/office/drawing/2014/main" id="{554FD5C6-C238-48DB-9FBA-1D75C8DC5A44}"/>
                </a:ext>
              </a:extLst>
            </p:cNvPr>
            <p:cNvSpPr>
              <a:spLocks noEditPoints="1"/>
            </p:cNvSpPr>
            <p:nvPr/>
          </p:nvSpPr>
          <p:spPr bwMode="auto">
            <a:xfrm>
              <a:off x="5797" y="3278"/>
              <a:ext cx="146" cy="48"/>
            </a:xfrm>
            <a:custGeom>
              <a:avLst/>
              <a:gdLst>
                <a:gd name="T0" fmla="*/ 196 w 196"/>
                <a:gd name="T1" fmla="*/ 64 h 64"/>
                <a:gd name="T2" fmla="*/ 196 w 196"/>
                <a:gd name="T3" fmla="*/ 0 h 64"/>
                <a:gd name="T4" fmla="*/ 79 w 196"/>
                <a:gd name="T5" fmla="*/ 64 h 64"/>
                <a:gd name="T6" fmla="*/ 79 w 196"/>
                <a:gd name="T7" fmla="*/ 0 h 64"/>
                <a:gd name="T8" fmla="*/ 118 w 196"/>
                <a:gd name="T9" fmla="*/ 43 h 64"/>
                <a:gd name="T10" fmla="*/ 138 w 196"/>
                <a:gd name="T11" fmla="*/ 64 h 64"/>
                <a:gd name="T12" fmla="*/ 138 w 196"/>
                <a:gd name="T13" fmla="*/ 64 h 64"/>
                <a:gd name="T14" fmla="*/ 158 w 196"/>
                <a:gd name="T15" fmla="*/ 43 h 64"/>
                <a:gd name="T16" fmla="*/ 158 w 196"/>
                <a:gd name="T17" fmla="*/ 21 h 64"/>
                <a:gd name="T18" fmla="*/ 138 w 196"/>
                <a:gd name="T19" fmla="*/ 0 h 64"/>
                <a:gd name="T20" fmla="*/ 138 w 196"/>
                <a:gd name="T21" fmla="*/ 0 h 64"/>
                <a:gd name="T22" fmla="*/ 118 w 196"/>
                <a:gd name="T23" fmla="*/ 21 h 64"/>
                <a:gd name="T24" fmla="*/ 118 w 196"/>
                <a:gd name="T25" fmla="*/ 43 h 64"/>
                <a:gd name="T26" fmla="*/ 0 w 196"/>
                <a:gd name="T27" fmla="*/ 43 h 64"/>
                <a:gd name="T28" fmla="*/ 20 w 196"/>
                <a:gd name="T29" fmla="*/ 64 h 64"/>
                <a:gd name="T30" fmla="*/ 20 w 196"/>
                <a:gd name="T31" fmla="*/ 64 h 64"/>
                <a:gd name="T32" fmla="*/ 41 w 196"/>
                <a:gd name="T33" fmla="*/ 43 h 64"/>
                <a:gd name="T34" fmla="*/ 41 w 196"/>
                <a:gd name="T35" fmla="*/ 21 h 64"/>
                <a:gd name="T36" fmla="*/ 20 w 196"/>
                <a:gd name="T37" fmla="*/ 0 h 64"/>
                <a:gd name="T38" fmla="*/ 20 w 196"/>
                <a:gd name="T39" fmla="*/ 0 h 64"/>
                <a:gd name="T40" fmla="*/ 0 w 196"/>
                <a:gd name="T41" fmla="*/ 21 h 64"/>
                <a:gd name="T42" fmla="*/ 0 w 196"/>
                <a:gd name="T43"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6" h="64">
                  <a:moveTo>
                    <a:pt x="196" y="64"/>
                  </a:moveTo>
                  <a:cubicBezTo>
                    <a:pt x="196" y="64"/>
                    <a:pt x="196" y="64"/>
                    <a:pt x="196" y="0"/>
                  </a:cubicBezTo>
                  <a:moveTo>
                    <a:pt x="79" y="64"/>
                  </a:moveTo>
                  <a:cubicBezTo>
                    <a:pt x="79" y="64"/>
                    <a:pt x="79" y="64"/>
                    <a:pt x="79" y="0"/>
                  </a:cubicBezTo>
                  <a:moveTo>
                    <a:pt x="118" y="43"/>
                  </a:moveTo>
                  <a:cubicBezTo>
                    <a:pt x="118" y="54"/>
                    <a:pt x="127" y="64"/>
                    <a:pt x="138" y="64"/>
                  </a:cubicBezTo>
                  <a:cubicBezTo>
                    <a:pt x="138" y="64"/>
                    <a:pt x="138" y="64"/>
                    <a:pt x="138" y="64"/>
                  </a:cubicBezTo>
                  <a:cubicBezTo>
                    <a:pt x="149" y="64"/>
                    <a:pt x="158" y="54"/>
                    <a:pt x="158" y="43"/>
                  </a:cubicBezTo>
                  <a:cubicBezTo>
                    <a:pt x="158" y="43"/>
                    <a:pt x="158" y="43"/>
                    <a:pt x="158" y="21"/>
                  </a:cubicBezTo>
                  <a:cubicBezTo>
                    <a:pt x="158" y="9"/>
                    <a:pt x="149" y="0"/>
                    <a:pt x="138" y="0"/>
                  </a:cubicBezTo>
                  <a:cubicBezTo>
                    <a:pt x="138" y="0"/>
                    <a:pt x="138" y="0"/>
                    <a:pt x="138" y="0"/>
                  </a:cubicBezTo>
                  <a:cubicBezTo>
                    <a:pt x="127" y="0"/>
                    <a:pt x="118" y="9"/>
                    <a:pt x="118" y="21"/>
                  </a:cubicBezTo>
                  <a:cubicBezTo>
                    <a:pt x="118" y="21"/>
                    <a:pt x="118" y="21"/>
                    <a:pt x="118" y="43"/>
                  </a:cubicBezTo>
                  <a:close/>
                  <a:moveTo>
                    <a:pt x="0" y="43"/>
                  </a:moveTo>
                  <a:cubicBezTo>
                    <a:pt x="0" y="54"/>
                    <a:pt x="10" y="64"/>
                    <a:pt x="20" y="64"/>
                  </a:cubicBezTo>
                  <a:cubicBezTo>
                    <a:pt x="20" y="64"/>
                    <a:pt x="20" y="64"/>
                    <a:pt x="20" y="64"/>
                  </a:cubicBezTo>
                  <a:cubicBezTo>
                    <a:pt x="32" y="64"/>
                    <a:pt x="41" y="54"/>
                    <a:pt x="41" y="43"/>
                  </a:cubicBezTo>
                  <a:cubicBezTo>
                    <a:pt x="41" y="43"/>
                    <a:pt x="41" y="43"/>
                    <a:pt x="41" y="21"/>
                  </a:cubicBezTo>
                  <a:cubicBezTo>
                    <a:pt x="41" y="9"/>
                    <a:pt x="32" y="0"/>
                    <a:pt x="20" y="0"/>
                  </a:cubicBezTo>
                  <a:cubicBezTo>
                    <a:pt x="20" y="0"/>
                    <a:pt x="20" y="0"/>
                    <a:pt x="20" y="0"/>
                  </a:cubicBezTo>
                  <a:cubicBezTo>
                    <a:pt x="10" y="0"/>
                    <a:pt x="0" y="9"/>
                    <a:pt x="0" y="21"/>
                  </a:cubicBezTo>
                  <a:cubicBezTo>
                    <a:pt x="0" y="21"/>
                    <a:pt x="0" y="21"/>
                    <a:pt x="0" y="43"/>
                  </a:cubicBezTo>
                  <a:close/>
                </a:path>
              </a:pathLst>
            </a:custGeom>
            <a:grpFill/>
            <a:ln w="15875" cap="flat">
              <a:solidFill>
                <a:schemeClr val="tx1"/>
              </a:solidFill>
              <a:prstDash val="solid"/>
              <a:miter lim="800000"/>
              <a:headEnd/>
              <a:tailEnd/>
            </a:ln>
            <a:extLst/>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grpSp>
      <p:sp>
        <p:nvSpPr>
          <p:cNvPr id="24" name="TextBox 23">
            <a:extLst>
              <a:ext uri="{FF2B5EF4-FFF2-40B4-BE49-F238E27FC236}">
                <a16:creationId xmlns:a16="http://schemas.microsoft.com/office/drawing/2014/main" id="{913391E3-A0CE-4E12-9BBE-4FA39631862F}"/>
              </a:ext>
            </a:extLst>
          </p:cNvPr>
          <p:cNvSpPr txBox="1"/>
          <p:nvPr/>
        </p:nvSpPr>
        <p:spPr>
          <a:xfrm>
            <a:off x="2674187" y="1844948"/>
            <a:ext cx="137146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Train &amp; deploy</a:t>
            </a:r>
          </a:p>
        </p:txBody>
      </p:sp>
      <p:sp>
        <p:nvSpPr>
          <p:cNvPr id="181" name="TextBox 180">
            <a:extLst>
              <a:ext uri="{FF2B5EF4-FFF2-40B4-BE49-F238E27FC236}">
                <a16:creationId xmlns:a16="http://schemas.microsoft.com/office/drawing/2014/main" id="{3E8C8342-BDED-4E72-B211-A2228B1063BB}"/>
              </a:ext>
            </a:extLst>
          </p:cNvPr>
          <p:cNvSpPr txBox="1"/>
          <p:nvPr/>
        </p:nvSpPr>
        <p:spPr>
          <a:xfrm>
            <a:off x="8285763" y="1870692"/>
            <a:ext cx="1371466"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Train &amp; deploy</a:t>
            </a:r>
          </a:p>
        </p:txBody>
      </p:sp>
      <p:sp>
        <p:nvSpPr>
          <p:cNvPr id="183" name="TextBox 182">
            <a:extLst>
              <a:ext uri="{FF2B5EF4-FFF2-40B4-BE49-F238E27FC236}">
                <a16:creationId xmlns:a16="http://schemas.microsoft.com/office/drawing/2014/main" id="{4AE157CB-27E7-474C-8616-4753E6B81D33}"/>
              </a:ext>
            </a:extLst>
          </p:cNvPr>
          <p:cNvSpPr txBox="1"/>
          <p:nvPr/>
        </p:nvSpPr>
        <p:spPr>
          <a:xfrm>
            <a:off x="5893653" y="5800941"/>
            <a:ext cx="658835"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Deploy</a:t>
            </a:r>
          </a:p>
        </p:txBody>
      </p:sp>
      <p:sp>
        <p:nvSpPr>
          <p:cNvPr id="25" name="Rectangle 24">
            <a:extLst>
              <a:ext uri="{FF2B5EF4-FFF2-40B4-BE49-F238E27FC236}">
                <a16:creationId xmlns:a16="http://schemas.microsoft.com/office/drawing/2014/main" id="{FB6EBC05-266C-4EEA-B2B2-4031B45AC084}"/>
              </a:ext>
            </a:extLst>
          </p:cNvPr>
          <p:cNvSpPr/>
          <p:nvPr/>
        </p:nvSpPr>
        <p:spPr>
          <a:xfrm>
            <a:off x="4016766" y="3374003"/>
            <a:ext cx="4158468"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Track models in production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Capture model telemetry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Retrain models automatically</a:t>
            </a:r>
          </a:p>
        </p:txBody>
      </p:sp>
      <p:sp>
        <p:nvSpPr>
          <p:cNvPr id="79" name="Freeform 25">
            <a:extLst>
              <a:ext uri="{FF2B5EF4-FFF2-40B4-BE49-F238E27FC236}">
                <a16:creationId xmlns:a16="http://schemas.microsoft.com/office/drawing/2014/main" id="{743B18A2-AAB9-47D2-9F57-E18F73956767}"/>
              </a:ext>
            </a:extLst>
          </p:cNvPr>
          <p:cNvSpPr>
            <a:spLocks noEditPoints="1"/>
          </p:cNvSpPr>
          <p:nvPr/>
        </p:nvSpPr>
        <p:spPr bwMode="auto">
          <a:xfrm>
            <a:off x="6036200" y="5292079"/>
            <a:ext cx="373743" cy="365168"/>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62" name="Group 61">
            <a:extLst>
              <a:ext uri="{FF2B5EF4-FFF2-40B4-BE49-F238E27FC236}">
                <a16:creationId xmlns:a16="http://schemas.microsoft.com/office/drawing/2014/main" id="{F3CFC0D3-E51A-4C5B-B118-9D4A91E95DCB}"/>
              </a:ext>
            </a:extLst>
          </p:cNvPr>
          <p:cNvGrpSpPr/>
          <p:nvPr/>
        </p:nvGrpSpPr>
        <p:grpSpPr>
          <a:xfrm>
            <a:off x="8549959" y="2302670"/>
            <a:ext cx="843074" cy="687295"/>
            <a:chOff x="967154" y="1481463"/>
            <a:chExt cx="5331069" cy="4214949"/>
          </a:xfrm>
          <a:solidFill>
            <a:schemeClr val="bg1"/>
          </a:solidFill>
        </p:grpSpPr>
        <p:cxnSp>
          <p:nvCxnSpPr>
            <p:cNvPr id="63" name="Straight Connector 62">
              <a:extLst>
                <a:ext uri="{FF2B5EF4-FFF2-40B4-BE49-F238E27FC236}">
                  <a16:creationId xmlns:a16="http://schemas.microsoft.com/office/drawing/2014/main" id="{9561D3A4-D8E8-49DD-98FB-E485F72608D4}"/>
                </a:ext>
              </a:extLst>
            </p:cNvPr>
            <p:cNvCxnSpPr>
              <a:cxnSpLocks/>
            </p:cNvCxnSpPr>
            <p:nvPr/>
          </p:nvCxnSpPr>
          <p:spPr>
            <a:xfrm>
              <a:off x="967154" y="5696412"/>
              <a:ext cx="5331069"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7" name="Freeform: Shape 66">
              <a:extLst>
                <a:ext uri="{FF2B5EF4-FFF2-40B4-BE49-F238E27FC236}">
                  <a16:creationId xmlns:a16="http://schemas.microsoft.com/office/drawing/2014/main" id="{0D187138-9713-4144-B17E-D1F3E9213775}"/>
                </a:ext>
              </a:extLst>
            </p:cNvPr>
            <p:cNvSpPr/>
            <p:nvPr/>
          </p:nvSpPr>
          <p:spPr bwMode="auto">
            <a:xfrm>
              <a:off x="3301091" y="1481463"/>
              <a:ext cx="2666749" cy="4214949"/>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E0D1C611-897B-44DB-BACE-EB9EBEE98666}"/>
                </a:ext>
              </a:extLst>
            </p:cNvPr>
            <p:cNvSpPr/>
            <p:nvPr/>
          </p:nvSpPr>
          <p:spPr bwMode="auto">
            <a:xfrm>
              <a:off x="4427764" y="4700958"/>
              <a:ext cx="647703" cy="995454"/>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5" name="Rectangle 64">
              <a:extLst>
                <a:ext uri="{FF2B5EF4-FFF2-40B4-BE49-F238E27FC236}">
                  <a16:creationId xmlns:a16="http://schemas.microsoft.com/office/drawing/2014/main" id="{456CC4B3-B078-468E-9A2D-7A063EFA55D5}"/>
                </a:ext>
              </a:extLst>
            </p:cNvPr>
            <p:cNvSpPr/>
            <p:nvPr/>
          </p:nvSpPr>
          <p:spPr bwMode="auto">
            <a:xfrm>
              <a:off x="1286611" y="2696307"/>
              <a:ext cx="2793020" cy="300010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6" name="Rectangle 65">
              <a:extLst>
                <a:ext uri="{FF2B5EF4-FFF2-40B4-BE49-F238E27FC236}">
                  <a16:creationId xmlns:a16="http://schemas.microsoft.com/office/drawing/2014/main" id="{DEC65F4C-5296-4D11-9935-D8EC135E7F3D}"/>
                </a:ext>
              </a:extLst>
            </p:cNvPr>
            <p:cNvSpPr/>
            <p:nvPr/>
          </p:nvSpPr>
          <p:spPr bwMode="auto">
            <a:xfrm>
              <a:off x="2225922" y="4700952"/>
              <a:ext cx="914397" cy="995460"/>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71" name="Freeform 128">
            <a:extLst>
              <a:ext uri="{FF2B5EF4-FFF2-40B4-BE49-F238E27FC236}">
                <a16:creationId xmlns:a16="http://schemas.microsoft.com/office/drawing/2014/main" id="{CC17696B-899A-48D9-A488-83034C5B6BB5}"/>
              </a:ext>
            </a:extLst>
          </p:cNvPr>
          <p:cNvSpPr>
            <a:spLocks noChangeAspect="1"/>
          </p:cNvSpPr>
          <p:nvPr/>
        </p:nvSpPr>
        <p:spPr bwMode="auto">
          <a:xfrm>
            <a:off x="2821258" y="2303417"/>
            <a:ext cx="1226321" cy="6865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2700">
            <a:solidFill>
              <a:schemeClr val="tx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spTree>
    <p:extLst>
      <p:ext uri="{BB962C8B-B14F-4D97-AF65-F5344CB8AC3E}">
        <p14:creationId xmlns:p14="http://schemas.microsoft.com/office/powerpoint/2010/main" val="2611666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utoRev="1" fill="hold" nodeType="withEffect">
                                  <p:stCondLst>
                                    <p:cond delay="0"/>
                                  </p:stCondLst>
                                  <p:childTnLst>
                                    <p:animMotion origin="layout" path="M 4.375E-6 -2.96296E-6 L 0.4194 -2.96296E-6 " pathEditMode="relative" rAng="0" ptsTypes="AA">
                                      <p:cBhvr>
                                        <p:cTn id="6" dur="10000" fill="hold"/>
                                        <p:tgtEl>
                                          <p:spTgt spid="3"/>
                                        </p:tgtEl>
                                        <p:attrNameLst>
                                          <p:attrName>ppt_x</p:attrName>
                                          <p:attrName>ppt_y</p:attrName>
                                        </p:attrNameLst>
                                      </p:cBhvr>
                                      <p:rCtr x="20964" y="0"/>
                                    </p:animMotion>
                                  </p:childTnLst>
                                </p:cTn>
                              </p:par>
                              <p:par>
                                <p:cTn id="7" presetID="42" presetClass="path" presetSubtype="0" fill="hold" nodeType="withEffect">
                                  <p:stCondLst>
                                    <p:cond delay="0"/>
                                  </p:stCondLst>
                                  <p:childTnLst>
                                    <p:animMotion origin="layout" path="M 6.25E-7 -2.22222E-6 L 6.25E-7 0.38241 " pathEditMode="relative" rAng="0" ptsTypes="AA">
                                      <p:cBhvr>
                                        <p:cTn id="8" dur="2500" fill="hold"/>
                                        <p:tgtEl>
                                          <p:spTgt spid="23"/>
                                        </p:tgtEl>
                                        <p:attrNameLst>
                                          <p:attrName>ppt_x</p:attrName>
                                          <p:attrName>ppt_y</p:attrName>
                                        </p:attrNameLst>
                                      </p:cBhvr>
                                      <p:rCtr x="0" y="19120"/>
                                    </p:animMotion>
                                  </p:childTnLst>
                                </p:cTn>
                              </p:par>
                              <p:par>
                                <p:cTn id="9" presetID="42" presetClass="path" presetSubtype="0" fill="hold" nodeType="withEffect">
                                  <p:stCondLst>
                                    <p:cond delay="0"/>
                                  </p:stCondLst>
                                  <p:childTnLst>
                                    <p:animMotion origin="layout" path="M 6.25E-7 -2.22222E-6 L 6.25E-7 0.38241 " pathEditMode="relative" rAng="0" ptsTypes="AA">
                                      <p:cBhvr>
                                        <p:cTn id="10" dur="2500" fill="hold"/>
                                        <p:tgtEl>
                                          <p:spTgt spid="152"/>
                                        </p:tgtEl>
                                        <p:attrNameLst>
                                          <p:attrName>ppt_x</p:attrName>
                                          <p:attrName>ppt_y</p:attrName>
                                        </p:attrNameLst>
                                      </p:cBhvr>
                                      <p:rCtr x="0" y="19120"/>
                                    </p:animMotion>
                                  </p:childTnLst>
                                </p:cTn>
                              </p:par>
                              <p:par>
                                <p:cTn id="11" presetID="42" presetClass="path" presetSubtype="0" fill="hold" nodeType="withEffect">
                                  <p:stCondLst>
                                    <p:cond delay="2500"/>
                                  </p:stCondLst>
                                  <p:childTnLst>
                                    <p:animMotion origin="layout" path="M 6.25E-7 -2.22222E-6 L -0.00026 0.39121 " pathEditMode="relative" rAng="0" ptsTypes="AA">
                                      <p:cBhvr>
                                        <p:cTn id="12" dur="2500" fill="hold"/>
                                        <p:tgtEl>
                                          <p:spTgt spid="152"/>
                                        </p:tgtEl>
                                        <p:attrNameLst>
                                          <p:attrName>ppt_x</p:attrName>
                                          <p:attrName>ppt_y</p:attrName>
                                        </p:attrNameLst>
                                      </p:cBhvr>
                                      <p:rCtr x="-13" y="19560"/>
                                    </p:animMotion>
                                  </p:childTnLst>
                                </p:cTn>
                              </p:par>
                              <p:par>
                                <p:cTn id="13" presetID="42" presetClass="path" presetSubtype="0" fill="hold" nodeType="withEffect">
                                  <p:stCondLst>
                                    <p:cond delay="2500"/>
                                  </p:stCondLst>
                                  <p:childTnLst>
                                    <p:animMotion origin="layout" path="M 6.25E-7 -2.22222E-6 L 6.25E-7 0.38241 " pathEditMode="relative" rAng="0" ptsTypes="AA">
                                      <p:cBhvr>
                                        <p:cTn id="14" dur="2500" fill="hold"/>
                                        <p:tgtEl>
                                          <p:spTgt spid="23"/>
                                        </p:tgtEl>
                                        <p:attrNameLst>
                                          <p:attrName>ppt_x</p:attrName>
                                          <p:attrName>ppt_y</p:attrName>
                                        </p:attrNameLst>
                                      </p:cBhvr>
                                      <p:rCtr x="0" y="19120"/>
                                    </p:animMotion>
                                  </p:childTnLst>
                                </p:cTn>
                              </p:par>
                              <p:par>
                                <p:cTn id="15" presetID="63" presetClass="path" presetSubtype="0" fill="hold" nodeType="withEffect">
                                  <p:stCondLst>
                                    <p:cond delay="5000"/>
                                  </p:stCondLst>
                                  <p:childTnLst>
                                    <p:animMotion origin="layout" path="M -3.95833E-6 4.44444E-6 L 0.08802 4.44444E-6 " pathEditMode="relative" rAng="0" ptsTypes="AA">
                                      <p:cBhvr>
                                        <p:cTn id="16" dur="2000" fill="hold"/>
                                        <p:tgtEl>
                                          <p:spTgt spid="112"/>
                                        </p:tgtEl>
                                        <p:attrNameLst>
                                          <p:attrName>ppt_x</p:attrName>
                                          <p:attrName>ppt_y</p:attrName>
                                        </p:attrNameLst>
                                      </p:cBhvr>
                                      <p:rCtr x="4401" y="0"/>
                                    </p:animMotion>
                                  </p:childTnLst>
                                </p:cTn>
                              </p:par>
                              <p:par>
                                <p:cTn id="17" presetID="35" presetClass="path" presetSubtype="0" fill="hold" nodeType="withEffect">
                                  <p:stCondLst>
                                    <p:cond delay="5000"/>
                                  </p:stCondLst>
                                  <p:childTnLst>
                                    <p:animMotion origin="layout" path="M 2.70833E-6 4.44444E-6 L -0.06433 4.44444E-6 " pathEditMode="relative" rAng="0" ptsTypes="AA">
                                      <p:cBhvr>
                                        <p:cTn id="18" dur="2000" fill="hold"/>
                                        <p:tgtEl>
                                          <p:spTgt spid="116"/>
                                        </p:tgtEl>
                                        <p:attrNameLst>
                                          <p:attrName>ppt_x</p:attrName>
                                          <p:attrName>ppt_y</p:attrName>
                                        </p:attrNameLst>
                                      </p:cBhvr>
                                      <p:rCtr x="-3216" y="0"/>
                                    </p:animMotion>
                                  </p:childTnLst>
                                </p:cTn>
                              </p:par>
                              <p:par>
                                <p:cTn id="19" presetID="42" presetClass="path" presetSubtype="0" fill="hold" nodeType="withEffect">
                                  <p:stCondLst>
                                    <p:cond delay="7000"/>
                                  </p:stCondLst>
                                  <p:childTnLst>
                                    <p:animMotion origin="layout" path="M 6.25E-7 -2.22222E-6 L -0.00026 0.39121 " pathEditMode="relative" rAng="0" ptsTypes="AA">
                                      <p:cBhvr>
                                        <p:cTn id="20" dur="2500" fill="hold"/>
                                        <p:tgtEl>
                                          <p:spTgt spid="152"/>
                                        </p:tgtEl>
                                        <p:attrNameLst>
                                          <p:attrName>ppt_x</p:attrName>
                                          <p:attrName>ppt_y</p:attrName>
                                        </p:attrNameLst>
                                      </p:cBhvr>
                                      <p:rCtr x="-13" y="19560"/>
                                    </p:animMotion>
                                  </p:childTnLst>
                                </p:cTn>
                              </p:par>
                              <p:par>
                                <p:cTn id="21" presetID="42" presetClass="path" presetSubtype="0" fill="hold" nodeType="withEffect">
                                  <p:stCondLst>
                                    <p:cond delay="7000"/>
                                  </p:stCondLst>
                                  <p:childTnLst>
                                    <p:animMotion origin="layout" path="M 6.25E-7 -2.22222E-6 L -0.00026 0.39121 " pathEditMode="relative" rAng="0" ptsTypes="AA">
                                      <p:cBhvr>
                                        <p:cTn id="22" dur="2500" fill="hold"/>
                                        <p:tgtEl>
                                          <p:spTgt spid="23"/>
                                        </p:tgtEl>
                                        <p:attrNameLst>
                                          <p:attrName>ppt_x</p:attrName>
                                          <p:attrName>ppt_y</p:attrName>
                                        </p:attrNameLst>
                                      </p:cBhvr>
                                      <p:rCtr x="-13" y="19560"/>
                                    </p:animMotion>
                                  </p:childTnLst>
                                </p:cTn>
                              </p:par>
                              <p:par>
                                <p:cTn id="23" presetID="63" presetClass="path" presetSubtype="0" fill="hold" nodeType="withEffect">
                                  <p:stCondLst>
                                    <p:cond delay="9500"/>
                                  </p:stCondLst>
                                  <p:childTnLst>
                                    <p:animMotion origin="layout" path="M -3.95833E-6 4.44444E-6 L 0.16198 4.44444E-6 " pathEditMode="relative" rAng="0" ptsTypes="AA">
                                      <p:cBhvr>
                                        <p:cTn id="24" dur="3000" fill="hold"/>
                                        <p:tgtEl>
                                          <p:spTgt spid="114"/>
                                        </p:tgtEl>
                                        <p:attrNameLst>
                                          <p:attrName>ppt_x</p:attrName>
                                          <p:attrName>ppt_y</p:attrName>
                                        </p:attrNameLst>
                                      </p:cBhvr>
                                      <p:rCtr x="8099" y="0"/>
                                    </p:animMotion>
                                  </p:childTnLst>
                                </p:cTn>
                              </p:par>
                              <p:par>
                                <p:cTn id="25" presetID="35" presetClass="path" presetSubtype="0" fill="hold" nodeType="withEffect">
                                  <p:stCondLst>
                                    <p:cond delay="9500"/>
                                  </p:stCondLst>
                                  <p:childTnLst>
                                    <p:animMotion origin="layout" path="M 2.70833E-6 4.44444E-6 L -0.13008 4.44444E-6 " pathEditMode="relative" rAng="0" ptsTypes="AA">
                                      <p:cBhvr>
                                        <p:cTn id="26" dur="3000" fill="hold"/>
                                        <p:tgtEl>
                                          <p:spTgt spid="141"/>
                                        </p:tgtEl>
                                        <p:attrNameLst>
                                          <p:attrName>ppt_x</p:attrName>
                                          <p:attrName>ppt_y</p:attrName>
                                        </p:attrNameLst>
                                      </p:cBhvr>
                                      <p:rCtr x="-6510" y="0"/>
                                    </p:animMotion>
                                  </p:childTnLst>
                                </p:cTn>
                              </p:par>
                              <p:par>
                                <p:cTn id="27" presetID="42" presetClass="path" presetSubtype="0" fill="hold" nodeType="withEffect">
                                  <p:stCondLst>
                                    <p:cond delay="12500"/>
                                  </p:stCondLst>
                                  <p:childTnLst>
                                    <p:animMotion origin="layout" path="M 6.25E-7 -2.22222E-6 L -0.00026 0.39121 " pathEditMode="relative" rAng="0" ptsTypes="AA">
                                      <p:cBhvr>
                                        <p:cTn id="28" dur="2500" fill="hold"/>
                                        <p:tgtEl>
                                          <p:spTgt spid="23"/>
                                        </p:tgtEl>
                                        <p:attrNameLst>
                                          <p:attrName>ppt_x</p:attrName>
                                          <p:attrName>ppt_y</p:attrName>
                                        </p:attrNameLst>
                                      </p:cBhvr>
                                      <p:rCtr x="-13" y="19560"/>
                                    </p:animMotion>
                                  </p:childTnLst>
                                </p:cTn>
                              </p:par>
                              <p:par>
                                <p:cTn id="29" presetID="63" presetClass="path" presetSubtype="0" fill="hold" nodeType="withEffect">
                                  <p:stCondLst>
                                    <p:cond delay="15000"/>
                                  </p:stCondLst>
                                  <p:childTnLst>
                                    <p:animMotion origin="layout" path="M -3.95833E-6 4.44444E-6 L 0.23269 4.44444E-6 " pathEditMode="relative" rAng="0" ptsTypes="AA">
                                      <p:cBhvr>
                                        <p:cTn id="30" dur="4000" fill="hold"/>
                                        <p:tgtEl>
                                          <p:spTgt spid="115"/>
                                        </p:tgtEl>
                                        <p:attrNameLst>
                                          <p:attrName>ppt_x</p:attrName>
                                          <p:attrName>ppt_y</p:attrName>
                                        </p:attrNameLst>
                                      </p:cBhvr>
                                      <p:rCtr x="11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583C5669-B95A-41BD-9E72-192D1AA5A81E}"/>
              </a:ext>
            </a:extLst>
          </p:cNvPr>
          <p:cNvSpPr>
            <a:spLocks noGrp="1"/>
          </p:cNvSpPr>
          <p:nvPr>
            <p:ph type="title"/>
          </p:nvPr>
        </p:nvSpPr>
        <p:spPr>
          <a:xfrm>
            <a:off x="585216" y="3035808"/>
            <a:ext cx="9144000" cy="498598"/>
          </a:xfrm>
        </p:spPr>
        <p:txBody>
          <a:bodyPr/>
          <a:lstStyle/>
          <a:p>
            <a:r>
              <a:rPr lang="en-IN"/>
              <a:t>Data Science is for every industry</a:t>
            </a:r>
            <a:endParaRPr lang="en-IN">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76158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grpId="1" nodeType="withEffect">
                                  <p:stCondLst>
                                    <p:cond delay="0"/>
                                  </p:stCondLst>
                                  <p:childTnLst>
                                    <p:animMotion origin="layout" path="M 3.125E-6 3.33333E-6 L 0.02916 3.33333E-6 " pathEditMode="relative" rAng="0" ptsTypes="AA">
                                      <p:cBhvr>
                                        <p:cTn id="9" dur="500" spd="-100000" fill="hold"/>
                                        <p:tgtEl>
                                          <p:spTgt spid="4"/>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64" name="Rectangle 163">
            <a:extLst>
              <a:ext uri="{FF2B5EF4-FFF2-40B4-BE49-F238E27FC236}">
                <a16:creationId xmlns:a16="http://schemas.microsoft.com/office/drawing/2014/main" id="{17D0E1DA-236C-D244-B2D0-8118560F8726}"/>
              </a:ext>
            </a:extLst>
          </p:cNvPr>
          <p:cNvSpPr/>
          <p:nvPr/>
        </p:nvSpPr>
        <p:spPr bwMode="auto">
          <a:xfrm>
            <a:off x="39493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5" name="Rectangle 164">
            <a:extLst>
              <a:ext uri="{FF2B5EF4-FFF2-40B4-BE49-F238E27FC236}">
                <a16:creationId xmlns:a16="http://schemas.microsoft.com/office/drawing/2014/main" id="{E52AC568-3812-9348-89F1-2D2332C786BF}"/>
              </a:ext>
            </a:extLst>
          </p:cNvPr>
          <p:cNvSpPr/>
          <p:nvPr/>
        </p:nvSpPr>
        <p:spPr bwMode="auto">
          <a:xfrm>
            <a:off x="2743710"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6" name="Rectangle 165">
            <a:extLst>
              <a:ext uri="{FF2B5EF4-FFF2-40B4-BE49-F238E27FC236}">
                <a16:creationId xmlns:a16="http://schemas.microsoft.com/office/drawing/2014/main" id="{A57D175D-5DB1-EB41-AB23-ECB96DF915B0}"/>
              </a:ext>
            </a:extLst>
          </p:cNvPr>
          <p:cNvSpPr/>
          <p:nvPr/>
        </p:nvSpPr>
        <p:spPr bwMode="auto">
          <a:xfrm>
            <a:off x="5094911"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7" name="Rectangle 166">
            <a:extLst>
              <a:ext uri="{FF2B5EF4-FFF2-40B4-BE49-F238E27FC236}">
                <a16:creationId xmlns:a16="http://schemas.microsoft.com/office/drawing/2014/main" id="{B37F13F6-840B-D54B-BDB1-FB6B1804AA5B}"/>
              </a:ext>
            </a:extLst>
          </p:cNvPr>
          <p:cNvSpPr/>
          <p:nvPr/>
        </p:nvSpPr>
        <p:spPr bwMode="auto">
          <a:xfrm>
            <a:off x="7446114"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8" name="Rectangle 167">
            <a:extLst>
              <a:ext uri="{FF2B5EF4-FFF2-40B4-BE49-F238E27FC236}">
                <a16:creationId xmlns:a16="http://schemas.microsoft.com/office/drawing/2014/main" id="{49B8C7EC-1B6B-1F43-9F84-5783EA3E6314}"/>
              </a:ext>
            </a:extLst>
          </p:cNvPr>
          <p:cNvSpPr/>
          <p:nvPr/>
        </p:nvSpPr>
        <p:spPr bwMode="auto">
          <a:xfrm>
            <a:off x="980218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69" name="Shape 770">
            <a:extLst>
              <a:ext uri="{FF2B5EF4-FFF2-40B4-BE49-F238E27FC236}">
                <a16:creationId xmlns:a16="http://schemas.microsoft.com/office/drawing/2014/main" id="{76C59705-3791-4D44-9910-66D9B4BC5959}"/>
              </a:ext>
            </a:extLst>
          </p:cNvPr>
          <p:cNvCxnSpPr/>
          <p:nvPr/>
        </p:nvCxnSpPr>
        <p:spPr>
          <a:xfrm>
            <a:off x="396903"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0" name="Shape 770">
            <a:extLst>
              <a:ext uri="{FF2B5EF4-FFF2-40B4-BE49-F238E27FC236}">
                <a16:creationId xmlns:a16="http://schemas.microsoft.com/office/drawing/2014/main" id="{E82B36B6-2A9E-364C-84E6-D5728D0090C7}"/>
              </a:ext>
            </a:extLst>
          </p:cNvPr>
          <p:cNvCxnSpPr/>
          <p:nvPr/>
        </p:nvCxnSpPr>
        <p:spPr>
          <a:xfrm>
            <a:off x="2745676"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1" name="Shape 770">
            <a:extLst>
              <a:ext uri="{FF2B5EF4-FFF2-40B4-BE49-F238E27FC236}">
                <a16:creationId xmlns:a16="http://schemas.microsoft.com/office/drawing/2014/main" id="{079759CF-4800-C64C-8BCF-B188822C767A}"/>
              </a:ext>
            </a:extLst>
          </p:cNvPr>
          <p:cNvCxnSpPr/>
          <p:nvPr/>
        </p:nvCxnSpPr>
        <p:spPr>
          <a:xfrm>
            <a:off x="5096877"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2" name="Shape 770">
            <a:extLst>
              <a:ext uri="{FF2B5EF4-FFF2-40B4-BE49-F238E27FC236}">
                <a16:creationId xmlns:a16="http://schemas.microsoft.com/office/drawing/2014/main" id="{CF58B3EE-840A-A74D-8591-7927AF3EA508}"/>
              </a:ext>
            </a:extLst>
          </p:cNvPr>
          <p:cNvCxnSpPr/>
          <p:nvPr/>
        </p:nvCxnSpPr>
        <p:spPr>
          <a:xfrm>
            <a:off x="7448080"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3" name="Shape 770">
            <a:extLst>
              <a:ext uri="{FF2B5EF4-FFF2-40B4-BE49-F238E27FC236}">
                <a16:creationId xmlns:a16="http://schemas.microsoft.com/office/drawing/2014/main" id="{91599BB7-0FEC-714B-B7E2-3613D1E7A2A1}"/>
              </a:ext>
            </a:extLst>
          </p:cNvPr>
          <p:cNvCxnSpPr/>
          <p:nvPr/>
        </p:nvCxnSpPr>
        <p:spPr>
          <a:xfrm>
            <a:off x="9804153" y="1545493"/>
            <a:ext cx="1996882" cy="0"/>
          </a:xfrm>
          <a:prstGeom prst="straightConnector1">
            <a:avLst/>
          </a:prstGeom>
          <a:noFill/>
          <a:ln w="19050" cap="flat" cmpd="sng">
            <a:solidFill>
              <a:srgbClr val="0078D7"/>
            </a:solidFill>
            <a:prstDash val="solid"/>
            <a:round/>
            <a:headEnd type="none" w="lg" len="lg"/>
            <a:tailEnd type="none" w="lg" len="lg"/>
          </a:ln>
        </p:spPr>
      </p:cxnSp>
      <p:sp>
        <p:nvSpPr>
          <p:cNvPr id="179" name="Freeform: Shape 57">
            <a:extLst>
              <a:ext uri="{FF2B5EF4-FFF2-40B4-BE49-F238E27FC236}">
                <a16:creationId xmlns:a16="http://schemas.microsoft.com/office/drawing/2014/main" id="{9A0801E4-D7E8-2640-86AD-FF188EC4D7AF}"/>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Freeform: Shape 56">
            <a:extLst>
              <a:ext uri="{FF2B5EF4-FFF2-40B4-BE49-F238E27FC236}">
                <a16:creationId xmlns:a16="http://schemas.microsoft.com/office/drawing/2014/main" id="{E2A3B4EB-CEF0-2545-B3A7-2933CF64D428}"/>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Shape 55">
            <a:extLst>
              <a:ext uri="{FF2B5EF4-FFF2-40B4-BE49-F238E27FC236}">
                <a16:creationId xmlns:a16="http://schemas.microsoft.com/office/drawing/2014/main" id="{1A3569D1-15B9-3C48-B6EA-97AC6642EBC9}"/>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2" name="Freeform: Shape 54">
            <a:extLst>
              <a:ext uri="{FF2B5EF4-FFF2-40B4-BE49-F238E27FC236}">
                <a16:creationId xmlns:a16="http://schemas.microsoft.com/office/drawing/2014/main" id="{1A500C07-D694-5943-B970-94B6EFD8A173}"/>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Freeform: Shape 53">
            <a:extLst>
              <a:ext uri="{FF2B5EF4-FFF2-40B4-BE49-F238E27FC236}">
                <a16:creationId xmlns:a16="http://schemas.microsoft.com/office/drawing/2014/main" id="{7A034DBC-D84D-4E4D-A3DC-662F3340E742}"/>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Text Placeholder 7">
            <a:extLst>
              <a:ext uri="{FF2B5EF4-FFF2-40B4-BE49-F238E27FC236}">
                <a16:creationId xmlns:a16="http://schemas.microsoft.com/office/drawing/2014/main" id="{82D82BCD-D634-48F4-9930-9D6D9A3DA9F2}"/>
              </a:ext>
            </a:extLst>
          </p:cNvPr>
          <p:cNvSpPr>
            <a:spLocks noGrp="1"/>
          </p:cNvSpPr>
          <p:nvPr>
            <p:ph type="body" sz="quarter" idx="12"/>
          </p:nvPr>
        </p:nvSpPr>
        <p:spPr>
          <a:xfrm>
            <a:off x="461105" y="3530518"/>
            <a:ext cx="1851471" cy="523220"/>
          </a:xfrm>
        </p:spPr>
        <p:txBody>
          <a:bodyPr/>
          <a:lstStyle/>
          <a:p>
            <a:r>
              <a:rPr lang="en-US" b="0">
                <a:latin typeface="+mj-lt"/>
                <a:sym typeface="Source Sans Pro"/>
              </a:rPr>
              <a:t>Customer </a:t>
            </a:r>
            <a:br>
              <a:rPr lang="en-US" b="0">
                <a:latin typeface="+mj-lt"/>
                <a:sym typeface="Source Sans Pro"/>
              </a:rPr>
            </a:br>
            <a:r>
              <a:rPr lang="en-US" b="0">
                <a:latin typeface="+mj-lt"/>
                <a:sym typeface="Source Sans Pro"/>
              </a:rPr>
              <a:t>analytics</a:t>
            </a:r>
          </a:p>
        </p:txBody>
      </p:sp>
      <p:sp>
        <p:nvSpPr>
          <p:cNvPr id="73" name="Text Placeholder 72">
            <a:extLst>
              <a:ext uri="{FF2B5EF4-FFF2-40B4-BE49-F238E27FC236}">
                <a16:creationId xmlns:a16="http://schemas.microsoft.com/office/drawing/2014/main" id="{2395CB69-CF1E-4CB9-8D53-866FA312BF49}"/>
              </a:ext>
            </a:extLst>
          </p:cNvPr>
          <p:cNvSpPr>
            <a:spLocks noGrp="1"/>
          </p:cNvSpPr>
          <p:nvPr>
            <p:ph type="body" sz="quarter" idx="13"/>
          </p:nvPr>
        </p:nvSpPr>
        <p:spPr>
          <a:xfrm>
            <a:off x="2815630" y="3530518"/>
            <a:ext cx="1851471" cy="523220"/>
          </a:xfrm>
        </p:spPr>
        <p:txBody>
          <a:bodyPr/>
          <a:lstStyle/>
          <a:p>
            <a:r>
              <a:rPr lang="en-US" b="0">
                <a:latin typeface="+mj-lt"/>
                <a:sym typeface="Source Sans Pro"/>
              </a:rPr>
              <a:t>Financial</a:t>
            </a:r>
            <a:br>
              <a:rPr lang="en-US" b="0">
                <a:latin typeface="+mj-lt"/>
                <a:sym typeface="Source Sans Pro"/>
              </a:rPr>
            </a:br>
            <a:r>
              <a:rPr lang="en-US" b="0">
                <a:latin typeface="+mj-lt"/>
                <a:sym typeface="Source Sans Pro"/>
              </a:rPr>
              <a:t>modeling</a:t>
            </a:r>
          </a:p>
        </p:txBody>
      </p:sp>
      <p:sp>
        <p:nvSpPr>
          <p:cNvPr id="74" name="Text Placeholder 73">
            <a:extLst>
              <a:ext uri="{FF2B5EF4-FFF2-40B4-BE49-F238E27FC236}">
                <a16:creationId xmlns:a16="http://schemas.microsoft.com/office/drawing/2014/main" id="{B26C7612-1DCB-4AC7-A71D-75E9D6528BBD}"/>
              </a:ext>
            </a:extLst>
          </p:cNvPr>
          <p:cNvSpPr>
            <a:spLocks noGrp="1"/>
          </p:cNvSpPr>
          <p:nvPr>
            <p:ph type="body" sz="quarter" idx="14"/>
          </p:nvPr>
        </p:nvSpPr>
        <p:spPr>
          <a:xfrm>
            <a:off x="5170155" y="3530518"/>
            <a:ext cx="1851471" cy="523220"/>
          </a:xfrm>
        </p:spPr>
        <p:txBody>
          <a:bodyPr/>
          <a:lstStyle/>
          <a:p>
            <a:r>
              <a:rPr lang="en-US" b="0">
                <a:latin typeface="+mj-lt"/>
                <a:sym typeface="Source Sans Pro"/>
              </a:rPr>
              <a:t>Risk, fraud, </a:t>
            </a:r>
            <a:br>
              <a:rPr lang="en-US" b="0">
                <a:latin typeface="+mj-lt"/>
                <a:sym typeface="Source Sans Pro"/>
              </a:rPr>
            </a:br>
            <a:r>
              <a:rPr lang="en-US" b="0">
                <a:latin typeface="+mj-lt"/>
                <a:sym typeface="Source Sans Pro"/>
              </a:rPr>
              <a:t>threat detection</a:t>
            </a:r>
          </a:p>
        </p:txBody>
      </p:sp>
      <p:sp>
        <p:nvSpPr>
          <p:cNvPr id="75" name="Text Placeholder 74">
            <a:extLst>
              <a:ext uri="{FF2B5EF4-FFF2-40B4-BE49-F238E27FC236}">
                <a16:creationId xmlns:a16="http://schemas.microsoft.com/office/drawing/2014/main" id="{66DD9C26-BC68-4FC4-B15E-4EBE30E66E7A}"/>
              </a:ext>
            </a:extLst>
          </p:cNvPr>
          <p:cNvSpPr>
            <a:spLocks noGrp="1"/>
          </p:cNvSpPr>
          <p:nvPr>
            <p:ph type="body" sz="quarter" idx="15"/>
          </p:nvPr>
        </p:nvSpPr>
        <p:spPr>
          <a:xfrm>
            <a:off x="7524680" y="3530518"/>
            <a:ext cx="1851471" cy="523220"/>
          </a:xfrm>
        </p:spPr>
        <p:txBody>
          <a:bodyPr/>
          <a:lstStyle/>
          <a:p>
            <a:r>
              <a:rPr lang="en-US" b="0">
                <a:latin typeface="+mj-lt"/>
                <a:sym typeface="Source Sans Pro"/>
              </a:rPr>
              <a:t>Credit</a:t>
            </a:r>
            <a:br>
              <a:rPr lang="en-US" b="0">
                <a:latin typeface="+mj-lt"/>
                <a:sym typeface="Source Sans Pro"/>
              </a:rPr>
            </a:br>
            <a:r>
              <a:rPr lang="en-US" b="0">
                <a:latin typeface="+mj-lt"/>
                <a:sym typeface="Source Sans Pro"/>
              </a:rPr>
              <a:t>analytics</a:t>
            </a:r>
          </a:p>
        </p:txBody>
      </p:sp>
      <p:sp>
        <p:nvSpPr>
          <p:cNvPr id="76" name="Text Placeholder 75">
            <a:extLst>
              <a:ext uri="{FF2B5EF4-FFF2-40B4-BE49-F238E27FC236}">
                <a16:creationId xmlns:a16="http://schemas.microsoft.com/office/drawing/2014/main" id="{E7197D69-ACCB-4E82-949A-6A38FF034FE1}"/>
              </a:ext>
            </a:extLst>
          </p:cNvPr>
          <p:cNvSpPr>
            <a:spLocks noGrp="1"/>
          </p:cNvSpPr>
          <p:nvPr>
            <p:ph type="body" sz="quarter" idx="16"/>
          </p:nvPr>
        </p:nvSpPr>
        <p:spPr>
          <a:xfrm>
            <a:off x="9879205" y="3530518"/>
            <a:ext cx="1851471" cy="523220"/>
          </a:xfrm>
        </p:spPr>
        <p:txBody>
          <a:bodyPr/>
          <a:lstStyle/>
          <a:p>
            <a:r>
              <a:rPr lang="en-US" b="0">
                <a:latin typeface="+mj-lt"/>
                <a:sym typeface="Source Sans Pro"/>
              </a:rPr>
              <a:t>Marketing</a:t>
            </a:r>
            <a:br>
              <a:rPr lang="en-US" b="0">
                <a:latin typeface="+mj-lt"/>
                <a:sym typeface="Source Sans Pro"/>
              </a:rPr>
            </a:br>
            <a:r>
              <a:rPr lang="en-US" b="0">
                <a:latin typeface="+mj-lt"/>
                <a:sym typeface="Source Sans Pro"/>
              </a:rPr>
              <a:t>analytics</a:t>
            </a:r>
          </a:p>
        </p:txBody>
      </p:sp>
      <p:sp>
        <p:nvSpPr>
          <p:cNvPr id="13" name="Text Placeholder 12">
            <a:extLst>
              <a:ext uri="{FF2B5EF4-FFF2-40B4-BE49-F238E27FC236}">
                <a16:creationId xmlns:a16="http://schemas.microsoft.com/office/drawing/2014/main" id="{88950303-C95A-4349-B859-2B60C0233162}"/>
              </a:ext>
            </a:extLst>
          </p:cNvPr>
          <p:cNvSpPr>
            <a:spLocks noGrp="1"/>
          </p:cNvSpPr>
          <p:nvPr>
            <p:ph type="body" sz="quarter" idx="22"/>
          </p:nvPr>
        </p:nvSpPr>
        <p:spPr>
          <a:xfrm>
            <a:off x="461105" y="5766309"/>
            <a:ext cx="1851471" cy="674031"/>
          </a:xfrm>
        </p:spPr>
        <p:txBody>
          <a:bodyPr/>
          <a:lstStyle/>
          <a:p>
            <a:pPr>
              <a:lnSpc>
                <a:spcPct val="90000"/>
              </a:lnSpc>
              <a:spcBef>
                <a:spcPts val="600"/>
              </a:spcBef>
              <a:spcAft>
                <a:spcPts val="0"/>
              </a:spcAft>
            </a:pPr>
            <a:r>
              <a:rPr lang="en-US" b="0">
                <a:latin typeface="+mj-lt"/>
                <a:sym typeface="Source Sans Pro"/>
              </a:rPr>
              <a:t>Faster innovation </a:t>
            </a:r>
            <a:br>
              <a:rPr lang="en-US" b="0">
                <a:latin typeface="+mj-lt"/>
                <a:sym typeface="Source Sans Pro"/>
              </a:rPr>
            </a:br>
            <a:r>
              <a:rPr lang="en-US" b="0">
                <a:latin typeface="+mj-lt"/>
                <a:sym typeface="Source Sans Pro"/>
              </a:rPr>
              <a:t>for a better </a:t>
            </a:r>
            <a:r>
              <a:rPr lang="en-US" b="0" spc="-10">
                <a:latin typeface="+mj-lt"/>
                <a:sym typeface="Source Sans Pro"/>
              </a:rPr>
              <a:t>customer experience</a:t>
            </a:r>
          </a:p>
        </p:txBody>
      </p:sp>
      <p:sp>
        <p:nvSpPr>
          <p:cNvPr id="14" name="Text Placeholder 13">
            <a:extLst>
              <a:ext uri="{FF2B5EF4-FFF2-40B4-BE49-F238E27FC236}">
                <a16:creationId xmlns:a16="http://schemas.microsoft.com/office/drawing/2014/main" id="{2ED7FB41-70AC-464A-BCA0-4E3CA8A79B9A}"/>
              </a:ext>
            </a:extLst>
          </p:cNvPr>
          <p:cNvSpPr>
            <a:spLocks noGrp="1"/>
          </p:cNvSpPr>
          <p:nvPr>
            <p:ph type="body" sz="quarter" idx="23"/>
          </p:nvPr>
        </p:nvSpPr>
        <p:spPr>
          <a:xfrm>
            <a:off x="2815630" y="5701676"/>
            <a:ext cx="1851471" cy="738664"/>
          </a:xfrm>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consumer outcomes and increased revenue</a:t>
            </a:r>
          </a:p>
        </p:txBody>
      </p:sp>
      <p:sp>
        <p:nvSpPr>
          <p:cNvPr id="15" name="Text Placeholder 14">
            <a:extLst>
              <a:ext uri="{FF2B5EF4-FFF2-40B4-BE49-F238E27FC236}">
                <a16:creationId xmlns:a16="http://schemas.microsoft.com/office/drawing/2014/main" id="{FED30B46-DA7E-4E5C-A98B-6133006522A7}"/>
              </a:ext>
            </a:extLst>
          </p:cNvPr>
          <p:cNvSpPr>
            <a:spLocks noGrp="1"/>
          </p:cNvSpPr>
          <p:nvPr>
            <p:ph type="body" sz="quarter" idx="24"/>
          </p:nvPr>
        </p:nvSpPr>
        <p:spPr>
          <a:xfrm>
            <a:off x="5170155" y="5701676"/>
            <a:ext cx="1851471" cy="738664"/>
          </a:xfrm>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Enhanced customer experience with machine learning</a:t>
            </a:r>
          </a:p>
        </p:txBody>
      </p:sp>
      <p:sp>
        <p:nvSpPr>
          <p:cNvPr id="16" name="Text Placeholder 15">
            <a:extLst>
              <a:ext uri="{FF2B5EF4-FFF2-40B4-BE49-F238E27FC236}">
                <a16:creationId xmlns:a16="http://schemas.microsoft.com/office/drawing/2014/main" id="{4B8D9D13-712F-445F-827C-5635EE4578C7}"/>
              </a:ext>
            </a:extLst>
          </p:cNvPr>
          <p:cNvSpPr>
            <a:spLocks noGrp="1"/>
          </p:cNvSpPr>
          <p:nvPr>
            <p:ph type="body" sz="quarter" idx="25"/>
          </p:nvPr>
        </p:nvSpPr>
        <p:spPr>
          <a:xfrm>
            <a:off x="7524680" y="5701676"/>
            <a:ext cx="1851471" cy="738664"/>
          </a:xfrm>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Transform growth </a:t>
            </a:r>
            <a:br>
              <a:rPr lang="en-US" b="0">
                <a:latin typeface="+mj-lt"/>
                <a:sym typeface="Source Sans Pro"/>
              </a:rPr>
            </a:br>
            <a:r>
              <a:rPr lang="en-US" b="0">
                <a:latin typeface="+mj-lt"/>
                <a:sym typeface="Source Sans Pro"/>
              </a:rPr>
              <a:t>with predictive </a:t>
            </a:r>
            <a:br>
              <a:rPr lang="en-US" b="0">
                <a:latin typeface="+mj-lt"/>
                <a:sym typeface="Source Sans Pro"/>
              </a:rPr>
            </a:br>
            <a:r>
              <a:rPr lang="en-US" b="0">
                <a:latin typeface="+mj-lt"/>
                <a:sym typeface="Source Sans Pro"/>
              </a:rPr>
              <a:t>analytics</a:t>
            </a:r>
          </a:p>
        </p:txBody>
      </p:sp>
      <p:sp>
        <p:nvSpPr>
          <p:cNvPr id="17" name="Text Placeholder 16">
            <a:extLst>
              <a:ext uri="{FF2B5EF4-FFF2-40B4-BE49-F238E27FC236}">
                <a16:creationId xmlns:a16="http://schemas.microsoft.com/office/drawing/2014/main" id="{2DA8299C-B642-4B4C-A9CF-1AF17379D95C}"/>
              </a:ext>
            </a:extLst>
          </p:cNvPr>
          <p:cNvSpPr>
            <a:spLocks noGrp="1"/>
          </p:cNvSpPr>
          <p:nvPr>
            <p:ph type="body" sz="quarter" idx="26"/>
          </p:nvPr>
        </p:nvSpPr>
        <p:spPr>
          <a:xfrm>
            <a:off x="9879205" y="5701676"/>
            <a:ext cx="1851471" cy="738664"/>
          </a:xfrm>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customer engagement with machine learning</a:t>
            </a:r>
          </a:p>
        </p:txBody>
      </p:sp>
      <p:sp>
        <p:nvSpPr>
          <p:cNvPr id="77" name="Text Placeholder 76">
            <a:extLst>
              <a:ext uri="{FF2B5EF4-FFF2-40B4-BE49-F238E27FC236}">
                <a16:creationId xmlns:a16="http://schemas.microsoft.com/office/drawing/2014/main" id="{FB091478-3A96-4992-B29A-649150BCDF77}"/>
              </a:ext>
            </a:extLst>
          </p:cNvPr>
          <p:cNvSpPr>
            <a:spLocks noGrp="1"/>
          </p:cNvSpPr>
          <p:nvPr>
            <p:ph type="body" sz="quarter" idx="27"/>
          </p:nvPr>
        </p:nvSpPr>
        <p:spPr/>
        <p:txBody>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Customer profiles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Credit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Transactional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LTV</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Loyalty</a:t>
            </a:r>
          </a:p>
        </p:txBody>
      </p:sp>
      <p:sp>
        <p:nvSpPr>
          <p:cNvPr id="78" name="Text Placeholder 77">
            <a:extLst>
              <a:ext uri="{FF2B5EF4-FFF2-40B4-BE49-F238E27FC236}">
                <a16:creationId xmlns:a16="http://schemas.microsoft.com/office/drawing/2014/main" id="{8A6AACF9-3948-46D6-B0BE-EDFA8C42DFB2}"/>
              </a:ext>
            </a:extLst>
          </p:cNvPr>
          <p:cNvSpPr>
            <a:spLocks noGrp="1"/>
          </p:cNvSpPr>
          <p:nvPr>
            <p:ph type="body" sz="quarter" idx="28"/>
          </p:nvPr>
        </p:nvSpPr>
        <p:spPr/>
        <p:txBody>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Customer segmentation</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CRM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Credit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Market data</a:t>
            </a:r>
          </a:p>
        </p:txBody>
      </p:sp>
      <p:sp>
        <p:nvSpPr>
          <p:cNvPr id="79" name="Text Placeholder 78">
            <a:extLst>
              <a:ext uri="{FF2B5EF4-FFF2-40B4-BE49-F238E27FC236}">
                <a16:creationId xmlns:a16="http://schemas.microsoft.com/office/drawing/2014/main" id="{A77A5204-B502-4025-BFC3-B560AEF7B2D7}"/>
              </a:ext>
            </a:extLst>
          </p:cNvPr>
          <p:cNvSpPr>
            <a:spLocks noGrp="1"/>
          </p:cNvSpPr>
          <p:nvPr>
            <p:ph type="body" sz="quarter" idx="30"/>
          </p:nvPr>
        </p:nvSpPr>
        <p:spPr/>
        <p:txBody>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CRM</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Credit</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Risk</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Merchant records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Products and services</a:t>
            </a:r>
          </a:p>
        </p:txBody>
      </p:sp>
      <p:sp>
        <p:nvSpPr>
          <p:cNvPr id="80" name="Text Placeholder 79">
            <a:extLst>
              <a:ext uri="{FF2B5EF4-FFF2-40B4-BE49-F238E27FC236}">
                <a16:creationId xmlns:a16="http://schemas.microsoft.com/office/drawing/2014/main" id="{E7485B90-2420-4983-BA4E-9D4E3E450445}"/>
              </a:ext>
            </a:extLst>
          </p:cNvPr>
          <p:cNvSpPr>
            <a:spLocks noGrp="1"/>
          </p:cNvSpPr>
          <p:nvPr>
            <p:ph type="body" sz="quarter" idx="31"/>
          </p:nvPr>
        </p:nvSpPr>
        <p:spPr/>
        <p:txBody>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Clickstream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Products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Services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Customer service data </a:t>
            </a:r>
          </a:p>
        </p:txBody>
      </p:sp>
      <p:sp>
        <p:nvSpPr>
          <p:cNvPr id="22" name="Text Placeholder 21">
            <a:extLst>
              <a:ext uri="{FF2B5EF4-FFF2-40B4-BE49-F238E27FC236}">
                <a16:creationId xmlns:a16="http://schemas.microsoft.com/office/drawing/2014/main" id="{1CEC16F6-2851-4909-AEB4-D3C029BD8B3D}"/>
              </a:ext>
            </a:extLst>
          </p:cNvPr>
          <p:cNvSpPr>
            <a:spLocks noGrp="1"/>
          </p:cNvSpPr>
          <p:nvPr>
            <p:ph type="body" sz="quarter" idx="36"/>
          </p:nvPr>
        </p:nvSpPr>
        <p:spPr>
          <a:xfrm>
            <a:off x="460375" y="4076371"/>
            <a:ext cx="1852613" cy="1369606"/>
          </a:xfrm>
        </p:spPr>
        <p:txBody>
          <a:bodyPr/>
          <a:lstStyle/>
          <a:p>
            <a:pPr>
              <a:lnSpc>
                <a:spcPct val="90000"/>
              </a:lnSpc>
              <a:spcAft>
                <a:spcPts val="0"/>
              </a:spcAft>
            </a:pPr>
            <a:r>
              <a:rPr lang="en-US">
                <a:latin typeface="Segoe UI" panose="020B0502040204020203" pitchFamily="34" charset="0"/>
                <a:cs typeface="Segoe UI" panose="020B0502040204020203" pitchFamily="34" charset="0"/>
                <a:sym typeface="Source Sans Pro Light"/>
              </a:rPr>
              <a:t>Customer 360</a:t>
            </a:r>
            <a:br>
              <a:rPr lang="en-US">
                <a:latin typeface="Segoe UI" panose="020B0502040204020203" pitchFamily="34" charset="0"/>
                <a:cs typeface="Segoe UI" panose="020B0502040204020203" pitchFamily="34" charset="0"/>
                <a:sym typeface="Source Sans Pro Light"/>
              </a:rPr>
            </a:br>
            <a:r>
              <a:rPr lang="en-US">
                <a:latin typeface="Segoe UI" panose="020B0502040204020203" pitchFamily="34" charset="0"/>
                <a:cs typeface="Segoe UI" panose="020B0502040204020203" pitchFamily="34" charset="0"/>
                <a:sym typeface="Source Sans Pro Light"/>
              </a:rPr>
              <a:t>degree evaluation </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Customer segmentation</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Reduced customer churn</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Underwriting, servicing and delinquency handling</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Insights for new products</a:t>
            </a:r>
          </a:p>
        </p:txBody>
      </p:sp>
      <p:sp>
        <p:nvSpPr>
          <p:cNvPr id="23" name="Text Placeholder 22">
            <a:extLst>
              <a:ext uri="{FF2B5EF4-FFF2-40B4-BE49-F238E27FC236}">
                <a16:creationId xmlns:a16="http://schemas.microsoft.com/office/drawing/2014/main" id="{CE675070-6A0A-4389-9C50-AA08403399C8}"/>
              </a:ext>
            </a:extLst>
          </p:cNvPr>
          <p:cNvSpPr>
            <a:spLocks noGrp="1"/>
          </p:cNvSpPr>
          <p:nvPr>
            <p:ph type="body" sz="quarter" idx="37"/>
          </p:nvPr>
        </p:nvSpPr>
        <p:spPr>
          <a:xfrm>
            <a:off x="2815629" y="4076371"/>
            <a:ext cx="1852613" cy="1077218"/>
          </a:xfrm>
        </p:spPr>
        <p:txBody>
          <a:bodyPr/>
          <a:lstStyle/>
          <a:p>
            <a:pPr>
              <a:lnSpc>
                <a:spcPct val="90000"/>
              </a:lnSpc>
              <a:spcAft>
                <a:spcPts val="0"/>
              </a:spcAft>
            </a:pPr>
            <a:r>
              <a:rPr lang="en-US">
                <a:latin typeface="Segoe UI" panose="020B0502040204020203" pitchFamily="34" charset="0"/>
                <a:cs typeface="Segoe UI" panose="020B0502040204020203" pitchFamily="34" charset="0"/>
                <a:sym typeface="Source Sans Pro Light"/>
              </a:rPr>
              <a:t>Commercial/retail banking, securities, trading and  investment models</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Decision science, simulations and forecasting</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Investment recommendations</a:t>
            </a:r>
          </a:p>
        </p:txBody>
      </p:sp>
      <p:sp>
        <p:nvSpPr>
          <p:cNvPr id="24" name="Text Placeholder 23">
            <a:extLst>
              <a:ext uri="{FF2B5EF4-FFF2-40B4-BE49-F238E27FC236}">
                <a16:creationId xmlns:a16="http://schemas.microsoft.com/office/drawing/2014/main" id="{7A133170-0275-45A6-912C-59AA26E7493C}"/>
              </a:ext>
            </a:extLst>
          </p:cNvPr>
          <p:cNvSpPr>
            <a:spLocks noGrp="1"/>
          </p:cNvSpPr>
          <p:nvPr>
            <p:ph type="body" sz="quarter" idx="38"/>
          </p:nvPr>
        </p:nvSpPr>
        <p:spPr>
          <a:xfrm>
            <a:off x="5170155" y="4076371"/>
            <a:ext cx="1852613" cy="1015663"/>
          </a:xfrm>
        </p:spPr>
        <p:txBody>
          <a:bodyPr/>
          <a:lstStyle/>
          <a:p>
            <a:pPr>
              <a:lnSpc>
                <a:spcPct val="90000"/>
              </a:lnSpc>
              <a:spcAft>
                <a:spcPts val="0"/>
              </a:spcAft>
            </a:pPr>
            <a:r>
              <a:rPr lang="en-US">
                <a:latin typeface="Segoe UI" panose="020B0502040204020203" pitchFamily="34" charset="0"/>
                <a:cs typeface="Segoe UI" panose="020B0502040204020203" pitchFamily="34" charset="0"/>
                <a:sym typeface="Source Sans Pro Light"/>
              </a:rPr>
              <a:t>Real-time anomaly detection</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Card monitoring and fraud detection </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Security threat identification</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Risk aggregation</a:t>
            </a:r>
          </a:p>
        </p:txBody>
      </p:sp>
      <p:sp>
        <p:nvSpPr>
          <p:cNvPr id="25" name="Text Placeholder 24">
            <a:extLst>
              <a:ext uri="{FF2B5EF4-FFF2-40B4-BE49-F238E27FC236}">
                <a16:creationId xmlns:a16="http://schemas.microsoft.com/office/drawing/2014/main" id="{760C2300-0DBD-4E0D-ABA1-4AD9C6C4AD0A}"/>
              </a:ext>
            </a:extLst>
          </p:cNvPr>
          <p:cNvSpPr>
            <a:spLocks noGrp="1"/>
          </p:cNvSpPr>
          <p:nvPr>
            <p:ph type="body" sz="quarter" idx="39"/>
          </p:nvPr>
        </p:nvSpPr>
        <p:spPr>
          <a:xfrm>
            <a:off x="7520214" y="4076371"/>
            <a:ext cx="1852613" cy="1015663"/>
          </a:xfrm>
        </p:spPr>
        <p:txBody>
          <a:bodyPr/>
          <a:lstStyle/>
          <a:p>
            <a:pPr>
              <a:lnSpc>
                <a:spcPct val="90000"/>
              </a:lnSpc>
              <a:spcAft>
                <a:spcPts val="0"/>
              </a:spcAft>
            </a:pPr>
            <a:r>
              <a:rPr lang="en-US">
                <a:latin typeface="Segoe UI" panose="020B0502040204020203" pitchFamily="34" charset="0"/>
                <a:cs typeface="Segoe UI" panose="020B0502040204020203" pitchFamily="34" charset="0"/>
                <a:sym typeface="Source Sans Pro Light"/>
              </a:rPr>
              <a:t>Enterprise DataHub</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Regulatory and</a:t>
            </a:r>
            <a:br>
              <a:rPr lang="en-US">
                <a:latin typeface="Segoe UI" panose="020B0502040204020203" pitchFamily="34" charset="0"/>
                <a:cs typeface="Segoe UI" panose="020B0502040204020203" pitchFamily="34" charset="0"/>
                <a:sym typeface="Source Sans Pro Light"/>
              </a:rPr>
            </a:br>
            <a:r>
              <a:rPr lang="en-US">
                <a:latin typeface="Segoe UI" panose="020B0502040204020203" pitchFamily="34" charset="0"/>
                <a:cs typeface="Segoe UI" panose="020B0502040204020203" pitchFamily="34" charset="0"/>
                <a:sym typeface="Source Sans Pro Light"/>
              </a:rPr>
              <a:t>compliance analysis</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Credit risk management</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Automated credit analytics</a:t>
            </a:r>
          </a:p>
        </p:txBody>
      </p:sp>
      <p:sp>
        <p:nvSpPr>
          <p:cNvPr id="26" name="Text Placeholder 25">
            <a:extLst>
              <a:ext uri="{FF2B5EF4-FFF2-40B4-BE49-F238E27FC236}">
                <a16:creationId xmlns:a16="http://schemas.microsoft.com/office/drawing/2014/main" id="{82023C09-B9A9-4034-A082-7F8DF2B0A5A2}"/>
              </a:ext>
            </a:extLst>
          </p:cNvPr>
          <p:cNvSpPr>
            <a:spLocks noGrp="1"/>
          </p:cNvSpPr>
          <p:nvPr>
            <p:ph type="body" sz="quarter" idx="40"/>
          </p:nvPr>
        </p:nvSpPr>
        <p:spPr>
          <a:xfrm>
            <a:off x="9876858" y="4076371"/>
            <a:ext cx="1852613" cy="1154162"/>
          </a:xfrm>
        </p:spPr>
        <p:txBody>
          <a:bodyPr/>
          <a:lstStyle/>
          <a:p>
            <a:pPr>
              <a:lnSpc>
                <a:spcPct val="90000"/>
              </a:lnSpc>
              <a:spcAft>
                <a:spcPts val="0"/>
              </a:spcAft>
            </a:pPr>
            <a:r>
              <a:rPr lang="en-US">
                <a:latin typeface="Segoe UI" panose="020B0502040204020203" pitchFamily="34" charset="0"/>
                <a:cs typeface="Segoe UI" panose="020B0502040204020203" pitchFamily="34" charset="0"/>
                <a:sym typeface="Source Sans Pro Light"/>
              </a:rPr>
              <a:t>Recommendation engine</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Predictive analytics and targeted advertising</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Fast marketing and multi-channel engagement</a:t>
            </a:r>
          </a:p>
          <a:p>
            <a:pPr>
              <a:lnSpc>
                <a:spcPct val="90000"/>
              </a:lnSpc>
              <a:spcAft>
                <a:spcPts val="0"/>
              </a:spcAft>
            </a:pPr>
            <a:r>
              <a:rPr lang="en-US">
                <a:latin typeface="Segoe UI" panose="020B0502040204020203" pitchFamily="34" charset="0"/>
                <a:cs typeface="Segoe UI" panose="020B0502040204020203" pitchFamily="34" charset="0"/>
                <a:sym typeface="Source Sans Pro Light"/>
              </a:rPr>
              <a:t>Customer sentiment analysis</a:t>
            </a:r>
          </a:p>
        </p:txBody>
      </p:sp>
      <p:sp>
        <p:nvSpPr>
          <p:cNvPr id="81" name="Text Placeholder 80">
            <a:extLst>
              <a:ext uri="{FF2B5EF4-FFF2-40B4-BE49-F238E27FC236}">
                <a16:creationId xmlns:a16="http://schemas.microsoft.com/office/drawing/2014/main" id="{BB04CA12-67E7-4F46-A28C-AB2678ADC3B3}"/>
              </a:ext>
            </a:extLst>
          </p:cNvPr>
          <p:cNvSpPr>
            <a:spLocks noGrp="1"/>
          </p:cNvSpPr>
          <p:nvPr>
            <p:ph type="body" sz="quarter" idx="41"/>
          </p:nvPr>
        </p:nvSpPr>
        <p:spPr/>
        <p:txBody>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Transaction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Demographics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Purchasing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Trends</a:t>
            </a:r>
          </a:p>
        </p:txBody>
      </p:sp>
      <p:sp>
        <p:nvSpPr>
          <p:cNvPr id="28" name="Text Placeholder 27">
            <a:extLst>
              <a:ext uri="{FF2B5EF4-FFF2-40B4-BE49-F238E27FC236}">
                <a16:creationId xmlns:a16="http://schemas.microsoft.com/office/drawing/2014/main" id="{086C5C07-1DC3-417E-99D1-59F7619F0DEE}"/>
              </a:ext>
            </a:extLst>
          </p:cNvPr>
          <p:cNvSpPr>
            <a:spLocks noGrp="1"/>
          </p:cNvSpPr>
          <p:nvPr>
            <p:ph type="body" sz="quarter" idx="42"/>
          </p:nvPr>
        </p:nvSpPr>
        <p:spPr>
          <a:xfrm>
            <a:off x="460375" y="1118054"/>
            <a:ext cx="1852201" cy="400110"/>
          </a:xfrm>
        </p:spPr>
        <p:txBody>
          <a:bodyPr/>
          <a:lstStyle/>
          <a:p>
            <a:r>
              <a:rPr lang="en-US">
                <a:latin typeface="+mj-lt"/>
                <a:sym typeface="Source Sans Pro"/>
              </a:rPr>
              <a:t>Effective customer </a:t>
            </a:r>
            <a:br>
              <a:rPr lang="en-US">
                <a:latin typeface="+mj-lt"/>
                <a:sym typeface="Source Sans Pro"/>
              </a:rPr>
            </a:br>
            <a:r>
              <a:rPr lang="en-US">
                <a:latin typeface="+mj-lt"/>
                <a:sym typeface="Source Sans Pro"/>
              </a:rPr>
              <a:t>engagement</a:t>
            </a:r>
          </a:p>
        </p:txBody>
      </p:sp>
      <p:sp>
        <p:nvSpPr>
          <p:cNvPr id="29" name="Text Placeholder 28">
            <a:extLst>
              <a:ext uri="{FF2B5EF4-FFF2-40B4-BE49-F238E27FC236}">
                <a16:creationId xmlns:a16="http://schemas.microsoft.com/office/drawing/2014/main" id="{27EFFF75-5EE8-4DBF-85F7-3B9C73B844A3}"/>
              </a:ext>
            </a:extLst>
          </p:cNvPr>
          <p:cNvSpPr>
            <a:spLocks noGrp="1"/>
          </p:cNvSpPr>
          <p:nvPr>
            <p:ph type="body" sz="quarter" idx="43"/>
          </p:nvPr>
        </p:nvSpPr>
        <p:spPr>
          <a:xfrm>
            <a:off x="2815629" y="1118054"/>
            <a:ext cx="1852201" cy="733534"/>
          </a:xfrm>
        </p:spPr>
        <p:txBody>
          <a:bodyPr/>
          <a:lstStyle/>
          <a:p>
            <a:r>
              <a:rPr lang="en-US">
                <a:latin typeface="+mj-lt"/>
                <a:sym typeface="Source Sans Pro"/>
              </a:rPr>
              <a:t>Decision services </a:t>
            </a:r>
            <a:br>
              <a:rPr lang="en-US">
                <a:latin typeface="+mj-lt"/>
                <a:sym typeface="Source Sans Pro"/>
              </a:rPr>
            </a:br>
            <a:r>
              <a:rPr lang="en-US">
                <a:latin typeface="+mj-lt"/>
                <a:sym typeface="Source Sans Pro"/>
              </a:rPr>
              <a:t>management</a:t>
            </a:r>
          </a:p>
          <a:p>
            <a:endParaRPr lang="en-US">
              <a:latin typeface="+mj-lt"/>
            </a:endParaRPr>
          </a:p>
        </p:txBody>
      </p:sp>
      <p:sp>
        <p:nvSpPr>
          <p:cNvPr id="82" name="Text Placeholder 81">
            <a:extLst>
              <a:ext uri="{FF2B5EF4-FFF2-40B4-BE49-F238E27FC236}">
                <a16:creationId xmlns:a16="http://schemas.microsoft.com/office/drawing/2014/main" id="{C88E1702-8217-48BB-9EAE-F9797BAFB913}"/>
              </a:ext>
            </a:extLst>
          </p:cNvPr>
          <p:cNvSpPr>
            <a:spLocks noGrp="1"/>
          </p:cNvSpPr>
          <p:nvPr>
            <p:ph type="body" sz="quarter" idx="44"/>
          </p:nvPr>
        </p:nvSpPr>
        <p:spPr>
          <a:xfrm>
            <a:off x="5170155" y="1118054"/>
            <a:ext cx="1852201" cy="400110"/>
          </a:xfrm>
        </p:spPr>
        <p:txBody>
          <a:bodyPr/>
          <a:lstStyle/>
          <a:p>
            <a:r>
              <a:rPr lang="en-US">
                <a:latin typeface="+mj-lt"/>
                <a:sym typeface="Source Sans Pro"/>
              </a:rPr>
              <a:t>Risk and revenue </a:t>
            </a:r>
            <a:br>
              <a:rPr lang="en-US">
                <a:latin typeface="+mj-lt"/>
                <a:sym typeface="Source Sans Pro"/>
              </a:rPr>
            </a:br>
            <a:r>
              <a:rPr lang="en-US">
                <a:latin typeface="+mj-lt"/>
                <a:sym typeface="Source Sans Pro"/>
              </a:rPr>
              <a:t>management</a:t>
            </a:r>
          </a:p>
        </p:txBody>
      </p:sp>
      <p:sp>
        <p:nvSpPr>
          <p:cNvPr id="83" name="Text Placeholder 82">
            <a:extLst>
              <a:ext uri="{FF2B5EF4-FFF2-40B4-BE49-F238E27FC236}">
                <a16:creationId xmlns:a16="http://schemas.microsoft.com/office/drawing/2014/main" id="{4BDB46C7-0CE1-466F-ABB4-6E3992A21EBE}"/>
              </a:ext>
            </a:extLst>
          </p:cNvPr>
          <p:cNvSpPr>
            <a:spLocks noGrp="1"/>
          </p:cNvSpPr>
          <p:nvPr>
            <p:ph type="body" sz="quarter" idx="45"/>
          </p:nvPr>
        </p:nvSpPr>
        <p:spPr>
          <a:xfrm>
            <a:off x="7520626" y="1118054"/>
            <a:ext cx="1852201" cy="400110"/>
          </a:xfrm>
        </p:spPr>
        <p:txBody>
          <a:bodyPr/>
          <a:lstStyle/>
          <a:p>
            <a:r>
              <a:rPr lang="en-US">
                <a:latin typeface="+mj-lt"/>
                <a:sym typeface="Source Sans Pro"/>
              </a:rPr>
              <a:t>Risk and compliance </a:t>
            </a:r>
            <a:br>
              <a:rPr lang="en-US">
                <a:latin typeface="+mj-lt"/>
                <a:sym typeface="Source Sans Pro"/>
              </a:rPr>
            </a:br>
            <a:r>
              <a:rPr lang="en-US">
                <a:latin typeface="+mj-lt"/>
                <a:sym typeface="Source Sans Pro"/>
              </a:rPr>
              <a:t>management</a:t>
            </a:r>
          </a:p>
        </p:txBody>
      </p:sp>
      <p:sp>
        <p:nvSpPr>
          <p:cNvPr id="84" name="Text Placeholder 83">
            <a:extLst>
              <a:ext uri="{FF2B5EF4-FFF2-40B4-BE49-F238E27FC236}">
                <a16:creationId xmlns:a16="http://schemas.microsoft.com/office/drawing/2014/main" id="{345C3785-D6EC-40BC-96A1-740A5340B258}"/>
              </a:ext>
            </a:extLst>
          </p:cNvPr>
          <p:cNvSpPr>
            <a:spLocks noGrp="1"/>
          </p:cNvSpPr>
          <p:nvPr>
            <p:ph type="body" sz="quarter" idx="46"/>
          </p:nvPr>
        </p:nvSpPr>
        <p:spPr>
          <a:xfrm>
            <a:off x="9876128" y="1118054"/>
            <a:ext cx="1852201" cy="400110"/>
          </a:xfrm>
        </p:spPr>
        <p:txBody>
          <a:bodyPr/>
          <a:lstStyle/>
          <a:p>
            <a:r>
              <a:rPr lang="en-US">
                <a:latin typeface="+mj-lt"/>
                <a:sym typeface="Source Sans Pro"/>
              </a:rPr>
              <a:t>Recommendation </a:t>
            </a:r>
            <a:br>
              <a:rPr lang="en-US">
                <a:latin typeface="+mj-lt"/>
                <a:sym typeface="Source Sans Pro"/>
              </a:rPr>
            </a:br>
            <a:r>
              <a:rPr lang="en-US">
                <a:latin typeface="+mj-lt"/>
                <a:sym typeface="Source Sans Pro"/>
              </a:rPr>
              <a:t>engine</a:t>
            </a:r>
          </a:p>
        </p:txBody>
      </p:sp>
      <p:grpSp>
        <p:nvGrpSpPr>
          <p:cNvPr id="152" name="Group 151">
            <a:extLst>
              <a:ext uri="{FF2B5EF4-FFF2-40B4-BE49-F238E27FC236}">
                <a16:creationId xmlns:a16="http://schemas.microsoft.com/office/drawing/2014/main" id="{F2C32587-31A7-B14A-BCBD-90B8019DABF8}"/>
              </a:ext>
            </a:extLst>
          </p:cNvPr>
          <p:cNvGrpSpPr/>
          <p:nvPr/>
        </p:nvGrpSpPr>
        <p:grpSpPr>
          <a:xfrm>
            <a:off x="1186508" y="3098458"/>
            <a:ext cx="417672" cy="294374"/>
            <a:chOff x="917486" y="1658380"/>
            <a:chExt cx="544658" cy="383874"/>
          </a:xfrm>
        </p:grpSpPr>
        <p:sp>
          <p:nvSpPr>
            <p:cNvPr id="153" name="Freeform 5">
              <a:extLst>
                <a:ext uri="{FF2B5EF4-FFF2-40B4-BE49-F238E27FC236}">
                  <a16:creationId xmlns:a16="http://schemas.microsoft.com/office/drawing/2014/main" id="{E3A1BD01-FC93-664C-9CC5-C1A3CCC4129D}"/>
                </a:ext>
              </a:extLst>
            </p:cNvPr>
            <p:cNvSpPr>
              <a:spLocks noEditPoints="1"/>
            </p:cNvSpPr>
            <p:nvPr/>
          </p:nvSpPr>
          <p:spPr bwMode="auto">
            <a:xfrm>
              <a:off x="917486" y="1658380"/>
              <a:ext cx="334834" cy="3741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C5C778A9-73B1-2C4F-B906-7F6EC8F43F2D}"/>
                </a:ext>
              </a:extLst>
            </p:cNvPr>
            <p:cNvSpPr/>
            <p:nvPr/>
          </p:nvSpPr>
          <p:spPr bwMode="auto">
            <a:xfrm>
              <a:off x="1292344" y="1872454"/>
              <a:ext cx="169800" cy="169800"/>
            </a:xfrm>
            <a:prstGeom prst="rect">
              <a:avLst/>
            </a:prstGeom>
            <a:solidFill>
              <a:schemeClr val="bg1"/>
            </a:solid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5" name="Rectangle 154">
              <a:extLst>
                <a:ext uri="{FF2B5EF4-FFF2-40B4-BE49-F238E27FC236}">
                  <a16:creationId xmlns:a16="http://schemas.microsoft.com/office/drawing/2014/main" id="{8C2A8C02-F364-BC4D-AC7C-8DD20698079E}"/>
                </a:ext>
              </a:extLst>
            </p:cNvPr>
            <p:cNvSpPr/>
            <p:nvPr/>
          </p:nvSpPr>
          <p:spPr bwMode="auto">
            <a:xfrm>
              <a:off x="1292344" y="1658380"/>
              <a:ext cx="169800" cy="169800"/>
            </a:xfrm>
            <a:prstGeom prst="rect">
              <a:avLst/>
            </a:prstGeom>
            <a:solidFill>
              <a:schemeClr val="bg1"/>
            </a:solid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56" name="Group 155">
              <a:extLst>
                <a:ext uri="{FF2B5EF4-FFF2-40B4-BE49-F238E27FC236}">
                  <a16:creationId xmlns:a16="http://schemas.microsoft.com/office/drawing/2014/main" id="{A76AD42B-8EF3-B24F-A1C7-B1986DFC5A91}"/>
                </a:ext>
              </a:extLst>
            </p:cNvPr>
            <p:cNvGrpSpPr/>
            <p:nvPr/>
          </p:nvGrpSpPr>
          <p:grpSpPr>
            <a:xfrm>
              <a:off x="1317491" y="1703232"/>
              <a:ext cx="118798" cy="103908"/>
              <a:chOff x="4043611" y="1845129"/>
              <a:chExt cx="486303" cy="444500"/>
            </a:xfrm>
            <a:solidFill>
              <a:schemeClr val="bg1"/>
            </a:solidFill>
          </p:grpSpPr>
          <p:sp>
            <p:nvSpPr>
              <p:cNvPr id="158" name="Rectangle 157">
                <a:extLst>
                  <a:ext uri="{FF2B5EF4-FFF2-40B4-BE49-F238E27FC236}">
                    <a16:creationId xmlns:a16="http://schemas.microsoft.com/office/drawing/2014/main" id="{FDB0D211-EFC7-2947-9927-DC6C5D270B77}"/>
                  </a:ext>
                </a:extLst>
              </p:cNvPr>
              <p:cNvSpPr/>
              <p:nvPr/>
            </p:nvSpPr>
            <p:spPr bwMode="auto">
              <a:xfrm>
                <a:off x="4043611" y="1845129"/>
                <a:ext cx="120588" cy="444500"/>
              </a:xfrm>
              <a:prstGeom prst="rect">
                <a:avLst/>
              </a:prstGeom>
              <a:grp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9" name="Rectangle 158">
                <a:extLst>
                  <a:ext uri="{FF2B5EF4-FFF2-40B4-BE49-F238E27FC236}">
                    <a16:creationId xmlns:a16="http://schemas.microsoft.com/office/drawing/2014/main" id="{10A57776-FAB2-BE4D-B8BA-F211CB877ED4}"/>
                  </a:ext>
                </a:extLst>
              </p:cNvPr>
              <p:cNvSpPr/>
              <p:nvPr/>
            </p:nvSpPr>
            <p:spPr bwMode="auto">
              <a:xfrm>
                <a:off x="4226468" y="1943239"/>
                <a:ext cx="120588" cy="346390"/>
              </a:xfrm>
              <a:prstGeom prst="rect">
                <a:avLst/>
              </a:prstGeom>
              <a:grp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0" name="Rectangle 159">
                <a:extLst>
                  <a:ext uri="{FF2B5EF4-FFF2-40B4-BE49-F238E27FC236}">
                    <a16:creationId xmlns:a16="http://schemas.microsoft.com/office/drawing/2014/main" id="{772F022C-5A69-134D-8CBA-D9ACB60E5981}"/>
                  </a:ext>
                </a:extLst>
              </p:cNvPr>
              <p:cNvSpPr/>
              <p:nvPr/>
            </p:nvSpPr>
            <p:spPr bwMode="auto">
              <a:xfrm>
                <a:off x="4409326" y="2123442"/>
                <a:ext cx="120588" cy="166187"/>
              </a:xfrm>
              <a:prstGeom prst="rect">
                <a:avLst/>
              </a:prstGeom>
              <a:grp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57" name="Block Arc 156">
              <a:extLst>
                <a:ext uri="{FF2B5EF4-FFF2-40B4-BE49-F238E27FC236}">
                  <a16:creationId xmlns:a16="http://schemas.microsoft.com/office/drawing/2014/main" id="{A96A3549-FA9F-6647-A288-E26576100F89}"/>
                </a:ext>
              </a:extLst>
            </p:cNvPr>
            <p:cNvSpPr/>
            <p:nvPr/>
          </p:nvSpPr>
          <p:spPr bwMode="auto">
            <a:xfrm rot="5400000">
              <a:off x="1319072" y="1899182"/>
              <a:ext cx="116343" cy="116343"/>
            </a:xfrm>
            <a:prstGeom prst="blockArc">
              <a:avLst>
                <a:gd name="adj1" fmla="val 10800000"/>
                <a:gd name="adj2" fmla="val 6194989"/>
                <a:gd name="adj3" fmla="val 35445"/>
              </a:avLst>
            </a:prstGeom>
            <a:solidFill>
              <a:schemeClr val="bg1"/>
            </a:solidFill>
            <a:ln w="15875" cap="rnd">
              <a:solidFill>
                <a:schemeClr val="tx1"/>
              </a:solidFill>
              <a:miter lim="800000"/>
              <a:headEnd/>
              <a:tailEnd/>
            </a:ln>
            <a:effectLs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grpSp>
        <p:nvGrpSpPr>
          <p:cNvPr id="100" name="Group 99">
            <a:extLst>
              <a:ext uri="{FF2B5EF4-FFF2-40B4-BE49-F238E27FC236}">
                <a16:creationId xmlns:a16="http://schemas.microsoft.com/office/drawing/2014/main" id="{F79493AC-AF61-9F49-A3ED-4DC7633AEE64}"/>
              </a:ext>
            </a:extLst>
          </p:cNvPr>
          <p:cNvGrpSpPr/>
          <p:nvPr/>
        </p:nvGrpSpPr>
        <p:grpSpPr>
          <a:xfrm>
            <a:off x="5934230" y="3099191"/>
            <a:ext cx="322176" cy="292908"/>
            <a:chOff x="4530976" y="2990126"/>
            <a:chExt cx="231285" cy="210274"/>
          </a:xfrm>
        </p:grpSpPr>
        <p:sp>
          <p:nvSpPr>
            <p:cNvPr id="101" name="Freeform 5">
              <a:extLst>
                <a:ext uri="{FF2B5EF4-FFF2-40B4-BE49-F238E27FC236}">
                  <a16:creationId xmlns:a16="http://schemas.microsoft.com/office/drawing/2014/main" id="{101A0B8F-4A61-3347-9DCC-144BD4390FBB}"/>
                </a:ext>
              </a:extLst>
            </p:cNvPr>
            <p:cNvSpPr>
              <a:spLocks noEditPoints="1"/>
            </p:cNvSpPr>
            <p:nvPr/>
          </p:nvSpPr>
          <p:spPr bwMode="auto">
            <a:xfrm>
              <a:off x="4530976" y="2990126"/>
              <a:ext cx="231285" cy="210274"/>
            </a:xfrm>
            <a:prstGeom prst="triangle">
              <a:avLst/>
            </a:pr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2" name="Group 101">
              <a:extLst>
                <a:ext uri="{FF2B5EF4-FFF2-40B4-BE49-F238E27FC236}">
                  <a16:creationId xmlns:a16="http://schemas.microsoft.com/office/drawing/2014/main" id="{75682166-BD46-7E46-8C8C-38F251BB9B37}"/>
                </a:ext>
              </a:extLst>
            </p:cNvPr>
            <p:cNvGrpSpPr/>
            <p:nvPr/>
          </p:nvGrpSpPr>
          <p:grpSpPr>
            <a:xfrm>
              <a:off x="4646619" y="3052307"/>
              <a:ext cx="0" cy="114206"/>
              <a:chOff x="4791447" y="2616042"/>
              <a:chExt cx="0" cy="1333767"/>
            </a:xfrm>
          </p:grpSpPr>
          <p:cxnSp>
            <p:nvCxnSpPr>
              <p:cNvPr id="103" name="Straight Connector 102">
                <a:extLst>
                  <a:ext uri="{FF2B5EF4-FFF2-40B4-BE49-F238E27FC236}">
                    <a16:creationId xmlns:a16="http://schemas.microsoft.com/office/drawing/2014/main" id="{5F039D5D-31A8-0849-8251-EC8D64985C84}"/>
                  </a:ext>
                </a:extLst>
              </p:cNvPr>
              <p:cNvCxnSpPr>
                <a:cxnSpLocks/>
              </p:cNvCxnSpPr>
              <p:nvPr/>
            </p:nvCxnSpPr>
            <p:spPr>
              <a:xfrm>
                <a:off x="4791447" y="2616042"/>
                <a:ext cx="0" cy="1030199"/>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081B4AE-3323-A443-9BDE-971AFCD52033}"/>
                  </a:ext>
                </a:extLst>
              </p:cNvPr>
              <p:cNvCxnSpPr>
                <a:cxnSpLocks/>
              </p:cNvCxnSpPr>
              <p:nvPr/>
            </p:nvCxnSpPr>
            <p:spPr>
              <a:xfrm>
                <a:off x="4791447" y="3793904"/>
                <a:ext cx="0" cy="15590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E9269048-0052-0744-8F8D-1668199ECD91}"/>
              </a:ext>
            </a:extLst>
          </p:cNvPr>
          <p:cNvGrpSpPr/>
          <p:nvPr/>
        </p:nvGrpSpPr>
        <p:grpSpPr>
          <a:xfrm>
            <a:off x="8233083" y="3063850"/>
            <a:ext cx="426877" cy="363590"/>
            <a:chOff x="7805727" y="1706954"/>
            <a:chExt cx="528015" cy="449734"/>
          </a:xfrm>
        </p:grpSpPr>
        <p:grpSp>
          <p:nvGrpSpPr>
            <p:cNvPr id="106" name="Group 105">
              <a:extLst>
                <a:ext uri="{FF2B5EF4-FFF2-40B4-BE49-F238E27FC236}">
                  <a16:creationId xmlns:a16="http://schemas.microsoft.com/office/drawing/2014/main" id="{E867CD01-A939-6346-BCF6-8005AE8BBC50}"/>
                </a:ext>
              </a:extLst>
            </p:cNvPr>
            <p:cNvGrpSpPr/>
            <p:nvPr/>
          </p:nvGrpSpPr>
          <p:grpSpPr>
            <a:xfrm>
              <a:off x="7921572" y="1706954"/>
              <a:ext cx="412170" cy="341878"/>
              <a:chOff x="8073681" y="1706954"/>
              <a:chExt cx="614480" cy="341878"/>
            </a:xfrm>
            <a:solidFill>
              <a:schemeClr val="bg1"/>
            </a:solidFill>
          </p:grpSpPr>
          <p:sp>
            <p:nvSpPr>
              <p:cNvPr id="112" name="Freeform 5">
                <a:extLst>
                  <a:ext uri="{FF2B5EF4-FFF2-40B4-BE49-F238E27FC236}">
                    <a16:creationId xmlns:a16="http://schemas.microsoft.com/office/drawing/2014/main" id="{ED29E458-97AA-B34A-980A-F842594FF81D}"/>
                  </a:ext>
                </a:extLst>
              </p:cNvPr>
              <p:cNvSpPr>
                <a:spLocks/>
              </p:cNvSpPr>
              <p:nvPr/>
            </p:nvSpPr>
            <p:spPr bwMode="auto">
              <a:xfrm>
                <a:off x="8073681" y="1706954"/>
                <a:ext cx="614480" cy="341877"/>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Rectangle 6">
                <a:extLst>
                  <a:ext uri="{FF2B5EF4-FFF2-40B4-BE49-F238E27FC236}">
                    <a16:creationId xmlns:a16="http://schemas.microsoft.com/office/drawing/2014/main" id="{358C0450-FC18-984C-B4F8-59A8A32E884C}"/>
                  </a:ext>
                </a:extLst>
              </p:cNvPr>
              <p:cNvSpPr>
                <a:spLocks noChangeArrowheads="1"/>
              </p:cNvSpPr>
              <p:nvPr/>
            </p:nvSpPr>
            <p:spPr bwMode="auto">
              <a:xfrm>
                <a:off x="8150170" y="1854745"/>
                <a:ext cx="46767" cy="194087"/>
              </a:xfrm>
              <a:prstGeom prst="rect">
                <a:avLst/>
              </a:pr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Rectangle 7">
                <a:extLst>
                  <a:ext uri="{FF2B5EF4-FFF2-40B4-BE49-F238E27FC236}">
                    <a16:creationId xmlns:a16="http://schemas.microsoft.com/office/drawing/2014/main" id="{5DCBEAAA-1E02-9644-B501-B9B2FABA1BAA}"/>
                  </a:ext>
                </a:extLst>
              </p:cNvPr>
              <p:cNvSpPr>
                <a:spLocks noChangeArrowheads="1"/>
              </p:cNvSpPr>
              <p:nvPr/>
            </p:nvSpPr>
            <p:spPr bwMode="auto">
              <a:xfrm>
                <a:off x="8261021" y="1749711"/>
                <a:ext cx="48804" cy="299121"/>
              </a:xfrm>
              <a:prstGeom prst="rect">
                <a:avLst/>
              </a:pr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Rectangle 8">
                <a:extLst>
                  <a:ext uri="{FF2B5EF4-FFF2-40B4-BE49-F238E27FC236}">
                    <a16:creationId xmlns:a16="http://schemas.microsoft.com/office/drawing/2014/main" id="{5207556B-955F-934C-A69B-5D19CAB9D898}"/>
                  </a:ext>
                </a:extLst>
              </p:cNvPr>
              <p:cNvSpPr>
                <a:spLocks noChangeArrowheads="1"/>
              </p:cNvSpPr>
              <p:nvPr/>
            </p:nvSpPr>
            <p:spPr bwMode="auto">
              <a:xfrm>
                <a:off x="8374123" y="1811339"/>
                <a:ext cx="48804" cy="237493"/>
              </a:xfrm>
              <a:prstGeom prst="rect">
                <a:avLst/>
              </a:pr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6">
                <a:extLst>
                  <a:ext uri="{FF2B5EF4-FFF2-40B4-BE49-F238E27FC236}">
                    <a16:creationId xmlns:a16="http://schemas.microsoft.com/office/drawing/2014/main" id="{D70556CA-C747-0747-A994-D6E50A7EB948}"/>
                  </a:ext>
                </a:extLst>
              </p:cNvPr>
              <p:cNvSpPr>
                <a:spLocks noChangeArrowheads="1"/>
              </p:cNvSpPr>
              <p:nvPr/>
            </p:nvSpPr>
            <p:spPr bwMode="auto">
              <a:xfrm>
                <a:off x="8487012" y="1922897"/>
                <a:ext cx="46767" cy="125935"/>
              </a:xfrm>
              <a:prstGeom prst="rect">
                <a:avLst/>
              </a:pr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Rectangle 7">
                <a:extLst>
                  <a:ext uri="{FF2B5EF4-FFF2-40B4-BE49-F238E27FC236}">
                    <a16:creationId xmlns:a16="http://schemas.microsoft.com/office/drawing/2014/main" id="{E63A2484-3DED-3F4B-A5F3-F98EEA38008C}"/>
                  </a:ext>
                </a:extLst>
              </p:cNvPr>
              <p:cNvSpPr>
                <a:spLocks noChangeArrowheads="1"/>
              </p:cNvSpPr>
              <p:nvPr/>
            </p:nvSpPr>
            <p:spPr bwMode="auto">
              <a:xfrm>
                <a:off x="8597863" y="1854745"/>
                <a:ext cx="48804" cy="194087"/>
              </a:xfrm>
              <a:prstGeom prst="rect">
                <a:avLst/>
              </a:pr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07" name="Group 106">
              <a:extLst>
                <a:ext uri="{FF2B5EF4-FFF2-40B4-BE49-F238E27FC236}">
                  <a16:creationId xmlns:a16="http://schemas.microsoft.com/office/drawing/2014/main" id="{1521F2D6-EABF-8748-ADB2-EF3A58D90A56}"/>
                </a:ext>
              </a:extLst>
            </p:cNvPr>
            <p:cNvGrpSpPr/>
            <p:nvPr/>
          </p:nvGrpSpPr>
          <p:grpSpPr>
            <a:xfrm>
              <a:off x="7805727" y="1919038"/>
              <a:ext cx="326372" cy="237650"/>
              <a:chOff x="6896100" y="2562568"/>
              <a:chExt cx="2444545" cy="1780014"/>
            </a:xfrm>
            <a:solidFill>
              <a:schemeClr val="bg1"/>
            </a:solidFill>
          </p:grpSpPr>
          <p:sp>
            <p:nvSpPr>
              <p:cNvPr id="108" name="Rounded Rectangle 109">
                <a:extLst>
                  <a:ext uri="{FF2B5EF4-FFF2-40B4-BE49-F238E27FC236}">
                    <a16:creationId xmlns:a16="http://schemas.microsoft.com/office/drawing/2014/main" id="{A05B9D40-02E7-7440-8C62-BE93BCBB5A82}"/>
                  </a:ext>
                </a:extLst>
              </p:cNvPr>
              <p:cNvSpPr/>
              <p:nvPr/>
            </p:nvSpPr>
            <p:spPr bwMode="auto">
              <a:xfrm>
                <a:off x="6896100" y="2562568"/>
                <a:ext cx="2444545" cy="1780014"/>
              </a:xfrm>
              <a:prstGeom prst="roundRect">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595EF2B0-AF42-1F41-8EA5-60CBA9CD16A9}"/>
                  </a:ext>
                </a:extLst>
              </p:cNvPr>
              <p:cNvCxnSpPr/>
              <p:nvPr/>
            </p:nvCxnSpPr>
            <p:spPr>
              <a:xfrm>
                <a:off x="6896100" y="3049104"/>
                <a:ext cx="2444545"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7C8004D-D8EE-6042-9D73-9E6D9A967AC1}"/>
                  </a:ext>
                </a:extLst>
              </p:cNvPr>
              <p:cNvCxnSpPr/>
              <p:nvPr/>
            </p:nvCxnSpPr>
            <p:spPr>
              <a:xfrm>
                <a:off x="6896100" y="3262707"/>
                <a:ext cx="2444545"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Rounded Rectangle 112">
                <a:extLst>
                  <a:ext uri="{FF2B5EF4-FFF2-40B4-BE49-F238E27FC236}">
                    <a16:creationId xmlns:a16="http://schemas.microsoft.com/office/drawing/2014/main" id="{675F0A38-DD4C-4349-914B-BAF30D5C6CE8}"/>
                  </a:ext>
                </a:extLst>
              </p:cNvPr>
              <p:cNvSpPr/>
              <p:nvPr/>
            </p:nvSpPr>
            <p:spPr bwMode="auto">
              <a:xfrm>
                <a:off x="7128691" y="3725511"/>
                <a:ext cx="569604" cy="379738"/>
              </a:xfrm>
              <a:prstGeom prst="roundRect">
                <a:avLst>
                  <a:gd name="adj" fmla="val 25028"/>
                </a:avLst>
              </a:prstGeom>
              <a:grp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8" name="Group 117">
            <a:extLst>
              <a:ext uri="{FF2B5EF4-FFF2-40B4-BE49-F238E27FC236}">
                <a16:creationId xmlns:a16="http://schemas.microsoft.com/office/drawing/2014/main" id="{90DEBADC-3A18-6B47-A171-400371068AB4}"/>
              </a:ext>
            </a:extLst>
          </p:cNvPr>
          <p:cNvGrpSpPr/>
          <p:nvPr/>
        </p:nvGrpSpPr>
        <p:grpSpPr>
          <a:xfrm>
            <a:off x="10535828" y="3093112"/>
            <a:ext cx="533532" cy="305067"/>
            <a:chOff x="3422472" y="3216171"/>
            <a:chExt cx="773774" cy="442433"/>
          </a:xfrm>
        </p:grpSpPr>
        <p:sp useBgFill="1">
          <p:nvSpPr>
            <p:cNvPr id="119" name="Freeform 50">
              <a:extLst>
                <a:ext uri="{FF2B5EF4-FFF2-40B4-BE49-F238E27FC236}">
                  <a16:creationId xmlns:a16="http://schemas.microsoft.com/office/drawing/2014/main" id="{737435F5-A1A2-9B40-948C-4323D1578723}"/>
                </a:ext>
              </a:extLst>
            </p:cNvPr>
            <p:cNvSpPr>
              <a:spLocks noChangeArrowheads="1"/>
            </p:cNvSpPr>
            <p:nvPr/>
          </p:nvSpPr>
          <p:spPr bwMode="auto">
            <a:xfrm>
              <a:off x="3864674" y="3429829"/>
              <a:ext cx="331572" cy="22877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0" name="Group 119">
              <a:extLst>
                <a:ext uri="{FF2B5EF4-FFF2-40B4-BE49-F238E27FC236}">
                  <a16:creationId xmlns:a16="http://schemas.microsoft.com/office/drawing/2014/main" id="{42AE9562-04AD-974A-86D3-F77E0CEDA32D}"/>
                </a:ext>
              </a:extLst>
            </p:cNvPr>
            <p:cNvGrpSpPr/>
            <p:nvPr/>
          </p:nvGrpSpPr>
          <p:grpSpPr>
            <a:xfrm>
              <a:off x="3537132" y="3216171"/>
              <a:ext cx="571433" cy="360800"/>
              <a:chOff x="992778" y="1508263"/>
              <a:chExt cx="2777318" cy="1753581"/>
            </a:xfrm>
          </p:grpSpPr>
          <p:sp useBgFill="1">
            <p:nvSpPr>
              <p:cNvPr id="139" name="Freeform 52">
                <a:extLst>
                  <a:ext uri="{FF2B5EF4-FFF2-40B4-BE49-F238E27FC236}">
                    <a16:creationId xmlns:a16="http://schemas.microsoft.com/office/drawing/2014/main" id="{4E0182D9-E899-9B40-8FF2-E5E89E6D2F19}"/>
                  </a:ext>
                </a:extLst>
              </p:cNvPr>
              <p:cNvSpPr>
                <a:spLocks noChangeArrowheads="1"/>
              </p:cNvSpPr>
              <p:nvPr/>
            </p:nvSpPr>
            <p:spPr bwMode="auto">
              <a:xfrm>
                <a:off x="992778" y="1508263"/>
                <a:ext cx="2777318" cy="175358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0" name="Line 54">
                <a:extLst>
                  <a:ext uri="{FF2B5EF4-FFF2-40B4-BE49-F238E27FC236}">
                    <a16:creationId xmlns:a16="http://schemas.microsoft.com/office/drawing/2014/main" id="{9167E75F-31B3-AB47-BF1A-6EC4B8B4B7D1}"/>
                  </a:ext>
                </a:extLst>
              </p:cNvPr>
              <p:cNvSpPr>
                <a:spLocks noChangeShapeType="1"/>
              </p:cNvSpPr>
              <p:nvPr/>
            </p:nvSpPr>
            <p:spPr bwMode="auto">
              <a:xfrm flipH="1">
                <a:off x="2619004" y="2828347"/>
                <a:ext cx="935572"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1" name="Line 55">
                <a:extLst>
                  <a:ext uri="{FF2B5EF4-FFF2-40B4-BE49-F238E27FC236}">
                    <a16:creationId xmlns:a16="http://schemas.microsoft.com/office/drawing/2014/main" id="{A97B12C9-FF97-2C41-9919-CACBA4C399A9}"/>
                  </a:ext>
                </a:extLst>
              </p:cNvPr>
              <p:cNvSpPr>
                <a:spLocks noChangeShapeType="1"/>
              </p:cNvSpPr>
              <p:nvPr/>
            </p:nvSpPr>
            <p:spPr bwMode="auto">
              <a:xfrm flipH="1">
                <a:off x="3123527" y="3026726"/>
                <a:ext cx="431049"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Line 56">
                <a:extLst>
                  <a:ext uri="{FF2B5EF4-FFF2-40B4-BE49-F238E27FC236}">
                    <a16:creationId xmlns:a16="http://schemas.microsoft.com/office/drawing/2014/main" id="{9815A9FF-D1B1-CC41-99FF-BC883FB98934}"/>
                  </a:ext>
                </a:extLst>
              </p:cNvPr>
              <p:cNvSpPr>
                <a:spLocks noChangeShapeType="1"/>
              </p:cNvSpPr>
              <p:nvPr/>
            </p:nvSpPr>
            <p:spPr bwMode="auto">
              <a:xfrm flipH="1">
                <a:off x="2619004" y="2629966"/>
                <a:ext cx="935572"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Freeform 57">
                <a:extLst>
                  <a:ext uri="{FF2B5EF4-FFF2-40B4-BE49-F238E27FC236}">
                    <a16:creationId xmlns:a16="http://schemas.microsoft.com/office/drawing/2014/main" id="{3A32583B-7960-ED4A-AFBB-B37EFD54BEF8}"/>
                  </a:ext>
                </a:extLst>
              </p:cNvPr>
              <p:cNvSpPr>
                <a:spLocks noChangeArrowheads="1"/>
              </p:cNvSpPr>
              <p:nvPr/>
            </p:nvSpPr>
            <p:spPr bwMode="auto">
              <a:xfrm>
                <a:off x="2819836" y="2100952"/>
                <a:ext cx="298792" cy="298796"/>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4" name="Freeform 58">
                <a:extLst>
                  <a:ext uri="{FF2B5EF4-FFF2-40B4-BE49-F238E27FC236}">
                    <a16:creationId xmlns:a16="http://schemas.microsoft.com/office/drawing/2014/main" id="{C3782D9F-5CA9-6E44-AECF-783B0FC43FA5}"/>
                  </a:ext>
                </a:extLst>
              </p:cNvPr>
              <p:cNvSpPr>
                <a:spLocks noChangeArrowheads="1"/>
              </p:cNvSpPr>
              <p:nvPr/>
            </p:nvSpPr>
            <p:spPr bwMode="auto">
              <a:xfrm>
                <a:off x="1825483" y="2350766"/>
                <a:ext cx="298797" cy="298792"/>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5" name="Freeform 59">
                <a:extLst>
                  <a:ext uri="{FF2B5EF4-FFF2-40B4-BE49-F238E27FC236}">
                    <a16:creationId xmlns:a16="http://schemas.microsoft.com/office/drawing/2014/main" id="{B5121F14-830B-0E48-92E0-CA8E1A7D08BD}"/>
                  </a:ext>
                </a:extLst>
              </p:cNvPr>
              <p:cNvSpPr>
                <a:spLocks noChangeArrowheads="1"/>
              </p:cNvSpPr>
              <p:nvPr/>
            </p:nvSpPr>
            <p:spPr bwMode="auto">
              <a:xfrm>
                <a:off x="1325860" y="1851143"/>
                <a:ext cx="298797" cy="298792"/>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6" name="Freeform 60">
                <a:extLst>
                  <a:ext uri="{FF2B5EF4-FFF2-40B4-BE49-F238E27FC236}">
                    <a16:creationId xmlns:a16="http://schemas.microsoft.com/office/drawing/2014/main" id="{FC80378B-B4D8-2847-85A4-5A0458CAF1C9}"/>
                  </a:ext>
                </a:extLst>
              </p:cNvPr>
              <p:cNvSpPr>
                <a:spLocks noChangeArrowheads="1"/>
              </p:cNvSpPr>
              <p:nvPr/>
            </p:nvSpPr>
            <p:spPr bwMode="auto">
              <a:xfrm>
                <a:off x="2472058" y="1753178"/>
                <a:ext cx="298797" cy="298792"/>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7" name="Freeform 61">
                <a:extLst>
                  <a:ext uri="{FF2B5EF4-FFF2-40B4-BE49-F238E27FC236}">
                    <a16:creationId xmlns:a16="http://schemas.microsoft.com/office/drawing/2014/main" id="{67D73F5C-8C94-5C4F-BCE3-E6E18F5F56C4}"/>
                  </a:ext>
                </a:extLst>
              </p:cNvPr>
              <p:cNvSpPr>
                <a:spLocks noChangeArrowheads="1"/>
              </p:cNvSpPr>
              <p:nvPr/>
            </p:nvSpPr>
            <p:spPr bwMode="auto">
              <a:xfrm>
                <a:off x="3172509" y="1753178"/>
                <a:ext cx="298792" cy="298792"/>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148" name="Straight Connector 147">
                <a:extLst>
                  <a:ext uri="{FF2B5EF4-FFF2-40B4-BE49-F238E27FC236}">
                    <a16:creationId xmlns:a16="http://schemas.microsoft.com/office/drawing/2014/main" id="{0DDDFA71-B8E3-C847-8554-C4052FBDB9B3}"/>
                  </a:ext>
                </a:extLst>
              </p:cNvPr>
              <p:cNvCxnSpPr>
                <a:cxnSpLocks/>
                <a:stCxn id="146" idx="3"/>
                <a:endCxn id="144" idx="7"/>
              </p:cNvCxnSpPr>
              <p:nvPr/>
            </p:nvCxnSpPr>
            <p:spPr>
              <a:xfrm flipH="1">
                <a:off x="2080522" y="2008213"/>
                <a:ext cx="435294" cy="3863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7198AF-28A6-8441-B13B-A0EA58D8C62D}"/>
                  </a:ext>
                </a:extLst>
              </p:cNvPr>
              <p:cNvCxnSpPr>
                <a:cxnSpLocks/>
                <a:stCxn id="145" idx="5"/>
                <a:endCxn id="144" idx="1"/>
              </p:cNvCxnSpPr>
              <p:nvPr/>
            </p:nvCxnSpPr>
            <p:spPr>
              <a:xfrm>
                <a:off x="1580899" y="2106178"/>
                <a:ext cx="288342" cy="28834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3839394-29D7-484C-928E-026B09462667}"/>
                  </a:ext>
                </a:extLst>
              </p:cNvPr>
              <p:cNvCxnSpPr>
                <a:cxnSpLocks/>
                <a:stCxn id="146" idx="5"/>
                <a:endCxn id="143" idx="1"/>
              </p:cNvCxnSpPr>
              <p:nvPr/>
            </p:nvCxnSpPr>
            <p:spPr>
              <a:xfrm>
                <a:off x="2727097" y="2008213"/>
                <a:ext cx="136496" cy="136497"/>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6F252B9-0A51-CC47-80CB-E5A2A1CC6D58}"/>
                  </a:ext>
                </a:extLst>
              </p:cNvPr>
              <p:cNvCxnSpPr>
                <a:cxnSpLocks/>
                <a:stCxn id="143" idx="7"/>
                <a:endCxn id="147" idx="3"/>
              </p:cNvCxnSpPr>
              <p:nvPr/>
            </p:nvCxnSpPr>
            <p:spPr>
              <a:xfrm flipV="1">
                <a:off x="3074871" y="2008213"/>
                <a:ext cx="141395" cy="136497"/>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CE48A6B1-388A-E94F-8511-F21C480A764F}"/>
                </a:ext>
              </a:extLst>
            </p:cNvPr>
            <p:cNvGrpSpPr/>
            <p:nvPr/>
          </p:nvGrpSpPr>
          <p:grpSpPr>
            <a:xfrm>
              <a:off x="3422472" y="3429829"/>
              <a:ext cx="311507" cy="228775"/>
              <a:chOff x="710910" y="2546699"/>
              <a:chExt cx="1514008" cy="1111905"/>
            </a:xfrm>
          </p:grpSpPr>
          <p:sp useBgFill="1">
            <p:nvSpPr>
              <p:cNvPr id="122" name="Freeform 66">
                <a:extLst>
                  <a:ext uri="{FF2B5EF4-FFF2-40B4-BE49-F238E27FC236}">
                    <a16:creationId xmlns:a16="http://schemas.microsoft.com/office/drawing/2014/main" id="{FF498D76-60D6-DB47-BBD7-F191A26B958D}"/>
                  </a:ext>
                </a:extLst>
              </p:cNvPr>
              <p:cNvSpPr>
                <a:spLocks noChangeArrowheads="1"/>
              </p:cNvSpPr>
              <p:nvPr/>
            </p:nvSpPr>
            <p:spPr bwMode="auto">
              <a:xfrm>
                <a:off x="710910" y="2546699"/>
                <a:ext cx="1514008" cy="111190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C4C6BC40-50F1-6B48-BED1-026ADE3BF75B}"/>
                  </a:ext>
                </a:extLst>
              </p:cNvPr>
              <p:cNvGrpSpPr/>
              <p:nvPr/>
            </p:nvGrpSpPr>
            <p:grpSpPr>
              <a:xfrm>
                <a:off x="1619756" y="3207967"/>
                <a:ext cx="406559" cy="313488"/>
                <a:chOff x="1619756" y="3207967"/>
                <a:chExt cx="406559" cy="313488"/>
              </a:xfrm>
            </p:grpSpPr>
            <p:sp useBgFill="1">
              <p:nvSpPr>
                <p:cNvPr id="134" name="Line 68">
                  <a:extLst>
                    <a:ext uri="{FF2B5EF4-FFF2-40B4-BE49-F238E27FC236}">
                      <a16:creationId xmlns:a16="http://schemas.microsoft.com/office/drawing/2014/main" id="{B809C8F6-EA45-B743-B943-457EAE54D34A}"/>
                    </a:ext>
                  </a:extLst>
                </p:cNvPr>
                <p:cNvSpPr>
                  <a:spLocks noChangeShapeType="1"/>
                </p:cNvSpPr>
                <p:nvPr/>
              </p:nvSpPr>
              <p:spPr bwMode="auto">
                <a:xfrm flipV="1">
                  <a:off x="1619756" y="3433284"/>
                  <a:ext cx="0" cy="88171"/>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00622B1-260F-2742-8620-A1EC8BCD288D}"/>
                    </a:ext>
                  </a:extLst>
                </p:cNvPr>
                <p:cNvSpPr>
                  <a:spLocks noChangeShapeType="1"/>
                </p:cNvSpPr>
                <p:nvPr/>
              </p:nvSpPr>
              <p:spPr bwMode="auto">
                <a:xfrm flipV="1">
                  <a:off x="1721395" y="3335321"/>
                  <a:ext cx="0" cy="186134"/>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3AB302A4-E962-0940-8448-A67CF1859F46}"/>
                    </a:ext>
                  </a:extLst>
                </p:cNvPr>
                <p:cNvSpPr>
                  <a:spLocks noChangeShapeType="1"/>
                </p:cNvSpPr>
                <p:nvPr/>
              </p:nvSpPr>
              <p:spPr bwMode="auto">
                <a:xfrm flipV="1">
                  <a:off x="1823035" y="3384303"/>
                  <a:ext cx="0" cy="137152"/>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C8FEC9A0-7D15-D24B-A362-4D22A80342E2}"/>
                    </a:ext>
                  </a:extLst>
                </p:cNvPr>
                <p:cNvSpPr>
                  <a:spLocks noChangeShapeType="1"/>
                </p:cNvSpPr>
                <p:nvPr/>
              </p:nvSpPr>
              <p:spPr bwMode="auto">
                <a:xfrm flipV="1">
                  <a:off x="1924674" y="3207967"/>
                  <a:ext cx="0" cy="313488"/>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F1475B7C-63C6-1441-83F0-A943DE56AF47}"/>
                    </a:ext>
                  </a:extLst>
                </p:cNvPr>
                <p:cNvSpPr>
                  <a:spLocks noChangeShapeType="1"/>
                </p:cNvSpPr>
                <p:nvPr/>
              </p:nvSpPr>
              <p:spPr bwMode="auto">
                <a:xfrm flipV="1">
                  <a:off x="2026315" y="3310830"/>
                  <a:ext cx="0" cy="210625"/>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88D0F260-A793-7040-B93F-6DB319624502}"/>
                  </a:ext>
                </a:extLst>
              </p:cNvPr>
              <p:cNvSpPr>
                <a:spLocks noChangeShapeType="1"/>
              </p:cNvSpPr>
              <p:nvPr/>
            </p:nvSpPr>
            <p:spPr bwMode="auto">
              <a:xfrm>
                <a:off x="968292" y="3389202"/>
                <a:ext cx="249810"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B56B5B39-AFCE-774A-847D-B253EA5AFA47}"/>
                  </a:ext>
                </a:extLst>
              </p:cNvPr>
              <p:cNvSpPr>
                <a:spLocks noChangeShapeType="1"/>
              </p:cNvSpPr>
              <p:nvPr/>
            </p:nvSpPr>
            <p:spPr bwMode="auto">
              <a:xfrm>
                <a:off x="968292" y="3492061"/>
                <a:ext cx="377165"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72EA28FE-7EAA-F34F-860A-E15FA24F20F4}"/>
                  </a:ext>
                </a:extLst>
              </p:cNvPr>
              <p:cNvSpPr>
                <a:spLocks noChangeArrowheads="1"/>
              </p:cNvSpPr>
              <p:nvPr/>
            </p:nvSpPr>
            <p:spPr bwMode="auto">
              <a:xfrm>
                <a:off x="943796" y="2718134"/>
                <a:ext cx="529014" cy="529013"/>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Line 78">
                <a:extLst>
                  <a:ext uri="{FF2B5EF4-FFF2-40B4-BE49-F238E27FC236}">
                    <a16:creationId xmlns:a16="http://schemas.microsoft.com/office/drawing/2014/main" id="{7DAC28C1-832E-DF47-874F-DA2C671F227A}"/>
                  </a:ext>
                </a:extLst>
              </p:cNvPr>
              <p:cNvSpPr>
                <a:spLocks noChangeShapeType="1"/>
              </p:cNvSpPr>
              <p:nvPr/>
            </p:nvSpPr>
            <p:spPr bwMode="auto">
              <a:xfrm>
                <a:off x="1698129" y="2856119"/>
                <a:ext cx="270825"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9">
                <a:extLst>
                  <a:ext uri="{FF2B5EF4-FFF2-40B4-BE49-F238E27FC236}">
                    <a16:creationId xmlns:a16="http://schemas.microsoft.com/office/drawing/2014/main" id="{29EF9082-D398-6D48-ACA4-B3F6A6172CBE}"/>
                  </a:ext>
                </a:extLst>
              </p:cNvPr>
              <p:cNvSpPr>
                <a:spLocks noChangeShapeType="1"/>
              </p:cNvSpPr>
              <p:nvPr/>
            </p:nvSpPr>
            <p:spPr bwMode="auto">
              <a:xfrm>
                <a:off x="1915495" y="2733665"/>
                <a:ext cx="110823"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80">
                <a:extLst>
                  <a:ext uri="{FF2B5EF4-FFF2-40B4-BE49-F238E27FC236}">
                    <a16:creationId xmlns:a16="http://schemas.microsoft.com/office/drawing/2014/main" id="{7F7E8F02-01AC-BE4B-B6F0-12F2521B1120}"/>
                  </a:ext>
                </a:extLst>
              </p:cNvPr>
              <p:cNvSpPr>
                <a:spLocks noChangeShapeType="1"/>
              </p:cNvSpPr>
              <p:nvPr/>
            </p:nvSpPr>
            <p:spPr bwMode="auto">
              <a:xfrm>
                <a:off x="1698129" y="2733665"/>
                <a:ext cx="93932"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Freeform 81">
                <a:extLst>
                  <a:ext uri="{FF2B5EF4-FFF2-40B4-BE49-F238E27FC236}">
                    <a16:creationId xmlns:a16="http://schemas.microsoft.com/office/drawing/2014/main" id="{E81D2C38-B6DE-FE46-BD36-290F7B4A720B}"/>
                  </a:ext>
                </a:extLst>
              </p:cNvPr>
              <p:cNvSpPr>
                <a:spLocks noChangeArrowheads="1"/>
              </p:cNvSpPr>
              <p:nvPr/>
            </p:nvSpPr>
            <p:spPr bwMode="auto">
              <a:xfrm>
                <a:off x="1833351" y="2713238"/>
                <a:ext cx="40854" cy="40854"/>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Freeform 82">
                <a:extLst>
                  <a:ext uri="{FF2B5EF4-FFF2-40B4-BE49-F238E27FC236}">
                    <a16:creationId xmlns:a16="http://schemas.microsoft.com/office/drawing/2014/main" id="{17DD01C7-504E-0B42-9BA7-9DFE166D88AD}"/>
                  </a:ext>
                </a:extLst>
              </p:cNvPr>
              <p:cNvSpPr>
                <a:spLocks noChangeArrowheads="1"/>
              </p:cNvSpPr>
              <p:nvPr/>
            </p:nvSpPr>
            <p:spPr bwMode="auto">
              <a:xfrm>
                <a:off x="2006723" y="2835692"/>
                <a:ext cx="40854" cy="40854"/>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32" name="Partial Circle 136">
                <a:extLst>
                  <a:ext uri="{FF2B5EF4-FFF2-40B4-BE49-F238E27FC236}">
                    <a16:creationId xmlns:a16="http://schemas.microsoft.com/office/drawing/2014/main" id="{BD685769-37AD-F845-BADC-94098C35F221}"/>
                  </a:ext>
                </a:extLst>
              </p:cNvPr>
              <p:cNvSpPr/>
              <p:nvPr/>
            </p:nvSpPr>
            <p:spPr bwMode="auto">
              <a:xfrm>
                <a:off x="943792" y="2718135"/>
                <a:ext cx="529014" cy="529013"/>
              </a:xfrm>
              <a:prstGeom prst="pie">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3" name="Partial Circle 137">
                <a:extLst>
                  <a:ext uri="{FF2B5EF4-FFF2-40B4-BE49-F238E27FC236}">
                    <a16:creationId xmlns:a16="http://schemas.microsoft.com/office/drawing/2014/main" id="{14923A14-360B-A24F-84F4-8FFFF29F8FD2}"/>
                  </a:ext>
                </a:extLst>
              </p:cNvPr>
              <p:cNvSpPr/>
              <p:nvPr/>
            </p:nvSpPr>
            <p:spPr bwMode="auto">
              <a:xfrm>
                <a:off x="943795" y="2718134"/>
                <a:ext cx="529013" cy="529013"/>
              </a:xfrm>
              <a:prstGeom prst="pie">
                <a:avLst>
                  <a:gd name="adj1" fmla="val 2538419"/>
                  <a:gd name="adj2" fmla="val 16200000"/>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90" name="Group 89">
            <a:extLst>
              <a:ext uri="{FF2B5EF4-FFF2-40B4-BE49-F238E27FC236}">
                <a16:creationId xmlns:a16="http://schemas.microsoft.com/office/drawing/2014/main" id="{3E874798-4825-CA4C-B413-B084E46EA00C}"/>
              </a:ext>
            </a:extLst>
          </p:cNvPr>
          <p:cNvGrpSpPr/>
          <p:nvPr/>
        </p:nvGrpSpPr>
        <p:grpSpPr>
          <a:xfrm>
            <a:off x="3535273" y="3099178"/>
            <a:ext cx="435252" cy="286414"/>
            <a:chOff x="3400425" y="3031525"/>
            <a:chExt cx="666750" cy="438750"/>
          </a:xfrm>
        </p:grpSpPr>
        <p:grpSp>
          <p:nvGrpSpPr>
            <p:cNvPr id="91" name="Group 90">
              <a:extLst>
                <a:ext uri="{FF2B5EF4-FFF2-40B4-BE49-F238E27FC236}">
                  <a16:creationId xmlns:a16="http://schemas.microsoft.com/office/drawing/2014/main" id="{606EE104-F7F4-5947-874A-474C86BE3741}"/>
                </a:ext>
              </a:extLst>
            </p:cNvPr>
            <p:cNvGrpSpPr/>
            <p:nvPr/>
          </p:nvGrpSpPr>
          <p:grpSpPr>
            <a:xfrm>
              <a:off x="3702921" y="3100327"/>
              <a:ext cx="65876" cy="183670"/>
              <a:chOff x="6411171" y="5732451"/>
              <a:chExt cx="102309" cy="285249"/>
            </a:xfrm>
          </p:grpSpPr>
          <p:sp>
            <p:nvSpPr>
              <p:cNvPr id="162" name="Freeform: Shape 545">
                <a:extLst>
                  <a:ext uri="{FF2B5EF4-FFF2-40B4-BE49-F238E27FC236}">
                    <a16:creationId xmlns:a16="http://schemas.microsoft.com/office/drawing/2014/main" id="{74FFCED2-97A0-6B42-8039-5F1A1786C5D9}"/>
                  </a:ext>
                </a:extLst>
              </p:cNvPr>
              <p:cNvSpPr/>
              <p:nvPr/>
            </p:nvSpPr>
            <p:spPr bwMode="auto">
              <a:xfrm>
                <a:off x="6411171" y="5769978"/>
                <a:ext cx="102309" cy="210195"/>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3" name="Straight Connector 162">
                <a:extLst>
                  <a:ext uri="{FF2B5EF4-FFF2-40B4-BE49-F238E27FC236}">
                    <a16:creationId xmlns:a16="http://schemas.microsoft.com/office/drawing/2014/main" id="{8254517B-F8C9-474F-A5ED-19EB42A03AF2}"/>
                  </a:ext>
                </a:extLst>
              </p:cNvPr>
              <p:cNvCxnSpPr>
                <a:cxnSpLocks/>
              </p:cNvCxnSpPr>
              <p:nvPr/>
            </p:nvCxnSpPr>
            <p:spPr>
              <a:xfrm>
                <a:off x="6464043" y="5732451"/>
                <a:ext cx="0" cy="285249"/>
              </a:xfrm>
              <a:prstGeom prst="line">
                <a:avLst/>
              </a:prstGeom>
              <a:ln w="158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 name="Rectangle 91">
              <a:extLst>
                <a:ext uri="{FF2B5EF4-FFF2-40B4-BE49-F238E27FC236}">
                  <a16:creationId xmlns:a16="http://schemas.microsoft.com/office/drawing/2014/main" id="{CB0180CF-A71F-4743-8DA9-7543B1FAB02A}"/>
                </a:ext>
              </a:extLst>
            </p:cNvPr>
            <p:cNvSpPr/>
            <p:nvPr/>
          </p:nvSpPr>
          <p:spPr bwMode="auto">
            <a:xfrm>
              <a:off x="3410465" y="3031525"/>
              <a:ext cx="650789" cy="321275"/>
            </a:xfrm>
            <a:prstGeom prst="rect">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3" name="Straight Connector 92">
              <a:extLst>
                <a:ext uri="{FF2B5EF4-FFF2-40B4-BE49-F238E27FC236}">
                  <a16:creationId xmlns:a16="http://schemas.microsoft.com/office/drawing/2014/main" id="{0453D3B4-4D7C-8E42-B656-77CE0C787F4B}"/>
                </a:ext>
              </a:extLst>
            </p:cNvPr>
            <p:cNvCxnSpPr>
              <a:cxnSpLocks/>
            </p:cNvCxnSpPr>
            <p:nvPr/>
          </p:nvCxnSpPr>
          <p:spPr>
            <a:xfrm>
              <a:off x="3400425" y="3394075"/>
              <a:ext cx="66675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87DDB23-0ACC-B341-BA82-848C492D3C92}"/>
                </a:ext>
              </a:extLst>
            </p:cNvPr>
            <p:cNvCxnSpPr>
              <a:cxnSpLocks/>
            </p:cNvCxnSpPr>
            <p:nvPr/>
          </p:nvCxnSpPr>
          <p:spPr>
            <a:xfrm>
              <a:off x="3400425" y="3432175"/>
              <a:ext cx="66675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1B289B3-BCFC-774F-90DD-5CB438A861F3}"/>
                </a:ext>
              </a:extLst>
            </p:cNvPr>
            <p:cNvCxnSpPr>
              <a:cxnSpLocks/>
            </p:cNvCxnSpPr>
            <p:nvPr/>
          </p:nvCxnSpPr>
          <p:spPr>
            <a:xfrm>
              <a:off x="3400425" y="3470275"/>
              <a:ext cx="66675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1664A59-17D5-BB49-8745-C1E6A0FF6F77}"/>
                </a:ext>
              </a:extLst>
            </p:cNvPr>
            <p:cNvCxnSpPr>
              <a:cxnSpLocks/>
            </p:cNvCxnSpPr>
            <p:nvPr/>
          </p:nvCxnSpPr>
          <p:spPr>
            <a:xfrm>
              <a:off x="3446252" y="3068403"/>
              <a:ext cx="60279"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5AE306D-C7F2-0541-8B54-B2B3BAC38F47}"/>
                </a:ext>
              </a:extLst>
            </p:cNvPr>
            <p:cNvCxnSpPr>
              <a:cxnSpLocks/>
            </p:cNvCxnSpPr>
            <p:nvPr/>
          </p:nvCxnSpPr>
          <p:spPr>
            <a:xfrm>
              <a:off x="3968684" y="3068403"/>
              <a:ext cx="60279"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51F9876-B64E-4449-8062-1DFB034ABF35}"/>
                </a:ext>
              </a:extLst>
            </p:cNvPr>
            <p:cNvCxnSpPr>
              <a:cxnSpLocks/>
            </p:cNvCxnSpPr>
            <p:nvPr/>
          </p:nvCxnSpPr>
          <p:spPr>
            <a:xfrm>
              <a:off x="3446252" y="3309527"/>
              <a:ext cx="60279"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5DDAA57-0DA9-0D45-AEDB-149F1CFE8F8F}"/>
                </a:ext>
              </a:extLst>
            </p:cNvPr>
            <p:cNvCxnSpPr>
              <a:cxnSpLocks/>
            </p:cNvCxnSpPr>
            <p:nvPr/>
          </p:nvCxnSpPr>
          <p:spPr>
            <a:xfrm>
              <a:off x="3968684" y="3309527"/>
              <a:ext cx="60279"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4" name="Freeform 3">
            <a:extLst>
              <a:ext uri="{FF2B5EF4-FFF2-40B4-BE49-F238E27FC236}">
                <a16:creationId xmlns:a16="http://schemas.microsoft.com/office/drawing/2014/main" id="{10D83F5F-0B22-4248-802F-8D3EF6B79D51}"/>
              </a:ext>
            </a:extLst>
          </p:cNvPr>
          <p:cNvSpPr/>
          <p:nvPr/>
        </p:nvSpPr>
        <p:spPr bwMode="auto">
          <a:xfrm rot="10800000">
            <a:off x="398566"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177">
            <a:extLst>
              <a:ext uri="{FF2B5EF4-FFF2-40B4-BE49-F238E27FC236}">
                <a16:creationId xmlns:a16="http://schemas.microsoft.com/office/drawing/2014/main" id="{B58469EC-9F7C-4773-95B5-5DF4365A6A72}"/>
              </a:ext>
            </a:extLst>
          </p:cNvPr>
          <p:cNvSpPr/>
          <p:nvPr/>
        </p:nvSpPr>
        <p:spPr bwMode="auto">
          <a:xfrm rot="10800000">
            <a:off x="2747339"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79">
            <a:extLst>
              <a:ext uri="{FF2B5EF4-FFF2-40B4-BE49-F238E27FC236}">
                <a16:creationId xmlns:a16="http://schemas.microsoft.com/office/drawing/2014/main" id="{8F37AFEC-12A2-44C9-9447-5092AED6687F}"/>
              </a:ext>
            </a:extLst>
          </p:cNvPr>
          <p:cNvSpPr/>
          <p:nvPr/>
        </p:nvSpPr>
        <p:spPr bwMode="auto">
          <a:xfrm rot="10800000">
            <a:off x="5098540"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81">
            <a:extLst>
              <a:ext uri="{FF2B5EF4-FFF2-40B4-BE49-F238E27FC236}">
                <a16:creationId xmlns:a16="http://schemas.microsoft.com/office/drawing/2014/main" id="{4A945B92-340A-48F6-867B-F78B9E239913}"/>
              </a:ext>
            </a:extLst>
          </p:cNvPr>
          <p:cNvSpPr/>
          <p:nvPr/>
        </p:nvSpPr>
        <p:spPr bwMode="auto">
          <a:xfrm rot="10800000">
            <a:off x="7449743"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83">
            <a:extLst>
              <a:ext uri="{FF2B5EF4-FFF2-40B4-BE49-F238E27FC236}">
                <a16:creationId xmlns:a16="http://schemas.microsoft.com/office/drawing/2014/main" id="{2F43A71D-F736-452D-AE80-03CB1E7F9B6B}"/>
              </a:ext>
            </a:extLst>
          </p:cNvPr>
          <p:cNvSpPr/>
          <p:nvPr/>
        </p:nvSpPr>
        <p:spPr bwMode="auto">
          <a:xfrm rot="10800000">
            <a:off x="9805816"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Title 1">
            <a:extLst>
              <a:ext uri="{FF2B5EF4-FFF2-40B4-BE49-F238E27FC236}">
                <a16:creationId xmlns:a16="http://schemas.microsoft.com/office/drawing/2014/main" id="{7812FA95-ED8E-46D6-9898-A5B285B0D56C}"/>
              </a:ext>
            </a:extLst>
          </p:cNvPr>
          <p:cNvSpPr txBox="1">
            <a:spLocks/>
          </p:cNvSpPr>
          <p:nvPr/>
        </p:nvSpPr>
        <p:spPr>
          <a:xfrm>
            <a:off x="426424" y="222583"/>
            <a:ext cx="11336039" cy="758022"/>
          </a:xfrm>
          <a:prstGeom prst="rect">
            <a:avLst/>
          </a:prstGeom>
        </p:spPr>
        <p:txBody>
          <a:bodyPr vert="horz" wrap="square" lIns="0" tIns="164592" rIns="0" bIns="0" rtlCol="0" anchor="t">
            <a:noAutofit/>
          </a:bodyPr>
          <a:lstStyle>
            <a:lvl1pPr defTabSz="914367">
              <a:lnSpc>
                <a:spcPct val="90000"/>
              </a:lnSpc>
              <a:spcBef>
                <a:spcPct val="0"/>
              </a:spcBef>
              <a:buNone/>
              <a:defRPr lang="en-US" sz="3529" b="0" cap="none" spc="-147" baseline="0">
                <a:ln w="3175">
                  <a:noFill/>
                </a:ln>
                <a:solidFill>
                  <a:srgbClr val="0078D7"/>
                </a:soli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Financial services use cases</a:t>
            </a:r>
          </a:p>
        </p:txBody>
      </p:sp>
    </p:spTree>
    <p:extLst>
      <p:ext uri="{BB962C8B-B14F-4D97-AF65-F5344CB8AC3E}">
        <p14:creationId xmlns:p14="http://schemas.microsoft.com/office/powerpoint/2010/main" val="1650757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38" name="Rectangle 137">
            <a:extLst>
              <a:ext uri="{FF2B5EF4-FFF2-40B4-BE49-F238E27FC236}">
                <a16:creationId xmlns:a16="http://schemas.microsoft.com/office/drawing/2014/main" id="{5AC477E6-419C-9A47-84F1-26AE75A9A75D}"/>
              </a:ext>
            </a:extLst>
          </p:cNvPr>
          <p:cNvSpPr/>
          <p:nvPr/>
        </p:nvSpPr>
        <p:spPr bwMode="auto">
          <a:xfrm>
            <a:off x="39493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9" name="Rectangle 138">
            <a:extLst>
              <a:ext uri="{FF2B5EF4-FFF2-40B4-BE49-F238E27FC236}">
                <a16:creationId xmlns:a16="http://schemas.microsoft.com/office/drawing/2014/main" id="{8AB817D6-B2E8-564F-96CA-F9A859666512}"/>
              </a:ext>
            </a:extLst>
          </p:cNvPr>
          <p:cNvSpPr/>
          <p:nvPr/>
        </p:nvSpPr>
        <p:spPr bwMode="auto">
          <a:xfrm>
            <a:off x="2743710"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0" name="Rectangle 139">
            <a:extLst>
              <a:ext uri="{FF2B5EF4-FFF2-40B4-BE49-F238E27FC236}">
                <a16:creationId xmlns:a16="http://schemas.microsoft.com/office/drawing/2014/main" id="{62901A6D-2AEA-1141-90AC-80B59C08FAE6}"/>
              </a:ext>
            </a:extLst>
          </p:cNvPr>
          <p:cNvSpPr/>
          <p:nvPr/>
        </p:nvSpPr>
        <p:spPr bwMode="auto">
          <a:xfrm>
            <a:off x="5094911"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1" name="Rectangle 140">
            <a:extLst>
              <a:ext uri="{FF2B5EF4-FFF2-40B4-BE49-F238E27FC236}">
                <a16:creationId xmlns:a16="http://schemas.microsoft.com/office/drawing/2014/main" id="{EE168161-5C45-C445-A2A5-69AEDD77A23A}"/>
              </a:ext>
            </a:extLst>
          </p:cNvPr>
          <p:cNvSpPr/>
          <p:nvPr/>
        </p:nvSpPr>
        <p:spPr bwMode="auto">
          <a:xfrm>
            <a:off x="7446114"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2" name="Rectangle 141">
            <a:extLst>
              <a:ext uri="{FF2B5EF4-FFF2-40B4-BE49-F238E27FC236}">
                <a16:creationId xmlns:a16="http://schemas.microsoft.com/office/drawing/2014/main" id="{9B6B158E-CF63-B34C-918A-74416726274A}"/>
              </a:ext>
            </a:extLst>
          </p:cNvPr>
          <p:cNvSpPr/>
          <p:nvPr/>
        </p:nvSpPr>
        <p:spPr bwMode="auto">
          <a:xfrm>
            <a:off x="980218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43" name="Shape 770">
            <a:extLst>
              <a:ext uri="{FF2B5EF4-FFF2-40B4-BE49-F238E27FC236}">
                <a16:creationId xmlns:a16="http://schemas.microsoft.com/office/drawing/2014/main" id="{C68018B2-A56D-294F-A9F8-72D289F95EB2}"/>
              </a:ext>
            </a:extLst>
          </p:cNvPr>
          <p:cNvCxnSpPr/>
          <p:nvPr/>
        </p:nvCxnSpPr>
        <p:spPr>
          <a:xfrm>
            <a:off x="396903"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44" name="Shape 770">
            <a:extLst>
              <a:ext uri="{FF2B5EF4-FFF2-40B4-BE49-F238E27FC236}">
                <a16:creationId xmlns:a16="http://schemas.microsoft.com/office/drawing/2014/main" id="{B1694A47-6EAD-BE48-8B62-C64C44B1B12D}"/>
              </a:ext>
            </a:extLst>
          </p:cNvPr>
          <p:cNvCxnSpPr/>
          <p:nvPr/>
        </p:nvCxnSpPr>
        <p:spPr>
          <a:xfrm>
            <a:off x="2745676"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48" name="Shape 770">
            <a:extLst>
              <a:ext uri="{FF2B5EF4-FFF2-40B4-BE49-F238E27FC236}">
                <a16:creationId xmlns:a16="http://schemas.microsoft.com/office/drawing/2014/main" id="{8FBDD01D-F283-A347-9157-6DB95529AE09}"/>
              </a:ext>
            </a:extLst>
          </p:cNvPr>
          <p:cNvCxnSpPr/>
          <p:nvPr/>
        </p:nvCxnSpPr>
        <p:spPr>
          <a:xfrm>
            <a:off x="5096877"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49" name="Shape 770">
            <a:extLst>
              <a:ext uri="{FF2B5EF4-FFF2-40B4-BE49-F238E27FC236}">
                <a16:creationId xmlns:a16="http://schemas.microsoft.com/office/drawing/2014/main" id="{5D9E648A-1A9C-BD49-93ED-31E694BB33AE}"/>
              </a:ext>
            </a:extLst>
          </p:cNvPr>
          <p:cNvCxnSpPr/>
          <p:nvPr/>
        </p:nvCxnSpPr>
        <p:spPr>
          <a:xfrm>
            <a:off x="7448080"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51" name="Shape 770">
            <a:extLst>
              <a:ext uri="{FF2B5EF4-FFF2-40B4-BE49-F238E27FC236}">
                <a16:creationId xmlns:a16="http://schemas.microsoft.com/office/drawing/2014/main" id="{060A84DD-34B9-064F-BA2B-BDB0505DEDB4}"/>
              </a:ext>
            </a:extLst>
          </p:cNvPr>
          <p:cNvCxnSpPr/>
          <p:nvPr/>
        </p:nvCxnSpPr>
        <p:spPr>
          <a:xfrm>
            <a:off x="9804153" y="1545493"/>
            <a:ext cx="1996882" cy="0"/>
          </a:xfrm>
          <a:prstGeom prst="straightConnector1">
            <a:avLst/>
          </a:prstGeom>
          <a:noFill/>
          <a:ln w="19050" cap="flat" cmpd="sng">
            <a:solidFill>
              <a:srgbClr val="0078D7"/>
            </a:solidFill>
            <a:prstDash val="solid"/>
            <a:round/>
            <a:headEnd type="none" w="lg" len="lg"/>
            <a:tailEnd type="none" w="lg" len="lg"/>
          </a:ln>
        </p:spPr>
      </p:cxnSp>
      <p:sp>
        <p:nvSpPr>
          <p:cNvPr id="173" name="Freeform: Shape 57">
            <a:extLst>
              <a:ext uri="{FF2B5EF4-FFF2-40B4-BE49-F238E27FC236}">
                <a16:creationId xmlns:a16="http://schemas.microsoft.com/office/drawing/2014/main" id="{060FC7E6-5880-F44D-9E81-3204EAF9ED25}"/>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4" name="Freeform: Shape 56">
            <a:extLst>
              <a:ext uri="{FF2B5EF4-FFF2-40B4-BE49-F238E27FC236}">
                <a16:creationId xmlns:a16="http://schemas.microsoft.com/office/drawing/2014/main" id="{1B03D710-CCF3-CA4E-8D61-E76B33F125F9}"/>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5" name="Freeform: Shape 55">
            <a:extLst>
              <a:ext uri="{FF2B5EF4-FFF2-40B4-BE49-F238E27FC236}">
                <a16:creationId xmlns:a16="http://schemas.microsoft.com/office/drawing/2014/main" id="{FB23A89B-6828-BD42-9D74-562902BDC2DE}"/>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6" name="Freeform: Shape 54">
            <a:extLst>
              <a:ext uri="{FF2B5EF4-FFF2-40B4-BE49-F238E27FC236}">
                <a16:creationId xmlns:a16="http://schemas.microsoft.com/office/drawing/2014/main" id="{3B4847AD-0EDF-AE4A-9399-FDF24EE21B08}"/>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7" name="Freeform: Shape 53">
            <a:extLst>
              <a:ext uri="{FF2B5EF4-FFF2-40B4-BE49-F238E27FC236}">
                <a16:creationId xmlns:a16="http://schemas.microsoft.com/office/drawing/2014/main" id="{1BAF428A-705E-E648-BCF4-1DA86AEAFE2B}"/>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Text Placeholder 6">
            <a:extLst>
              <a:ext uri="{FF2B5EF4-FFF2-40B4-BE49-F238E27FC236}">
                <a16:creationId xmlns:a16="http://schemas.microsoft.com/office/drawing/2014/main" id="{F6633BCC-1DFB-4545-AE59-639187FEEC5A}"/>
              </a:ext>
            </a:extLst>
          </p:cNvPr>
          <p:cNvSpPr>
            <a:spLocks noGrp="1"/>
          </p:cNvSpPr>
          <p:nvPr>
            <p:ph type="body" sz="quarter" idx="12"/>
          </p:nvPr>
        </p:nvSpPr>
        <p:spPr/>
        <p:txBody>
          <a:bodyPr/>
          <a:lstStyle/>
          <a:p>
            <a:r>
              <a:rPr lang="en-US" b="0">
                <a:sym typeface="Source Sans Pro"/>
              </a:rPr>
              <a:t>Genomics and precision medicine</a:t>
            </a:r>
          </a:p>
        </p:txBody>
      </p:sp>
      <p:sp>
        <p:nvSpPr>
          <p:cNvPr id="12" name="Text Placeholder 11">
            <a:extLst>
              <a:ext uri="{FF2B5EF4-FFF2-40B4-BE49-F238E27FC236}">
                <a16:creationId xmlns:a16="http://schemas.microsoft.com/office/drawing/2014/main" id="{2F1B4FFC-B538-4E73-B16B-44093D831291}"/>
              </a:ext>
            </a:extLst>
          </p:cNvPr>
          <p:cNvSpPr>
            <a:spLocks noGrp="1"/>
          </p:cNvSpPr>
          <p:nvPr>
            <p:ph type="body" sz="quarter" idx="13"/>
          </p:nvPr>
        </p:nvSpPr>
        <p:spPr/>
        <p:txBody>
          <a:bodyPr/>
          <a:lstStyle/>
          <a:p>
            <a:r>
              <a:rPr lang="en-US" b="0">
                <a:sym typeface="Source Sans Pro"/>
              </a:rPr>
              <a:t>Clinical and</a:t>
            </a:r>
            <a:br>
              <a:rPr lang="en-US" b="0">
                <a:sym typeface="Source Sans Pro"/>
              </a:rPr>
            </a:br>
            <a:r>
              <a:rPr lang="en-US" b="0">
                <a:sym typeface="Source Sans Pro"/>
              </a:rPr>
              <a:t>claims data</a:t>
            </a:r>
          </a:p>
        </p:txBody>
      </p:sp>
      <p:sp>
        <p:nvSpPr>
          <p:cNvPr id="16" name="Text Placeholder 15">
            <a:extLst>
              <a:ext uri="{FF2B5EF4-FFF2-40B4-BE49-F238E27FC236}">
                <a16:creationId xmlns:a16="http://schemas.microsoft.com/office/drawing/2014/main" id="{58FD0F1A-92E4-490C-8A77-F7EAA8A3A135}"/>
              </a:ext>
            </a:extLst>
          </p:cNvPr>
          <p:cNvSpPr>
            <a:spLocks noGrp="1"/>
          </p:cNvSpPr>
          <p:nvPr>
            <p:ph type="body" sz="quarter" idx="14"/>
          </p:nvPr>
        </p:nvSpPr>
        <p:spPr/>
        <p:txBody>
          <a:bodyPr/>
          <a:lstStyle/>
          <a:p>
            <a:r>
              <a:rPr lang="en-US" b="0">
                <a:sym typeface="Source Sans Pro"/>
              </a:rPr>
              <a:t>GPU image processing</a:t>
            </a:r>
          </a:p>
        </p:txBody>
      </p:sp>
      <p:sp>
        <p:nvSpPr>
          <p:cNvPr id="18" name="Text Placeholder 17">
            <a:extLst>
              <a:ext uri="{FF2B5EF4-FFF2-40B4-BE49-F238E27FC236}">
                <a16:creationId xmlns:a16="http://schemas.microsoft.com/office/drawing/2014/main" id="{985B1CAB-326F-4BEA-BFA3-DC33E7C49B6C}"/>
              </a:ext>
            </a:extLst>
          </p:cNvPr>
          <p:cNvSpPr>
            <a:spLocks noGrp="1"/>
          </p:cNvSpPr>
          <p:nvPr>
            <p:ph type="body" sz="quarter" idx="15"/>
          </p:nvPr>
        </p:nvSpPr>
        <p:spPr/>
        <p:txBody>
          <a:bodyPr/>
          <a:lstStyle/>
          <a:p>
            <a:r>
              <a:rPr lang="en-US" b="0">
                <a:sym typeface="Source Sans Pro"/>
              </a:rPr>
              <a:t>IoT device</a:t>
            </a:r>
            <a:br>
              <a:rPr lang="en-US" b="0">
                <a:sym typeface="Source Sans Pro"/>
              </a:rPr>
            </a:br>
            <a:r>
              <a:rPr lang="en-US" b="0">
                <a:sym typeface="Source Sans Pro"/>
              </a:rPr>
              <a:t>analytics</a:t>
            </a:r>
          </a:p>
        </p:txBody>
      </p:sp>
      <p:sp>
        <p:nvSpPr>
          <p:cNvPr id="19" name="Text Placeholder 18">
            <a:extLst>
              <a:ext uri="{FF2B5EF4-FFF2-40B4-BE49-F238E27FC236}">
                <a16:creationId xmlns:a16="http://schemas.microsoft.com/office/drawing/2014/main" id="{26A887BC-3D73-41AE-BF4E-E9055957B25F}"/>
              </a:ext>
            </a:extLst>
          </p:cNvPr>
          <p:cNvSpPr>
            <a:spLocks noGrp="1"/>
          </p:cNvSpPr>
          <p:nvPr>
            <p:ph type="body" sz="quarter" idx="16"/>
          </p:nvPr>
        </p:nvSpPr>
        <p:spPr/>
        <p:txBody>
          <a:bodyPr/>
          <a:lstStyle/>
          <a:p>
            <a:r>
              <a:rPr lang="en-US" b="0">
                <a:sym typeface="Source Sans Pro"/>
              </a:rPr>
              <a:t>Social</a:t>
            </a:r>
            <a:br>
              <a:rPr lang="en-US" b="0">
                <a:sym typeface="Source Sans Pro"/>
              </a:rPr>
            </a:br>
            <a:r>
              <a:rPr lang="en-US" b="0">
                <a:sym typeface="Source Sans Pro"/>
              </a:rPr>
              <a:t>analytics</a:t>
            </a:r>
          </a:p>
        </p:txBody>
      </p:sp>
      <p:sp>
        <p:nvSpPr>
          <p:cNvPr id="56" name="Text Placeholder 55">
            <a:extLst>
              <a:ext uri="{FF2B5EF4-FFF2-40B4-BE49-F238E27FC236}">
                <a16:creationId xmlns:a16="http://schemas.microsoft.com/office/drawing/2014/main" id="{89335236-8107-428C-93A0-921864074BED}"/>
              </a:ext>
            </a:extLst>
          </p:cNvPr>
          <p:cNvSpPr>
            <a:spLocks noGrp="1"/>
          </p:cNvSpPr>
          <p:nvPr>
            <p:ph type="body" sz="quarter" idx="22"/>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Faster innovation</a:t>
            </a:r>
            <a:br>
              <a:rPr lang="en-US" b="0">
                <a:latin typeface="+mj-lt"/>
                <a:sym typeface="Source Sans Pro"/>
              </a:rPr>
            </a:br>
            <a:r>
              <a:rPr lang="en-US" b="0">
                <a:latin typeface="+mj-lt"/>
                <a:sym typeface="Source Sans Pro"/>
              </a:rPr>
              <a:t>for drug development</a:t>
            </a:r>
          </a:p>
        </p:txBody>
      </p:sp>
      <p:sp>
        <p:nvSpPr>
          <p:cNvPr id="57" name="Text Placeholder 56">
            <a:extLst>
              <a:ext uri="{FF2B5EF4-FFF2-40B4-BE49-F238E27FC236}">
                <a16:creationId xmlns:a16="http://schemas.microsoft.com/office/drawing/2014/main" id="{2D5ACD1D-7FC9-4BDA-B153-ED88CDD3CA10}"/>
              </a:ext>
            </a:extLst>
          </p:cNvPr>
          <p:cNvSpPr>
            <a:spLocks noGrp="1"/>
          </p:cNvSpPr>
          <p:nvPr>
            <p:ph type="body" sz="quarter" idx="23"/>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outcomes and increased revenue</a:t>
            </a:r>
          </a:p>
        </p:txBody>
      </p:sp>
      <p:sp>
        <p:nvSpPr>
          <p:cNvPr id="58" name="Text Placeholder 57">
            <a:extLst>
              <a:ext uri="{FF2B5EF4-FFF2-40B4-BE49-F238E27FC236}">
                <a16:creationId xmlns:a16="http://schemas.microsoft.com/office/drawing/2014/main" id="{19E96445-A155-4ED1-B038-85F02D54A471}"/>
              </a:ext>
            </a:extLst>
          </p:cNvPr>
          <p:cNvSpPr>
            <a:spLocks noGrp="1"/>
          </p:cNvSpPr>
          <p:nvPr>
            <p:ph type="body" sz="quarter" idx="24"/>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Diagnostics leveraging </a:t>
            </a:r>
            <a:br>
              <a:rPr lang="en-US" b="0">
                <a:latin typeface="+mj-lt"/>
                <a:sym typeface="Source Sans Pro"/>
              </a:rPr>
            </a:br>
            <a:r>
              <a:rPr lang="en-US" b="0">
                <a:latin typeface="+mj-lt"/>
                <a:sym typeface="Source Sans Pro"/>
              </a:rPr>
              <a:t>machine learning</a:t>
            </a:r>
          </a:p>
        </p:txBody>
      </p:sp>
      <p:sp>
        <p:nvSpPr>
          <p:cNvPr id="59" name="Text Placeholder 58">
            <a:extLst>
              <a:ext uri="{FF2B5EF4-FFF2-40B4-BE49-F238E27FC236}">
                <a16:creationId xmlns:a16="http://schemas.microsoft.com/office/drawing/2014/main" id="{1680D804-81A4-4460-BC94-0554497213F3}"/>
              </a:ext>
            </a:extLst>
          </p:cNvPr>
          <p:cNvSpPr>
            <a:spLocks noGrp="1"/>
          </p:cNvSpPr>
          <p:nvPr>
            <p:ph type="body" sz="quarter" idx="25"/>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Predictive analytics transforms quality of care</a:t>
            </a:r>
          </a:p>
        </p:txBody>
      </p:sp>
      <p:sp>
        <p:nvSpPr>
          <p:cNvPr id="60" name="Text Placeholder 59">
            <a:extLst>
              <a:ext uri="{FF2B5EF4-FFF2-40B4-BE49-F238E27FC236}">
                <a16:creationId xmlns:a16="http://schemas.microsoft.com/office/drawing/2014/main" id="{3F0E314A-AC85-44F4-841F-2BA5F68688C3}"/>
              </a:ext>
            </a:extLst>
          </p:cNvPr>
          <p:cNvSpPr>
            <a:spLocks noGrp="1"/>
          </p:cNvSpPr>
          <p:nvPr>
            <p:ph type="body" sz="quarter" idx="26"/>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patient communications and feedback</a:t>
            </a:r>
          </a:p>
        </p:txBody>
      </p:sp>
      <p:sp>
        <p:nvSpPr>
          <p:cNvPr id="765" name="Text Placeholder 764">
            <a:extLst>
              <a:ext uri="{FF2B5EF4-FFF2-40B4-BE49-F238E27FC236}">
                <a16:creationId xmlns:a16="http://schemas.microsoft.com/office/drawing/2014/main" id="{BECE8523-50E2-40F9-A058-33B51BC1F568}"/>
              </a:ext>
            </a:extLst>
          </p:cNvPr>
          <p:cNvSpPr>
            <a:spLocks noGrp="1"/>
          </p:cNvSpPr>
          <p:nvPr>
            <p:ph type="body" sz="quarter" idx="27"/>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FAST-Q</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BAM</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SAM</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VCF</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Expression</a:t>
            </a:r>
          </a:p>
        </p:txBody>
      </p:sp>
      <p:sp>
        <p:nvSpPr>
          <p:cNvPr id="766" name="Text Placeholder 765">
            <a:extLst>
              <a:ext uri="{FF2B5EF4-FFF2-40B4-BE49-F238E27FC236}">
                <a16:creationId xmlns:a16="http://schemas.microsoft.com/office/drawing/2014/main" id="{384C0E13-AF47-48C5-A8C9-C5D2B2052750}"/>
              </a:ext>
            </a:extLst>
          </p:cNvPr>
          <p:cNvSpPr>
            <a:spLocks noGrp="1"/>
          </p:cNvSpPr>
          <p:nvPr>
            <p:ph type="body" sz="quarter" idx="28"/>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HL7/CCD</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837</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Pharmacy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Registry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EMR</a:t>
            </a:r>
          </a:p>
        </p:txBody>
      </p:sp>
      <p:sp>
        <p:nvSpPr>
          <p:cNvPr id="310" name="Text Placeholder 309">
            <a:extLst>
              <a:ext uri="{FF2B5EF4-FFF2-40B4-BE49-F238E27FC236}">
                <a16:creationId xmlns:a16="http://schemas.microsoft.com/office/drawing/2014/main" id="{19D68ECB-A6CA-46B5-B719-FF63FB4B9764}"/>
              </a:ext>
            </a:extLst>
          </p:cNvPr>
          <p:cNvSpPr>
            <a:spLocks noGrp="1"/>
          </p:cNvSpPr>
          <p:nvPr>
            <p:ph type="body" sz="quarter" idx="30"/>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Readings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Time series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Event data</a:t>
            </a:r>
          </a:p>
        </p:txBody>
      </p:sp>
      <p:sp>
        <p:nvSpPr>
          <p:cNvPr id="311" name="Text Placeholder 310">
            <a:extLst>
              <a:ext uri="{FF2B5EF4-FFF2-40B4-BE49-F238E27FC236}">
                <a16:creationId xmlns:a16="http://schemas.microsoft.com/office/drawing/2014/main" id="{45CE9B21-F8D1-48D0-8048-D03CCCB0B1DE}"/>
              </a:ext>
            </a:extLst>
          </p:cNvPr>
          <p:cNvSpPr>
            <a:spLocks noGrp="1"/>
          </p:cNvSpPr>
          <p:nvPr>
            <p:ph type="body" sz="quarter" idx="3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Social media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Adverse events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Unstructured</a:t>
            </a:r>
          </a:p>
        </p:txBody>
      </p:sp>
      <p:sp>
        <p:nvSpPr>
          <p:cNvPr id="728" name="Text Placeholder 727">
            <a:extLst>
              <a:ext uri="{FF2B5EF4-FFF2-40B4-BE49-F238E27FC236}">
                <a16:creationId xmlns:a16="http://schemas.microsoft.com/office/drawing/2014/main" id="{22BF76D2-7B01-492F-91C1-595E41F2A8FE}"/>
              </a:ext>
            </a:extLst>
          </p:cNvPr>
          <p:cNvSpPr>
            <a:spLocks noGrp="1"/>
          </p:cNvSpPr>
          <p:nvPr>
            <p:ph type="body" sz="quarter" idx="36"/>
          </p:nvPr>
        </p:nvSpPr>
        <p:spPr>
          <a:xfrm>
            <a:off x="460375" y="4076371"/>
            <a:ext cx="1931748" cy="800219"/>
          </a:xfrm>
        </p:spPr>
        <p:txBody>
          <a:bodyPr vert="horz" wrap="square" lIns="91440" tIns="45720" rIns="91440" bIns="45720" rtlCol="0">
            <a:spAutoFit/>
          </a:bodyPr>
          <a:lstStyle/>
          <a:p>
            <a:pPr>
              <a:lnSpc>
                <a:spcPct val="90000"/>
              </a:lnSpc>
              <a:spcAft>
                <a:spcPts val="0"/>
              </a:spcAft>
            </a:pPr>
            <a:r>
              <a:rPr lang="en-US">
                <a:sym typeface="Source Sans Pro Light"/>
              </a:rPr>
              <a:t>Single cell sequencing</a:t>
            </a:r>
          </a:p>
          <a:p>
            <a:pPr>
              <a:lnSpc>
                <a:spcPct val="90000"/>
              </a:lnSpc>
              <a:spcAft>
                <a:spcPts val="0"/>
              </a:spcAft>
            </a:pPr>
            <a:r>
              <a:rPr lang="en-US">
                <a:sym typeface="Source Sans Pro Light"/>
              </a:rPr>
              <a:t>Biomarker, genetic, variant</a:t>
            </a:r>
            <a:br>
              <a:rPr lang="en-US">
                <a:sym typeface="Source Sans Pro Light"/>
              </a:rPr>
            </a:br>
            <a:r>
              <a:rPr lang="en-US">
                <a:sym typeface="Source Sans Pro Light"/>
              </a:rPr>
              <a:t>and population analytics</a:t>
            </a:r>
          </a:p>
          <a:p>
            <a:pPr>
              <a:lnSpc>
                <a:spcPct val="90000"/>
              </a:lnSpc>
              <a:spcAft>
                <a:spcPts val="0"/>
              </a:spcAft>
            </a:pPr>
            <a:r>
              <a:rPr lang="en-US">
                <a:sym typeface="Source Sans Pro Light"/>
              </a:rPr>
              <a:t>ADAM and HAIL on Databricks</a:t>
            </a:r>
          </a:p>
        </p:txBody>
      </p:sp>
      <p:sp>
        <p:nvSpPr>
          <p:cNvPr id="729" name="Text Placeholder 728">
            <a:extLst>
              <a:ext uri="{FF2B5EF4-FFF2-40B4-BE49-F238E27FC236}">
                <a16:creationId xmlns:a16="http://schemas.microsoft.com/office/drawing/2014/main" id="{CF0A2CE6-E497-454B-9AC7-4578EB437C15}"/>
              </a:ext>
            </a:extLst>
          </p:cNvPr>
          <p:cNvSpPr>
            <a:spLocks noGrp="1"/>
          </p:cNvSpPr>
          <p:nvPr>
            <p:ph type="body" sz="quarter" idx="37"/>
          </p:nvPr>
        </p:nvSpPr>
        <p:spPr/>
        <p:txBody>
          <a:bodyPr vert="horz" wrap="square" lIns="91440" tIns="45720" rIns="91440" bIns="45720" rtlCol="0">
            <a:spAutoFit/>
          </a:bodyPr>
          <a:lstStyle/>
          <a:p>
            <a:pPr>
              <a:lnSpc>
                <a:spcPct val="90000"/>
              </a:lnSpc>
              <a:spcAft>
                <a:spcPts val="0"/>
              </a:spcAft>
            </a:pPr>
            <a:r>
              <a:rPr lang="en-US">
                <a:sym typeface="Source Sans Pro Light"/>
              </a:rPr>
              <a:t>Claims data warehouse</a:t>
            </a:r>
          </a:p>
          <a:p>
            <a:pPr>
              <a:lnSpc>
                <a:spcPct val="90000"/>
              </a:lnSpc>
              <a:spcAft>
                <a:spcPts val="0"/>
              </a:spcAft>
            </a:pPr>
            <a:r>
              <a:rPr lang="en-US">
                <a:sym typeface="Source Sans Pro Light"/>
              </a:rPr>
              <a:t>Readmission predictions</a:t>
            </a:r>
          </a:p>
          <a:p>
            <a:pPr>
              <a:lnSpc>
                <a:spcPct val="90000"/>
              </a:lnSpc>
              <a:spcAft>
                <a:spcPts val="0"/>
              </a:spcAft>
            </a:pPr>
            <a:r>
              <a:rPr lang="en-US">
                <a:sym typeface="Source Sans Pro Light"/>
              </a:rPr>
              <a:t>Efficacy and comparative analytics</a:t>
            </a:r>
          </a:p>
          <a:p>
            <a:pPr>
              <a:lnSpc>
                <a:spcPct val="90000"/>
              </a:lnSpc>
              <a:spcAft>
                <a:spcPts val="0"/>
              </a:spcAft>
            </a:pPr>
            <a:r>
              <a:rPr lang="en-US">
                <a:sym typeface="Source Sans Pro Light"/>
              </a:rPr>
              <a:t>Prescription adherence</a:t>
            </a:r>
          </a:p>
          <a:p>
            <a:pPr>
              <a:lnSpc>
                <a:spcPct val="90000"/>
              </a:lnSpc>
              <a:spcAft>
                <a:spcPts val="0"/>
              </a:spcAft>
            </a:pPr>
            <a:r>
              <a:rPr lang="en-US">
                <a:sym typeface="Source Sans Pro Light"/>
              </a:rPr>
              <a:t>Market access analysis</a:t>
            </a:r>
          </a:p>
        </p:txBody>
      </p:sp>
      <p:sp>
        <p:nvSpPr>
          <p:cNvPr id="730" name="Text Placeholder 729">
            <a:extLst>
              <a:ext uri="{FF2B5EF4-FFF2-40B4-BE49-F238E27FC236}">
                <a16:creationId xmlns:a16="http://schemas.microsoft.com/office/drawing/2014/main" id="{FE1C3440-0D5F-4923-B6AA-BCCA8036C891}"/>
              </a:ext>
            </a:extLst>
          </p:cNvPr>
          <p:cNvSpPr>
            <a:spLocks noGrp="1"/>
          </p:cNvSpPr>
          <p:nvPr>
            <p:ph type="body" sz="quarter" idx="38"/>
          </p:nvPr>
        </p:nvSpPr>
        <p:spPr/>
        <p:txBody>
          <a:bodyPr vert="horz" wrap="square" lIns="91440" tIns="45720" rIns="91440" bIns="45720" rtlCol="0">
            <a:spAutoFit/>
          </a:bodyPr>
          <a:lstStyle/>
          <a:p>
            <a:pPr>
              <a:lnSpc>
                <a:spcPct val="90000"/>
              </a:lnSpc>
              <a:spcAft>
                <a:spcPts val="0"/>
              </a:spcAft>
            </a:pPr>
            <a:r>
              <a:rPr lang="en-US">
                <a:sym typeface="Source Sans Pro Light"/>
              </a:rPr>
              <a:t>Graphic intensive workloads</a:t>
            </a:r>
          </a:p>
          <a:p>
            <a:pPr>
              <a:lnSpc>
                <a:spcPct val="90000"/>
              </a:lnSpc>
              <a:spcAft>
                <a:spcPts val="0"/>
              </a:spcAft>
            </a:pPr>
            <a:r>
              <a:rPr lang="en-US">
                <a:sym typeface="Source Sans Pro Light"/>
              </a:rPr>
              <a:t>Deep learning using</a:t>
            </a:r>
            <a:br>
              <a:rPr lang="en-US">
                <a:sym typeface="Source Sans Pro Light"/>
              </a:rPr>
            </a:br>
            <a:r>
              <a:rPr lang="en-US">
                <a:sym typeface="Source Sans Pro Light"/>
              </a:rPr>
              <a:t>Tensor Flow</a:t>
            </a:r>
          </a:p>
          <a:p>
            <a:pPr>
              <a:lnSpc>
                <a:spcPct val="90000"/>
              </a:lnSpc>
              <a:spcAft>
                <a:spcPts val="0"/>
              </a:spcAft>
            </a:pPr>
            <a:r>
              <a:rPr lang="en-US">
                <a:sym typeface="Source Sans Pro Light"/>
              </a:rPr>
              <a:t>Pattern recognition </a:t>
            </a:r>
          </a:p>
        </p:txBody>
      </p:sp>
      <p:sp>
        <p:nvSpPr>
          <p:cNvPr id="731" name="Text Placeholder 730">
            <a:extLst>
              <a:ext uri="{FF2B5EF4-FFF2-40B4-BE49-F238E27FC236}">
                <a16:creationId xmlns:a16="http://schemas.microsoft.com/office/drawing/2014/main" id="{AB7CD9BE-0F7C-43BE-89CF-FDEBB712276D}"/>
              </a:ext>
            </a:extLst>
          </p:cNvPr>
          <p:cNvSpPr>
            <a:spLocks noGrp="1"/>
          </p:cNvSpPr>
          <p:nvPr>
            <p:ph type="body" sz="quarter" idx="39"/>
          </p:nvPr>
        </p:nvSpPr>
        <p:spPr>
          <a:xfrm>
            <a:off x="7520214" y="4076371"/>
            <a:ext cx="1852613" cy="800219"/>
          </a:xfrm>
        </p:spPr>
        <p:txBody>
          <a:bodyPr vert="horz" wrap="square" lIns="91440" tIns="45720" rIns="91440" bIns="45720" rtlCol="0">
            <a:spAutoFit/>
          </a:bodyPr>
          <a:lstStyle/>
          <a:p>
            <a:pPr>
              <a:lnSpc>
                <a:spcPct val="90000"/>
              </a:lnSpc>
              <a:spcAft>
                <a:spcPts val="0"/>
              </a:spcAft>
            </a:pPr>
            <a:r>
              <a:rPr lang="en-US">
                <a:sym typeface="Source Sans Pro Light"/>
              </a:rPr>
              <a:t>Aggregation of</a:t>
            </a:r>
            <a:br>
              <a:rPr lang="en-US">
                <a:sym typeface="Source Sans Pro Light"/>
              </a:rPr>
            </a:br>
            <a:r>
              <a:rPr lang="en-US">
                <a:sym typeface="Source Sans Pro Light"/>
              </a:rPr>
              <a:t>streaming events </a:t>
            </a:r>
          </a:p>
          <a:p>
            <a:pPr>
              <a:lnSpc>
                <a:spcPct val="90000"/>
              </a:lnSpc>
              <a:spcAft>
                <a:spcPts val="0"/>
              </a:spcAft>
            </a:pPr>
            <a:r>
              <a:rPr lang="en-US">
                <a:sym typeface="Source Sans Pro Light"/>
              </a:rPr>
              <a:t>Predictive maintenance</a:t>
            </a:r>
          </a:p>
          <a:p>
            <a:pPr>
              <a:lnSpc>
                <a:spcPct val="90000"/>
              </a:lnSpc>
              <a:spcAft>
                <a:spcPts val="0"/>
              </a:spcAft>
            </a:pPr>
            <a:r>
              <a:rPr lang="en-US">
                <a:sym typeface="Source Sans Pro Light"/>
              </a:rPr>
              <a:t>Anomaly detection</a:t>
            </a:r>
          </a:p>
        </p:txBody>
      </p:sp>
      <p:sp>
        <p:nvSpPr>
          <p:cNvPr id="732" name="Text Placeholder 731">
            <a:extLst>
              <a:ext uri="{FF2B5EF4-FFF2-40B4-BE49-F238E27FC236}">
                <a16:creationId xmlns:a16="http://schemas.microsoft.com/office/drawing/2014/main" id="{2B04590E-DB04-4DA9-B0EC-2FE08CC2503F}"/>
              </a:ext>
            </a:extLst>
          </p:cNvPr>
          <p:cNvSpPr>
            <a:spLocks noGrp="1"/>
          </p:cNvSpPr>
          <p:nvPr>
            <p:ph type="body" sz="quarter" idx="40"/>
          </p:nvPr>
        </p:nvSpPr>
        <p:spPr>
          <a:xfrm>
            <a:off x="9876858" y="4076371"/>
            <a:ext cx="1852613" cy="723275"/>
          </a:xfrm>
        </p:spPr>
        <p:txBody>
          <a:bodyPr vert="horz" wrap="square" lIns="91440" tIns="45720" rIns="91440" bIns="45720" rtlCol="0">
            <a:spAutoFit/>
          </a:bodyPr>
          <a:lstStyle/>
          <a:p>
            <a:pPr>
              <a:lnSpc>
                <a:spcPct val="90000"/>
              </a:lnSpc>
              <a:spcAft>
                <a:spcPts val="0"/>
              </a:spcAft>
            </a:pPr>
            <a:r>
              <a:rPr lang="en-US">
                <a:sym typeface="Source Sans Pro Light"/>
              </a:rPr>
              <a:t>Real-time patient feedback</a:t>
            </a:r>
            <a:br>
              <a:rPr lang="en-US">
                <a:sym typeface="Source Sans Pro Light"/>
              </a:rPr>
            </a:br>
            <a:r>
              <a:rPr lang="en-US">
                <a:sym typeface="Source Sans Pro Light"/>
              </a:rPr>
              <a:t>via topic modelling </a:t>
            </a:r>
          </a:p>
          <a:p>
            <a:pPr>
              <a:lnSpc>
                <a:spcPct val="90000"/>
              </a:lnSpc>
              <a:spcAft>
                <a:spcPts val="0"/>
              </a:spcAft>
            </a:pPr>
            <a:r>
              <a:rPr lang="en-US">
                <a:sym typeface="Source Sans Pro Light"/>
              </a:rPr>
              <a:t>Analytics across</a:t>
            </a:r>
            <a:br>
              <a:rPr lang="en-US">
                <a:sym typeface="Source Sans Pro Light"/>
              </a:rPr>
            </a:br>
            <a:r>
              <a:rPr lang="en-US">
                <a:sym typeface="Source Sans Pro Light"/>
              </a:rPr>
              <a:t>publication data</a:t>
            </a:r>
          </a:p>
        </p:txBody>
      </p:sp>
      <p:sp>
        <p:nvSpPr>
          <p:cNvPr id="312" name="Text Placeholder 311">
            <a:extLst>
              <a:ext uri="{FF2B5EF4-FFF2-40B4-BE49-F238E27FC236}">
                <a16:creationId xmlns:a16="http://schemas.microsoft.com/office/drawing/2014/main" id="{C7D48224-F360-42D3-B90D-0F457F44D0EB}"/>
              </a:ext>
            </a:extLst>
          </p:cNvPr>
          <p:cNvSpPr>
            <a:spLocks noGrp="1"/>
          </p:cNvSpPr>
          <p:nvPr>
            <p:ph type="body" sz="quarter" idx="4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MRI</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X-RAY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CT</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Ultrasound</a:t>
            </a:r>
          </a:p>
        </p:txBody>
      </p:sp>
      <p:sp>
        <p:nvSpPr>
          <p:cNvPr id="93" name="Text Placeholder 92">
            <a:extLst>
              <a:ext uri="{FF2B5EF4-FFF2-40B4-BE49-F238E27FC236}">
                <a16:creationId xmlns:a16="http://schemas.microsoft.com/office/drawing/2014/main" id="{00FF129A-44E7-42B0-9E10-9EA0900ACBB9}"/>
              </a:ext>
            </a:extLst>
          </p:cNvPr>
          <p:cNvSpPr>
            <a:spLocks noGrp="1"/>
          </p:cNvSpPr>
          <p:nvPr>
            <p:ph type="body" sz="quarter" idx="42"/>
          </p:nvPr>
        </p:nvSpPr>
        <p:spPr/>
        <p:txBody>
          <a:bodyPr vert="horz" wrap="square" lIns="91440" tIns="45720" rIns="91440" bIns="45720" rtlCol="0">
            <a:spAutoFit/>
          </a:bodyPr>
          <a:lstStyle/>
          <a:p>
            <a:r>
              <a:rPr lang="en-US">
                <a:latin typeface="+mj-lt"/>
                <a:sym typeface="Source Sans Pro"/>
              </a:rPr>
              <a:t>DNA</a:t>
            </a:r>
            <a:br>
              <a:rPr lang="en-US">
                <a:latin typeface="+mj-lt"/>
                <a:sym typeface="Source Sans Pro"/>
              </a:rPr>
            </a:br>
            <a:r>
              <a:rPr lang="en-US">
                <a:latin typeface="+mj-lt"/>
                <a:sym typeface="Source Sans Pro"/>
              </a:rPr>
              <a:t>sequences</a:t>
            </a:r>
          </a:p>
        </p:txBody>
      </p:sp>
      <p:sp>
        <p:nvSpPr>
          <p:cNvPr id="94" name="Text Placeholder 93">
            <a:extLst>
              <a:ext uri="{FF2B5EF4-FFF2-40B4-BE49-F238E27FC236}">
                <a16:creationId xmlns:a16="http://schemas.microsoft.com/office/drawing/2014/main" id="{424D396C-41D8-4904-8287-617FED9C3083}"/>
              </a:ext>
            </a:extLst>
          </p:cNvPr>
          <p:cNvSpPr>
            <a:spLocks noGrp="1"/>
          </p:cNvSpPr>
          <p:nvPr>
            <p:ph type="body" sz="quarter" idx="43"/>
          </p:nvPr>
        </p:nvSpPr>
        <p:spPr/>
        <p:txBody>
          <a:bodyPr vert="horz" wrap="square" lIns="91440" tIns="45720" rIns="91440" bIns="45720" rtlCol="0">
            <a:spAutoFit/>
          </a:bodyPr>
          <a:lstStyle/>
          <a:p>
            <a:r>
              <a:rPr lang="en-US">
                <a:latin typeface="+mj-lt"/>
                <a:sym typeface="Source Sans Pro"/>
              </a:rPr>
              <a:t>Real world</a:t>
            </a:r>
            <a:br>
              <a:rPr lang="en-US">
                <a:latin typeface="+mj-lt"/>
                <a:sym typeface="Source Sans Pro"/>
              </a:rPr>
            </a:br>
            <a:r>
              <a:rPr lang="en-US">
                <a:latin typeface="+mj-lt"/>
                <a:sym typeface="Source Sans Pro"/>
              </a:rPr>
              <a:t>analytics</a:t>
            </a:r>
          </a:p>
        </p:txBody>
      </p:sp>
      <p:sp>
        <p:nvSpPr>
          <p:cNvPr id="2065" name="Text Placeholder 2064">
            <a:extLst>
              <a:ext uri="{FF2B5EF4-FFF2-40B4-BE49-F238E27FC236}">
                <a16:creationId xmlns:a16="http://schemas.microsoft.com/office/drawing/2014/main" id="{7C95A8E7-5026-454C-8732-2623AE0CF03E}"/>
              </a:ext>
            </a:extLst>
          </p:cNvPr>
          <p:cNvSpPr>
            <a:spLocks noGrp="1"/>
          </p:cNvSpPr>
          <p:nvPr>
            <p:ph type="body" sz="quarter" idx="44"/>
          </p:nvPr>
        </p:nvSpPr>
        <p:spPr/>
        <p:txBody>
          <a:bodyPr vert="horz" wrap="square" lIns="91440" tIns="45720" rIns="91440" bIns="45720" rtlCol="0">
            <a:spAutoFit/>
          </a:bodyPr>
          <a:lstStyle/>
          <a:p>
            <a:r>
              <a:rPr lang="en-US">
                <a:latin typeface="+mj-lt"/>
                <a:sym typeface="Source Sans Pro"/>
              </a:rPr>
              <a:t>Image</a:t>
            </a:r>
            <a:br>
              <a:rPr lang="en-US">
                <a:latin typeface="+mj-lt"/>
                <a:sym typeface="Source Sans Pro"/>
              </a:rPr>
            </a:br>
            <a:r>
              <a:rPr lang="en-US">
                <a:latin typeface="+mj-lt"/>
                <a:sym typeface="Source Sans Pro"/>
              </a:rPr>
              <a:t>deep learning</a:t>
            </a:r>
          </a:p>
        </p:txBody>
      </p:sp>
      <p:sp>
        <p:nvSpPr>
          <p:cNvPr id="2066" name="Text Placeholder 2065">
            <a:extLst>
              <a:ext uri="{FF2B5EF4-FFF2-40B4-BE49-F238E27FC236}">
                <a16:creationId xmlns:a16="http://schemas.microsoft.com/office/drawing/2014/main" id="{1B28142D-000F-4047-808C-0B5B8767D657}"/>
              </a:ext>
            </a:extLst>
          </p:cNvPr>
          <p:cNvSpPr>
            <a:spLocks noGrp="1"/>
          </p:cNvSpPr>
          <p:nvPr>
            <p:ph type="body" sz="quarter" idx="45"/>
          </p:nvPr>
        </p:nvSpPr>
        <p:spPr/>
        <p:txBody>
          <a:bodyPr vert="horz" wrap="square" lIns="91440" tIns="45720" rIns="91440" bIns="45720" rtlCol="0">
            <a:spAutoFit/>
          </a:bodyPr>
          <a:lstStyle/>
          <a:p>
            <a:r>
              <a:rPr lang="en-US">
                <a:latin typeface="+mj-lt"/>
                <a:sym typeface="Source Sans Pro"/>
              </a:rPr>
              <a:t>Sensor</a:t>
            </a:r>
            <a:br>
              <a:rPr lang="en-US">
                <a:latin typeface="+mj-lt"/>
                <a:sym typeface="Source Sans Pro"/>
              </a:rPr>
            </a:br>
            <a:r>
              <a:rPr lang="en-US">
                <a:latin typeface="+mj-lt"/>
                <a:sym typeface="Source Sans Pro"/>
              </a:rPr>
              <a:t>data</a:t>
            </a:r>
          </a:p>
        </p:txBody>
      </p:sp>
      <p:sp>
        <p:nvSpPr>
          <p:cNvPr id="2067" name="Text Placeholder 2066">
            <a:extLst>
              <a:ext uri="{FF2B5EF4-FFF2-40B4-BE49-F238E27FC236}">
                <a16:creationId xmlns:a16="http://schemas.microsoft.com/office/drawing/2014/main" id="{4F131784-C053-4189-8762-AD5B49A00F4F}"/>
              </a:ext>
            </a:extLst>
          </p:cNvPr>
          <p:cNvSpPr>
            <a:spLocks noGrp="1"/>
          </p:cNvSpPr>
          <p:nvPr>
            <p:ph type="body" sz="quarter" idx="46"/>
          </p:nvPr>
        </p:nvSpPr>
        <p:spPr/>
        <p:txBody>
          <a:bodyPr vert="horz" wrap="square" lIns="91440" tIns="45720" rIns="91440" bIns="45720" rtlCol="0">
            <a:spAutoFit/>
          </a:bodyPr>
          <a:lstStyle/>
          <a:p>
            <a:r>
              <a:rPr lang="en-US">
                <a:latin typeface="+mj-lt"/>
                <a:sym typeface="Source Sans Pro"/>
              </a:rPr>
              <a:t>Social data</a:t>
            </a:r>
            <a:br>
              <a:rPr lang="en-US">
                <a:latin typeface="+mj-lt"/>
                <a:sym typeface="Source Sans Pro"/>
              </a:rPr>
            </a:br>
            <a:r>
              <a:rPr lang="en-US">
                <a:latin typeface="+mj-lt"/>
                <a:sym typeface="Source Sans Pro"/>
              </a:rPr>
              <a:t>listening</a:t>
            </a:r>
          </a:p>
        </p:txBody>
      </p:sp>
      <p:grpSp>
        <p:nvGrpSpPr>
          <p:cNvPr id="95" name="Group 94">
            <a:extLst>
              <a:ext uri="{FF2B5EF4-FFF2-40B4-BE49-F238E27FC236}">
                <a16:creationId xmlns:a16="http://schemas.microsoft.com/office/drawing/2014/main" id="{598FA588-E3FC-4D03-90A6-00C775DEE392}"/>
              </a:ext>
            </a:extLst>
          </p:cNvPr>
          <p:cNvGrpSpPr/>
          <p:nvPr/>
        </p:nvGrpSpPr>
        <p:grpSpPr>
          <a:xfrm>
            <a:off x="3592285" y="3075474"/>
            <a:ext cx="298681" cy="336633"/>
            <a:chOff x="298037" y="2072988"/>
            <a:chExt cx="1992743" cy="2245950"/>
          </a:xfrm>
        </p:grpSpPr>
        <p:sp>
          <p:nvSpPr>
            <p:cNvPr id="96" name="Oval 95">
              <a:extLst>
                <a:ext uri="{FF2B5EF4-FFF2-40B4-BE49-F238E27FC236}">
                  <a16:creationId xmlns:a16="http://schemas.microsoft.com/office/drawing/2014/main" id="{862A864A-993E-4D5F-AAD5-8B1E390B91E4}"/>
                </a:ext>
              </a:extLst>
            </p:cNvPr>
            <p:cNvSpPr/>
            <p:nvPr/>
          </p:nvSpPr>
          <p:spPr bwMode="auto">
            <a:xfrm>
              <a:off x="298037" y="3294738"/>
              <a:ext cx="572293" cy="572292"/>
            </a:xfrm>
            <a:prstGeom prst="ellipse">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7" name="Oval 96">
              <a:extLst>
                <a:ext uri="{FF2B5EF4-FFF2-40B4-BE49-F238E27FC236}">
                  <a16:creationId xmlns:a16="http://schemas.microsoft.com/office/drawing/2014/main" id="{1506E521-7E60-4315-A74D-2B5339099283}"/>
                </a:ext>
              </a:extLst>
            </p:cNvPr>
            <p:cNvSpPr/>
            <p:nvPr/>
          </p:nvSpPr>
          <p:spPr bwMode="auto">
            <a:xfrm>
              <a:off x="508881" y="3505581"/>
              <a:ext cx="150605" cy="150605"/>
            </a:xfrm>
            <a:prstGeom prst="ellipse">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8" name="Arc 71">
              <a:extLst>
                <a:ext uri="{FF2B5EF4-FFF2-40B4-BE49-F238E27FC236}">
                  <a16:creationId xmlns:a16="http://schemas.microsoft.com/office/drawing/2014/main" id="{09DB70AA-2EAE-42DF-8AA8-CEC8848C1C20}"/>
                </a:ext>
              </a:extLst>
            </p:cNvPr>
            <p:cNvSpPr/>
            <p:nvPr/>
          </p:nvSpPr>
          <p:spPr>
            <a:xfrm>
              <a:off x="805808" y="2192883"/>
              <a:ext cx="1484972" cy="1302717"/>
            </a:xfrm>
            <a:custGeom>
              <a:avLst/>
              <a:gdLst>
                <a:gd name="connsiteX0" fmla="*/ 1130933 w 1430727"/>
                <a:gd name="connsiteY0" fmla="*/ 133086 h 1430725"/>
                <a:gd name="connsiteX1" fmla="*/ 1396969 w 1430727"/>
                <a:gd name="connsiteY1" fmla="*/ 932524 h 1430725"/>
                <a:gd name="connsiteX2" fmla="*/ 717502 w 1430727"/>
                <a:gd name="connsiteY2" fmla="*/ 1430722 h 1430725"/>
                <a:gd name="connsiteX3" fmla="*/ 35068 w 1430727"/>
                <a:gd name="connsiteY3" fmla="*/ 936596 h 1430725"/>
                <a:gd name="connsiteX4" fmla="*/ 296319 w 1430727"/>
                <a:gd name="connsiteY4" fmla="*/ 135581 h 1430725"/>
                <a:gd name="connsiteX5" fmla="*/ 715364 w 1430727"/>
                <a:gd name="connsiteY5" fmla="*/ 715363 h 1430725"/>
                <a:gd name="connsiteX6" fmla="*/ 1130933 w 1430727"/>
                <a:gd name="connsiteY6" fmla="*/ 133086 h 1430725"/>
                <a:gd name="connsiteX0" fmla="*/ 1130933 w 1430727"/>
                <a:gd name="connsiteY0" fmla="*/ 133086 h 1430725"/>
                <a:gd name="connsiteX1" fmla="*/ 1396969 w 1430727"/>
                <a:gd name="connsiteY1" fmla="*/ 932524 h 1430725"/>
                <a:gd name="connsiteX2" fmla="*/ 717502 w 1430727"/>
                <a:gd name="connsiteY2" fmla="*/ 1430722 h 1430725"/>
                <a:gd name="connsiteX3" fmla="*/ 35068 w 1430727"/>
                <a:gd name="connsiteY3" fmla="*/ 936596 h 1430725"/>
                <a:gd name="connsiteX4" fmla="*/ 296319 w 1430727"/>
                <a:gd name="connsiteY4" fmla="*/ 135581 h 1430725"/>
                <a:gd name="connsiteX0" fmla="*/ 1130983 w 1430827"/>
                <a:gd name="connsiteY0" fmla="*/ 0 h 1297710"/>
                <a:gd name="connsiteX1" fmla="*/ 1397019 w 1430827"/>
                <a:gd name="connsiteY1" fmla="*/ 799438 h 1297710"/>
                <a:gd name="connsiteX2" fmla="*/ 717552 w 1430827"/>
                <a:gd name="connsiteY2" fmla="*/ 1297636 h 1297710"/>
                <a:gd name="connsiteX3" fmla="*/ 35118 w 1430827"/>
                <a:gd name="connsiteY3" fmla="*/ 803510 h 1297710"/>
                <a:gd name="connsiteX4" fmla="*/ 296369 w 1430827"/>
                <a:gd name="connsiteY4" fmla="*/ 2495 h 1297710"/>
                <a:gd name="connsiteX5" fmla="*/ 715414 w 1430827"/>
                <a:gd name="connsiteY5" fmla="*/ 582277 h 1297710"/>
                <a:gd name="connsiteX6" fmla="*/ 1130983 w 1430827"/>
                <a:gd name="connsiteY6" fmla="*/ 0 h 1297710"/>
                <a:gd name="connsiteX0" fmla="*/ 1130983 w 1430827"/>
                <a:gd name="connsiteY0" fmla="*/ 0 h 1297710"/>
                <a:gd name="connsiteX1" fmla="*/ 1397019 w 1430827"/>
                <a:gd name="connsiteY1" fmla="*/ 799438 h 1297710"/>
                <a:gd name="connsiteX2" fmla="*/ 717552 w 1430827"/>
                <a:gd name="connsiteY2" fmla="*/ 1297636 h 1297710"/>
                <a:gd name="connsiteX3" fmla="*/ 35118 w 1430827"/>
                <a:gd name="connsiteY3" fmla="*/ 803510 h 1297710"/>
                <a:gd name="connsiteX4" fmla="*/ 296369 w 1430827"/>
                <a:gd name="connsiteY4" fmla="*/ 2495 h 1297710"/>
                <a:gd name="connsiteX0" fmla="*/ 1130983 w 1430827"/>
                <a:gd name="connsiteY0" fmla="*/ 0 h 1463237"/>
                <a:gd name="connsiteX1" fmla="*/ 1397019 w 1430827"/>
                <a:gd name="connsiteY1" fmla="*/ 799438 h 1463237"/>
                <a:gd name="connsiteX2" fmla="*/ 717552 w 1430827"/>
                <a:gd name="connsiteY2" fmla="*/ 1297636 h 1463237"/>
                <a:gd name="connsiteX3" fmla="*/ 35118 w 1430827"/>
                <a:gd name="connsiteY3" fmla="*/ 803510 h 1463237"/>
                <a:gd name="connsiteX4" fmla="*/ 296369 w 1430827"/>
                <a:gd name="connsiteY4" fmla="*/ 2495 h 1463237"/>
                <a:gd name="connsiteX5" fmla="*/ 715414 w 1430827"/>
                <a:gd name="connsiteY5" fmla="*/ 582277 h 1463237"/>
                <a:gd name="connsiteX6" fmla="*/ 1130983 w 1430827"/>
                <a:gd name="connsiteY6" fmla="*/ 0 h 1463237"/>
                <a:gd name="connsiteX0" fmla="*/ 1130983 w 1430827"/>
                <a:gd name="connsiteY0" fmla="*/ 0 h 1463237"/>
                <a:gd name="connsiteX1" fmla="*/ 1397019 w 1430827"/>
                <a:gd name="connsiteY1" fmla="*/ 799438 h 1463237"/>
                <a:gd name="connsiteX2" fmla="*/ 706752 w 1430827"/>
                <a:gd name="connsiteY2" fmla="*/ 1463236 h 1463237"/>
                <a:gd name="connsiteX3" fmla="*/ 35118 w 1430827"/>
                <a:gd name="connsiteY3" fmla="*/ 803510 h 1463237"/>
                <a:gd name="connsiteX4" fmla="*/ 296369 w 1430827"/>
                <a:gd name="connsiteY4" fmla="*/ 2495 h 1463237"/>
                <a:gd name="connsiteX0" fmla="*/ 1130983 w 1430353"/>
                <a:gd name="connsiteY0" fmla="*/ 0 h 1463237"/>
                <a:gd name="connsiteX1" fmla="*/ 1397019 w 1430353"/>
                <a:gd name="connsiteY1" fmla="*/ 799438 h 1463237"/>
                <a:gd name="connsiteX2" fmla="*/ 717552 w 1430353"/>
                <a:gd name="connsiteY2" fmla="*/ 1297636 h 1463237"/>
                <a:gd name="connsiteX3" fmla="*/ 35118 w 1430353"/>
                <a:gd name="connsiteY3" fmla="*/ 803510 h 1463237"/>
                <a:gd name="connsiteX4" fmla="*/ 296369 w 1430353"/>
                <a:gd name="connsiteY4" fmla="*/ 2495 h 1463237"/>
                <a:gd name="connsiteX5" fmla="*/ 715414 w 1430353"/>
                <a:gd name="connsiteY5" fmla="*/ 582277 h 1463237"/>
                <a:gd name="connsiteX6" fmla="*/ 1130983 w 1430353"/>
                <a:gd name="connsiteY6" fmla="*/ 0 h 1463237"/>
                <a:gd name="connsiteX0" fmla="*/ 1130983 w 1430353"/>
                <a:gd name="connsiteY0" fmla="*/ 0 h 1463237"/>
                <a:gd name="connsiteX1" fmla="*/ 1397019 w 1430353"/>
                <a:gd name="connsiteY1" fmla="*/ 799438 h 1463237"/>
                <a:gd name="connsiteX2" fmla="*/ 706752 w 1430353"/>
                <a:gd name="connsiteY2" fmla="*/ 1463236 h 1463237"/>
                <a:gd name="connsiteX3" fmla="*/ 35118 w 1430353"/>
                <a:gd name="connsiteY3" fmla="*/ 803510 h 1463237"/>
                <a:gd name="connsiteX4" fmla="*/ 296369 w 1430353"/>
                <a:gd name="connsiteY4" fmla="*/ 2495 h 1463237"/>
                <a:gd name="connsiteX0" fmla="*/ 1143778 w 1443148"/>
                <a:gd name="connsiteY0" fmla="*/ 0 h 1463237"/>
                <a:gd name="connsiteX1" fmla="*/ 1409814 w 1443148"/>
                <a:gd name="connsiteY1" fmla="*/ 799438 h 1463237"/>
                <a:gd name="connsiteX2" fmla="*/ 730347 w 1443148"/>
                <a:gd name="connsiteY2" fmla="*/ 1297636 h 1463237"/>
                <a:gd name="connsiteX3" fmla="*/ 47913 w 1443148"/>
                <a:gd name="connsiteY3" fmla="*/ 803510 h 1463237"/>
                <a:gd name="connsiteX4" fmla="*/ 309164 w 1443148"/>
                <a:gd name="connsiteY4" fmla="*/ 2495 h 1463237"/>
                <a:gd name="connsiteX5" fmla="*/ 728209 w 1443148"/>
                <a:gd name="connsiteY5" fmla="*/ 582277 h 1463237"/>
                <a:gd name="connsiteX6" fmla="*/ 1143778 w 1443148"/>
                <a:gd name="connsiteY6" fmla="*/ 0 h 1463237"/>
                <a:gd name="connsiteX0" fmla="*/ 1143778 w 1443148"/>
                <a:gd name="connsiteY0" fmla="*/ 0 h 1463237"/>
                <a:gd name="connsiteX1" fmla="*/ 1409814 w 1443148"/>
                <a:gd name="connsiteY1" fmla="*/ 799438 h 1463237"/>
                <a:gd name="connsiteX2" fmla="*/ 719547 w 1443148"/>
                <a:gd name="connsiteY2" fmla="*/ 1463236 h 1463237"/>
                <a:gd name="connsiteX3" fmla="*/ 47913 w 1443148"/>
                <a:gd name="connsiteY3" fmla="*/ 803510 h 1463237"/>
                <a:gd name="connsiteX4" fmla="*/ 309164 w 1443148"/>
                <a:gd name="connsiteY4" fmla="*/ 2495 h 1463237"/>
                <a:gd name="connsiteX0" fmla="*/ 1143778 w 1468979"/>
                <a:gd name="connsiteY0" fmla="*/ 0 h 1463237"/>
                <a:gd name="connsiteX1" fmla="*/ 1409814 w 1468979"/>
                <a:gd name="connsiteY1" fmla="*/ 799438 h 1463237"/>
                <a:gd name="connsiteX2" fmla="*/ 730347 w 1468979"/>
                <a:gd name="connsiteY2" fmla="*/ 1297636 h 1463237"/>
                <a:gd name="connsiteX3" fmla="*/ 47913 w 1468979"/>
                <a:gd name="connsiteY3" fmla="*/ 803510 h 1463237"/>
                <a:gd name="connsiteX4" fmla="*/ 309164 w 1468979"/>
                <a:gd name="connsiteY4" fmla="*/ 2495 h 1463237"/>
                <a:gd name="connsiteX5" fmla="*/ 728209 w 1468979"/>
                <a:gd name="connsiteY5" fmla="*/ 582277 h 1463237"/>
                <a:gd name="connsiteX6" fmla="*/ 1143778 w 1468979"/>
                <a:gd name="connsiteY6" fmla="*/ 0 h 1463237"/>
                <a:gd name="connsiteX0" fmla="*/ 1143778 w 1468979"/>
                <a:gd name="connsiteY0" fmla="*/ 0 h 1463237"/>
                <a:gd name="connsiteX1" fmla="*/ 1409814 w 1468979"/>
                <a:gd name="connsiteY1" fmla="*/ 799438 h 1463237"/>
                <a:gd name="connsiteX2" fmla="*/ 719547 w 1468979"/>
                <a:gd name="connsiteY2" fmla="*/ 1463236 h 1463237"/>
                <a:gd name="connsiteX3" fmla="*/ 47913 w 1468979"/>
                <a:gd name="connsiteY3" fmla="*/ 803510 h 1463237"/>
                <a:gd name="connsiteX4" fmla="*/ 309164 w 1468979"/>
                <a:gd name="connsiteY4" fmla="*/ 2495 h 1463237"/>
                <a:gd name="connsiteX0" fmla="*/ 1159771 w 1484972"/>
                <a:gd name="connsiteY0" fmla="*/ 0 h 1463237"/>
                <a:gd name="connsiteX1" fmla="*/ 1425807 w 1484972"/>
                <a:gd name="connsiteY1" fmla="*/ 799438 h 1463237"/>
                <a:gd name="connsiteX2" fmla="*/ 746340 w 1484972"/>
                <a:gd name="connsiteY2" fmla="*/ 1297636 h 1463237"/>
                <a:gd name="connsiteX3" fmla="*/ 63906 w 1484972"/>
                <a:gd name="connsiteY3" fmla="*/ 803510 h 1463237"/>
                <a:gd name="connsiteX4" fmla="*/ 325157 w 1484972"/>
                <a:gd name="connsiteY4" fmla="*/ 2495 h 1463237"/>
                <a:gd name="connsiteX5" fmla="*/ 744202 w 1484972"/>
                <a:gd name="connsiteY5" fmla="*/ 582277 h 1463237"/>
                <a:gd name="connsiteX6" fmla="*/ 1159771 w 1484972"/>
                <a:gd name="connsiteY6" fmla="*/ 0 h 1463237"/>
                <a:gd name="connsiteX0" fmla="*/ 1159771 w 1484972"/>
                <a:gd name="connsiteY0" fmla="*/ 0 h 1463237"/>
                <a:gd name="connsiteX1" fmla="*/ 1425807 w 1484972"/>
                <a:gd name="connsiteY1" fmla="*/ 799438 h 1463237"/>
                <a:gd name="connsiteX2" fmla="*/ 735540 w 1484972"/>
                <a:gd name="connsiteY2" fmla="*/ 1463236 h 1463237"/>
                <a:gd name="connsiteX3" fmla="*/ 63906 w 1484972"/>
                <a:gd name="connsiteY3" fmla="*/ 803510 h 1463237"/>
                <a:gd name="connsiteX4" fmla="*/ 325157 w 1484972"/>
                <a:gd name="connsiteY4" fmla="*/ 2495 h 1463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4972" h="1463237" stroke="0" extrusionOk="0">
                  <a:moveTo>
                    <a:pt x="1159771" y="0"/>
                  </a:moveTo>
                  <a:cubicBezTo>
                    <a:pt x="1545816" y="454"/>
                    <a:pt x="1520106" y="503462"/>
                    <a:pt x="1425807" y="799438"/>
                  </a:cubicBezTo>
                  <a:cubicBezTo>
                    <a:pt x="1331508" y="1095414"/>
                    <a:pt x="920174" y="1293108"/>
                    <a:pt x="746340" y="1297636"/>
                  </a:cubicBezTo>
                  <a:cubicBezTo>
                    <a:pt x="572506" y="1302164"/>
                    <a:pt x="159973" y="1098916"/>
                    <a:pt x="63906" y="803510"/>
                  </a:cubicBezTo>
                  <a:cubicBezTo>
                    <a:pt x="-32161" y="508103"/>
                    <a:pt x="-70605" y="4458"/>
                    <a:pt x="325157" y="2495"/>
                  </a:cubicBezTo>
                  <a:cubicBezTo>
                    <a:pt x="720919" y="532"/>
                    <a:pt x="604520" y="389016"/>
                    <a:pt x="744202" y="582277"/>
                  </a:cubicBezTo>
                  <a:cubicBezTo>
                    <a:pt x="882725" y="388185"/>
                    <a:pt x="773726" y="-454"/>
                    <a:pt x="1159771" y="0"/>
                  </a:cubicBezTo>
                  <a:close/>
                </a:path>
                <a:path w="1484972" h="1463237" fill="none">
                  <a:moveTo>
                    <a:pt x="1159771" y="0"/>
                  </a:moveTo>
                  <a:cubicBezTo>
                    <a:pt x="1412616" y="180454"/>
                    <a:pt x="1496512" y="555565"/>
                    <a:pt x="1425807" y="799438"/>
                  </a:cubicBezTo>
                  <a:cubicBezTo>
                    <a:pt x="1355102" y="1043311"/>
                    <a:pt x="1046174" y="1462308"/>
                    <a:pt x="735540" y="1463236"/>
                  </a:cubicBezTo>
                  <a:cubicBezTo>
                    <a:pt x="424906" y="1464165"/>
                    <a:pt x="159973" y="1098916"/>
                    <a:pt x="63906" y="803510"/>
                  </a:cubicBezTo>
                  <a:cubicBezTo>
                    <a:pt x="-32161" y="508103"/>
                    <a:pt x="73395" y="184458"/>
                    <a:pt x="325157" y="2495"/>
                  </a:cubicBezTo>
                </a:path>
              </a:pathLst>
            </a:cu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Oval 98">
              <a:extLst>
                <a:ext uri="{FF2B5EF4-FFF2-40B4-BE49-F238E27FC236}">
                  <a16:creationId xmlns:a16="http://schemas.microsoft.com/office/drawing/2014/main" id="{EB3FD1EE-1A02-4A5F-BBBC-4A678579819B}"/>
                </a:ext>
              </a:extLst>
            </p:cNvPr>
            <p:cNvSpPr/>
            <p:nvPr/>
          </p:nvSpPr>
          <p:spPr bwMode="auto">
            <a:xfrm>
              <a:off x="1130074" y="2072988"/>
              <a:ext cx="214574" cy="214574"/>
            </a:xfrm>
            <a:prstGeom prst="ellipse">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0" name="Oval 99">
              <a:extLst>
                <a:ext uri="{FF2B5EF4-FFF2-40B4-BE49-F238E27FC236}">
                  <a16:creationId xmlns:a16="http://schemas.microsoft.com/office/drawing/2014/main" id="{9BA1950A-C3D5-4011-93B9-D23EC5315B05}"/>
                </a:ext>
              </a:extLst>
            </p:cNvPr>
            <p:cNvSpPr/>
            <p:nvPr/>
          </p:nvSpPr>
          <p:spPr bwMode="auto">
            <a:xfrm>
              <a:off x="1749239" y="2072988"/>
              <a:ext cx="214574" cy="214574"/>
            </a:xfrm>
            <a:prstGeom prst="ellipse">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1" name="Freeform 143">
              <a:extLst>
                <a:ext uri="{FF2B5EF4-FFF2-40B4-BE49-F238E27FC236}">
                  <a16:creationId xmlns:a16="http://schemas.microsoft.com/office/drawing/2014/main" id="{382D89C4-9092-40CA-9A61-B13D17B1A2B8}"/>
                </a:ext>
              </a:extLst>
            </p:cNvPr>
            <p:cNvSpPr/>
            <p:nvPr/>
          </p:nvSpPr>
          <p:spPr bwMode="auto">
            <a:xfrm>
              <a:off x="871317" y="3490521"/>
              <a:ext cx="676729" cy="828417"/>
            </a:xfrm>
            <a:custGeom>
              <a:avLst/>
              <a:gdLst>
                <a:gd name="connsiteX0" fmla="*/ 224286 w 224286"/>
                <a:gd name="connsiteY0" fmla="*/ 0 h 316302"/>
                <a:gd name="connsiteX1" fmla="*/ 224286 w 224286"/>
                <a:gd name="connsiteY1" fmla="*/ 224287 h 316302"/>
                <a:gd name="connsiteX2" fmla="*/ 132271 w 224286"/>
                <a:gd name="connsiteY2" fmla="*/ 316302 h 316302"/>
                <a:gd name="connsiteX3" fmla="*/ 63260 w 224286"/>
                <a:gd name="connsiteY3" fmla="*/ 247291 h 316302"/>
                <a:gd name="connsiteX4" fmla="*/ 63260 w 224286"/>
                <a:gd name="connsiteY4" fmla="*/ 80513 h 316302"/>
                <a:gd name="connsiteX5" fmla="*/ 0 w 224286"/>
                <a:gd name="connsiteY5" fmla="*/ 17253 h 316302"/>
                <a:gd name="connsiteX0" fmla="*/ 224286 w 224286"/>
                <a:gd name="connsiteY0" fmla="*/ 0 h 316302"/>
                <a:gd name="connsiteX1" fmla="*/ 224286 w 224286"/>
                <a:gd name="connsiteY1" fmla="*/ 224287 h 316302"/>
                <a:gd name="connsiteX2" fmla="*/ 132271 w 224286"/>
                <a:gd name="connsiteY2" fmla="*/ 316302 h 316302"/>
                <a:gd name="connsiteX3" fmla="*/ 63260 w 224286"/>
                <a:gd name="connsiteY3" fmla="*/ 247291 h 316302"/>
                <a:gd name="connsiteX4" fmla="*/ 63260 w 224286"/>
                <a:gd name="connsiteY4" fmla="*/ 80513 h 316302"/>
                <a:gd name="connsiteX5" fmla="*/ 0 w 224286"/>
                <a:gd name="connsiteY5" fmla="*/ 17253 h 316302"/>
                <a:gd name="connsiteX0" fmla="*/ 224286 w 224286"/>
                <a:gd name="connsiteY0" fmla="*/ 0 h 316321"/>
                <a:gd name="connsiteX1" fmla="*/ 224286 w 224286"/>
                <a:gd name="connsiteY1" fmla="*/ 224287 h 316321"/>
                <a:gd name="connsiteX2" fmla="*/ 132271 w 224286"/>
                <a:gd name="connsiteY2" fmla="*/ 316302 h 316321"/>
                <a:gd name="connsiteX3" fmla="*/ 63260 w 224286"/>
                <a:gd name="connsiteY3" fmla="*/ 247291 h 316321"/>
                <a:gd name="connsiteX4" fmla="*/ 63260 w 224286"/>
                <a:gd name="connsiteY4" fmla="*/ 80513 h 316321"/>
                <a:gd name="connsiteX5" fmla="*/ 0 w 224286"/>
                <a:gd name="connsiteY5" fmla="*/ 17253 h 316321"/>
                <a:gd name="connsiteX0" fmla="*/ 224286 w 224286"/>
                <a:gd name="connsiteY0" fmla="*/ 0 h 316321"/>
                <a:gd name="connsiteX1" fmla="*/ 224286 w 224286"/>
                <a:gd name="connsiteY1" fmla="*/ 224287 h 316321"/>
                <a:gd name="connsiteX2" fmla="*/ 132271 w 224286"/>
                <a:gd name="connsiteY2" fmla="*/ 316302 h 316321"/>
                <a:gd name="connsiteX3" fmla="*/ 63260 w 224286"/>
                <a:gd name="connsiteY3" fmla="*/ 247291 h 316321"/>
                <a:gd name="connsiteX4" fmla="*/ 63260 w 224286"/>
                <a:gd name="connsiteY4" fmla="*/ 80513 h 316321"/>
                <a:gd name="connsiteX5" fmla="*/ 0 w 224286"/>
                <a:gd name="connsiteY5" fmla="*/ 17253 h 316321"/>
                <a:gd name="connsiteX0" fmla="*/ 224286 w 224286"/>
                <a:gd name="connsiteY0" fmla="*/ 0 h 316321"/>
                <a:gd name="connsiteX1" fmla="*/ 224286 w 224286"/>
                <a:gd name="connsiteY1" fmla="*/ 224287 h 316321"/>
                <a:gd name="connsiteX2" fmla="*/ 132271 w 224286"/>
                <a:gd name="connsiteY2" fmla="*/ 316302 h 316321"/>
                <a:gd name="connsiteX3" fmla="*/ 63260 w 224286"/>
                <a:gd name="connsiteY3" fmla="*/ 247291 h 316321"/>
                <a:gd name="connsiteX4" fmla="*/ 63260 w 224286"/>
                <a:gd name="connsiteY4" fmla="*/ 80513 h 316321"/>
                <a:gd name="connsiteX5" fmla="*/ 0 w 224286"/>
                <a:gd name="connsiteY5" fmla="*/ 17253 h 316321"/>
                <a:gd name="connsiteX0" fmla="*/ 224286 w 224286"/>
                <a:gd name="connsiteY0" fmla="*/ 0 h 316331"/>
                <a:gd name="connsiteX1" fmla="*/ 224286 w 224286"/>
                <a:gd name="connsiteY1" fmla="*/ 224287 h 316331"/>
                <a:gd name="connsiteX2" fmla="*/ 132271 w 224286"/>
                <a:gd name="connsiteY2" fmla="*/ 316302 h 316331"/>
                <a:gd name="connsiteX3" fmla="*/ 63260 w 224286"/>
                <a:gd name="connsiteY3" fmla="*/ 247291 h 316331"/>
                <a:gd name="connsiteX4" fmla="*/ 63260 w 224286"/>
                <a:gd name="connsiteY4" fmla="*/ 80513 h 316331"/>
                <a:gd name="connsiteX5" fmla="*/ 0 w 224286"/>
                <a:gd name="connsiteY5" fmla="*/ 17253 h 316331"/>
                <a:gd name="connsiteX0" fmla="*/ 224286 w 224286"/>
                <a:gd name="connsiteY0" fmla="*/ 0 h 316750"/>
                <a:gd name="connsiteX1" fmla="*/ 224286 w 224286"/>
                <a:gd name="connsiteY1" fmla="*/ 246602 h 316750"/>
                <a:gd name="connsiteX2" fmla="*/ 132271 w 224286"/>
                <a:gd name="connsiteY2" fmla="*/ 316302 h 316750"/>
                <a:gd name="connsiteX3" fmla="*/ 63260 w 224286"/>
                <a:gd name="connsiteY3" fmla="*/ 247291 h 316750"/>
                <a:gd name="connsiteX4" fmla="*/ 63260 w 224286"/>
                <a:gd name="connsiteY4" fmla="*/ 80513 h 316750"/>
                <a:gd name="connsiteX5" fmla="*/ 0 w 224286"/>
                <a:gd name="connsiteY5" fmla="*/ 17253 h 316750"/>
                <a:gd name="connsiteX0" fmla="*/ 224286 w 224286"/>
                <a:gd name="connsiteY0" fmla="*/ 0 h 316334"/>
                <a:gd name="connsiteX1" fmla="*/ 224286 w 224286"/>
                <a:gd name="connsiteY1" fmla="*/ 246602 h 316334"/>
                <a:gd name="connsiteX2" fmla="*/ 132271 w 224286"/>
                <a:gd name="connsiteY2" fmla="*/ 316302 h 316334"/>
                <a:gd name="connsiteX3" fmla="*/ 63260 w 224286"/>
                <a:gd name="connsiteY3" fmla="*/ 247291 h 316334"/>
                <a:gd name="connsiteX4" fmla="*/ 63260 w 224286"/>
                <a:gd name="connsiteY4" fmla="*/ 80513 h 316334"/>
                <a:gd name="connsiteX5" fmla="*/ 0 w 224286"/>
                <a:gd name="connsiteY5" fmla="*/ 17253 h 316334"/>
                <a:gd name="connsiteX0" fmla="*/ 224286 w 224286"/>
                <a:gd name="connsiteY0" fmla="*/ 0 h 316340"/>
                <a:gd name="connsiteX1" fmla="*/ 224286 w 224286"/>
                <a:gd name="connsiteY1" fmla="*/ 246602 h 316340"/>
                <a:gd name="connsiteX2" fmla="*/ 132271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0513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3138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3138 h 316340"/>
                <a:gd name="connsiteX5" fmla="*/ 0 w 224286"/>
                <a:gd name="connsiteY5" fmla="*/ 17253 h 316340"/>
                <a:gd name="connsiteX0" fmla="*/ 224286 w 224286"/>
                <a:gd name="connsiteY0" fmla="*/ 0 h 316340"/>
                <a:gd name="connsiteX1" fmla="*/ 224286 w 224286"/>
                <a:gd name="connsiteY1" fmla="*/ 246602 h 316340"/>
                <a:gd name="connsiteX2" fmla="*/ 145398 w 224286"/>
                <a:gd name="connsiteY2" fmla="*/ 316302 h 316340"/>
                <a:gd name="connsiteX3" fmla="*/ 63260 w 224286"/>
                <a:gd name="connsiteY3" fmla="*/ 247291 h 316340"/>
                <a:gd name="connsiteX4" fmla="*/ 63260 w 224286"/>
                <a:gd name="connsiteY4" fmla="*/ 83138 h 316340"/>
                <a:gd name="connsiteX5" fmla="*/ 0 w 224286"/>
                <a:gd name="connsiteY5" fmla="*/ 17253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 name="connsiteX0" fmla="*/ 258416 w 258416"/>
                <a:gd name="connsiteY0" fmla="*/ 0 h 316340"/>
                <a:gd name="connsiteX1" fmla="*/ 258416 w 258416"/>
                <a:gd name="connsiteY1" fmla="*/ 246602 h 316340"/>
                <a:gd name="connsiteX2" fmla="*/ 179528 w 258416"/>
                <a:gd name="connsiteY2" fmla="*/ 316302 h 316340"/>
                <a:gd name="connsiteX3" fmla="*/ 97390 w 258416"/>
                <a:gd name="connsiteY3" fmla="*/ 247291 h 316340"/>
                <a:gd name="connsiteX4" fmla="*/ 97390 w 258416"/>
                <a:gd name="connsiteY4" fmla="*/ 83138 h 316340"/>
                <a:gd name="connsiteX5" fmla="*/ 0 w 258416"/>
                <a:gd name="connsiteY5" fmla="*/ 39568 h 31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416" h="316340">
                  <a:moveTo>
                    <a:pt x="258416" y="0"/>
                  </a:moveTo>
                  <a:lnTo>
                    <a:pt x="258416" y="246602"/>
                  </a:lnTo>
                  <a:cubicBezTo>
                    <a:pt x="257935" y="304840"/>
                    <a:pt x="218076" y="317135"/>
                    <a:pt x="179528" y="316302"/>
                  </a:cubicBezTo>
                  <a:cubicBezTo>
                    <a:pt x="139459" y="315613"/>
                    <a:pt x="96766" y="300487"/>
                    <a:pt x="97390" y="247291"/>
                  </a:cubicBezTo>
                  <a:lnTo>
                    <a:pt x="97390" y="83138"/>
                  </a:lnTo>
                  <a:cubicBezTo>
                    <a:pt x="97306" y="50675"/>
                    <a:pt x="69656" y="40527"/>
                    <a:pt x="0" y="39568"/>
                  </a:cubicBezTo>
                </a:path>
              </a:pathLst>
            </a:custGeom>
            <a:noFill/>
            <a:ln w="15875" cap="rnd">
              <a:solidFill>
                <a:schemeClr val="tx1"/>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627458B2-EF84-4A79-B1AC-5EE2D7FD86B9}"/>
              </a:ext>
            </a:extLst>
          </p:cNvPr>
          <p:cNvGrpSpPr/>
          <p:nvPr/>
        </p:nvGrpSpPr>
        <p:grpSpPr>
          <a:xfrm>
            <a:off x="1215897" y="3074161"/>
            <a:ext cx="350815" cy="339259"/>
            <a:chOff x="996044" y="1583525"/>
            <a:chExt cx="4090563" cy="3955806"/>
          </a:xfrm>
        </p:grpSpPr>
        <p:grpSp>
          <p:nvGrpSpPr>
            <p:cNvPr id="103" name="Group 102">
              <a:extLst>
                <a:ext uri="{FF2B5EF4-FFF2-40B4-BE49-F238E27FC236}">
                  <a16:creationId xmlns:a16="http://schemas.microsoft.com/office/drawing/2014/main" id="{FFBE3652-57BF-46C2-B4CA-44FC5D9C51BC}"/>
                </a:ext>
              </a:extLst>
            </p:cNvPr>
            <p:cNvGrpSpPr/>
            <p:nvPr/>
          </p:nvGrpSpPr>
          <p:grpSpPr>
            <a:xfrm>
              <a:off x="996044" y="2736476"/>
              <a:ext cx="2559502" cy="2802855"/>
              <a:chOff x="996044" y="2736476"/>
              <a:chExt cx="2559502" cy="2802855"/>
            </a:xfrm>
          </p:grpSpPr>
          <p:sp>
            <p:nvSpPr>
              <p:cNvPr id="109" name="Freeform: Shape 108">
                <a:extLst>
                  <a:ext uri="{FF2B5EF4-FFF2-40B4-BE49-F238E27FC236}">
                    <a16:creationId xmlns:a16="http://schemas.microsoft.com/office/drawing/2014/main" id="{047AB509-8403-478C-A164-639908335C88}"/>
                  </a:ext>
                </a:extLst>
              </p:cNvPr>
              <p:cNvSpPr/>
              <p:nvPr/>
            </p:nvSpPr>
            <p:spPr bwMode="auto">
              <a:xfrm>
                <a:off x="2105616" y="2736476"/>
                <a:ext cx="1359589" cy="2802855"/>
              </a:xfrm>
              <a:custGeom>
                <a:avLst/>
                <a:gdLst>
                  <a:gd name="connsiteX0" fmla="*/ 0 w 194582"/>
                  <a:gd name="connsiteY0" fmla="*/ 394607 h 394607"/>
                  <a:gd name="connsiteX1" fmla="*/ 39460 w 194582"/>
                  <a:gd name="connsiteY1" fmla="*/ 258536 h 394607"/>
                  <a:gd name="connsiteX2" fmla="*/ 61232 w 194582"/>
                  <a:gd name="connsiteY2" fmla="*/ 36740 h 394607"/>
                  <a:gd name="connsiteX3" fmla="*/ 194582 w 194582"/>
                  <a:gd name="connsiteY3" fmla="*/ 0 h 394607"/>
                  <a:gd name="connsiteX0" fmla="*/ 0 w 194582"/>
                  <a:gd name="connsiteY0" fmla="*/ 395377 h 395377"/>
                  <a:gd name="connsiteX1" fmla="*/ 39460 w 194582"/>
                  <a:gd name="connsiteY1" fmla="*/ 259306 h 395377"/>
                  <a:gd name="connsiteX2" fmla="*/ 61232 w 194582"/>
                  <a:gd name="connsiteY2" fmla="*/ 37510 h 395377"/>
                  <a:gd name="connsiteX3" fmla="*/ 194582 w 194582"/>
                  <a:gd name="connsiteY3" fmla="*/ 770 h 395377"/>
                  <a:gd name="connsiteX0" fmla="*/ 0 w 194582"/>
                  <a:gd name="connsiteY0" fmla="*/ 396668 h 396668"/>
                  <a:gd name="connsiteX1" fmla="*/ 39460 w 194582"/>
                  <a:gd name="connsiteY1" fmla="*/ 260597 h 396668"/>
                  <a:gd name="connsiteX2" fmla="*/ 61232 w 194582"/>
                  <a:gd name="connsiteY2" fmla="*/ 38801 h 396668"/>
                  <a:gd name="connsiteX3" fmla="*/ 194582 w 194582"/>
                  <a:gd name="connsiteY3" fmla="*/ 2061 h 396668"/>
                  <a:gd name="connsiteX0" fmla="*/ 0 w 194582"/>
                  <a:gd name="connsiteY0" fmla="*/ 396014 h 396014"/>
                  <a:gd name="connsiteX1" fmla="*/ 39460 w 194582"/>
                  <a:gd name="connsiteY1" fmla="*/ 259943 h 396014"/>
                  <a:gd name="connsiteX2" fmla="*/ 61232 w 194582"/>
                  <a:gd name="connsiteY2" fmla="*/ 38147 h 396014"/>
                  <a:gd name="connsiteX3" fmla="*/ 194582 w 194582"/>
                  <a:gd name="connsiteY3" fmla="*/ 1407 h 396014"/>
                  <a:gd name="connsiteX0" fmla="*/ 0 w 194582"/>
                  <a:gd name="connsiteY0" fmla="*/ 395406 h 395406"/>
                  <a:gd name="connsiteX1" fmla="*/ 39460 w 194582"/>
                  <a:gd name="connsiteY1" fmla="*/ 259335 h 395406"/>
                  <a:gd name="connsiteX2" fmla="*/ 58773 w 194582"/>
                  <a:gd name="connsiteY2" fmla="*/ 39998 h 395406"/>
                  <a:gd name="connsiteX3" fmla="*/ 194582 w 194582"/>
                  <a:gd name="connsiteY3" fmla="*/ 799 h 395406"/>
                  <a:gd name="connsiteX0" fmla="*/ 0 w 194582"/>
                  <a:gd name="connsiteY0" fmla="*/ 394607 h 394607"/>
                  <a:gd name="connsiteX1" fmla="*/ 39460 w 194582"/>
                  <a:gd name="connsiteY1" fmla="*/ 258536 h 394607"/>
                  <a:gd name="connsiteX2" fmla="*/ 58773 w 194582"/>
                  <a:gd name="connsiteY2" fmla="*/ 39199 h 394607"/>
                  <a:gd name="connsiteX3" fmla="*/ 194582 w 194582"/>
                  <a:gd name="connsiteY3" fmla="*/ 0 h 394607"/>
                  <a:gd name="connsiteX0" fmla="*/ 0 w 194582"/>
                  <a:gd name="connsiteY0" fmla="*/ 394938 h 394938"/>
                  <a:gd name="connsiteX1" fmla="*/ 39460 w 194582"/>
                  <a:gd name="connsiteY1" fmla="*/ 258867 h 394938"/>
                  <a:gd name="connsiteX2" fmla="*/ 58773 w 194582"/>
                  <a:gd name="connsiteY2" fmla="*/ 39530 h 394938"/>
                  <a:gd name="connsiteX3" fmla="*/ 194582 w 194582"/>
                  <a:gd name="connsiteY3" fmla="*/ 331 h 394938"/>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6156 h 396156"/>
                  <a:gd name="connsiteX1" fmla="*/ 58773 w 194582"/>
                  <a:gd name="connsiteY1" fmla="*/ 40748 h 396156"/>
                  <a:gd name="connsiteX2" fmla="*/ 194582 w 194582"/>
                  <a:gd name="connsiteY2" fmla="*/ 1549 h 396156"/>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6356 h 396356"/>
                  <a:gd name="connsiteX1" fmla="*/ 58773 w 194582"/>
                  <a:gd name="connsiteY1" fmla="*/ 40948 h 396356"/>
                  <a:gd name="connsiteX2" fmla="*/ 194582 w 194582"/>
                  <a:gd name="connsiteY2" fmla="*/ 1749 h 396356"/>
                  <a:gd name="connsiteX0" fmla="*/ 0 w 190155"/>
                  <a:gd name="connsiteY0" fmla="*/ 396518 h 396518"/>
                  <a:gd name="connsiteX1" fmla="*/ 54346 w 190155"/>
                  <a:gd name="connsiteY1" fmla="*/ 44553 h 396518"/>
                  <a:gd name="connsiteX2" fmla="*/ 190155 w 190155"/>
                  <a:gd name="connsiteY2" fmla="*/ 5354 h 396518"/>
                  <a:gd name="connsiteX0" fmla="*/ 0 w 190155"/>
                  <a:gd name="connsiteY0" fmla="*/ 392392 h 392392"/>
                  <a:gd name="connsiteX1" fmla="*/ 54346 w 190155"/>
                  <a:gd name="connsiteY1" fmla="*/ 40427 h 392392"/>
                  <a:gd name="connsiteX2" fmla="*/ 190155 w 190155"/>
                  <a:gd name="connsiteY2" fmla="*/ 1228 h 392392"/>
                  <a:gd name="connsiteX0" fmla="*/ 0 w 190155"/>
                  <a:gd name="connsiteY0" fmla="*/ 394097 h 394097"/>
                  <a:gd name="connsiteX1" fmla="*/ 54346 w 190155"/>
                  <a:gd name="connsiteY1" fmla="*/ 42132 h 394097"/>
                  <a:gd name="connsiteX2" fmla="*/ 190155 w 190155"/>
                  <a:gd name="connsiteY2" fmla="*/ 2933 h 394097"/>
                  <a:gd name="connsiteX0" fmla="*/ 0 w 190155"/>
                  <a:gd name="connsiteY0" fmla="*/ 394284 h 394284"/>
                  <a:gd name="connsiteX1" fmla="*/ 54346 w 190155"/>
                  <a:gd name="connsiteY1" fmla="*/ 42319 h 394284"/>
                  <a:gd name="connsiteX2" fmla="*/ 190155 w 190155"/>
                  <a:gd name="connsiteY2" fmla="*/ 3120 h 394284"/>
                  <a:gd name="connsiteX0" fmla="*/ 0 w 190155"/>
                  <a:gd name="connsiteY0" fmla="*/ 393753 h 393753"/>
                  <a:gd name="connsiteX1" fmla="*/ 54346 w 190155"/>
                  <a:gd name="connsiteY1" fmla="*/ 41788 h 393753"/>
                  <a:gd name="connsiteX2" fmla="*/ 190155 w 190155"/>
                  <a:gd name="connsiteY2" fmla="*/ 2589 h 393753"/>
                  <a:gd name="connsiteX0" fmla="*/ 0 w 190155"/>
                  <a:gd name="connsiteY0" fmla="*/ 394835 h 394835"/>
                  <a:gd name="connsiteX1" fmla="*/ 54346 w 190155"/>
                  <a:gd name="connsiteY1" fmla="*/ 42870 h 394835"/>
                  <a:gd name="connsiteX2" fmla="*/ 190155 w 190155"/>
                  <a:gd name="connsiteY2" fmla="*/ 3671 h 394835"/>
                  <a:gd name="connsiteX0" fmla="*/ 0 w 190155"/>
                  <a:gd name="connsiteY0" fmla="*/ 392391 h 392391"/>
                  <a:gd name="connsiteX1" fmla="*/ 54346 w 190155"/>
                  <a:gd name="connsiteY1" fmla="*/ 40426 h 392391"/>
                  <a:gd name="connsiteX2" fmla="*/ 190155 w 190155"/>
                  <a:gd name="connsiteY2" fmla="*/ 1227 h 392391"/>
                  <a:gd name="connsiteX0" fmla="*/ 0 w 190155"/>
                  <a:gd name="connsiteY0" fmla="*/ 392013 h 392013"/>
                  <a:gd name="connsiteX1" fmla="*/ 54346 w 190155"/>
                  <a:gd name="connsiteY1" fmla="*/ 40048 h 392013"/>
                  <a:gd name="connsiteX2" fmla="*/ 190155 w 190155"/>
                  <a:gd name="connsiteY2" fmla="*/ 849 h 392013"/>
                </a:gdLst>
                <a:ahLst/>
                <a:cxnLst>
                  <a:cxn ang="0">
                    <a:pos x="connsiteX0" y="connsiteY0"/>
                  </a:cxn>
                  <a:cxn ang="0">
                    <a:pos x="connsiteX1" y="connsiteY1"/>
                  </a:cxn>
                  <a:cxn ang="0">
                    <a:pos x="connsiteX2" y="connsiteY2"/>
                  </a:cxn>
                </a:cxnLst>
                <a:rect l="l" t="t" r="r" b="b"/>
                <a:pathLst>
                  <a:path w="190155" h="392013">
                    <a:moveTo>
                      <a:pt x="0" y="392013"/>
                    </a:moveTo>
                    <a:cubicBezTo>
                      <a:pt x="96849" y="289933"/>
                      <a:pt x="-56112" y="157086"/>
                      <a:pt x="54346" y="40048"/>
                    </a:cubicBezTo>
                    <a:cubicBezTo>
                      <a:pt x="94883" y="-2904"/>
                      <a:pt x="175907" y="-1235"/>
                      <a:pt x="190155" y="849"/>
                    </a:cubicBezTo>
                  </a:path>
                </a:pathLst>
              </a:custGeom>
              <a:noFill/>
              <a:ln w="15875" cap="rnd">
                <a:solidFill>
                  <a:schemeClr val="tx1"/>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10" name="Straight Connector 109">
                <a:extLst>
                  <a:ext uri="{FF2B5EF4-FFF2-40B4-BE49-F238E27FC236}">
                    <a16:creationId xmlns:a16="http://schemas.microsoft.com/office/drawing/2014/main" id="{850C3096-6DD3-425A-8FEA-1D0A8C04F6EC}"/>
                  </a:ext>
                </a:extLst>
              </p:cNvPr>
              <p:cNvCxnSpPr>
                <a:cxnSpLocks/>
              </p:cNvCxnSpPr>
              <p:nvPr/>
            </p:nvCxnSpPr>
            <p:spPr>
              <a:xfrm>
                <a:off x="2956832" y="2777218"/>
                <a:ext cx="598714" cy="598714"/>
              </a:xfrm>
              <a:prstGeom prst="line">
                <a:avLst/>
              </a:prstGeom>
              <a:ln w="158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Freeform: Shape 110">
                <a:extLst>
                  <a:ext uri="{FF2B5EF4-FFF2-40B4-BE49-F238E27FC236}">
                    <a16:creationId xmlns:a16="http://schemas.microsoft.com/office/drawing/2014/main" id="{D966A989-4E3A-4B1B-B9D3-B0CA060E1343}"/>
                  </a:ext>
                </a:extLst>
              </p:cNvPr>
              <p:cNvSpPr/>
              <p:nvPr/>
            </p:nvSpPr>
            <p:spPr bwMode="auto">
              <a:xfrm>
                <a:off x="996044" y="4242264"/>
                <a:ext cx="987878" cy="244009"/>
              </a:xfrm>
              <a:custGeom>
                <a:avLst/>
                <a:gdLst>
                  <a:gd name="connsiteX0" fmla="*/ 0 w 1008289"/>
                  <a:gd name="connsiteY0" fmla="*/ 253093 h 253093"/>
                  <a:gd name="connsiteX1" fmla="*/ 1008289 w 1008289"/>
                  <a:gd name="connsiteY1" fmla="*/ 0 h 253093"/>
                  <a:gd name="connsiteX0" fmla="*/ 0 w 987878"/>
                  <a:gd name="connsiteY0" fmla="*/ 229960 h 229960"/>
                  <a:gd name="connsiteX1" fmla="*/ 987878 w 987878"/>
                  <a:gd name="connsiteY1" fmla="*/ 0 h 229960"/>
                  <a:gd name="connsiteX0" fmla="*/ 0 w 987878"/>
                  <a:gd name="connsiteY0" fmla="*/ 229960 h 229960"/>
                  <a:gd name="connsiteX1" fmla="*/ 987878 w 987878"/>
                  <a:gd name="connsiteY1" fmla="*/ 0 h 229960"/>
                  <a:gd name="connsiteX0" fmla="*/ 0 w 987878"/>
                  <a:gd name="connsiteY0" fmla="*/ 244009 h 244009"/>
                  <a:gd name="connsiteX1" fmla="*/ 987878 w 987878"/>
                  <a:gd name="connsiteY1" fmla="*/ 14049 h 244009"/>
                </a:gdLst>
                <a:ahLst/>
                <a:cxnLst>
                  <a:cxn ang="0">
                    <a:pos x="connsiteX0" y="connsiteY0"/>
                  </a:cxn>
                  <a:cxn ang="0">
                    <a:pos x="connsiteX1" y="connsiteY1"/>
                  </a:cxn>
                </a:cxnLst>
                <a:rect l="l" t="t" r="r" b="b"/>
                <a:pathLst>
                  <a:path w="987878" h="244009">
                    <a:moveTo>
                      <a:pt x="0" y="244009"/>
                    </a:moveTo>
                    <a:cubicBezTo>
                      <a:pt x="345622" y="6792"/>
                      <a:pt x="683078" y="-24958"/>
                      <a:pt x="987878" y="14049"/>
                    </a:cubicBezTo>
                  </a:path>
                </a:pathLst>
              </a:custGeom>
              <a:noFill/>
              <a:ln w="15875" cap="rnd">
                <a:solidFill>
                  <a:schemeClr val="tx1"/>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12" name="Straight Connector 111">
                <a:extLst>
                  <a:ext uri="{FF2B5EF4-FFF2-40B4-BE49-F238E27FC236}">
                    <a16:creationId xmlns:a16="http://schemas.microsoft.com/office/drawing/2014/main" id="{49A60A79-AAED-4971-8BB3-B6C3B14C3FA3}"/>
                  </a:ext>
                </a:extLst>
              </p:cNvPr>
              <p:cNvCxnSpPr/>
              <p:nvPr/>
            </p:nvCxnSpPr>
            <p:spPr>
              <a:xfrm>
                <a:off x="1336222" y="4310743"/>
                <a:ext cx="557893" cy="557893"/>
              </a:xfrm>
              <a:prstGeom prst="line">
                <a:avLst/>
              </a:prstGeom>
              <a:ln w="158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4" name="Freeform: Shape 103">
              <a:extLst>
                <a:ext uri="{FF2B5EF4-FFF2-40B4-BE49-F238E27FC236}">
                  <a16:creationId xmlns:a16="http://schemas.microsoft.com/office/drawing/2014/main" id="{78E77933-1763-4183-9D83-A0061CAD34E4}"/>
                </a:ext>
              </a:extLst>
            </p:cNvPr>
            <p:cNvSpPr/>
            <p:nvPr/>
          </p:nvSpPr>
          <p:spPr bwMode="auto">
            <a:xfrm rot="10800000">
              <a:off x="2630314" y="1583525"/>
              <a:ext cx="1359589" cy="2802855"/>
            </a:xfrm>
            <a:custGeom>
              <a:avLst/>
              <a:gdLst>
                <a:gd name="connsiteX0" fmla="*/ 0 w 194582"/>
                <a:gd name="connsiteY0" fmla="*/ 394607 h 394607"/>
                <a:gd name="connsiteX1" fmla="*/ 39460 w 194582"/>
                <a:gd name="connsiteY1" fmla="*/ 258536 h 394607"/>
                <a:gd name="connsiteX2" fmla="*/ 61232 w 194582"/>
                <a:gd name="connsiteY2" fmla="*/ 36740 h 394607"/>
                <a:gd name="connsiteX3" fmla="*/ 194582 w 194582"/>
                <a:gd name="connsiteY3" fmla="*/ 0 h 394607"/>
                <a:gd name="connsiteX0" fmla="*/ 0 w 194582"/>
                <a:gd name="connsiteY0" fmla="*/ 395377 h 395377"/>
                <a:gd name="connsiteX1" fmla="*/ 39460 w 194582"/>
                <a:gd name="connsiteY1" fmla="*/ 259306 h 395377"/>
                <a:gd name="connsiteX2" fmla="*/ 61232 w 194582"/>
                <a:gd name="connsiteY2" fmla="*/ 37510 h 395377"/>
                <a:gd name="connsiteX3" fmla="*/ 194582 w 194582"/>
                <a:gd name="connsiteY3" fmla="*/ 770 h 395377"/>
                <a:gd name="connsiteX0" fmla="*/ 0 w 194582"/>
                <a:gd name="connsiteY0" fmla="*/ 396668 h 396668"/>
                <a:gd name="connsiteX1" fmla="*/ 39460 w 194582"/>
                <a:gd name="connsiteY1" fmla="*/ 260597 h 396668"/>
                <a:gd name="connsiteX2" fmla="*/ 61232 w 194582"/>
                <a:gd name="connsiteY2" fmla="*/ 38801 h 396668"/>
                <a:gd name="connsiteX3" fmla="*/ 194582 w 194582"/>
                <a:gd name="connsiteY3" fmla="*/ 2061 h 396668"/>
                <a:gd name="connsiteX0" fmla="*/ 0 w 194582"/>
                <a:gd name="connsiteY0" fmla="*/ 396014 h 396014"/>
                <a:gd name="connsiteX1" fmla="*/ 39460 w 194582"/>
                <a:gd name="connsiteY1" fmla="*/ 259943 h 396014"/>
                <a:gd name="connsiteX2" fmla="*/ 61232 w 194582"/>
                <a:gd name="connsiteY2" fmla="*/ 38147 h 396014"/>
                <a:gd name="connsiteX3" fmla="*/ 194582 w 194582"/>
                <a:gd name="connsiteY3" fmla="*/ 1407 h 396014"/>
                <a:gd name="connsiteX0" fmla="*/ 0 w 194582"/>
                <a:gd name="connsiteY0" fmla="*/ 395406 h 395406"/>
                <a:gd name="connsiteX1" fmla="*/ 39460 w 194582"/>
                <a:gd name="connsiteY1" fmla="*/ 259335 h 395406"/>
                <a:gd name="connsiteX2" fmla="*/ 58773 w 194582"/>
                <a:gd name="connsiteY2" fmla="*/ 39998 h 395406"/>
                <a:gd name="connsiteX3" fmla="*/ 194582 w 194582"/>
                <a:gd name="connsiteY3" fmla="*/ 799 h 395406"/>
                <a:gd name="connsiteX0" fmla="*/ 0 w 194582"/>
                <a:gd name="connsiteY0" fmla="*/ 394607 h 394607"/>
                <a:gd name="connsiteX1" fmla="*/ 39460 w 194582"/>
                <a:gd name="connsiteY1" fmla="*/ 258536 h 394607"/>
                <a:gd name="connsiteX2" fmla="*/ 58773 w 194582"/>
                <a:gd name="connsiteY2" fmla="*/ 39199 h 394607"/>
                <a:gd name="connsiteX3" fmla="*/ 194582 w 194582"/>
                <a:gd name="connsiteY3" fmla="*/ 0 h 394607"/>
                <a:gd name="connsiteX0" fmla="*/ 0 w 194582"/>
                <a:gd name="connsiteY0" fmla="*/ 394938 h 394938"/>
                <a:gd name="connsiteX1" fmla="*/ 39460 w 194582"/>
                <a:gd name="connsiteY1" fmla="*/ 258867 h 394938"/>
                <a:gd name="connsiteX2" fmla="*/ 58773 w 194582"/>
                <a:gd name="connsiteY2" fmla="*/ 39530 h 394938"/>
                <a:gd name="connsiteX3" fmla="*/ 194582 w 194582"/>
                <a:gd name="connsiteY3" fmla="*/ 331 h 394938"/>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41428 w 194582"/>
                <a:gd name="connsiteY1" fmla="*/ 301595 h 395856"/>
                <a:gd name="connsiteX2" fmla="*/ 58773 w 194582"/>
                <a:gd name="connsiteY2" fmla="*/ 40448 h 395856"/>
                <a:gd name="connsiteX3" fmla="*/ 194582 w 194582"/>
                <a:gd name="connsiteY3"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5856 h 395856"/>
                <a:gd name="connsiteX1" fmla="*/ 58773 w 194582"/>
                <a:gd name="connsiteY1" fmla="*/ 40448 h 395856"/>
                <a:gd name="connsiteX2" fmla="*/ 194582 w 194582"/>
                <a:gd name="connsiteY2" fmla="*/ 1249 h 395856"/>
                <a:gd name="connsiteX0" fmla="*/ 0 w 194582"/>
                <a:gd name="connsiteY0" fmla="*/ 396156 h 396156"/>
                <a:gd name="connsiteX1" fmla="*/ 58773 w 194582"/>
                <a:gd name="connsiteY1" fmla="*/ 40748 h 396156"/>
                <a:gd name="connsiteX2" fmla="*/ 194582 w 194582"/>
                <a:gd name="connsiteY2" fmla="*/ 1549 h 396156"/>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408667 h 408667"/>
                <a:gd name="connsiteX1" fmla="*/ 58773 w 194582"/>
                <a:gd name="connsiteY1" fmla="*/ 53259 h 408667"/>
                <a:gd name="connsiteX2" fmla="*/ 194582 w 194582"/>
                <a:gd name="connsiteY2" fmla="*/ 14060 h 40866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5857 h 395857"/>
                <a:gd name="connsiteX1" fmla="*/ 58773 w 194582"/>
                <a:gd name="connsiteY1" fmla="*/ 40449 h 395857"/>
                <a:gd name="connsiteX2" fmla="*/ 194582 w 194582"/>
                <a:gd name="connsiteY2" fmla="*/ 1250 h 395857"/>
                <a:gd name="connsiteX0" fmla="*/ 0 w 194582"/>
                <a:gd name="connsiteY0" fmla="*/ 396356 h 396356"/>
                <a:gd name="connsiteX1" fmla="*/ 58773 w 194582"/>
                <a:gd name="connsiteY1" fmla="*/ 40948 h 396356"/>
                <a:gd name="connsiteX2" fmla="*/ 194582 w 194582"/>
                <a:gd name="connsiteY2" fmla="*/ 1749 h 396356"/>
                <a:gd name="connsiteX0" fmla="*/ 0 w 190155"/>
                <a:gd name="connsiteY0" fmla="*/ 396518 h 396518"/>
                <a:gd name="connsiteX1" fmla="*/ 54346 w 190155"/>
                <a:gd name="connsiteY1" fmla="*/ 44553 h 396518"/>
                <a:gd name="connsiteX2" fmla="*/ 190155 w 190155"/>
                <a:gd name="connsiteY2" fmla="*/ 5354 h 396518"/>
                <a:gd name="connsiteX0" fmla="*/ 0 w 190155"/>
                <a:gd name="connsiteY0" fmla="*/ 392392 h 392392"/>
                <a:gd name="connsiteX1" fmla="*/ 54346 w 190155"/>
                <a:gd name="connsiteY1" fmla="*/ 40427 h 392392"/>
                <a:gd name="connsiteX2" fmla="*/ 190155 w 190155"/>
                <a:gd name="connsiteY2" fmla="*/ 1228 h 392392"/>
                <a:gd name="connsiteX0" fmla="*/ 0 w 190155"/>
                <a:gd name="connsiteY0" fmla="*/ 394097 h 394097"/>
                <a:gd name="connsiteX1" fmla="*/ 54346 w 190155"/>
                <a:gd name="connsiteY1" fmla="*/ 42132 h 394097"/>
                <a:gd name="connsiteX2" fmla="*/ 190155 w 190155"/>
                <a:gd name="connsiteY2" fmla="*/ 2933 h 394097"/>
                <a:gd name="connsiteX0" fmla="*/ 0 w 190155"/>
                <a:gd name="connsiteY0" fmla="*/ 394284 h 394284"/>
                <a:gd name="connsiteX1" fmla="*/ 54346 w 190155"/>
                <a:gd name="connsiteY1" fmla="*/ 42319 h 394284"/>
                <a:gd name="connsiteX2" fmla="*/ 190155 w 190155"/>
                <a:gd name="connsiteY2" fmla="*/ 3120 h 394284"/>
                <a:gd name="connsiteX0" fmla="*/ 0 w 190155"/>
                <a:gd name="connsiteY0" fmla="*/ 393753 h 393753"/>
                <a:gd name="connsiteX1" fmla="*/ 54346 w 190155"/>
                <a:gd name="connsiteY1" fmla="*/ 41788 h 393753"/>
                <a:gd name="connsiteX2" fmla="*/ 190155 w 190155"/>
                <a:gd name="connsiteY2" fmla="*/ 2589 h 393753"/>
                <a:gd name="connsiteX0" fmla="*/ 0 w 190155"/>
                <a:gd name="connsiteY0" fmla="*/ 394835 h 394835"/>
                <a:gd name="connsiteX1" fmla="*/ 54346 w 190155"/>
                <a:gd name="connsiteY1" fmla="*/ 42870 h 394835"/>
                <a:gd name="connsiteX2" fmla="*/ 190155 w 190155"/>
                <a:gd name="connsiteY2" fmla="*/ 3671 h 394835"/>
                <a:gd name="connsiteX0" fmla="*/ 0 w 190155"/>
                <a:gd name="connsiteY0" fmla="*/ 392391 h 392391"/>
                <a:gd name="connsiteX1" fmla="*/ 54346 w 190155"/>
                <a:gd name="connsiteY1" fmla="*/ 40426 h 392391"/>
                <a:gd name="connsiteX2" fmla="*/ 190155 w 190155"/>
                <a:gd name="connsiteY2" fmla="*/ 1227 h 392391"/>
                <a:gd name="connsiteX0" fmla="*/ 0 w 190155"/>
                <a:gd name="connsiteY0" fmla="*/ 392013 h 392013"/>
                <a:gd name="connsiteX1" fmla="*/ 54346 w 190155"/>
                <a:gd name="connsiteY1" fmla="*/ 40048 h 392013"/>
                <a:gd name="connsiteX2" fmla="*/ 190155 w 190155"/>
                <a:gd name="connsiteY2" fmla="*/ 849 h 392013"/>
              </a:gdLst>
              <a:ahLst/>
              <a:cxnLst>
                <a:cxn ang="0">
                  <a:pos x="connsiteX0" y="connsiteY0"/>
                </a:cxn>
                <a:cxn ang="0">
                  <a:pos x="connsiteX1" y="connsiteY1"/>
                </a:cxn>
                <a:cxn ang="0">
                  <a:pos x="connsiteX2" y="connsiteY2"/>
                </a:cxn>
              </a:cxnLst>
              <a:rect l="l" t="t" r="r" b="b"/>
              <a:pathLst>
                <a:path w="190155" h="392013">
                  <a:moveTo>
                    <a:pt x="0" y="392013"/>
                  </a:moveTo>
                  <a:cubicBezTo>
                    <a:pt x="96849" y="289933"/>
                    <a:pt x="-56112" y="157086"/>
                    <a:pt x="54346" y="40048"/>
                  </a:cubicBezTo>
                  <a:cubicBezTo>
                    <a:pt x="94883" y="-2904"/>
                    <a:pt x="175907" y="-1235"/>
                    <a:pt x="190155" y="849"/>
                  </a:cubicBezTo>
                </a:path>
              </a:pathLst>
            </a:custGeom>
            <a:noFill/>
            <a:ln w="15875" cap="rnd">
              <a:solidFill>
                <a:schemeClr val="tx1"/>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05" name="Straight Connector 104">
              <a:extLst>
                <a:ext uri="{FF2B5EF4-FFF2-40B4-BE49-F238E27FC236}">
                  <a16:creationId xmlns:a16="http://schemas.microsoft.com/office/drawing/2014/main" id="{7FBDCD2D-4762-409A-BDDC-883AADDAA304}"/>
                </a:ext>
              </a:extLst>
            </p:cNvPr>
            <p:cNvCxnSpPr>
              <a:cxnSpLocks/>
            </p:cNvCxnSpPr>
            <p:nvPr/>
          </p:nvCxnSpPr>
          <p:spPr>
            <a:xfrm rot="10800000">
              <a:off x="2539973" y="3746924"/>
              <a:ext cx="598714" cy="598714"/>
            </a:xfrm>
            <a:prstGeom prst="line">
              <a:avLst/>
            </a:prstGeom>
            <a:ln w="158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Freeform: Shape 105">
              <a:extLst>
                <a:ext uri="{FF2B5EF4-FFF2-40B4-BE49-F238E27FC236}">
                  <a16:creationId xmlns:a16="http://schemas.microsoft.com/office/drawing/2014/main" id="{5CD89635-01E2-487A-8660-BAC627F27A4C}"/>
                </a:ext>
              </a:extLst>
            </p:cNvPr>
            <p:cNvSpPr/>
            <p:nvPr/>
          </p:nvSpPr>
          <p:spPr bwMode="auto">
            <a:xfrm rot="10800000">
              <a:off x="4098729" y="2668235"/>
              <a:ext cx="987878" cy="244009"/>
            </a:xfrm>
            <a:custGeom>
              <a:avLst/>
              <a:gdLst>
                <a:gd name="connsiteX0" fmla="*/ 0 w 1008289"/>
                <a:gd name="connsiteY0" fmla="*/ 253093 h 253093"/>
                <a:gd name="connsiteX1" fmla="*/ 1008289 w 1008289"/>
                <a:gd name="connsiteY1" fmla="*/ 0 h 253093"/>
                <a:gd name="connsiteX0" fmla="*/ 0 w 987878"/>
                <a:gd name="connsiteY0" fmla="*/ 229960 h 229960"/>
                <a:gd name="connsiteX1" fmla="*/ 987878 w 987878"/>
                <a:gd name="connsiteY1" fmla="*/ 0 h 229960"/>
                <a:gd name="connsiteX0" fmla="*/ 0 w 987878"/>
                <a:gd name="connsiteY0" fmla="*/ 229960 h 229960"/>
                <a:gd name="connsiteX1" fmla="*/ 987878 w 987878"/>
                <a:gd name="connsiteY1" fmla="*/ 0 h 229960"/>
                <a:gd name="connsiteX0" fmla="*/ 0 w 987878"/>
                <a:gd name="connsiteY0" fmla="*/ 244009 h 244009"/>
                <a:gd name="connsiteX1" fmla="*/ 987878 w 987878"/>
                <a:gd name="connsiteY1" fmla="*/ 14049 h 244009"/>
              </a:gdLst>
              <a:ahLst/>
              <a:cxnLst>
                <a:cxn ang="0">
                  <a:pos x="connsiteX0" y="connsiteY0"/>
                </a:cxn>
                <a:cxn ang="0">
                  <a:pos x="connsiteX1" y="connsiteY1"/>
                </a:cxn>
              </a:cxnLst>
              <a:rect l="l" t="t" r="r" b="b"/>
              <a:pathLst>
                <a:path w="987878" h="244009">
                  <a:moveTo>
                    <a:pt x="0" y="244009"/>
                  </a:moveTo>
                  <a:cubicBezTo>
                    <a:pt x="345622" y="6792"/>
                    <a:pt x="683078" y="-24958"/>
                    <a:pt x="987878" y="14049"/>
                  </a:cubicBezTo>
                </a:path>
              </a:pathLst>
            </a:custGeom>
            <a:noFill/>
            <a:ln w="15875" cap="rnd">
              <a:solidFill>
                <a:schemeClr val="tx1"/>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07" name="Straight Connector 106">
              <a:extLst>
                <a:ext uri="{FF2B5EF4-FFF2-40B4-BE49-F238E27FC236}">
                  <a16:creationId xmlns:a16="http://schemas.microsoft.com/office/drawing/2014/main" id="{AE96559D-F96F-4855-B78A-3C8137D5634F}"/>
                </a:ext>
              </a:extLst>
            </p:cNvPr>
            <p:cNvCxnSpPr/>
            <p:nvPr/>
          </p:nvCxnSpPr>
          <p:spPr>
            <a:xfrm rot="10800000">
              <a:off x="4135782" y="2296423"/>
              <a:ext cx="557893" cy="557893"/>
            </a:xfrm>
            <a:prstGeom prst="line">
              <a:avLst/>
            </a:prstGeom>
            <a:ln w="158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41F833C-0DF8-490A-961E-34D99FC345DF}"/>
                </a:ext>
              </a:extLst>
            </p:cNvPr>
            <p:cNvCxnSpPr>
              <a:cxnSpLocks/>
            </p:cNvCxnSpPr>
            <p:nvPr/>
          </p:nvCxnSpPr>
          <p:spPr>
            <a:xfrm flipH="1" flipV="1">
              <a:off x="2496493" y="3023382"/>
              <a:ext cx="1090409" cy="1090405"/>
            </a:xfrm>
            <a:prstGeom prst="line">
              <a:avLst/>
            </a:prstGeom>
            <a:ln w="15875"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EB4B5B90-7EE7-40A8-989B-B5AC176980EA}"/>
              </a:ext>
            </a:extLst>
          </p:cNvPr>
          <p:cNvGrpSpPr/>
          <p:nvPr/>
        </p:nvGrpSpPr>
        <p:grpSpPr>
          <a:xfrm>
            <a:off x="5917007" y="3077906"/>
            <a:ext cx="339946" cy="331769"/>
            <a:chOff x="4839850" y="1431679"/>
            <a:chExt cx="669788" cy="653683"/>
          </a:xfrm>
        </p:grpSpPr>
        <p:grpSp>
          <p:nvGrpSpPr>
            <p:cNvPr id="114" name="Group 113">
              <a:extLst>
                <a:ext uri="{FF2B5EF4-FFF2-40B4-BE49-F238E27FC236}">
                  <a16:creationId xmlns:a16="http://schemas.microsoft.com/office/drawing/2014/main" id="{D413CE3B-9946-47FA-91AA-D7C84EC07090}"/>
                </a:ext>
              </a:extLst>
            </p:cNvPr>
            <p:cNvGrpSpPr/>
            <p:nvPr/>
          </p:nvGrpSpPr>
          <p:grpSpPr>
            <a:xfrm>
              <a:off x="4839850" y="1431679"/>
              <a:ext cx="445023" cy="476389"/>
              <a:chOff x="4839850" y="1431679"/>
              <a:chExt cx="445023" cy="476389"/>
            </a:xfrm>
          </p:grpSpPr>
          <p:sp>
            <p:nvSpPr>
              <p:cNvPr id="118" name="Rectangle 48">
                <a:extLst>
                  <a:ext uri="{FF2B5EF4-FFF2-40B4-BE49-F238E27FC236}">
                    <a16:creationId xmlns:a16="http://schemas.microsoft.com/office/drawing/2014/main" id="{C1909833-B5C4-4D03-958A-2261C99109AF}"/>
                  </a:ext>
                </a:extLst>
              </p:cNvPr>
              <p:cNvSpPr>
                <a:spLocks noChangeArrowheads="1"/>
              </p:cNvSpPr>
              <p:nvPr/>
            </p:nvSpPr>
            <p:spPr bwMode="auto">
              <a:xfrm>
                <a:off x="4895407" y="1487181"/>
                <a:ext cx="331628" cy="299456"/>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49">
                <a:extLst>
                  <a:ext uri="{FF2B5EF4-FFF2-40B4-BE49-F238E27FC236}">
                    <a16:creationId xmlns:a16="http://schemas.microsoft.com/office/drawing/2014/main" id="{7F05FD1A-6E12-4CDC-94EB-A0EDBAF586EB}"/>
                  </a:ext>
                </a:extLst>
              </p:cNvPr>
              <p:cNvSpPr>
                <a:spLocks/>
              </p:cNvSpPr>
              <p:nvPr/>
            </p:nvSpPr>
            <p:spPr bwMode="auto">
              <a:xfrm>
                <a:off x="4895407" y="1609686"/>
                <a:ext cx="331628" cy="16333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56">
                <a:extLst>
                  <a:ext uri="{FF2B5EF4-FFF2-40B4-BE49-F238E27FC236}">
                    <a16:creationId xmlns:a16="http://schemas.microsoft.com/office/drawing/2014/main" id="{CF3A70C3-6F8F-47DF-8444-9FD406A607E3}"/>
                  </a:ext>
                </a:extLst>
              </p:cNvPr>
              <p:cNvSpPr>
                <a:spLocks noChangeArrowheads="1"/>
              </p:cNvSpPr>
              <p:nvPr/>
            </p:nvSpPr>
            <p:spPr bwMode="auto">
              <a:xfrm>
                <a:off x="5116905" y="1541628"/>
                <a:ext cx="55684" cy="54447"/>
              </a:xfrm>
              <a:prstGeom prst="ellipse">
                <a:avLst/>
              </a:prstGeom>
              <a:noFill/>
              <a:ln w="15875">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48">
                <a:extLst>
                  <a:ext uri="{FF2B5EF4-FFF2-40B4-BE49-F238E27FC236}">
                    <a16:creationId xmlns:a16="http://schemas.microsoft.com/office/drawing/2014/main" id="{E4DDB5D9-57DE-4CF4-890D-32892F0E874D}"/>
                  </a:ext>
                </a:extLst>
              </p:cNvPr>
              <p:cNvSpPr>
                <a:spLocks noChangeArrowheads="1"/>
              </p:cNvSpPr>
              <p:nvPr/>
            </p:nvSpPr>
            <p:spPr bwMode="auto">
              <a:xfrm>
                <a:off x="4839850" y="1431679"/>
                <a:ext cx="445023" cy="476389"/>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D6F79B6E-BA96-4215-864B-1133E66657D7}"/>
                </a:ext>
              </a:extLst>
            </p:cNvPr>
            <p:cNvGrpSpPr/>
            <p:nvPr/>
          </p:nvGrpSpPr>
          <p:grpSpPr>
            <a:xfrm>
              <a:off x="5057872" y="1834698"/>
              <a:ext cx="451766" cy="250664"/>
              <a:chOff x="5057872" y="1834698"/>
              <a:chExt cx="451766" cy="250664"/>
            </a:xfrm>
          </p:grpSpPr>
          <p:sp>
            <p:nvSpPr>
              <p:cNvPr id="116" name="Oval 115">
                <a:extLst>
                  <a:ext uri="{FF2B5EF4-FFF2-40B4-BE49-F238E27FC236}">
                    <a16:creationId xmlns:a16="http://schemas.microsoft.com/office/drawing/2014/main" id="{CD968CD6-6176-4D15-A13A-E750E4ED1C1E}"/>
                  </a:ext>
                </a:extLst>
              </p:cNvPr>
              <p:cNvSpPr/>
              <p:nvPr/>
            </p:nvSpPr>
            <p:spPr bwMode="auto">
              <a:xfrm>
                <a:off x="5145456" y="1848310"/>
                <a:ext cx="282346" cy="226540"/>
              </a:xfrm>
              <a:prstGeom prst="ellipse">
                <a:avLst/>
              </a:prstGeom>
              <a:solidFill>
                <a:schemeClr val="bg1"/>
              </a:solid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7" name="eye_2">
                <a:extLst>
                  <a:ext uri="{FF2B5EF4-FFF2-40B4-BE49-F238E27FC236}">
                    <a16:creationId xmlns:a16="http://schemas.microsoft.com/office/drawing/2014/main" id="{6E3E9449-644C-4B62-A9BA-E312D3837265}"/>
                  </a:ext>
                </a:extLst>
              </p:cNvPr>
              <p:cNvSpPr>
                <a:spLocks noChangeAspect="1" noEditPoints="1"/>
              </p:cNvSpPr>
              <p:nvPr/>
            </p:nvSpPr>
            <p:spPr bwMode="auto">
              <a:xfrm>
                <a:off x="5057872" y="1834698"/>
                <a:ext cx="451766" cy="25066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5875"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22" name="Group 121">
            <a:extLst>
              <a:ext uri="{FF2B5EF4-FFF2-40B4-BE49-F238E27FC236}">
                <a16:creationId xmlns:a16="http://schemas.microsoft.com/office/drawing/2014/main" id="{F668E0CD-FFFD-4A50-94D8-E73FE8EAD337}"/>
              </a:ext>
            </a:extLst>
          </p:cNvPr>
          <p:cNvGrpSpPr/>
          <p:nvPr/>
        </p:nvGrpSpPr>
        <p:grpSpPr>
          <a:xfrm>
            <a:off x="8185252" y="3074626"/>
            <a:ext cx="522536" cy="338329"/>
            <a:chOff x="7914731" y="1469195"/>
            <a:chExt cx="798691" cy="517135"/>
          </a:xfrm>
        </p:grpSpPr>
        <p:grpSp>
          <p:nvGrpSpPr>
            <p:cNvPr id="123" name="Group 122">
              <a:extLst>
                <a:ext uri="{FF2B5EF4-FFF2-40B4-BE49-F238E27FC236}">
                  <a16:creationId xmlns:a16="http://schemas.microsoft.com/office/drawing/2014/main" id="{5232B027-C7B4-43C0-BFD5-0B55BCBC1553}"/>
                </a:ext>
              </a:extLst>
            </p:cNvPr>
            <p:cNvGrpSpPr/>
            <p:nvPr/>
          </p:nvGrpSpPr>
          <p:grpSpPr>
            <a:xfrm>
              <a:off x="8517828" y="1469195"/>
              <a:ext cx="195594" cy="517135"/>
              <a:chOff x="8517828" y="1469195"/>
              <a:chExt cx="195594" cy="517135"/>
            </a:xfrm>
          </p:grpSpPr>
          <p:sp>
            <p:nvSpPr>
              <p:cNvPr id="128" name="Freeform 147">
                <a:extLst>
                  <a:ext uri="{FF2B5EF4-FFF2-40B4-BE49-F238E27FC236}">
                    <a16:creationId xmlns:a16="http://schemas.microsoft.com/office/drawing/2014/main" id="{22CAD8C1-C08A-48E0-B7C7-C3AF815D4399}"/>
                  </a:ext>
                </a:extLst>
              </p:cNvPr>
              <p:cNvSpPr/>
              <p:nvPr/>
            </p:nvSpPr>
            <p:spPr bwMode="auto">
              <a:xfrm>
                <a:off x="8517828" y="1553846"/>
                <a:ext cx="93486" cy="347834"/>
              </a:xfrm>
              <a:custGeom>
                <a:avLst/>
                <a:gdLst>
                  <a:gd name="connsiteX0" fmla="*/ 137005 w 295469"/>
                  <a:gd name="connsiteY0" fmla="*/ 589601 h 589601"/>
                  <a:gd name="connsiteX1" fmla="*/ 0 w 295469"/>
                  <a:gd name="connsiteY1" fmla="*/ 297947 h 589601"/>
                  <a:gd name="connsiteX2" fmla="*/ 139962 w 295469"/>
                  <a:gd name="connsiteY2" fmla="*/ 0 h 589601"/>
                  <a:gd name="connsiteX3" fmla="*/ 191316 w 295469"/>
                  <a:gd name="connsiteY3" fmla="*/ 42371 h 589601"/>
                  <a:gd name="connsiteX4" fmla="*/ 295469 w 295469"/>
                  <a:gd name="connsiteY4" fmla="*/ 293818 h 589601"/>
                  <a:gd name="connsiteX5" fmla="*/ 138688 w 295469"/>
                  <a:gd name="connsiteY5" fmla="*/ 588687 h 589601"/>
                  <a:gd name="connsiteX6" fmla="*/ 137005 w 295469"/>
                  <a:gd name="connsiteY6" fmla="*/ 589601 h 589601"/>
                  <a:gd name="connsiteX0" fmla="*/ 0 w 295469"/>
                  <a:gd name="connsiteY0" fmla="*/ 297947 h 589601"/>
                  <a:gd name="connsiteX1" fmla="*/ 139962 w 295469"/>
                  <a:gd name="connsiteY1" fmla="*/ 0 h 589601"/>
                  <a:gd name="connsiteX2" fmla="*/ 191316 w 295469"/>
                  <a:gd name="connsiteY2" fmla="*/ 42371 h 589601"/>
                  <a:gd name="connsiteX3" fmla="*/ 295469 w 295469"/>
                  <a:gd name="connsiteY3" fmla="*/ 293818 h 589601"/>
                  <a:gd name="connsiteX4" fmla="*/ 138688 w 295469"/>
                  <a:gd name="connsiteY4" fmla="*/ 588687 h 589601"/>
                  <a:gd name="connsiteX5" fmla="*/ 137005 w 295469"/>
                  <a:gd name="connsiteY5" fmla="*/ 589601 h 589601"/>
                  <a:gd name="connsiteX6" fmla="*/ 91440 w 295469"/>
                  <a:gd name="connsiteY6" fmla="*/ 389387 h 589601"/>
                  <a:gd name="connsiteX0" fmla="*/ 48523 w 204030"/>
                  <a:gd name="connsiteY0" fmla="*/ 0 h 589601"/>
                  <a:gd name="connsiteX1" fmla="*/ 99877 w 204030"/>
                  <a:gd name="connsiteY1" fmla="*/ 42371 h 589601"/>
                  <a:gd name="connsiteX2" fmla="*/ 204030 w 204030"/>
                  <a:gd name="connsiteY2" fmla="*/ 293818 h 589601"/>
                  <a:gd name="connsiteX3" fmla="*/ 47249 w 204030"/>
                  <a:gd name="connsiteY3" fmla="*/ 588687 h 589601"/>
                  <a:gd name="connsiteX4" fmla="*/ 45566 w 204030"/>
                  <a:gd name="connsiteY4" fmla="*/ 589601 h 589601"/>
                  <a:gd name="connsiteX5" fmla="*/ 1 w 204030"/>
                  <a:gd name="connsiteY5" fmla="*/ 389387 h 589601"/>
                  <a:gd name="connsiteX0" fmla="*/ 2957 w 158464"/>
                  <a:gd name="connsiteY0" fmla="*/ 0 h 589601"/>
                  <a:gd name="connsiteX1" fmla="*/ 54311 w 158464"/>
                  <a:gd name="connsiteY1" fmla="*/ 42371 h 589601"/>
                  <a:gd name="connsiteX2" fmla="*/ 158464 w 158464"/>
                  <a:gd name="connsiteY2" fmla="*/ 293818 h 589601"/>
                  <a:gd name="connsiteX3" fmla="*/ 1683 w 158464"/>
                  <a:gd name="connsiteY3" fmla="*/ 588687 h 589601"/>
                  <a:gd name="connsiteX4" fmla="*/ 0 w 158464"/>
                  <a:gd name="connsiteY4" fmla="*/ 589601 h 58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64" h="589601">
                    <a:moveTo>
                      <a:pt x="2957" y="0"/>
                    </a:moveTo>
                    <a:lnTo>
                      <a:pt x="54311" y="42371"/>
                    </a:lnTo>
                    <a:cubicBezTo>
                      <a:pt x="118662" y="106722"/>
                      <a:pt x="158464" y="195622"/>
                      <a:pt x="158464" y="293818"/>
                    </a:cubicBezTo>
                    <a:cubicBezTo>
                      <a:pt x="158464" y="416563"/>
                      <a:pt x="96273" y="524783"/>
                      <a:pt x="1683" y="588687"/>
                    </a:cubicBezTo>
                    <a:lnTo>
                      <a:pt x="0" y="589601"/>
                    </a:lnTo>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Freeform 150">
                <a:extLst>
                  <a:ext uri="{FF2B5EF4-FFF2-40B4-BE49-F238E27FC236}">
                    <a16:creationId xmlns:a16="http://schemas.microsoft.com/office/drawing/2014/main" id="{CC65B3C0-A79E-4C9E-985B-827D69D691F9}"/>
                  </a:ext>
                </a:extLst>
              </p:cNvPr>
              <p:cNvSpPr/>
              <p:nvPr/>
            </p:nvSpPr>
            <p:spPr bwMode="auto">
              <a:xfrm>
                <a:off x="8574434" y="1469195"/>
                <a:ext cx="138988" cy="517135"/>
              </a:xfrm>
              <a:custGeom>
                <a:avLst/>
                <a:gdLst>
                  <a:gd name="connsiteX0" fmla="*/ 137005 w 295469"/>
                  <a:gd name="connsiteY0" fmla="*/ 589601 h 589601"/>
                  <a:gd name="connsiteX1" fmla="*/ 0 w 295469"/>
                  <a:gd name="connsiteY1" fmla="*/ 297947 h 589601"/>
                  <a:gd name="connsiteX2" fmla="*/ 139962 w 295469"/>
                  <a:gd name="connsiteY2" fmla="*/ 0 h 589601"/>
                  <a:gd name="connsiteX3" fmla="*/ 191316 w 295469"/>
                  <a:gd name="connsiteY3" fmla="*/ 42371 h 589601"/>
                  <a:gd name="connsiteX4" fmla="*/ 295469 w 295469"/>
                  <a:gd name="connsiteY4" fmla="*/ 293818 h 589601"/>
                  <a:gd name="connsiteX5" fmla="*/ 138688 w 295469"/>
                  <a:gd name="connsiteY5" fmla="*/ 588687 h 589601"/>
                  <a:gd name="connsiteX6" fmla="*/ 137005 w 295469"/>
                  <a:gd name="connsiteY6" fmla="*/ 589601 h 589601"/>
                  <a:gd name="connsiteX0" fmla="*/ 0 w 295469"/>
                  <a:gd name="connsiteY0" fmla="*/ 297947 h 589601"/>
                  <a:gd name="connsiteX1" fmla="*/ 139962 w 295469"/>
                  <a:gd name="connsiteY1" fmla="*/ 0 h 589601"/>
                  <a:gd name="connsiteX2" fmla="*/ 191316 w 295469"/>
                  <a:gd name="connsiteY2" fmla="*/ 42371 h 589601"/>
                  <a:gd name="connsiteX3" fmla="*/ 295469 w 295469"/>
                  <a:gd name="connsiteY3" fmla="*/ 293818 h 589601"/>
                  <a:gd name="connsiteX4" fmla="*/ 138688 w 295469"/>
                  <a:gd name="connsiteY4" fmla="*/ 588687 h 589601"/>
                  <a:gd name="connsiteX5" fmla="*/ 137005 w 295469"/>
                  <a:gd name="connsiteY5" fmla="*/ 589601 h 589601"/>
                  <a:gd name="connsiteX6" fmla="*/ 91440 w 295469"/>
                  <a:gd name="connsiteY6" fmla="*/ 389387 h 589601"/>
                  <a:gd name="connsiteX0" fmla="*/ 48523 w 204030"/>
                  <a:gd name="connsiteY0" fmla="*/ 0 h 589601"/>
                  <a:gd name="connsiteX1" fmla="*/ 99877 w 204030"/>
                  <a:gd name="connsiteY1" fmla="*/ 42371 h 589601"/>
                  <a:gd name="connsiteX2" fmla="*/ 204030 w 204030"/>
                  <a:gd name="connsiteY2" fmla="*/ 293818 h 589601"/>
                  <a:gd name="connsiteX3" fmla="*/ 47249 w 204030"/>
                  <a:gd name="connsiteY3" fmla="*/ 588687 h 589601"/>
                  <a:gd name="connsiteX4" fmla="*/ 45566 w 204030"/>
                  <a:gd name="connsiteY4" fmla="*/ 589601 h 589601"/>
                  <a:gd name="connsiteX5" fmla="*/ 1 w 204030"/>
                  <a:gd name="connsiteY5" fmla="*/ 389387 h 589601"/>
                  <a:gd name="connsiteX0" fmla="*/ 2957 w 158464"/>
                  <a:gd name="connsiteY0" fmla="*/ 0 h 589601"/>
                  <a:gd name="connsiteX1" fmla="*/ 54311 w 158464"/>
                  <a:gd name="connsiteY1" fmla="*/ 42371 h 589601"/>
                  <a:gd name="connsiteX2" fmla="*/ 158464 w 158464"/>
                  <a:gd name="connsiteY2" fmla="*/ 293818 h 589601"/>
                  <a:gd name="connsiteX3" fmla="*/ 1683 w 158464"/>
                  <a:gd name="connsiteY3" fmla="*/ 588687 h 589601"/>
                  <a:gd name="connsiteX4" fmla="*/ 0 w 158464"/>
                  <a:gd name="connsiteY4" fmla="*/ 589601 h 58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464" h="589601">
                    <a:moveTo>
                      <a:pt x="2957" y="0"/>
                    </a:moveTo>
                    <a:lnTo>
                      <a:pt x="54311" y="42371"/>
                    </a:lnTo>
                    <a:cubicBezTo>
                      <a:pt x="118662" y="106722"/>
                      <a:pt x="158464" y="195622"/>
                      <a:pt x="158464" y="293818"/>
                    </a:cubicBezTo>
                    <a:cubicBezTo>
                      <a:pt x="158464" y="416563"/>
                      <a:pt x="96273" y="524783"/>
                      <a:pt x="1683" y="588687"/>
                    </a:cubicBezTo>
                    <a:lnTo>
                      <a:pt x="0" y="589601"/>
                    </a:lnTo>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27EF3116-F446-403A-9C5F-05D758F2D5C4}"/>
                </a:ext>
              </a:extLst>
            </p:cNvPr>
            <p:cNvGrpSpPr/>
            <p:nvPr/>
          </p:nvGrpSpPr>
          <p:grpSpPr>
            <a:xfrm>
              <a:off x="7914731" y="1489013"/>
              <a:ext cx="179221" cy="477499"/>
              <a:chOff x="7997488" y="1489163"/>
              <a:chExt cx="179221" cy="477499"/>
            </a:xfrm>
          </p:grpSpPr>
          <p:sp>
            <p:nvSpPr>
              <p:cNvPr id="126" name="Freeform 148">
                <a:extLst>
                  <a:ext uri="{FF2B5EF4-FFF2-40B4-BE49-F238E27FC236}">
                    <a16:creationId xmlns:a16="http://schemas.microsoft.com/office/drawing/2014/main" id="{D9BE5F5C-C78C-40F8-8D83-4F8750EE67DD}"/>
                  </a:ext>
                </a:extLst>
              </p:cNvPr>
              <p:cNvSpPr/>
              <p:nvPr/>
            </p:nvSpPr>
            <p:spPr bwMode="auto">
              <a:xfrm>
                <a:off x="8099596" y="1567276"/>
                <a:ext cx="77113" cy="321175"/>
              </a:xfrm>
              <a:custGeom>
                <a:avLst/>
                <a:gdLst>
                  <a:gd name="connsiteX0" fmla="*/ 130710 w 257182"/>
                  <a:gd name="connsiteY0" fmla="*/ 544411 h 544411"/>
                  <a:gd name="connsiteX1" fmla="*/ 104153 w 257182"/>
                  <a:gd name="connsiteY1" fmla="*/ 522499 h 544411"/>
                  <a:gd name="connsiteX2" fmla="*/ 0 w 257182"/>
                  <a:gd name="connsiteY2" fmla="*/ 271052 h 544411"/>
                  <a:gd name="connsiteX3" fmla="*/ 104153 w 257182"/>
                  <a:gd name="connsiteY3" fmla="*/ 19605 h 544411"/>
                  <a:gd name="connsiteX4" fmla="*/ 127914 w 257182"/>
                  <a:gd name="connsiteY4" fmla="*/ 0 h 544411"/>
                  <a:gd name="connsiteX5" fmla="*/ 257182 w 257182"/>
                  <a:gd name="connsiteY5" fmla="*/ 275181 h 544411"/>
                  <a:gd name="connsiteX6" fmla="*/ 130710 w 257182"/>
                  <a:gd name="connsiteY6" fmla="*/ 544411 h 544411"/>
                  <a:gd name="connsiteX0" fmla="*/ 257182 w 348622"/>
                  <a:gd name="connsiteY0" fmla="*/ 275181 h 544411"/>
                  <a:gd name="connsiteX1" fmla="*/ 130710 w 348622"/>
                  <a:gd name="connsiteY1" fmla="*/ 544411 h 544411"/>
                  <a:gd name="connsiteX2" fmla="*/ 104153 w 348622"/>
                  <a:gd name="connsiteY2" fmla="*/ 522499 h 544411"/>
                  <a:gd name="connsiteX3" fmla="*/ 0 w 348622"/>
                  <a:gd name="connsiteY3" fmla="*/ 271052 h 544411"/>
                  <a:gd name="connsiteX4" fmla="*/ 104153 w 348622"/>
                  <a:gd name="connsiteY4" fmla="*/ 19605 h 544411"/>
                  <a:gd name="connsiteX5" fmla="*/ 127914 w 348622"/>
                  <a:gd name="connsiteY5" fmla="*/ 0 h 544411"/>
                  <a:gd name="connsiteX6" fmla="*/ 348622 w 348622"/>
                  <a:gd name="connsiteY6" fmla="*/ 366621 h 544411"/>
                  <a:gd name="connsiteX0" fmla="*/ 257182 w 257182"/>
                  <a:gd name="connsiteY0" fmla="*/ 275181 h 544411"/>
                  <a:gd name="connsiteX1" fmla="*/ 130710 w 257182"/>
                  <a:gd name="connsiteY1" fmla="*/ 544411 h 544411"/>
                  <a:gd name="connsiteX2" fmla="*/ 104153 w 257182"/>
                  <a:gd name="connsiteY2" fmla="*/ 522499 h 544411"/>
                  <a:gd name="connsiteX3" fmla="*/ 0 w 257182"/>
                  <a:gd name="connsiteY3" fmla="*/ 271052 h 544411"/>
                  <a:gd name="connsiteX4" fmla="*/ 104153 w 257182"/>
                  <a:gd name="connsiteY4" fmla="*/ 19605 h 544411"/>
                  <a:gd name="connsiteX5" fmla="*/ 127914 w 257182"/>
                  <a:gd name="connsiteY5" fmla="*/ 0 h 544411"/>
                  <a:gd name="connsiteX0" fmla="*/ 130710 w 130710"/>
                  <a:gd name="connsiteY0" fmla="*/ 544411 h 544411"/>
                  <a:gd name="connsiteX1" fmla="*/ 104153 w 130710"/>
                  <a:gd name="connsiteY1" fmla="*/ 522499 h 544411"/>
                  <a:gd name="connsiteX2" fmla="*/ 0 w 130710"/>
                  <a:gd name="connsiteY2" fmla="*/ 271052 h 544411"/>
                  <a:gd name="connsiteX3" fmla="*/ 104153 w 130710"/>
                  <a:gd name="connsiteY3" fmla="*/ 19605 h 544411"/>
                  <a:gd name="connsiteX4" fmla="*/ 127914 w 130710"/>
                  <a:gd name="connsiteY4" fmla="*/ 0 h 54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10" h="544411">
                    <a:moveTo>
                      <a:pt x="130710" y="544411"/>
                    </a:moveTo>
                    <a:lnTo>
                      <a:pt x="104153" y="522499"/>
                    </a:lnTo>
                    <a:cubicBezTo>
                      <a:pt x="39802" y="458148"/>
                      <a:pt x="0" y="369248"/>
                      <a:pt x="0" y="271052"/>
                    </a:cubicBezTo>
                    <a:cubicBezTo>
                      <a:pt x="0" y="172856"/>
                      <a:pt x="39802" y="83956"/>
                      <a:pt x="104153" y="19605"/>
                    </a:cubicBezTo>
                    <a:lnTo>
                      <a:pt x="127914" y="0"/>
                    </a:lnTo>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151">
                <a:extLst>
                  <a:ext uri="{FF2B5EF4-FFF2-40B4-BE49-F238E27FC236}">
                    <a16:creationId xmlns:a16="http://schemas.microsoft.com/office/drawing/2014/main" id="{0BE41C82-AE12-4CB8-9D86-24B218ABC4F7}"/>
                  </a:ext>
                </a:extLst>
              </p:cNvPr>
              <p:cNvSpPr/>
              <p:nvPr/>
            </p:nvSpPr>
            <p:spPr bwMode="auto">
              <a:xfrm>
                <a:off x="7997488" y="1489163"/>
                <a:ext cx="114645" cy="477499"/>
              </a:xfrm>
              <a:custGeom>
                <a:avLst/>
                <a:gdLst>
                  <a:gd name="connsiteX0" fmla="*/ 130710 w 257182"/>
                  <a:gd name="connsiteY0" fmla="*/ 544411 h 544411"/>
                  <a:gd name="connsiteX1" fmla="*/ 104153 w 257182"/>
                  <a:gd name="connsiteY1" fmla="*/ 522499 h 544411"/>
                  <a:gd name="connsiteX2" fmla="*/ 0 w 257182"/>
                  <a:gd name="connsiteY2" fmla="*/ 271052 h 544411"/>
                  <a:gd name="connsiteX3" fmla="*/ 104153 w 257182"/>
                  <a:gd name="connsiteY3" fmla="*/ 19605 h 544411"/>
                  <a:gd name="connsiteX4" fmla="*/ 127914 w 257182"/>
                  <a:gd name="connsiteY4" fmla="*/ 0 h 544411"/>
                  <a:gd name="connsiteX5" fmla="*/ 257182 w 257182"/>
                  <a:gd name="connsiteY5" fmla="*/ 275181 h 544411"/>
                  <a:gd name="connsiteX6" fmla="*/ 130710 w 257182"/>
                  <a:gd name="connsiteY6" fmla="*/ 544411 h 544411"/>
                  <a:gd name="connsiteX0" fmla="*/ 257182 w 348622"/>
                  <a:gd name="connsiteY0" fmla="*/ 275181 h 544411"/>
                  <a:gd name="connsiteX1" fmla="*/ 130710 w 348622"/>
                  <a:gd name="connsiteY1" fmla="*/ 544411 h 544411"/>
                  <a:gd name="connsiteX2" fmla="*/ 104153 w 348622"/>
                  <a:gd name="connsiteY2" fmla="*/ 522499 h 544411"/>
                  <a:gd name="connsiteX3" fmla="*/ 0 w 348622"/>
                  <a:gd name="connsiteY3" fmla="*/ 271052 h 544411"/>
                  <a:gd name="connsiteX4" fmla="*/ 104153 w 348622"/>
                  <a:gd name="connsiteY4" fmla="*/ 19605 h 544411"/>
                  <a:gd name="connsiteX5" fmla="*/ 127914 w 348622"/>
                  <a:gd name="connsiteY5" fmla="*/ 0 h 544411"/>
                  <a:gd name="connsiteX6" fmla="*/ 348622 w 348622"/>
                  <a:gd name="connsiteY6" fmla="*/ 366621 h 544411"/>
                  <a:gd name="connsiteX0" fmla="*/ 257182 w 257182"/>
                  <a:gd name="connsiteY0" fmla="*/ 275181 h 544411"/>
                  <a:gd name="connsiteX1" fmla="*/ 130710 w 257182"/>
                  <a:gd name="connsiteY1" fmla="*/ 544411 h 544411"/>
                  <a:gd name="connsiteX2" fmla="*/ 104153 w 257182"/>
                  <a:gd name="connsiteY2" fmla="*/ 522499 h 544411"/>
                  <a:gd name="connsiteX3" fmla="*/ 0 w 257182"/>
                  <a:gd name="connsiteY3" fmla="*/ 271052 h 544411"/>
                  <a:gd name="connsiteX4" fmla="*/ 104153 w 257182"/>
                  <a:gd name="connsiteY4" fmla="*/ 19605 h 544411"/>
                  <a:gd name="connsiteX5" fmla="*/ 127914 w 257182"/>
                  <a:gd name="connsiteY5" fmla="*/ 0 h 544411"/>
                  <a:gd name="connsiteX0" fmla="*/ 130710 w 130710"/>
                  <a:gd name="connsiteY0" fmla="*/ 544411 h 544411"/>
                  <a:gd name="connsiteX1" fmla="*/ 104153 w 130710"/>
                  <a:gd name="connsiteY1" fmla="*/ 522499 h 544411"/>
                  <a:gd name="connsiteX2" fmla="*/ 0 w 130710"/>
                  <a:gd name="connsiteY2" fmla="*/ 271052 h 544411"/>
                  <a:gd name="connsiteX3" fmla="*/ 104153 w 130710"/>
                  <a:gd name="connsiteY3" fmla="*/ 19605 h 544411"/>
                  <a:gd name="connsiteX4" fmla="*/ 127914 w 130710"/>
                  <a:gd name="connsiteY4" fmla="*/ 0 h 54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710" h="544411">
                    <a:moveTo>
                      <a:pt x="130710" y="544411"/>
                    </a:moveTo>
                    <a:lnTo>
                      <a:pt x="104153" y="522499"/>
                    </a:lnTo>
                    <a:cubicBezTo>
                      <a:pt x="39802" y="458148"/>
                      <a:pt x="0" y="369248"/>
                      <a:pt x="0" y="271052"/>
                    </a:cubicBezTo>
                    <a:cubicBezTo>
                      <a:pt x="0" y="172856"/>
                      <a:pt x="39802" y="83956"/>
                      <a:pt x="104153" y="19605"/>
                    </a:cubicBezTo>
                    <a:lnTo>
                      <a:pt x="127914" y="0"/>
                    </a:lnTo>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5" name="Freeform 5">
              <a:extLst>
                <a:ext uri="{FF2B5EF4-FFF2-40B4-BE49-F238E27FC236}">
                  <a16:creationId xmlns:a16="http://schemas.microsoft.com/office/drawing/2014/main" id="{75DA3CEF-EE77-4142-B5D4-C0ADCA3D5F74}"/>
                </a:ext>
              </a:extLst>
            </p:cNvPr>
            <p:cNvSpPr>
              <a:spLocks noEditPoints="1"/>
            </p:cNvSpPr>
            <p:nvPr/>
          </p:nvSpPr>
          <p:spPr bwMode="auto">
            <a:xfrm>
              <a:off x="8184125" y="1525250"/>
              <a:ext cx="243530" cy="405024"/>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7ACC886E-E39B-4F91-93B0-89BA0B17D03C}"/>
              </a:ext>
            </a:extLst>
          </p:cNvPr>
          <p:cNvGrpSpPr/>
          <p:nvPr/>
        </p:nvGrpSpPr>
        <p:grpSpPr>
          <a:xfrm>
            <a:off x="10620161" y="3070062"/>
            <a:ext cx="356533" cy="347456"/>
            <a:chOff x="10196117" y="1531685"/>
            <a:chExt cx="593113" cy="578014"/>
          </a:xfrm>
        </p:grpSpPr>
        <p:grpSp>
          <p:nvGrpSpPr>
            <p:cNvPr id="131" name="Group 130">
              <a:extLst>
                <a:ext uri="{FF2B5EF4-FFF2-40B4-BE49-F238E27FC236}">
                  <a16:creationId xmlns:a16="http://schemas.microsoft.com/office/drawing/2014/main" id="{98DB63DB-59AD-4D3D-BEEE-3912283FA0F0}"/>
                </a:ext>
              </a:extLst>
            </p:cNvPr>
            <p:cNvGrpSpPr/>
            <p:nvPr/>
          </p:nvGrpSpPr>
          <p:grpSpPr>
            <a:xfrm>
              <a:off x="10196117" y="1531685"/>
              <a:ext cx="251632" cy="250611"/>
              <a:chOff x="2942046" y="837797"/>
              <a:chExt cx="951188" cy="947326"/>
            </a:xfrm>
          </p:grpSpPr>
          <p:sp>
            <p:nvSpPr>
              <p:cNvPr id="168" name="Freeform 5">
                <a:extLst>
                  <a:ext uri="{FF2B5EF4-FFF2-40B4-BE49-F238E27FC236}">
                    <a16:creationId xmlns:a16="http://schemas.microsoft.com/office/drawing/2014/main" id="{9485524E-8056-4AF1-9555-BB60BCC2BC9B}"/>
                  </a:ext>
                </a:extLst>
              </p:cNvPr>
              <p:cNvSpPr>
                <a:spLocks noEditPoints="1"/>
              </p:cNvSpPr>
              <p:nvPr/>
            </p:nvSpPr>
            <p:spPr bwMode="auto">
              <a:xfrm>
                <a:off x="3132366" y="1048990"/>
                <a:ext cx="570549"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7" name="Freeform 5">
                <a:extLst>
                  <a:ext uri="{FF2B5EF4-FFF2-40B4-BE49-F238E27FC236}">
                    <a16:creationId xmlns:a16="http://schemas.microsoft.com/office/drawing/2014/main" id="{8AFB93E1-AB03-4018-AB05-8E75EA88B47B}"/>
                  </a:ext>
                </a:extLst>
              </p:cNvPr>
              <p:cNvSpPr>
                <a:spLocks noEditPoints="1"/>
              </p:cNvSpPr>
              <p:nvPr/>
            </p:nvSpPr>
            <p:spPr bwMode="auto">
              <a:xfrm>
                <a:off x="2942046" y="837797"/>
                <a:ext cx="951188" cy="947326"/>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32" name="Group 131">
              <a:extLst>
                <a:ext uri="{FF2B5EF4-FFF2-40B4-BE49-F238E27FC236}">
                  <a16:creationId xmlns:a16="http://schemas.microsoft.com/office/drawing/2014/main" id="{472794AF-4D24-42D8-B31A-8F89750388D5}"/>
                </a:ext>
              </a:extLst>
            </p:cNvPr>
            <p:cNvGrpSpPr/>
            <p:nvPr/>
          </p:nvGrpSpPr>
          <p:grpSpPr>
            <a:xfrm>
              <a:off x="10537598" y="1531685"/>
              <a:ext cx="251632" cy="250611"/>
              <a:chOff x="2942046" y="837797"/>
              <a:chExt cx="951188" cy="947326"/>
            </a:xfrm>
          </p:grpSpPr>
          <p:sp>
            <p:nvSpPr>
              <p:cNvPr id="166" name="Freeform 5">
                <a:extLst>
                  <a:ext uri="{FF2B5EF4-FFF2-40B4-BE49-F238E27FC236}">
                    <a16:creationId xmlns:a16="http://schemas.microsoft.com/office/drawing/2014/main" id="{C8D13251-B758-40F2-8D09-2950E4C1DC25}"/>
                  </a:ext>
                </a:extLst>
              </p:cNvPr>
              <p:cNvSpPr>
                <a:spLocks noEditPoints="1"/>
              </p:cNvSpPr>
              <p:nvPr/>
            </p:nvSpPr>
            <p:spPr bwMode="auto">
              <a:xfrm>
                <a:off x="3132366" y="1048990"/>
                <a:ext cx="570549"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7" name="Freeform 5">
                <a:extLst>
                  <a:ext uri="{FF2B5EF4-FFF2-40B4-BE49-F238E27FC236}">
                    <a16:creationId xmlns:a16="http://schemas.microsoft.com/office/drawing/2014/main" id="{03A9DEC0-851C-4C7F-879D-37858AFA74C7}"/>
                  </a:ext>
                </a:extLst>
              </p:cNvPr>
              <p:cNvSpPr>
                <a:spLocks noEditPoints="1"/>
              </p:cNvSpPr>
              <p:nvPr/>
            </p:nvSpPr>
            <p:spPr bwMode="auto">
              <a:xfrm>
                <a:off x="2942046" y="837797"/>
                <a:ext cx="951188" cy="947326"/>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33" name="Group 132">
              <a:extLst>
                <a:ext uri="{FF2B5EF4-FFF2-40B4-BE49-F238E27FC236}">
                  <a16:creationId xmlns:a16="http://schemas.microsoft.com/office/drawing/2014/main" id="{2FAAA7D1-96DD-4164-84FA-5162C7EC3627}"/>
                </a:ext>
              </a:extLst>
            </p:cNvPr>
            <p:cNvGrpSpPr/>
            <p:nvPr/>
          </p:nvGrpSpPr>
          <p:grpSpPr>
            <a:xfrm>
              <a:off x="10196117" y="1859088"/>
              <a:ext cx="251632" cy="250611"/>
              <a:chOff x="2942046" y="837797"/>
              <a:chExt cx="951188" cy="947326"/>
            </a:xfrm>
          </p:grpSpPr>
          <p:sp>
            <p:nvSpPr>
              <p:cNvPr id="164" name="Freeform 5">
                <a:extLst>
                  <a:ext uri="{FF2B5EF4-FFF2-40B4-BE49-F238E27FC236}">
                    <a16:creationId xmlns:a16="http://schemas.microsoft.com/office/drawing/2014/main" id="{F8261F1B-7392-4A4F-B6B5-90AF01596F96}"/>
                  </a:ext>
                </a:extLst>
              </p:cNvPr>
              <p:cNvSpPr>
                <a:spLocks noEditPoints="1"/>
              </p:cNvSpPr>
              <p:nvPr/>
            </p:nvSpPr>
            <p:spPr bwMode="auto">
              <a:xfrm>
                <a:off x="3132366" y="1048990"/>
                <a:ext cx="570549"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65" name="Freeform 5">
                <a:extLst>
                  <a:ext uri="{FF2B5EF4-FFF2-40B4-BE49-F238E27FC236}">
                    <a16:creationId xmlns:a16="http://schemas.microsoft.com/office/drawing/2014/main" id="{E95C6BA8-9EA0-4BCB-B7BB-8A760252A454}"/>
                  </a:ext>
                </a:extLst>
              </p:cNvPr>
              <p:cNvSpPr>
                <a:spLocks noEditPoints="1"/>
              </p:cNvSpPr>
              <p:nvPr/>
            </p:nvSpPr>
            <p:spPr bwMode="auto">
              <a:xfrm>
                <a:off x="2942046" y="837797"/>
                <a:ext cx="951188" cy="947326"/>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34" name="Straight Connector 133">
              <a:extLst>
                <a:ext uri="{FF2B5EF4-FFF2-40B4-BE49-F238E27FC236}">
                  <a16:creationId xmlns:a16="http://schemas.microsoft.com/office/drawing/2014/main" id="{D5B9A210-9FA1-4852-8D6B-EF3E20838799}"/>
                </a:ext>
              </a:extLst>
            </p:cNvPr>
            <p:cNvCxnSpPr>
              <a:stCxn id="197" idx="4"/>
              <a:endCxn id="165" idx="0"/>
            </p:cNvCxnSpPr>
            <p:nvPr/>
          </p:nvCxnSpPr>
          <p:spPr>
            <a:xfrm>
              <a:off x="10321933" y="1782296"/>
              <a:ext cx="0" cy="7679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CC89004-0BFD-4FA9-A511-073BC7AD1589}"/>
                </a:ext>
              </a:extLst>
            </p:cNvPr>
            <p:cNvCxnSpPr>
              <a:cxnSpLocks/>
              <a:stCxn id="163" idx="2"/>
              <a:endCxn id="165" idx="6"/>
            </p:cNvCxnSpPr>
            <p:nvPr/>
          </p:nvCxnSpPr>
          <p:spPr>
            <a:xfrm flipH="1">
              <a:off x="10447749" y="1984390"/>
              <a:ext cx="89939" cy="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CBD95622-EB09-4530-A3F7-4BC5F2E0A0D4}"/>
                </a:ext>
              </a:extLst>
            </p:cNvPr>
            <p:cNvCxnSpPr>
              <a:cxnSpLocks/>
              <a:stCxn id="167" idx="2"/>
              <a:endCxn id="197" idx="6"/>
            </p:cNvCxnSpPr>
            <p:nvPr/>
          </p:nvCxnSpPr>
          <p:spPr>
            <a:xfrm flipH="1">
              <a:off x="10447749" y="1656991"/>
              <a:ext cx="89849"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7ABD7B0-B219-4E65-9743-756B94120FA7}"/>
                </a:ext>
              </a:extLst>
            </p:cNvPr>
            <p:cNvCxnSpPr>
              <a:cxnSpLocks/>
              <a:stCxn id="167" idx="4"/>
              <a:endCxn id="163" idx="0"/>
            </p:cNvCxnSpPr>
            <p:nvPr/>
          </p:nvCxnSpPr>
          <p:spPr>
            <a:xfrm flipH="1">
              <a:off x="10662991" y="1782296"/>
              <a:ext cx="423" cy="7679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322B0D21-B308-4398-9759-A624901A2903}"/>
                </a:ext>
              </a:extLst>
            </p:cNvPr>
            <p:cNvGrpSpPr/>
            <p:nvPr/>
          </p:nvGrpSpPr>
          <p:grpSpPr>
            <a:xfrm>
              <a:off x="10537688" y="1859088"/>
              <a:ext cx="250605" cy="250604"/>
              <a:chOff x="5857874" y="904874"/>
              <a:chExt cx="1641475" cy="1641475"/>
            </a:xfrm>
          </p:grpSpPr>
          <p:sp>
            <p:nvSpPr>
              <p:cNvPr id="146" name="Freeform 1060">
                <a:extLst>
                  <a:ext uri="{FF2B5EF4-FFF2-40B4-BE49-F238E27FC236}">
                    <a16:creationId xmlns:a16="http://schemas.microsoft.com/office/drawing/2014/main" id="{B87B6948-9AB5-4648-8E17-83E85CF81134}"/>
                  </a:ext>
                </a:extLst>
              </p:cNvPr>
              <p:cNvSpPr/>
              <p:nvPr/>
            </p:nvSpPr>
            <p:spPr bwMode="auto">
              <a:xfrm>
                <a:off x="6676005" y="942721"/>
                <a:ext cx="222195" cy="363595"/>
              </a:xfrm>
              <a:custGeom>
                <a:avLst/>
                <a:gdLst>
                  <a:gd name="connsiteX0" fmla="*/ 104154 w 222195"/>
                  <a:gd name="connsiteY0" fmla="*/ 0 h 363595"/>
                  <a:gd name="connsiteX1" fmla="*/ 222195 w 222195"/>
                  <a:gd name="connsiteY1" fmla="*/ 111875 h 363595"/>
                  <a:gd name="connsiteX2" fmla="*/ 222195 w 222195"/>
                  <a:gd name="connsiteY2" fmla="*/ 244727 h 363595"/>
                  <a:gd name="connsiteX3" fmla="*/ 104154 w 222195"/>
                  <a:gd name="connsiteY3" fmla="*/ 363595 h 363595"/>
                  <a:gd name="connsiteX4" fmla="*/ 0 w 222195"/>
                  <a:gd name="connsiteY4" fmla="*/ 244727 h 363595"/>
                  <a:gd name="connsiteX5" fmla="*/ 0 w 222195"/>
                  <a:gd name="connsiteY5" fmla="*/ 111875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Freeform 1061">
                <a:extLst>
                  <a:ext uri="{FF2B5EF4-FFF2-40B4-BE49-F238E27FC236}">
                    <a16:creationId xmlns:a16="http://schemas.microsoft.com/office/drawing/2014/main" id="{0443ADA4-624A-4656-A6FD-B93FDB243AF4}"/>
                  </a:ext>
                </a:extLst>
              </p:cNvPr>
              <p:cNvSpPr/>
              <p:nvPr/>
            </p:nvSpPr>
            <p:spPr bwMode="auto">
              <a:xfrm>
                <a:off x="6019393" y="1033883"/>
                <a:ext cx="222320" cy="272432"/>
              </a:xfrm>
              <a:custGeom>
                <a:avLst/>
                <a:gdLst>
                  <a:gd name="connsiteX0" fmla="*/ 217753 w 222320"/>
                  <a:gd name="connsiteY0" fmla="*/ 0 h 272432"/>
                  <a:gd name="connsiteX1" fmla="*/ 222320 w 222320"/>
                  <a:gd name="connsiteY1" fmla="*/ 20712 h 272432"/>
                  <a:gd name="connsiteX2" fmla="*/ 222320 w 222320"/>
                  <a:gd name="connsiteY2" fmla="*/ 153564 h 272432"/>
                  <a:gd name="connsiteX3" fmla="*/ 103647 w 222320"/>
                  <a:gd name="connsiteY3" fmla="*/ 272432 h 272432"/>
                  <a:gd name="connsiteX4" fmla="*/ 18133 w 222320"/>
                  <a:gd name="connsiteY4" fmla="*/ 233975 h 272432"/>
                  <a:gd name="connsiteX5" fmla="*/ 0 w 222320"/>
                  <a:gd name="connsiteY5" fmla="*/ 205596 h 272432"/>
                  <a:gd name="connsiteX6" fmla="*/ 79423 w 222320"/>
                  <a:gd name="connsiteY6" fmla="*/ 109335 h 272432"/>
                  <a:gd name="connsiteX7" fmla="*/ 200757 w 222320"/>
                  <a:gd name="connsiteY7" fmla="*/ 9225 h 272432"/>
                  <a:gd name="connsiteX8" fmla="*/ 217753 w 222320"/>
                  <a:gd name="connsiteY8" fmla="*/ 0 h 27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20" h="272432">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0" name="Freeform 1062">
                <a:extLst>
                  <a:ext uri="{FF2B5EF4-FFF2-40B4-BE49-F238E27FC236}">
                    <a16:creationId xmlns:a16="http://schemas.microsoft.com/office/drawing/2014/main" id="{7496E42C-A72D-441A-9692-8557E780CE68}"/>
                  </a:ext>
                </a:extLst>
              </p:cNvPr>
              <p:cNvSpPr/>
              <p:nvPr/>
            </p:nvSpPr>
            <p:spPr bwMode="auto">
              <a:xfrm>
                <a:off x="5858690" y="1558812"/>
                <a:ext cx="160825" cy="358544"/>
              </a:xfrm>
              <a:custGeom>
                <a:avLst/>
                <a:gdLst>
                  <a:gd name="connsiteX0" fmla="*/ 44678 w 160825"/>
                  <a:gd name="connsiteY0" fmla="*/ 0 h 358544"/>
                  <a:gd name="connsiteX1" fmla="*/ 160825 w 160825"/>
                  <a:gd name="connsiteY1" fmla="*/ 110321 h 358544"/>
                  <a:gd name="connsiteX2" fmla="*/ 160825 w 160825"/>
                  <a:gd name="connsiteY2" fmla="*/ 241328 h 358544"/>
                  <a:gd name="connsiteX3" fmla="*/ 44678 w 160825"/>
                  <a:gd name="connsiteY3" fmla="*/ 358544 h 358544"/>
                  <a:gd name="connsiteX4" fmla="*/ 22817 w 160825"/>
                  <a:gd name="connsiteY4" fmla="*/ 353309 h 358544"/>
                  <a:gd name="connsiteX5" fmla="*/ 16656 w 160825"/>
                  <a:gd name="connsiteY5" fmla="*/ 329348 h 358544"/>
                  <a:gd name="connsiteX6" fmla="*/ 0 w 160825"/>
                  <a:gd name="connsiteY6" fmla="*/ 164121 h 358544"/>
                  <a:gd name="connsiteX7" fmla="*/ 4233 w 160825"/>
                  <a:gd name="connsiteY7" fmla="*/ 80297 h 358544"/>
                  <a:gd name="connsiteX8" fmla="*/ 15632 w 160825"/>
                  <a:gd name="connsiteY8" fmla="*/ 5607 h 358544"/>
                  <a:gd name="connsiteX9" fmla="*/ 44678 w 160825"/>
                  <a:gd name="connsiteY9"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25" h="358544">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3" name="Freeform 1063">
                <a:extLst>
                  <a:ext uri="{FF2B5EF4-FFF2-40B4-BE49-F238E27FC236}">
                    <a16:creationId xmlns:a16="http://schemas.microsoft.com/office/drawing/2014/main" id="{C4576B75-9E43-42AE-9178-D0B3127C7530}"/>
                  </a:ext>
                </a:extLst>
              </p:cNvPr>
              <p:cNvSpPr/>
              <p:nvPr/>
            </p:nvSpPr>
            <p:spPr bwMode="auto">
              <a:xfrm>
                <a:off x="6458858"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Freeform 1064">
                <a:extLst>
                  <a:ext uri="{FF2B5EF4-FFF2-40B4-BE49-F238E27FC236}">
                    <a16:creationId xmlns:a16="http://schemas.microsoft.com/office/drawing/2014/main" id="{040A6F49-1457-4EA8-A404-0DD122CC0071}"/>
                  </a:ext>
                </a:extLst>
              </p:cNvPr>
              <p:cNvSpPr/>
              <p:nvPr/>
            </p:nvSpPr>
            <p:spPr bwMode="auto">
              <a:xfrm>
                <a:off x="7120399"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5" name="Freeform 1065">
                <a:extLst>
                  <a:ext uri="{FF2B5EF4-FFF2-40B4-BE49-F238E27FC236}">
                    <a16:creationId xmlns:a16="http://schemas.microsoft.com/office/drawing/2014/main" id="{58EED611-6D7C-4F03-8916-EE7AF342FC91}"/>
                  </a:ext>
                </a:extLst>
              </p:cNvPr>
              <p:cNvSpPr/>
              <p:nvPr/>
            </p:nvSpPr>
            <p:spPr bwMode="auto">
              <a:xfrm>
                <a:off x="6018357" y="2139552"/>
                <a:ext cx="223356" cy="271929"/>
              </a:xfrm>
              <a:custGeom>
                <a:avLst/>
                <a:gdLst>
                  <a:gd name="connsiteX0" fmla="*/ 104683 w 223356"/>
                  <a:gd name="connsiteY0" fmla="*/ 0 h 271929"/>
                  <a:gd name="connsiteX1" fmla="*/ 223356 w 223356"/>
                  <a:gd name="connsiteY1" fmla="*/ 118868 h 271929"/>
                  <a:gd name="connsiteX2" fmla="*/ 223356 w 223356"/>
                  <a:gd name="connsiteY2" fmla="*/ 244728 h 271929"/>
                  <a:gd name="connsiteX3" fmla="*/ 217863 w 223356"/>
                  <a:gd name="connsiteY3" fmla="*/ 271929 h 271929"/>
                  <a:gd name="connsiteX4" fmla="*/ 201793 w 223356"/>
                  <a:gd name="connsiteY4" fmla="*/ 263207 h 271929"/>
                  <a:gd name="connsiteX5" fmla="*/ 80459 w 223356"/>
                  <a:gd name="connsiteY5" fmla="*/ 163097 h 271929"/>
                  <a:gd name="connsiteX6" fmla="*/ 0 w 223356"/>
                  <a:gd name="connsiteY6" fmla="*/ 65579 h 271929"/>
                  <a:gd name="connsiteX7" fmla="*/ 19169 w 223356"/>
                  <a:gd name="connsiteY7" fmla="*/ 35835 h 271929"/>
                  <a:gd name="connsiteX8" fmla="*/ 104683 w 223356"/>
                  <a:gd name="connsiteY8" fmla="*/ 0 h 2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356" h="271929">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6" name="Freeform 1066">
                <a:extLst>
                  <a:ext uri="{FF2B5EF4-FFF2-40B4-BE49-F238E27FC236}">
                    <a16:creationId xmlns:a16="http://schemas.microsoft.com/office/drawing/2014/main" id="{7A73B27C-ED2E-4D4A-8A52-67A4080EB061}"/>
                  </a:ext>
                </a:extLst>
              </p:cNvPr>
              <p:cNvSpPr/>
              <p:nvPr/>
            </p:nvSpPr>
            <p:spPr bwMode="auto">
              <a:xfrm>
                <a:off x="6676005" y="2139552"/>
                <a:ext cx="222195" cy="363595"/>
              </a:xfrm>
              <a:custGeom>
                <a:avLst/>
                <a:gdLst>
                  <a:gd name="connsiteX0" fmla="*/ 104154 w 222195"/>
                  <a:gd name="connsiteY0" fmla="*/ 0 h 363595"/>
                  <a:gd name="connsiteX1" fmla="*/ 222195 w 222195"/>
                  <a:gd name="connsiteY1" fmla="*/ 118868 h 363595"/>
                  <a:gd name="connsiteX2" fmla="*/ 222195 w 222195"/>
                  <a:gd name="connsiteY2" fmla="*/ 244728 h 363595"/>
                  <a:gd name="connsiteX3" fmla="*/ 104154 w 222195"/>
                  <a:gd name="connsiteY3" fmla="*/ 363595 h 363595"/>
                  <a:gd name="connsiteX4" fmla="*/ 0 w 222195"/>
                  <a:gd name="connsiteY4" fmla="*/ 244728 h 363595"/>
                  <a:gd name="connsiteX5" fmla="*/ 0 w 222195"/>
                  <a:gd name="connsiteY5" fmla="*/ 118868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Freeform 22">
                <a:extLst>
                  <a:ext uri="{FF2B5EF4-FFF2-40B4-BE49-F238E27FC236}">
                    <a16:creationId xmlns:a16="http://schemas.microsoft.com/office/drawing/2014/main" id="{D751C042-10DD-416A-A1A2-8702BBD4CD60}"/>
                  </a:ext>
                </a:extLst>
              </p:cNvPr>
              <p:cNvSpPr>
                <a:spLocks/>
              </p:cNvSpPr>
              <p:nvPr/>
            </p:nvSpPr>
            <p:spPr bwMode="auto">
              <a:xfrm>
                <a:off x="6458858" y="942720"/>
                <a:ext cx="0" cy="35854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23">
                <a:extLst>
                  <a:ext uri="{FF2B5EF4-FFF2-40B4-BE49-F238E27FC236}">
                    <a16:creationId xmlns:a16="http://schemas.microsoft.com/office/drawing/2014/main" id="{90A2A2A8-8CC1-404F-A33A-9519BC5B3666}"/>
                  </a:ext>
                </a:extLst>
              </p:cNvPr>
              <p:cNvSpPr>
                <a:spLocks/>
              </p:cNvSpPr>
              <p:nvPr/>
            </p:nvSpPr>
            <p:spPr bwMode="auto">
              <a:xfrm>
                <a:off x="7125480" y="1035050"/>
                <a:ext cx="46845" cy="26621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28">
                <a:extLst>
                  <a:ext uri="{FF2B5EF4-FFF2-40B4-BE49-F238E27FC236}">
                    <a16:creationId xmlns:a16="http://schemas.microsoft.com/office/drawing/2014/main" id="{7438556B-9F9E-4F83-8A1E-C3CF14026854}"/>
                  </a:ext>
                </a:extLst>
              </p:cNvPr>
              <p:cNvSpPr>
                <a:spLocks/>
              </p:cNvSpPr>
              <p:nvPr/>
            </p:nvSpPr>
            <p:spPr bwMode="auto">
              <a:xfrm>
                <a:off x="6458858" y="2139551"/>
                <a:ext cx="0" cy="363595"/>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29">
                <a:extLst>
                  <a:ext uri="{FF2B5EF4-FFF2-40B4-BE49-F238E27FC236}">
                    <a16:creationId xmlns:a16="http://schemas.microsoft.com/office/drawing/2014/main" id="{A4FB32D2-0A13-4A6E-9AED-32BF7C0404AC}"/>
                  </a:ext>
                </a:extLst>
              </p:cNvPr>
              <p:cNvSpPr>
                <a:spLocks/>
              </p:cNvSpPr>
              <p:nvPr/>
            </p:nvSpPr>
            <p:spPr bwMode="auto">
              <a:xfrm>
                <a:off x="7120398" y="2139552"/>
                <a:ext cx="118601" cy="27662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33">
                <a:extLst>
                  <a:ext uri="{FF2B5EF4-FFF2-40B4-BE49-F238E27FC236}">
                    <a16:creationId xmlns:a16="http://schemas.microsoft.com/office/drawing/2014/main" id="{062D4531-EA61-4754-B24F-6E8E2E62E6F2}"/>
                  </a:ext>
                </a:extLst>
              </p:cNvPr>
              <p:cNvSpPr>
                <a:spLocks/>
              </p:cNvSpPr>
              <p:nvPr/>
            </p:nvSpPr>
            <p:spPr bwMode="auto">
              <a:xfrm>
                <a:off x="624171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34">
                <a:extLst>
                  <a:ext uri="{FF2B5EF4-FFF2-40B4-BE49-F238E27FC236}">
                    <a16:creationId xmlns:a16="http://schemas.microsoft.com/office/drawing/2014/main" id="{1F6A9C0C-9711-43E2-A92E-491CD6779ABD}"/>
                  </a:ext>
                </a:extLst>
              </p:cNvPr>
              <p:cNvSpPr>
                <a:spLocks/>
              </p:cNvSpPr>
              <p:nvPr/>
            </p:nvSpPr>
            <p:spPr bwMode="auto">
              <a:xfrm>
                <a:off x="689820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Oval 162">
                <a:extLst>
                  <a:ext uri="{FF2B5EF4-FFF2-40B4-BE49-F238E27FC236}">
                    <a16:creationId xmlns:a16="http://schemas.microsoft.com/office/drawing/2014/main" id="{40A39270-D196-42A6-9DA0-E481DFFB12EB}"/>
                  </a:ext>
                </a:extLst>
              </p:cNvPr>
              <p:cNvSpPr/>
              <p:nvPr/>
            </p:nvSpPr>
            <p:spPr bwMode="auto">
              <a:xfrm>
                <a:off x="5857874" y="904874"/>
                <a:ext cx="1641475" cy="1641475"/>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78" name="Freeform 3">
            <a:extLst>
              <a:ext uri="{FF2B5EF4-FFF2-40B4-BE49-F238E27FC236}">
                <a16:creationId xmlns:a16="http://schemas.microsoft.com/office/drawing/2014/main" id="{32279914-9E31-46A8-97EE-9A5264B72FE8}"/>
              </a:ext>
            </a:extLst>
          </p:cNvPr>
          <p:cNvSpPr/>
          <p:nvPr/>
        </p:nvSpPr>
        <p:spPr bwMode="auto">
          <a:xfrm rot="10800000">
            <a:off x="398566"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177">
            <a:extLst>
              <a:ext uri="{FF2B5EF4-FFF2-40B4-BE49-F238E27FC236}">
                <a16:creationId xmlns:a16="http://schemas.microsoft.com/office/drawing/2014/main" id="{12BF0B6F-1A2E-41F8-9D92-8491F1F1C07E}"/>
              </a:ext>
            </a:extLst>
          </p:cNvPr>
          <p:cNvSpPr/>
          <p:nvPr/>
        </p:nvSpPr>
        <p:spPr bwMode="auto">
          <a:xfrm rot="10800000">
            <a:off x="2747339"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179">
            <a:extLst>
              <a:ext uri="{FF2B5EF4-FFF2-40B4-BE49-F238E27FC236}">
                <a16:creationId xmlns:a16="http://schemas.microsoft.com/office/drawing/2014/main" id="{04670BE2-8A3B-4C21-BDD4-7822292593D8}"/>
              </a:ext>
            </a:extLst>
          </p:cNvPr>
          <p:cNvSpPr/>
          <p:nvPr/>
        </p:nvSpPr>
        <p:spPr bwMode="auto">
          <a:xfrm rot="10800000">
            <a:off x="5098540"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81">
            <a:extLst>
              <a:ext uri="{FF2B5EF4-FFF2-40B4-BE49-F238E27FC236}">
                <a16:creationId xmlns:a16="http://schemas.microsoft.com/office/drawing/2014/main" id="{818A4BCC-4A9A-4E73-9200-B0FFF9B0A347}"/>
              </a:ext>
            </a:extLst>
          </p:cNvPr>
          <p:cNvSpPr/>
          <p:nvPr/>
        </p:nvSpPr>
        <p:spPr bwMode="auto">
          <a:xfrm rot="10800000">
            <a:off x="7449743"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83">
            <a:extLst>
              <a:ext uri="{FF2B5EF4-FFF2-40B4-BE49-F238E27FC236}">
                <a16:creationId xmlns:a16="http://schemas.microsoft.com/office/drawing/2014/main" id="{418C2834-70B6-4791-B82A-56D3582319EA}"/>
              </a:ext>
            </a:extLst>
          </p:cNvPr>
          <p:cNvSpPr/>
          <p:nvPr/>
        </p:nvSpPr>
        <p:spPr bwMode="auto">
          <a:xfrm rot="10800000">
            <a:off x="9805816"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Title 1">
            <a:extLst>
              <a:ext uri="{FF2B5EF4-FFF2-40B4-BE49-F238E27FC236}">
                <a16:creationId xmlns:a16="http://schemas.microsoft.com/office/drawing/2014/main" id="{D6C99D2F-EA62-401C-99F7-4338C22F0CC7}"/>
              </a:ext>
            </a:extLst>
          </p:cNvPr>
          <p:cNvSpPr txBox="1">
            <a:spLocks/>
          </p:cNvSpPr>
          <p:nvPr/>
        </p:nvSpPr>
        <p:spPr>
          <a:xfrm>
            <a:off x="426424" y="222583"/>
            <a:ext cx="11336039" cy="758022"/>
          </a:xfrm>
          <a:prstGeom prst="rect">
            <a:avLst/>
          </a:prstGeom>
        </p:spPr>
        <p:txBody>
          <a:bodyPr vert="horz" wrap="square" lIns="0" tIns="164592" rIns="0" bIns="0" rtlCol="0" anchor="t">
            <a:noAutofit/>
          </a:bodyPr>
          <a:lstStyle>
            <a:lvl1pPr defTabSz="914367">
              <a:lnSpc>
                <a:spcPct val="90000"/>
              </a:lnSpc>
              <a:spcBef>
                <a:spcPct val="0"/>
              </a:spcBef>
              <a:buNone/>
              <a:defRPr lang="en-US" sz="3529" b="0" cap="none" spc="-147" baseline="0">
                <a:ln w="3175">
                  <a:noFill/>
                </a:ln>
                <a:solidFill>
                  <a:srgbClr val="0078D7"/>
                </a:soli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Health and life sciences use cases</a:t>
            </a:r>
          </a:p>
        </p:txBody>
      </p:sp>
    </p:spTree>
    <p:extLst>
      <p:ext uri="{BB962C8B-B14F-4D97-AF65-F5344CB8AC3E}">
        <p14:creationId xmlns:p14="http://schemas.microsoft.com/office/powerpoint/2010/main" val="1671085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07" name="Rectangle 106">
            <a:extLst>
              <a:ext uri="{FF2B5EF4-FFF2-40B4-BE49-F238E27FC236}">
                <a16:creationId xmlns:a16="http://schemas.microsoft.com/office/drawing/2014/main" id="{496DBF34-4FA1-E645-93E5-D644153F6F0A}"/>
              </a:ext>
            </a:extLst>
          </p:cNvPr>
          <p:cNvSpPr/>
          <p:nvPr/>
        </p:nvSpPr>
        <p:spPr bwMode="auto">
          <a:xfrm>
            <a:off x="39493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8" name="Rectangle 167">
            <a:extLst>
              <a:ext uri="{FF2B5EF4-FFF2-40B4-BE49-F238E27FC236}">
                <a16:creationId xmlns:a16="http://schemas.microsoft.com/office/drawing/2014/main" id="{B28BD6AD-EEBD-DA44-84CD-AE3C5BE2F7E7}"/>
              </a:ext>
            </a:extLst>
          </p:cNvPr>
          <p:cNvSpPr/>
          <p:nvPr/>
        </p:nvSpPr>
        <p:spPr bwMode="auto">
          <a:xfrm>
            <a:off x="2743710"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9" name="Rectangle 168">
            <a:extLst>
              <a:ext uri="{FF2B5EF4-FFF2-40B4-BE49-F238E27FC236}">
                <a16:creationId xmlns:a16="http://schemas.microsoft.com/office/drawing/2014/main" id="{5AE40C94-CE66-2A42-8035-AC1F0D5D632A}"/>
              </a:ext>
            </a:extLst>
          </p:cNvPr>
          <p:cNvSpPr/>
          <p:nvPr/>
        </p:nvSpPr>
        <p:spPr bwMode="auto">
          <a:xfrm>
            <a:off x="5094911"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0" name="Rectangle 169">
            <a:extLst>
              <a:ext uri="{FF2B5EF4-FFF2-40B4-BE49-F238E27FC236}">
                <a16:creationId xmlns:a16="http://schemas.microsoft.com/office/drawing/2014/main" id="{88DC48E0-E65F-1449-BD96-A6480D24BFE2}"/>
              </a:ext>
            </a:extLst>
          </p:cNvPr>
          <p:cNvSpPr/>
          <p:nvPr/>
        </p:nvSpPr>
        <p:spPr bwMode="auto">
          <a:xfrm>
            <a:off x="7446114"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1" name="Rectangle 170">
            <a:extLst>
              <a:ext uri="{FF2B5EF4-FFF2-40B4-BE49-F238E27FC236}">
                <a16:creationId xmlns:a16="http://schemas.microsoft.com/office/drawing/2014/main" id="{9DC6F53B-2432-274A-A57D-72F79B424D27}"/>
              </a:ext>
            </a:extLst>
          </p:cNvPr>
          <p:cNvSpPr/>
          <p:nvPr/>
        </p:nvSpPr>
        <p:spPr bwMode="auto">
          <a:xfrm>
            <a:off x="980218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72" name="Shape 770">
            <a:extLst>
              <a:ext uri="{FF2B5EF4-FFF2-40B4-BE49-F238E27FC236}">
                <a16:creationId xmlns:a16="http://schemas.microsoft.com/office/drawing/2014/main" id="{83CA62C7-4E7B-EA46-A8C6-DB34C55D8770}"/>
              </a:ext>
            </a:extLst>
          </p:cNvPr>
          <p:cNvCxnSpPr/>
          <p:nvPr/>
        </p:nvCxnSpPr>
        <p:spPr>
          <a:xfrm>
            <a:off x="396903"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3" name="Shape 770">
            <a:extLst>
              <a:ext uri="{FF2B5EF4-FFF2-40B4-BE49-F238E27FC236}">
                <a16:creationId xmlns:a16="http://schemas.microsoft.com/office/drawing/2014/main" id="{3FCD9EB5-9940-7746-AF94-1A6B51250638}"/>
              </a:ext>
            </a:extLst>
          </p:cNvPr>
          <p:cNvCxnSpPr/>
          <p:nvPr/>
        </p:nvCxnSpPr>
        <p:spPr>
          <a:xfrm>
            <a:off x="2745676"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4" name="Shape 770">
            <a:extLst>
              <a:ext uri="{FF2B5EF4-FFF2-40B4-BE49-F238E27FC236}">
                <a16:creationId xmlns:a16="http://schemas.microsoft.com/office/drawing/2014/main" id="{6C47D77D-4C85-344C-802B-4047406B8C8A}"/>
              </a:ext>
            </a:extLst>
          </p:cNvPr>
          <p:cNvCxnSpPr/>
          <p:nvPr/>
        </p:nvCxnSpPr>
        <p:spPr>
          <a:xfrm>
            <a:off x="5096877"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5" name="Shape 770">
            <a:extLst>
              <a:ext uri="{FF2B5EF4-FFF2-40B4-BE49-F238E27FC236}">
                <a16:creationId xmlns:a16="http://schemas.microsoft.com/office/drawing/2014/main" id="{7935C8D9-3F6E-FA46-8223-EFA405FEF772}"/>
              </a:ext>
            </a:extLst>
          </p:cNvPr>
          <p:cNvCxnSpPr/>
          <p:nvPr/>
        </p:nvCxnSpPr>
        <p:spPr>
          <a:xfrm>
            <a:off x="7448080"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6" name="Shape 770">
            <a:extLst>
              <a:ext uri="{FF2B5EF4-FFF2-40B4-BE49-F238E27FC236}">
                <a16:creationId xmlns:a16="http://schemas.microsoft.com/office/drawing/2014/main" id="{201A171D-149C-BF4D-ABB5-5273E29C5C47}"/>
              </a:ext>
            </a:extLst>
          </p:cNvPr>
          <p:cNvCxnSpPr/>
          <p:nvPr/>
        </p:nvCxnSpPr>
        <p:spPr>
          <a:xfrm>
            <a:off x="9804153" y="1545493"/>
            <a:ext cx="1996882" cy="0"/>
          </a:xfrm>
          <a:prstGeom prst="straightConnector1">
            <a:avLst/>
          </a:prstGeom>
          <a:noFill/>
          <a:ln w="19050" cap="flat" cmpd="sng">
            <a:solidFill>
              <a:srgbClr val="0078D7"/>
            </a:solidFill>
            <a:prstDash val="solid"/>
            <a:round/>
            <a:headEnd type="none" w="lg" len="lg"/>
            <a:tailEnd type="none" w="lg" len="lg"/>
          </a:ln>
        </p:spPr>
      </p:cxnSp>
      <p:sp>
        <p:nvSpPr>
          <p:cNvPr id="182" name="Freeform: Shape 57">
            <a:extLst>
              <a:ext uri="{FF2B5EF4-FFF2-40B4-BE49-F238E27FC236}">
                <a16:creationId xmlns:a16="http://schemas.microsoft.com/office/drawing/2014/main" id="{907C1591-FD19-4C4C-B297-C60BC295BD09}"/>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Freeform: Shape 56">
            <a:extLst>
              <a:ext uri="{FF2B5EF4-FFF2-40B4-BE49-F238E27FC236}">
                <a16:creationId xmlns:a16="http://schemas.microsoft.com/office/drawing/2014/main" id="{D1C9BE21-B0FB-4942-BC78-CA003992FA97}"/>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4" name="Freeform: Shape 55">
            <a:extLst>
              <a:ext uri="{FF2B5EF4-FFF2-40B4-BE49-F238E27FC236}">
                <a16:creationId xmlns:a16="http://schemas.microsoft.com/office/drawing/2014/main" id="{C3E698FF-052B-1B4E-8E5D-9B2C29275D5D}"/>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5" name="Freeform: Shape 54">
            <a:extLst>
              <a:ext uri="{FF2B5EF4-FFF2-40B4-BE49-F238E27FC236}">
                <a16:creationId xmlns:a16="http://schemas.microsoft.com/office/drawing/2014/main" id="{92DBD909-4983-8240-A1EB-FD204BFA53AE}"/>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6" name="Freeform: Shape 53">
            <a:extLst>
              <a:ext uri="{FF2B5EF4-FFF2-40B4-BE49-F238E27FC236}">
                <a16:creationId xmlns:a16="http://schemas.microsoft.com/office/drawing/2014/main" id="{15F72E5D-9930-EA40-AF39-BDFD8AA379E6}"/>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Text Placeholder 6">
            <a:extLst>
              <a:ext uri="{FF2B5EF4-FFF2-40B4-BE49-F238E27FC236}">
                <a16:creationId xmlns:a16="http://schemas.microsoft.com/office/drawing/2014/main" id="{26C63D73-06D2-4BD7-86C4-4A77A646E7D1}"/>
              </a:ext>
            </a:extLst>
          </p:cNvPr>
          <p:cNvSpPr>
            <a:spLocks noGrp="1"/>
          </p:cNvSpPr>
          <p:nvPr>
            <p:ph type="body" sz="quarter" idx="12"/>
          </p:nvPr>
        </p:nvSpPr>
        <p:spPr>
          <a:noFill/>
          <a:ln>
            <a:noFill/>
          </a:ln>
        </p:spPr>
        <p:txBody>
          <a:bodyPr vert="horz" wrap="square" lIns="91440" tIns="45720" rIns="91440" bIns="45720" rtlCol="0" anchor="t" anchorCtr="0">
            <a:spAutoFit/>
          </a:bodyPr>
          <a:lstStyle/>
          <a:p>
            <a:r>
              <a:rPr lang="en-US" b="0">
                <a:sym typeface="Source Sans Pro"/>
              </a:rPr>
              <a:t>Content personalization</a:t>
            </a:r>
          </a:p>
        </p:txBody>
      </p:sp>
      <p:sp>
        <p:nvSpPr>
          <p:cNvPr id="8" name="Text Placeholder 7">
            <a:extLst>
              <a:ext uri="{FF2B5EF4-FFF2-40B4-BE49-F238E27FC236}">
                <a16:creationId xmlns:a16="http://schemas.microsoft.com/office/drawing/2014/main" id="{B2372ED4-BC2D-4AB7-ACF7-7BBF3C2775C8}"/>
              </a:ext>
            </a:extLst>
          </p:cNvPr>
          <p:cNvSpPr>
            <a:spLocks noGrp="1"/>
          </p:cNvSpPr>
          <p:nvPr>
            <p:ph type="body" sz="quarter" idx="13"/>
          </p:nvPr>
        </p:nvSpPr>
        <p:spPr>
          <a:noFill/>
          <a:ln>
            <a:noFill/>
          </a:ln>
        </p:spPr>
        <p:txBody>
          <a:bodyPr vert="horz" wrap="square" lIns="91440" tIns="45720" rIns="91440" bIns="45720" rtlCol="0" anchor="t" anchorCtr="0">
            <a:spAutoFit/>
          </a:bodyPr>
          <a:lstStyle/>
          <a:p>
            <a:r>
              <a:rPr lang="en-US" b="0">
                <a:sym typeface="Source Sans Pro"/>
              </a:rPr>
              <a:t>Customer churn prevention</a:t>
            </a:r>
          </a:p>
        </p:txBody>
      </p:sp>
      <p:sp>
        <p:nvSpPr>
          <p:cNvPr id="9" name="Text Placeholder 8">
            <a:extLst>
              <a:ext uri="{FF2B5EF4-FFF2-40B4-BE49-F238E27FC236}">
                <a16:creationId xmlns:a16="http://schemas.microsoft.com/office/drawing/2014/main" id="{9B4423BF-D668-4D92-9499-E7F37C752076}"/>
              </a:ext>
            </a:extLst>
          </p:cNvPr>
          <p:cNvSpPr>
            <a:spLocks noGrp="1"/>
          </p:cNvSpPr>
          <p:nvPr>
            <p:ph type="body" sz="quarter" idx="14"/>
          </p:nvPr>
        </p:nvSpPr>
        <p:spPr>
          <a:noFill/>
          <a:ln>
            <a:noFill/>
          </a:ln>
        </p:spPr>
        <p:txBody>
          <a:bodyPr vert="horz" wrap="square" lIns="91440" tIns="45720" rIns="91440" bIns="45720" rtlCol="0" anchor="t" anchorCtr="0">
            <a:spAutoFit/>
          </a:bodyPr>
          <a:lstStyle/>
          <a:p>
            <a:r>
              <a:rPr lang="en-US" b="0">
                <a:sym typeface="Source Sans Pro"/>
              </a:rPr>
              <a:t>Recommendation engine</a:t>
            </a:r>
          </a:p>
        </p:txBody>
      </p:sp>
      <p:sp>
        <p:nvSpPr>
          <p:cNvPr id="10" name="Text Placeholder 9">
            <a:extLst>
              <a:ext uri="{FF2B5EF4-FFF2-40B4-BE49-F238E27FC236}">
                <a16:creationId xmlns:a16="http://schemas.microsoft.com/office/drawing/2014/main" id="{AACEBC01-F1A6-44F4-8111-3BC84F708A2C}"/>
              </a:ext>
            </a:extLst>
          </p:cNvPr>
          <p:cNvSpPr>
            <a:spLocks noGrp="1"/>
          </p:cNvSpPr>
          <p:nvPr>
            <p:ph type="body" sz="quarter" idx="15"/>
          </p:nvPr>
        </p:nvSpPr>
        <p:spPr>
          <a:noFill/>
          <a:ln>
            <a:noFill/>
          </a:ln>
        </p:spPr>
        <p:txBody>
          <a:bodyPr vert="horz" wrap="square" lIns="91440" tIns="45720" rIns="91440" bIns="45720" rtlCol="0" anchor="t" anchorCtr="0">
            <a:spAutoFit/>
          </a:bodyPr>
          <a:lstStyle/>
          <a:p>
            <a:r>
              <a:rPr lang="en-US" b="0">
                <a:sym typeface="Source Sans Pro"/>
              </a:rPr>
              <a:t>Predictive</a:t>
            </a:r>
            <a:br>
              <a:rPr lang="en-US" b="0">
                <a:sym typeface="Source Sans Pro"/>
              </a:rPr>
            </a:br>
            <a:r>
              <a:rPr lang="en-US" b="0">
                <a:sym typeface="Source Sans Pro"/>
              </a:rPr>
              <a:t>analytics</a:t>
            </a:r>
          </a:p>
        </p:txBody>
      </p:sp>
      <p:sp>
        <p:nvSpPr>
          <p:cNvPr id="11" name="Text Placeholder 10">
            <a:extLst>
              <a:ext uri="{FF2B5EF4-FFF2-40B4-BE49-F238E27FC236}">
                <a16:creationId xmlns:a16="http://schemas.microsoft.com/office/drawing/2014/main" id="{C7865D0F-7FF1-4CDB-B2DD-BE13FBE24B2D}"/>
              </a:ext>
            </a:extLst>
          </p:cNvPr>
          <p:cNvSpPr>
            <a:spLocks noGrp="1"/>
          </p:cNvSpPr>
          <p:nvPr>
            <p:ph type="body" sz="quarter" idx="16"/>
          </p:nvPr>
        </p:nvSpPr>
        <p:spPr>
          <a:noFill/>
          <a:ln>
            <a:noFill/>
          </a:ln>
        </p:spPr>
        <p:txBody>
          <a:bodyPr vert="horz" wrap="square" lIns="91440" tIns="45720" rIns="91440" bIns="45720" rtlCol="0" anchor="t" anchorCtr="0">
            <a:spAutoFit/>
          </a:bodyPr>
          <a:lstStyle/>
          <a:p>
            <a:r>
              <a:rPr lang="en-US" b="0">
                <a:sym typeface="Source Sans Pro"/>
              </a:rPr>
              <a:t>Sentiment</a:t>
            </a:r>
            <a:br>
              <a:rPr lang="en-US" b="0">
                <a:sym typeface="Source Sans Pro"/>
              </a:rPr>
            </a:br>
            <a:r>
              <a:rPr lang="en-US" b="0">
                <a:sym typeface="Source Sans Pro"/>
              </a:rPr>
              <a:t>analysis</a:t>
            </a:r>
          </a:p>
        </p:txBody>
      </p:sp>
      <p:sp>
        <p:nvSpPr>
          <p:cNvPr id="777" name="Text Placeholder 776">
            <a:extLst>
              <a:ext uri="{FF2B5EF4-FFF2-40B4-BE49-F238E27FC236}">
                <a16:creationId xmlns:a16="http://schemas.microsoft.com/office/drawing/2014/main" id="{6ED2DE86-82BF-4C2B-BEA1-17961CCDB745}"/>
              </a:ext>
            </a:extLst>
          </p:cNvPr>
          <p:cNvSpPr>
            <a:spLocks noGrp="1"/>
          </p:cNvSpPr>
          <p:nvPr>
            <p:ph type="body" sz="quarter" idx="22"/>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Faster innovation</a:t>
            </a:r>
            <a:br>
              <a:rPr lang="en-US" b="0">
                <a:latin typeface="+mj-lt"/>
                <a:sym typeface="Source Sans Pro"/>
              </a:rPr>
            </a:br>
            <a:r>
              <a:rPr lang="en-US" b="0">
                <a:latin typeface="+mj-lt"/>
                <a:sym typeface="Source Sans Pro"/>
              </a:rPr>
              <a:t>for customer experience</a:t>
            </a:r>
          </a:p>
        </p:txBody>
      </p:sp>
      <p:sp>
        <p:nvSpPr>
          <p:cNvPr id="778" name="Text Placeholder 777">
            <a:extLst>
              <a:ext uri="{FF2B5EF4-FFF2-40B4-BE49-F238E27FC236}">
                <a16:creationId xmlns:a16="http://schemas.microsoft.com/office/drawing/2014/main" id="{C1FFC9FC-F2FD-4153-9CC1-0C93660F4D44}"/>
              </a:ext>
            </a:extLst>
          </p:cNvPr>
          <p:cNvSpPr>
            <a:spLocks noGrp="1"/>
          </p:cNvSpPr>
          <p:nvPr>
            <p:ph type="body" sz="quarter" idx="23"/>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consumer outcomes and increased revenue</a:t>
            </a:r>
          </a:p>
        </p:txBody>
      </p:sp>
      <p:sp>
        <p:nvSpPr>
          <p:cNvPr id="779" name="Text Placeholder 778">
            <a:extLst>
              <a:ext uri="{FF2B5EF4-FFF2-40B4-BE49-F238E27FC236}">
                <a16:creationId xmlns:a16="http://schemas.microsoft.com/office/drawing/2014/main" id="{A7D9E9A4-4E7D-473F-90A0-950E9A5B814C}"/>
              </a:ext>
            </a:extLst>
          </p:cNvPr>
          <p:cNvSpPr>
            <a:spLocks noGrp="1"/>
          </p:cNvSpPr>
          <p:nvPr>
            <p:ph type="body" sz="quarter" idx="24"/>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Enhance user experience with machine learning</a:t>
            </a:r>
          </a:p>
        </p:txBody>
      </p:sp>
      <p:sp>
        <p:nvSpPr>
          <p:cNvPr id="780" name="Text Placeholder 779">
            <a:extLst>
              <a:ext uri="{FF2B5EF4-FFF2-40B4-BE49-F238E27FC236}">
                <a16:creationId xmlns:a16="http://schemas.microsoft.com/office/drawing/2014/main" id="{D9103A4A-DEB8-41D0-B1EC-3B0826AE402E}"/>
              </a:ext>
            </a:extLst>
          </p:cNvPr>
          <p:cNvSpPr>
            <a:spLocks noGrp="1"/>
          </p:cNvSpPr>
          <p:nvPr>
            <p:ph type="body" sz="quarter" idx="25"/>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Predictive</a:t>
            </a:r>
            <a:br>
              <a:rPr lang="en-US" b="0">
                <a:latin typeface="+mj-lt"/>
                <a:sym typeface="Source Sans Pro"/>
              </a:rPr>
            </a:br>
            <a:r>
              <a:rPr lang="en-US" b="0">
                <a:latin typeface="+mj-lt"/>
                <a:sym typeface="Source Sans Pro"/>
              </a:rPr>
              <a:t>analytics</a:t>
            </a:r>
            <a:br>
              <a:rPr lang="en-US" b="0">
                <a:latin typeface="+mj-lt"/>
                <a:sym typeface="Source Sans Pro"/>
              </a:rPr>
            </a:br>
            <a:r>
              <a:rPr lang="en-US" b="0">
                <a:latin typeface="+mj-lt"/>
                <a:sym typeface="Source Sans Pro"/>
              </a:rPr>
              <a:t>transforms growth</a:t>
            </a:r>
          </a:p>
        </p:txBody>
      </p:sp>
      <p:sp>
        <p:nvSpPr>
          <p:cNvPr id="781" name="Text Placeholder 780">
            <a:extLst>
              <a:ext uri="{FF2B5EF4-FFF2-40B4-BE49-F238E27FC236}">
                <a16:creationId xmlns:a16="http://schemas.microsoft.com/office/drawing/2014/main" id="{8199E4A6-2D88-48A3-A55E-1465E3B78962}"/>
              </a:ext>
            </a:extLst>
          </p:cNvPr>
          <p:cNvSpPr>
            <a:spLocks noGrp="1"/>
          </p:cNvSpPr>
          <p:nvPr>
            <p:ph type="body" sz="quarter" idx="26"/>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consumer engagement with machine learning</a:t>
            </a:r>
          </a:p>
        </p:txBody>
      </p:sp>
      <p:sp>
        <p:nvSpPr>
          <p:cNvPr id="708" name="Text Placeholder 707">
            <a:extLst>
              <a:ext uri="{FF2B5EF4-FFF2-40B4-BE49-F238E27FC236}">
                <a16:creationId xmlns:a16="http://schemas.microsoft.com/office/drawing/2014/main" id="{0E8A1834-807E-4719-AD49-ADAF8C7C95A6}"/>
              </a:ext>
            </a:extLst>
          </p:cNvPr>
          <p:cNvSpPr>
            <a:spLocks noGrp="1"/>
          </p:cNvSpPr>
          <p:nvPr>
            <p:ph type="body" sz="quarter" idx="27"/>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Customer profiles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Viewing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Online activity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Content sources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Channels </a:t>
            </a:r>
          </a:p>
        </p:txBody>
      </p:sp>
      <p:sp>
        <p:nvSpPr>
          <p:cNvPr id="709" name="Text Placeholder 708">
            <a:extLst>
              <a:ext uri="{FF2B5EF4-FFF2-40B4-BE49-F238E27FC236}">
                <a16:creationId xmlns:a16="http://schemas.microsoft.com/office/drawing/2014/main" id="{2DDE1400-F7CB-4FFF-B4C3-812D417B4C50}"/>
              </a:ext>
            </a:extLst>
          </p:cNvPr>
          <p:cNvSpPr>
            <a:spLocks noGrp="1"/>
          </p:cNvSpPr>
          <p:nvPr>
            <p:ph type="body" sz="quarter" idx="28"/>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Customer profiles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Online activity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Content distribution</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Services data</a:t>
            </a:r>
          </a:p>
        </p:txBody>
      </p:sp>
      <p:sp>
        <p:nvSpPr>
          <p:cNvPr id="710" name="Text Placeholder 709">
            <a:extLst>
              <a:ext uri="{FF2B5EF4-FFF2-40B4-BE49-F238E27FC236}">
                <a16:creationId xmlns:a16="http://schemas.microsoft.com/office/drawing/2014/main" id="{C4D8D6D9-FDE6-4630-9177-331C21D828C5}"/>
              </a:ext>
            </a:extLst>
          </p:cNvPr>
          <p:cNvSpPr>
            <a:spLocks noGrp="1"/>
          </p:cNvSpPr>
          <p:nvPr>
            <p:ph type="body" sz="quarter" idx="30"/>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Transactions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Subscriptions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Demographics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Credit data </a:t>
            </a:r>
          </a:p>
        </p:txBody>
      </p:sp>
      <p:sp>
        <p:nvSpPr>
          <p:cNvPr id="711" name="Text Placeholder 710">
            <a:extLst>
              <a:ext uri="{FF2B5EF4-FFF2-40B4-BE49-F238E27FC236}">
                <a16:creationId xmlns:a16="http://schemas.microsoft.com/office/drawing/2014/main" id="{E8BEEA2B-E5F9-4347-B067-F99208D527A8}"/>
              </a:ext>
            </a:extLst>
          </p:cNvPr>
          <p:cNvSpPr>
            <a:spLocks noGrp="1"/>
          </p:cNvSpPr>
          <p:nvPr>
            <p:ph type="body" sz="quarter" idx="3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Content metadata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Ratings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Comments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Social media activity</a:t>
            </a:r>
          </a:p>
        </p:txBody>
      </p:sp>
      <p:sp>
        <p:nvSpPr>
          <p:cNvPr id="712" name="Text Placeholder 711">
            <a:extLst>
              <a:ext uri="{FF2B5EF4-FFF2-40B4-BE49-F238E27FC236}">
                <a16:creationId xmlns:a16="http://schemas.microsoft.com/office/drawing/2014/main" id="{9FD702AE-F2C4-4A58-A1AA-8EEFD1CE4DBA}"/>
              </a:ext>
            </a:extLst>
          </p:cNvPr>
          <p:cNvSpPr>
            <a:spLocks noGrp="1"/>
          </p:cNvSpPr>
          <p:nvPr>
            <p:ph type="body" sz="quarter" idx="36"/>
          </p:nvPr>
        </p:nvSpPr>
        <p:spPr>
          <a:xfrm>
            <a:off x="460375" y="4076371"/>
            <a:ext cx="1852613" cy="1369606"/>
          </a:xfrm>
        </p:spPr>
        <p:txBody>
          <a:bodyPr vert="horz" wrap="square" lIns="91440" tIns="45720" rIns="91440" bIns="45720" rtlCol="0">
            <a:spAutoFit/>
          </a:bodyPr>
          <a:lstStyle/>
          <a:p>
            <a:pPr>
              <a:lnSpc>
                <a:spcPct val="90000"/>
              </a:lnSpc>
              <a:spcAft>
                <a:spcPts val="0"/>
              </a:spcAft>
            </a:pPr>
            <a:r>
              <a:rPr lang="en-US">
                <a:sym typeface="Source Sans Pro Light"/>
              </a:rPr>
              <a:t>Personalized viewing and engagement experience</a:t>
            </a:r>
          </a:p>
          <a:p>
            <a:pPr>
              <a:lnSpc>
                <a:spcPct val="90000"/>
              </a:lnSpc>
              <a:spcAft>
                <a:spcPts val="0"/>
              </a:spcAft>
            </a:pPr>
            <a:r>
              <a:rPr lang="en-US">
                <a:sym typeface="Source Sans Pro Light"/>
              </a:rPr>
              <a:t>Click-path optimization</a:t>
            </a:r>
          </a:p>
          <a:p>
            <a:pPr>
              <a:lnSpc>
                <a:spcPct val="90000"/>
              </a:lnSpc>
              <a:spcAft>
                <a:spcPts val="0"/>
              </a:spcAft>
            </a:pPr>
            <a:r>
              <a:rPr lang="en-US">
                <a:sym typeface="Source Sans Pro"/>
              </a:rPr>
              <a:t>Next best content analysis</a:t>
            </a:r>
          </a:p>
          <a:p>
            <a:pPr>
              <a:lnSpc>
                <a:spcPct val="90000"/>
              </a:lnSpc>
              <a:spcAft>
                <a:spcPts val="0"/>
              </a:spcAft>
            </a:pPr>
            <a:r>
              <a:rPr lang="en-US">
                <a:sym typeface="Source Sans Pro Light"/>
              </a:rPr>
              <a:t>Improved real time</a:t>
            </a:r>
            <a:br>
              <a:rPr lang="en-US">
                <a:sym typeface="Source Sans Pro Light"/>
              </a:rPr>
            </a:br>
            <a:r>
              <a:rPr lang="en-US">
                <a:sym typeface="Source Sans Pro Light"/>
              </a:rPr>
              <a:t>ad targeting</a:t>
            </a:r>
          </a:p>
          <a:p>
            <a:pPr>
              <a:lnSpc>
                <a:spcPct val="90000"/>
              </a:lnSpc>
              <a:spcAft>
                <a:spcPts val="0"/>
              </a:spcAft>
            </a:pPr>
            <a:endParaRPr lang="en-US"/>
          </a:p>
        </p:txBody>
      </p:sp>
      <p:sp>
        <p:nvSpPr>
          <p:cNvPr id="713" name="Text Placeholder 712">
            <a:extLst>
              <a:ext uri="{FF2B5EF4-FFF2-40B4-BE49-F238E27FC236}">
                <a16:creationId xmlns:a16="http://schemas.microsoft.com/office/drawing/2014/main" id="{D2BFACB8-D8EC-4925-85D9-340BC81C2013}"/>
              </a:ext>
            </a:extLst>
          </p:cNvPr>
          <p:cNvSpPr>
            <a:spLocks noGrp="1"/>
          </p:cNvSpPr>
          <p:nvPr>
            <p:ph type="body" sz="quarter" idx="37"/>
          </p:nvPr>
        </p:nvSpPr>
        <p:spPr/>
        <p:txBody>
          <a:bodyPr vert="horz" wrap="square" lIns="91440" tIns="45720" rIns="91440" bIns="45720" rtlCol="0">
            <a:spAutoFit/>
          </a:bodyPr>
          <a:lstStyle/>
          <a:p>
            <a:pPr>
              <a:lnSpc>
                <a:spcPct val="90000"/>
              </a:lnSpc>
              <a:spcAft>
                <a:spcPts val="0"/>
              </a:spcAft>
            </a:pPr>
            <a:r>
              <a:rPr lang="en-US">
                <a:sym typeface="Source Sans Pro"/>
              </a:rPr>
              <a:t>Quality of service and operational efficiency</a:t>
            </a:r>
          </a:p>
          <a:p>
            <a:pPr>
              <a:lnSpc>
                <a:spcPct val="90000"/>
              </a:lnSpc>
              <a:spcAft>
                <a:spcPts val="0"/>
              </a:spcAft>
            </a:pPr>
            <a:r>
              <a:rPr lang="en-US">
                <a:sym typeface="Source Sans Pro Light"/>
              </a:rPr>
              <a:t>Market basket analysis</a:t>
            </a:r>
          </a:p>
          <a:p>
            <a:pPr>
              <a:lnSpc>
                <a:spcPct val="90000"/>
              </a:lnSpc>
              <a:spcAft>
                <a:spcPts val="0"/>
              </a:spcAft>
            </a:pPr>
            <a:r>
              <a:rPr lang="en-US">
                <a:sym typeface="Source Sans Pro Light"/>
              </a:rPr>
              <a:t>Customer behavior analysis</a:t>
            </a:r>
          </a:p>
          <a:p>
            <a:pPr>
              <a:lnSpc>
                <a:spcPct val="90000"/>
              </a:lnSpc>
              <a:spcAft>
                <a:spcPts val="0"/>
              </a:spcAft>
            </a:pPr>
            <a:r>
              <a:rPr lang="en-US">
                <a:sym typeface="Source Sans Pro Light"/>
              </a:rPr>
              <a:t>Click-through analysis</a:t>
            </a:r>
          </a:p>
          <a:p>
            <a:pPr>
              <a:lnSpc>
                <a:spcPct val="90000"/>
              </a:lnSpc>
              <a:spcAft>
                <a:spcPts val="0"/>
              </a:spcAft>
            </a:pPr>
            <a:endParaRPr lang="en-US"/>
          </a:p>
        </p:txBody>
      </p:sp>
      <p:sp>
        <p:nvSpPr>
          <p:cNvPr id="714" name="Text Placeholder 713">
            <a:extLst>
              <a:ext uri="{FF2B5EF4-FFF2-40B4-BE49-F238E27FC236}">
                <a16:creationId xmlns:a16="http://schemas.microsoft.com/office/drawing/2014/main" id="{4F664E99-D083-48B2-9FE1-01AFC34AC01F}"/>
              </a:ext>
            </a:extLst>
          </p:cNvPr>
          <p:cNvSpPr>
            <a:spLocks noGrp="1"/>
          </p:cNvSpPr>
          <p:nvPr>
            <p:ph type="body" sz="quarter" idx="38"/>
          </p:nvPr>
        </p:nvSpPr>
        <p:spPr/>
        <p:txBody>
          <a:bodyPr vert="horz" wrap="square" lIns="91440" tIns="45720" rIns="91440" bIns="45720" rtlCol="0">
            <a:spAutoFit/>
          </a:bodyPr>
          <a:lstStyle/>
          <a:p>
            <a:pPr>
              <a:lnSpc>
                <a:spcPct val="90000"/>
              </a:lnSpc>
              <a:spcAft>
                <a:spcPts val="0"/>
              </a:spcAft>
            </a:pPr>
            <a:r>
              <a:rPr lang="en-US">
                <a:sym typeface="Source Sans Pro Light"/>
              </a:rPr>
              <a:t>Ad effectiveness</a:t>
            </a:r>
          </a:p>
          <a:p>
            <a:pPr>
              <a:lnSpc>
                <a:spcPct val="90000"/>
              </a:lnSpc>
              <a:spcAft>
                <a:spcPts val="0"/>
              </a:spcAft>
            </a:pPr>
            <a:r>
              <a:rPr lang="en-US">
                <a:sym typeface="Source Sans Pro Light"/>
              </a:rPr>
              <a:t>Content monetization</a:t>
            </a:r>
          </a:p>
          <a:p>
            <a:pPr>
              <a:lnSpc>
                <a:spcPct val="90000"/>
              </a:lnSpc>
              <a:spcAft>
                <a:spcPts val="0"/>
              </a:spcAft>
            </a:pPr>
            <a:r>
              <a:rPr lang="en-US">
                <a:sym typeface="Source Sans Pro Light"/>
              </a:rPr>
              <a:t>Fraud detection </a:t>
            </a:r>
          </a:p>
          <a:p>
            <a:pPr>
              <a:lnSpc>
                <a:spcPct val="90000"/>
              </a:lnSpc>
              <a:spcAft>
                <a:spcPts val="0"/>
              </a:spcAft>
            </a:pPr>
            <a:r>
              <a:rPr lang="en-US">
                <a:sym typeface="Source Sans Pro Light"/>
              </a:rPr>
              <a:t>Information-as-a-service</a:t>
            </a:r>
          </a:p>
          <a:p>
            <a:pPr>
              <a:lnSpc>
                <a:spcPct val="90000"/>
              </a:lnSpc>
              <a:spcAft>
                <a:spcPts val="0"/>
              </a:spcAft>
            </a:pPr>
            <a:r>
              <a:rPr lang="en-US">
                <a:sym typeface="Source Sans Pro Light"/>
              </a:rPr>
              <a:t>High value user engagement</a:t>
            </a:r>
          </a:p>
          <a:p>
            <a:pPr>
              <a:lnSpc>
                <a:spcPct val="90000"/>
              </a:lnSpc>
              <a:spcAft>
                <a:spcPts val="0"/>
              </a:spcAft>
            </a:pPr>
            <a:endParaRPr lang="en-US"/>
          </a:p>
        </p:txBody>
      </p:sp>
      <p:sp>
        <p:nvSpPr>
          <p:cNvPr id="715" name="Text Placeholder 714">
            <a:extLst>
              <a:ext uri="{FF2B5EF4-FFF2-40B4-BE49-F238E27FC236}">
                <a16:creationId xmlns:a16="http://schemas.microsoft.com/office/drawing/2014/main" id="{3CBAD9DC-2547-44BA-982B-D03AEB61F9B3}"/>
              </a:ext>
            </a:extLst>
          </p:cNvPr>
          <p:cNvSpPr>
            <a:spLocks noGrp="1"/>
          </p:cNvSpPr>
          <p:nvPr>
            <p:ph type="body" sz="quarter" idx="39"/>
          </p:nvPr>
        </p:nvSpPr>
        <p:spPr>
          <a:xfrm>
            <a:off x="7520214" y="4076371"/>
            <a:ext cx="1852613" cy="1585049"/>
          </a:xfrm>
        </p:spPr>
        <p:txBody>
          <a:bodyPr vert="horz" wrap="square" lIns="91440" tIns="45720" rIns="91440" bIns="45720" rtlCol="0">
            <a:spAutoFit/>
          </a:bodyPr>
          <a:lstStyle/>
          <a:p>
            <a:pPr>
              <a:lnSpc>
                <a:spcPct val="90000"/>
              </a:lnSpc>
              <a:spcAft>
                <a:spcPts val="0"/>
              </a:spcAft>
            </a:pPr>
            <a:r>
              <a:rPr lang="en-US">
                <a:sym typeface="Source Sans Pro"/>
              </a:rPr>
              <a:t>Predict audience interests</a:t>
            </a:r>
          </a:p>
          <a:p>
            <a:pPr>
              <a:lnSpc>
                <a:spcPct val="90000"/>
              </a:lnSpc>
              <a:spcAft>
                <a:spcPts val="0"/>
              </a:spcAft>
            </a:pPr>
            <a:r>
              <a:rPr lang="en-US">
                <a:sym typeface="Source Sans Pro Light"/>
              </a:rPr>
              <a:t>Network performance</a:t>
            </a:r>
            <a:br>
              <a:rPr lang="en-US">
                <a:sym typeface="Source Sans Pro Light"/>
              </a:rPr>
            </a:br>
            <a:r>
              <a:rPr lang="en-US">
                <a:sym typeface="Source Sans Pro Light"/>
              </a:rPr>
              <a:t>and optimization</a:t>
            </a:r>
          </a:p>
          <a:p>
            <a:pPr>
              <a:lnSpc>
                <a:spcPct val="90000"/>
              </a:lnSpc>
              <a:spcAft>
                <a:spcPts val="0"/>
              </a:spcAft>
            </a:pPr>
            <a:r>
              <a:rPr lang="en-US">
                <a:sym typeface="Source Sans Pro Light"/>
              </a:rPr>
              <a:t>Pricing predictions</a:t>
            </a:r>
          </a:p>
          <a:p>
            <a:pPr>
              <a:lnSpc>
                <a:spcPct val="90000"/>
              </a:lnSpc>
              <a:spcAft>
                <a:spcPts val="0"/>
              </a:spcAft>
            </a:pPr>
            <a:r>
              <a:rPr lang="en-US">
                <a:sym typeface="Source Sans Pro Light"/>
              </a:rPr>
              <a:t>Nielsen ratings and projections</a:t>
            </a:r>
          </a:p>
          <a:p>
            <a:pPr>
              <a:lnSpc>
                <a:spcPct val="90000"/>
              </a:lnSpc>
              <a:spcAft>
                <a:spcPts val="0"/>
              </a:spcAft>
            </a:pPr>
            <a:r>
              <a:rPr lang="en-US">
                <a:sym typeface="Source Sans Pro Light"/>
              </a:rPr>
              <a:t>Mobile spatial analytics</a:t>
            </a:r>
          </a:p>
          <a:p>
            <a:pPr>
              <a:lnSpc>
                <a:spcPct val="90000"/>
              </a:lnSpc>
              <a:spcAft>
                <a:spcPts val="0"/>
              </a:spcAft>
            </a:pPr>
            <a:endParaRPr lang="en-US"/>
          </a:p>
        </p:txBody>
      </p:sp>
      <p:sp>
        <p:nvSpPr>
          <p:cNvPr id="716" name="Text Placeholder 715">
            <a:extLst>
              <a:ext uri="{FF2B5EF4-FFF2-40B4-BE49-F238E27FC236}">
                <a16:creationId xmlns:a16="http://schemas.microsoft.com/office/drawing/2014/main" id="{AAA20E88-FCEB-43DA-8A1D-78CC24695BE3}"/>
              </a:ext>
            </a:extLst>
          </p:cNvPr>
          <p:cNvSpPr>
            <a:spLocks noGrp="1"/>
          </p:cNvSpPr>
          <p:nvPr>
            <p:ph type="body" sz="quarter" idx="40"/>
          </p:nvPr>
        </p:nvSpPr>
        <p:spPr>
          <a:xfrm>
            <a:off x="9876858" y="4076371"/>
            <a:ext cx="1852613" cy="1369606"/>
          </a:xfrm>
        </p:spPr>
        <p:txBody>
          <a:bodyPr vert="horz" wrap="square" lIns="91440" tIns="45720" rIns="91440" bIns="45720" rtlCol="0">
            <a:spAutoFit/>
          </a:bodyPr>
          <a:lstStyle/>
          <a:p>
            <a:pPr>
              <a:lnSpc>
                <a:spcPct val="90000"/>
              </a:lnSpc>
              <a:spcAft>
                <a:spcPts val="0"/>
              </a:spcAft>
            </a:pPr>
            <a:r>
              <a:rPr lang="en-US">
                <a:sym typeface="Source Sans Pro Light"/>
              </a:rPr>
              <a:t>Demand-elasticity</a:t>
            </a:r>
          </a:p>
          <a:p>
            <a:pPr>
              <a:lnSpc>
                <a:spcPct val="90000"/>
              </a:lnSpc>
              <a:spcAft>
                <a:spcPts val="0"/>
              </a:spcAft>
            </a:pPr>
            <a:r>
              <a:rPr lang="en-US">
                <a:sym typeface="Source Sans Pro Light"/>
              </a:rPr>
              <a:t>Social network analysis</a:t>
            </a:r>
          </a:p>
          <a:p>
            <a:pPr>
              <a:lnSpc>
                <a:spcPct val="90000"/>
              </a:lnSpc>
              <a:spcAft>
                <a:spcPts val="0"/>
              </a:spcAft>
            </a:pPr>
            <a:r>
              <a:rPr lang="en-US">
                <a:sym typeface="Source Sans Pro Light"/>
              </a:rPr>
              <a:t>Promotion events</a:t>
            </a:r>
            <a:br>
              <a:rPr lang="en-US">
                <a:sym typeface="Source Sans Pro Light"/>
              </a:rPr>
            </a:br>
            <a:r>
              <a:rPr lang="en-US">
                <a:sym typeface="Source Sans Pro Light"/>
              </a:rPr>
              <a:t>time-series analysis</a:t>
            </a:r>
          </a:p>
          <a:p>
            <a:pPr>
              <a:lnSpc>
                <a:spcPct val="90000"/>
              </a:lnSpc>
              <a:spcAft>
                <a:spcPts val="0"/>
              </a:spcAft>
            </a:pPr>
            <a:r>
              <a:rPr lang="en-US">
                <a:sym typeface="Source Sans Pro Light"/>
              </a:rPr>
              <a:t>Multi-channel marketing attribution</a:t>
            </a:r>
          </a:p>
          <a:p>
            <a:pPr>
              <a:lnSpc>
                <a:spcPct val="90000"/>
              </a:lnSpc>
              <a:spcAft>
                <a:spcPts val="0"/>
              </a:spcAft>
            </a:pPr>
            <a:endParaRPr lang="en-US"/>
          </a:p>
        </p:txBody>
      </p:sp>
      <p:sp>
        <p:nvSpPr>
          <p:cNvPr id="717" name="Text Placeholder 716">
            <a:extLst>
              <a:ext uri="{FF2B5EF4-FFF2-40B4-BE49-F238E27FC236}">
                <a16:creationId xmlns:a16="http://schemas.microsoft.com/office/drawing/2014/main" id="{B3D159C8-D83D-435B-B3EF-C4FCF0110B32}"/>
              </a:ext>
            </a:extLst>
          </p:cNvPr>
          <p:cNvSpPr>
            <a:spLocks noGrp="1"/>
          </p:cNvSpPr>
          <p:nvPr>
            <p:ph type="body" sz="quarter" idx="4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Consumption logs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Clickstream and devices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Marketing campaign responses</a:t>
            </a:r>
          </a:p>
        </p:txBody>
      </p:sp>
      <p:sp>
        <p:nvSpPr>
          <p:cNvPr id="27" name="Text Placeholder 26">
            <a:extLst>
              <a:ext uri="{FF2B5EF4-FFF2-40B4-BE49-F238E27FC236}">
                <a16:creationId xmlns:a16="http://schemas.microsoft.com/office/drawing/2014/main" id="{5644077D-C85D-4232-B081-6F60CB9FB57B}"/>
              </a:ext>
            </a:extLst>
          </p:cNvPr>
          <p:cNvSpPr>
            <a:spLocks noGrp="1"/>
          </p:cNvSpPr>
          <p:nvPr>
            <p:ph type="body" sz="quarter" idx="42"/>
          </p:nvPr>
        </p:nvSpPr>
        <p:spPr/>
        <p:txBody>
          <a:bodyPr vert="horz" wrap="square" lIns="91440" tIns="45720" rIns="91440" bIns="45720" rtlCol="0">
            <a:spAutoFit/>
          </a:bodyPr>
          <a:lstStyle/>
          <a:p>
            <a:r>
              <a:rPr lang="en-US">
                <a:latin typeface="+mj-lt"/>
                <a:sym typeface="Source Sans Pro"/>
              </a:rPr>
              <a:t>Personalized recommendations</a:t>
            </a:r>
          </a:p>
          <a:p>
            <a:endParaRPr lang="en-US">
              <a:latin typeface="+mj-lt"/>
            </a:endParaRPr>
          </a:p>
        </p:txBody>
      </p:sp>
      <p:sp>
        <p:nvSpPr>
          <p:cNvPr id="28" name="Text Placeholder 27">
            <a:extLst>
              <a:ext uri="{FF2B5EF4-FFF2-40B4-BE49-F238E27FC236}">
                <a16:creationId xmlns:a16="http://schemas.microsoft.com/office/drawing/2014/main" id="{9CE38DBA-C509-4DBE-9B67-0DA6BE143A49}"/>
              </a:ext>
            </a:extLst>
          </p:cNvPr>
          <p:cNvSpPr>
            <a:spLocks noGrp="1"/>
          </p:cNvSpPr>
          <p:nvPr>
            <p:ph type="body" sz="quarter" idx="43"/>
          </p:nvPr>
        </p:nvSpPr>
        <p:spPr/>
        <p:txBody>
          <a:bodyPr vert="horz" wrap="square" lIns="91440" tIns="45720" rIns="91440" bIns="45720" rtlCol="0">
            <a:spAutoFit/>
          </a:bodyPr>
          <a:lstStyle/>
          <a:p>
            <a:r>
              <a:rPr lang="en-US">
                <a:latin typeface="+mj-lt"/>
                <a:sym typeface="Source Sans Pro"/>
              </a:rPr>
              <a:t>Effective</a:t>
            </a:r>
            <a:br>
              <a:rPr lang="en-US">
                <a:latin typeface="+mj-lt"/>
                <a:sym typeface="Source Sans Pro"/>
              </a:rPr>
            </a:br>
            <a:r>
              <a:rPr lang="en-US">
                <a:latin typeface="+mj-lt"/>
                <a:sym typeface="Source Sans Pro"/>
              </a:rPr>
              <a:t>customer retention</a:t>
            </a:r>
          </a:p>
        </p:txBody>
      </p:sp>
      <p:sp>
        <p:nvSpPr>
          <p:cNvPr id="718" name="Text Placeholder 717">
            <a:extLst>
              <a:ext uri="{FF2B5EF4-FFF2-40B4-BE49-F238E27FC236}">
                <a16:creationId xmlns:a16="http://schemas.microsoft.com/office/drawing/2014/main" id="{D7DBF904-B85D-4749-9FE5-4D212E73FA5E}"/>
              </a:ext>
            </a:extLst>
          </p:cNvPr>
          <p:cNvSpPr>
            <a:spLocks noGrp="1"/>
          </p:cNvSpPr>
          <p:nvPr>
            <p:ph type="body" sz="quarter" idx="44"/>
          </p:nvPr>
        </p:nvSpPr>
        <p:spPr/>
        <p:txBody>
          <a:bodyPr vert="horz" wrap="square" lIns="91440" tIns="45720" rIns="91440" bIns="45720" rtlCol="0">
            <a:spAutoFit/>
          </a:bodyPr>
          <a:lstStyle/>
          <a:p>
            <a:r>
              <a:rPr lang="en-US">
                <a:latin typeface="+mj-lt"/>
              </a:rPr>
              <a:t>Information</a:t>
            </a:r>
            <a:br>
              <a:rPr lang="en-US">
                <a:latin typeface="+mj-lt"/>
              </a:rPr>
            </a:br>
            <a:r>
              <a:rPr lang="en-US">
                <a:latin typeface="+mj-lt"/>
              </a:rPr>
              <a:t>optimization</a:t>
            </a:r>
          </a:p>
        </p:txBody>
      </p:sp>
      <p:sp>
        <p:nvSpPr>
          <p:cNvPr id="30" name="Text Placeholder 29">
            <a:extLst>
              <a:ext uri="{FF2B5EF4-FFF2-40B4-BE49-F238E27FC236}">
                <a16:creationId xmlns:a16="http://schemas.microsoft.com/office/drawing/2014/main" id="{8B086965-82D1-42F0-9AA5-DAA7F5BFFAD7}"/>
              </a:ext>
            </a:extLst>
          </p:cNvPr>
          <p:cNvSpPr>
            <a:spLocks noGrp="1"/>
          </p:cNvSpPr>
          <p:nvPr>
            <p:ph type="body" sz="quarter" idx="45"/>
          </p:nvPr>
        </p:nvSpPr>
        <p:spPr/>
        <p:txBody>
          <a:bodyPr vert="horz" wrap="square" lIns="91440" tIns="45720" rIns="91440" bIns="45720" rtlCol="0">
            <a:spAutoFit/>
          </a:bodyPr>
          <a:lstStyle/>
          <a:p>
            <a:r>
              <a:rPr lang="en-US">
                <a:latin typeface="+mj-lt"/>
                <a:sym typeface="Source Sans Pro"/>
              </a:rPr>
              <a:t>Inventory</a:t>
            </a:r>
            <a:br>
              <a:rPr lang="en-US">
                <a:latin typeface="+mj-lt"/>
                <a:sym typeface="Source Sans Pro"/>
              </a:rPr>
            </a:br>
            <a:r>
              <a:rPr lang="en-US">
                <a:latin typeface="+mj-lt"/>
                <a:sym typeface="Source Sans Pro"/>
              </a:rPr>
              <a:t>allocation</a:t>
            </a:r>
          </a:p>
        </p:txBody>
      </p:sp>
      <p:sp>
        <p:nvSpPr>
          <p:cNvPr id="31" name="Text Placeholder 30">
            <a:extLst>
              <a:ext uri="{FF2B5EF4-FFF2-40B4-BE49-F238E27FC236}">
                <a16:creationId xmlns:a16="http://schemas.microsoft.com/office/drawing/2014/main" id="{DF504D1B-E7B2-4657-8458-0FF3DA7DDB40}"/>
              </a:ext>
            </a:extLst>
          </p:cNvPr>
          <p:cNvSpPr>
            <a:spLocks noGrp="1"/>
          </p:cNvSpPr>
          <p:nvPr>
            <p:ph type="body" sz="quarter" idx="46"/>
          </p:nvPr>
        </p:nvSpPr>
        <p:spPr/>
        <p:txBody>
          <a:bodyPr vert="horz" wrap="square" lIns="91440" tIns="45720" rIns="91440" bIns="45720" rtlCol="0">
            <a:spAutoFit/>
          </a:bodyPr>
          <a:lstStyle/>
          <a:p>
            <a:r>
              <a:rPr lang="en-US">
                <a:latin typeface="+mj-lt"/>
                <a:sym typeface="Source Sans Pro"/>
              </a:rPr>
              <a:t>Consumer engagement analysis</a:t>
            </a:r>
          </a:p>
        </p:txBody>
      </p:sp>
      <p:sp>
        <p:nvSpPr>
          <p:cNvPr id="738" name="Shape 738"/>
          <p:cNvSpPr txBox="1">
            <a:spLocks noGrp="1"/>
          </p:cNvSpPr>
          <p:nvPr>
            <p:ph type="title"/>
          </p:nvPr>
        </p:nvSpPr>
        <p:spPr/>
        <p:txBody>
          <a:bodyPr vert="horz" wrap="square" lIns="0" tIns="164592" rIns="0" bIns="0" rtlCol="0" anchor="t">
            <a:noAutofit/>
          </a:bodyPr>
          <a:lstStyle/>
          <a:p>
            <a:pPr defTabSz="932742">
              <a:lnSpc>
                <a:spcPct val="100000"/>
              </a:lnSpc>
            </a:pPr>
            <a:r>
              <a:rPr lang="en-US" sz="3600" b="1" spc="-50">
                <a:gradFill>
                  <a:gsLst>
                    <a:gs pos="1250">
                      <a:schemeClr val="tx1"/>
                    </a:gs>
                    <a:gs pos="100000">
                      <a:schemeClr val="tx1"/>
                    </a:gs>
                  </a:gsLst>
                  <a:lin ang="5400000" scaled="0"/>
                </a:gradFill>
                <a:sym typeface="Source Sans Pro"/>
              </a:rPr>
              <a:t>Media and entertainment use cases</a:t>
            </a:r>
          </a:p>
        </p:txBody>
      </p:sp>
      <p:grpSp>
        <p:nvGrpSpPr>
          <p:cNvPr id="97" name="Group 96">
            <a:extLst>
              <a:ext uri="{FF2B5EF4-FFF2-40B4-BE49-F238E27FC236}">
                <a16:creationId xmlns:a16="http://schemas.microsoft.com/office/drawing/2014/main" id="{8471B12A-AB4A-42B9-B2F5-9A45313F5882}"/>
              </a:ext>
            </a:extLst>
          </p:cNvPr>
          <p:cNvGrpSpPr/>
          <p:nvPr/>
        </p:nvGrpSpPr>
        <p:grpSpPr>
          <a:xfrm>
            <a:off x="5940963" y="3060448"/>
            <a:ext cx="302425" cy="350343"/>
            <a:chOff x="7682678" y="3568950"/>
            <a:chExt cx="1278317" cy="1480857"/>
          </a:xfrm>
        </p:grpSpPr>
        <p:grpSp>
          <p:nvGrpSpPr>
            <p:cNvPr id="98" name="Group 97">
              <a:extLst>
                <a:ext uri="{FF2B5EF4-FFF2-40B4-BE49-F238E27FC236}">
                  <a16:creationId xmlns:a16="http://schemas.microsoft.com/office/drawing/2014/main" id="{2C0EB69C-A548-4F2C-BF65-037983C2E3C8}"/>
                </a:ext>
              </a:extLst>
            </p:cNvPr>
            <p:cNvGrpSpPr/>
            <p:nvPr/>
          </p:nvGrpSpPr>
          <p:grpSpPr>
            <a:xfrm>
              <a:off x="7828962" y="4132106"/>
              <a:ext cx="545756" cy="766540"/>
              <a:chOff x="7735005" y="4099729"/>
              <a:chExt cx="595834" cy="836877"/>
            </a:xfrm>
          </p:grpSpPr>
          <p:sp>
            <p:nvSpPr>
              <p:cNvPr id="101" name="Freeform 21">
                <a:extLst>
                  <a:ext uri="{FF2B5EF4-FFF2-40B4-BE49-F238E27FC236}">
                    <a16:creationId xmlns:a16="http://schemas.microsoft.com/office/drawing/2014/main" id="{77115577-3DAA-495A-9EBF-875F5E1BE655}"/>
                  </a:ext>
                </a:extLst>
              </p:cNvPr>
              <p:cNvSpPr>
                <a:spLocks/>
              </p:cNvSpPr>
              <p:nvPr/>
            </p:nvSpPr>
            <p:spPr bwMode="auto">
              <a:xfrm>
                <a:off x="7735005" y="4099729"/>
                <a:ext cx="0" cy="19229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362D8BB7-45F8-4FEE-BBE0-AE34749A27A5}"/>
                  </a:ext>
                </a:extLst>
              </p:cNvPr>
              <p:cNvSpPr>
                <a:spLocks/>
              </p:cNvSpPr>
              <p:nvPr/>
            </p:nvSpPr>
            <p:spPr bwMode="auto">
              <a:xfrm>
                <a:off x="8095214" y="4099729"/>
                <a:ext cx="0" cy="192292"/>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24">
                <a:extLst>
                  <a:ext uri="{FF2B5EF4-FFF2-40B4-BE49-F238E27FC236}">
                    <a16:creationId xmlns:a16="http://schemas.microsoft.com/office/drawing/2014/main" id="{B0BBA1A5-CF51-41BC-8FB9-E9D11ED54899}"/>
                  </a:ext>
                </a:extLst>
              </p:cNvPr>
              <p:cNvSpPr>
                <a:spLocks/>
              </p:cNvSpPr>
              <p:nvPr/>
            </p:nvSpPr>
            <p:spPr bwMode="auto">
              <a:xfrm>
                <a:off x="7851463" y="4099729"/>
                <a:ext cx="127292" cy="195000"/>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25">
                <a:extLst>
                  <a:ext uri="{FF2B5EF4-FFF2-40B4-BE49-F238E27FC236}">
                    <a16:creationId xmlns:a16="http://schemas.microsoft.com/office/drawing/2014/main" id="{0B8D34FA-0F4C-46A5-B03C-F81FAC4E7F88}"/>
                  </a:ext>
                </a:extLst>
              </p:cNvPr>
              <p:cNvSpPr>
                <a:spLocks/>
              </p:cNvSpPr>
              <p:nvPr/>
            </p:nvSpPr>
            <p:spPr bwMode="auto">
              <a:xfrm>
                <a:off x="8211672" y="4099729"/>
                <a:ext cx="119167" cy="195000"/>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C5BCEAB2-30CA-49B2-BDA4-434B500C1B71}"/>
                  </a:ext>
                </a:extLst>
              </p:cNvPr>
              <p:cNvSpPr>
                <a:spLocks/>
              </p:cNvSpPr>
              <p:nvPr/>
            </p:nvSpPr>
            <p:spPr bwMode="auto">
              <a:xfrm>
                <a:off x="7735005" y="4741606"/>
                <a:ext cx="0" cy="19500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50A29829-1981-4F5D-926A-7A2203F026AF}"/>
                  </a:ext>
                </a:extLst>
              </p:cNvPr>
              <p:cNvSpPr>
                <a:spLocks/>
              </p:cNvSpPr>
              <p:nvPr/>
            </p:nvSpPr>
            <p:spPr bwMode="auto">
              <a:xfrm>
                <a:off x="8095214" y="4741606"/>
                <a:ext cx="0" cy="195000"/>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48F9BEA4-C5B1-49B4-8B78-B4198CD88AB9}"/>
                  </a:ext>
                </a:extLst>
              </p:cNvPr>
              <p:cNvSpPr>
                <a:spLocks/>
              </p:cNvSpPr>
              <p:nvPr/>
            </p:nvSpPr>
            <p:spPr bwMode="auto">
              <a:xfrm>
                <a:off x="7851463" y="4741606"/>
                <a:ext cx="127292" cy="195000"/>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31">
                <a:extLst>
                  <a:ext uri="{FF2B5EF4-FFF2-40B4-BE49-F238E27FC236}">
                    <a16:creationId xmlns:a16="http://schemas.microsoft.com/office/drawing/2014/main" id="{1A7D48C2-C11B-457B-A95E-B0B168693978}"/>
                  </a:ext>
                </a:extLst>
              </p:cNvPr>
              <p:cNvSpPr>
                <a:spLocks/>
              </p:cNvSpPr>
              <p:nvPr/>
            </p:nvSpPr>
            <p:spPr bwMode="auto">
              <a:xfrm>
                <a:off x="8211672" y="4741606"/>
                <a:ext cx="119167" cy="195000"/>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33">
                <a:extLst>
                  <a:ext uri="{FF2B5EF4-FFF2-40B4-BE49-F238E27FC236}">
                    <a16:creationId xmlns:a16="http://schemas.microsoft.com/office/drawing/2014/main" id="{921FE0B5-DD69-4445-8E30-A43BAA59E5DE}"/>
                  </a:ext>
                </a:extLst>
              </p:cNvPr>
              <p:cNvSpPr>
                <a:spLocks/>
              </p:cNvSpPr>
              <p:nvPr/>
            </p:nvSpPr>
            <p:spPr bwMode="auto">
              <a:xfrm>
                <a:off x="7978755" y="4430146"/>
                <a:ext cx="0" cy="18416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34">
                <a:extLst>
                  <a:ext uri="{FF2B5EF4-FFF2-40B4-BE49-F238E27FC236}">
                    <a16:creationId xmlns:a16="http://schemas.microsoft.com/office/drawing/2014/main" id="{B7CB6162-4C99-4111-A4B3-7E17E7B4CB50}"/>
                  </a:ext>
                </a:extLst>
              </p:cNvPr>
              <p:cNvSpPr>
                <a:spLocks/>
              </p:cNvSpPr>
              <p:nvPr/>
            </p:nvSpPr>
            <p:spPr bwMode="auto">
              <a:xfrm>
                <a:off x="8330839" y="4430146"/>
                <a:ext cx="0" cy="184167"/>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35">
                <a:extLst>
                  <a:ext uri="{FF2B5EF4-FFF2-40B4-BE49-F238E27FC236}">
                    <a16:creationId xmlns:a16="http://schemas.microsoft.com/office/drawing/2014/main" id="{DD9FB18B-E79B-4FE8-80B7-D2E37569D3E6}"/>
                  </a:ext>
                </a:extLst>
              </p:cNvPr>
              <p:cNvSpPr>
                <a:spLocks/>
              </p:cNvSpPr>
              <p:nvPr/>
            </p:nvSpPr>
            <p:spPr bwMode="auto">
              <a:xfrm>
                <a:off x="7735005" y="4430146"/>
                <a:ext cx="124584" cy="19229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36">
                <a:extLst>
                  <a:ext uri="{FF2B5EF4-FFF2-40B4-BE49-F238E27FC236}">
                    <a16:creationId xmlns:a16="http://schemas.microsoft.com/office/drawing/2014/main" id="{0E39910E-8DC3-47E7-9E7C-6455538E326A}"/>
                  </a:ext>
                </a:extLst>
              </p:cNvPr>
              <p:cNvSpPr>
                <a:spLocks/>
              </p:cNvSpPr>
              <p:nvPr/>
            </p:nvSpPr>
            <p:spPr bwMode="auto">
              <a:xfrm>
                <a:off x="8095214" y="4430146"/>
                <a:ext cx="121875" cy="192292"/>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99" name="Arc 98">
              <a:extLst>
                <a:ext uri="{FF2B5EF4-FFF2-40B4-BE49-F238E27FC236}">
                  <a16:creationId xmlns:a16="http://schemas.microsoft.com/office/drawing/2014/main" id="{C3B27522-19A3-4E5E-8F54-BFCCAC5F802E}"/>
                </a:ext>
              </a:extLst>
            </p:cNvPr>
            <p:cNvSpPr/>
            <p:nvPr/>
          </p:nvSpPr>
          <p:spPr bwMode="auto">
            <a:xfrm>
              <a:off x="8053457" y="3568950"/>
              <a:ext cx="907538" cy="907531"/>
            </a:xfrm>
            <a:prstGeom prst="arc">
              <a:avLst>
                <a:gd name="adj1" fmla="val 11796011"/>
                <a:gd name="adj2" fmla="val 5325615"/>
              </a:avLst>
            </a:prstGeom>
            <a:noFill/>
            <a:ln w="15875" cap="flat" cmpd="sng" algn="ctr">
              <a:solidFill>
                <a:schemeClr val="tx1"/>
              </a:solidFill>
              <a:prstDash val="solid"/>
              <a:round/>
              <a:headEnd type="oval" w="sm" len="sm"/>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F3F7539A-45DA-4668-9A28-14CFA01FF9EE}"/>
                </a:ext>
              </a:extLst>
            </p:cNvPr>
            <p:cNvSpPr/>
            <p:nvPr/>
          </p:nvSpPr>
          <p:spPr bwMode="auto">
            <a:xfrm>
              <a:off x="7682678" y="3746737"/>
              <a:ext cx="833941" cy="1303070"/>
            </a:xfrm>
            <a:custGeom>
              <a:avLst/>
              <a:gdLst>
                <a:gd name="connsiteX0" fmla="*/ 252904 w 833941"/>
                <a:gd name="connsiteY0" fmla="*/ 0 h 1303070"/>
                <a:gd name="connsiteX1" fmla="*/ 581038 w 833941"/>
                <a:gd name="connsiteY1" fmla="*/ 0 h 1303070"/>
                <a:gd name="connsiteX2" fmla="*/ 833941 w 833941"/>
                <a:gd name="connsiteY2" fmla="*/ 222090 h 1303070"/>
                <a:gd name="connsiteX3" fmla="*/ 833941 w 833941"/>
                <a:gd name="connsiteY3" fmla="*/ 1303070 h 1303070"/>
                <a:gd name="connsiteX4" fmla="*/ 0 w 833941"/>
                <a:gd name="connsiteY4" fmla="*/ 1303070 h 1303070"/>
                <a:gd name="connsiteX5" fmla="*/ 0 w 833941"/>
                <a:gd name="connsiteY5" fmla="*/ 222090 h 1303070"/>
                <a:gd name="connsiteX6" fmla="*/ 252904 w 833941"/>
                <a:gd name="connsiteY6" fmla="*/ 0 h 1303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3941" h="1303070">
                  <a:moveTo>
                    <a:pt x="252904" y="0"/>
                  </a:moveTo>
                  <a:lnTo>
                    <a:pt x="581038" y="0"/>
                  </a:lnTo>
                  <a:lnTo>
                    <a:pt x="833941" y="222090"/>
                  </a:lnTo>
                  <a:lnTo>
                    <a:pt x="833941" y="1303070"/>
                  </a:lnTo>
                  <a:lnTo>
                    <a:pt x="0" y="1303070"/>
                  </a:lnTo>
                  <a:lnTo>
                    <a:pt x="0" y="222090"/>
                  </a:lnTo>
                  <a:lnTo>
                    <a:pt x="252904" y="0"/>
                  </a:lnTo>
                  <a:close/>
                </a:path>
              </a:pathLst>
            </a:custGeom>
            <a:noFill/>
            <a:ln w="15875" cap="rnd">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4" name="Group 113">
            <a:extLst>
              <a:ext uri="{FF2B5EF4-FFF2-40B4-BE49-F238E27FC236}">
                <a16:creationId xmlns:a16="http://schemas.microsoft.com/office/drawing/2014/main" id="{821D31D2-23A8-4CBF-B5B8-CD980ADE55F9}"/>
              </a:ext>
            </a:extLst>
          </p:cNvPr>
          <p:cNvGrpSpPr/>
          <p:nvPr/>
        </p:nvGrpSpPr>
        <p:grpSpPr>
          <a:xfrm>
            <a:off x="3541109" y="3062683"/>
            <a:ext cx="406740" cy="345874"/>
            <a:chOff x="7053501" y="3597930"/>
            <a:chExt cx="815469" cy="693438"/>
          </a:xfrm>
        </p:grpSpPr>
        <p:sp>
          <p:nvSpPr>
            <p:cNvPr id="115" name="ShoppingCart_E7BF">
              <a:extLst>
                <a:ext uri="{FF2B5EF4-FFF2-40B4-BE49-F238E27FC236}">
                  <a16:creationId xmlns:a16="http://schemas.microsoft.com/office/drawing/2014/main" id="{D436C66B-DBAD-442E-862B-0720BADF27FD}"/>
                </a:ext>
              </a:extLst>
            </p:cNvPr>
            <p:cNvSpPr>
              <a:spLocks noChangeAspect="1" noEditPoints="1"/>
            </p:cNvSpPr>
            <p:nvPr/>
          </p:nvSpPr>
          <p:spPr bwMode="auto">
            <a:xfrm>
              <a:off x="7053501" y="3597930"/>
              <a:ext cx="815469" cy="693438"/>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16" name="Freeform 5">
              <a:extLst>
                <a:ext uri="{FF2B5EF4-FFF2-40B4-BE49-F238E27FC236}">
                  <a16:creationId xmlns:a16="http://schemas.microsoft.com/office/drawing/2014/main" id="{85528BB4-5774-4AE3-A4C2-2380F82C5CDF}"/>
                </a:ext>
              </a:extLst>
            </p:cNvPr>
            <p:cNvSpPr>
              <a:spLocks noEditPoints="1"/>
            </p:cNvSpPr>
            <p:nvPr/>
          </p:nvSpPr>
          <p:spPr bwMode="auto">
            <a:xfrm>
              <a:off x="7437227" y="3762384"/>
              <a:ext cx="175969" cy="19661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EC51BDB6-36C7-4242-889F-92ABE58D6FC7}"/>
              </a:ext>
            </a:extLst>
          </p:cNvPr>
          <p:cNvGrpSpPr/>
          <p:nvPr/>
        </p:nvGrpSpPr>
        <p:grpSpPr>
          <a:xfrm>
            <a:off x="8166941" y="3060080"/>
            <a:ext cx="559158" cy="351078"/>
            <a:chOff x="8945115" y="3682264"/>
            <a:chExt cx="1334584" cy="837944"/>
          </a:xfrm>
        </p:grpSpPr>
        <p:grpSp>
          <p:nvGrpSpPr>
            <p:cNvPr id="118" name="Group 117">
              <a:extLst>
                <a:ext uri="{FF2B5EF4-FFF2-40B4-BE49-F238E27FC236}">
                  <a16:creationId xmlns:a16="http://schemas.microsoft.com/office/drawing/2014/main" id="{FF1AE3F1-584F-4A98-8971-82E87245D3C4}"/>
                </a:ext>
              </a:extLst>
            </p:cNvPr>
            <p:cNvGrpSpPr/>
            <p:nvPr/>
          </p:nvGrpSpPr>
          <p:grpSpPr>
            <a:xfrm>
              <a:off x="8945115" y="3682264"/>
              <a:ext cx="983639" cy="837944"/>
              <a:chOff x="3097731" y="3411002"/>
              <a:chExt cx="3912131" cy="3332680"/>
            </a:xfrm>
          </p:grpSpPr>
          <p:sp>
            <p:nvSpPr>
              <p:cNvPr id="125" name="Freeform: Shape 399">
                <a:extLst>
                  <a:ext uri="{FF2B5EF4-FFF2-40B4-BE49-F238E27FC236}">
                    <a16:creationId xmlns:a16="http://schemas.microsoft.com/office/drawing/2014/main" id="{B106E032-84F7-4958-A105-14EB7A4BEBC1}"/>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6" name="Group 125">
                <a:extLst>
                  <a:ext uri="{FF2B5EF4-FFF2-40B4-BE49-F238E27FC236}">
                    <a16:creationId xmlns:a16="http://schemas.microsoft.com/office/drawing/2014/main" id="{69C81B52-81BB-4F19-989C-0717157299DE}"/>
                  </a:ext>
                </a:extLst>
              </p:cNvPr>
              <p:cNvGrpSpPr/>
              <p:nvPr/>
            </p:nvGrpSpPr>
            <p:grpSpPr>
              <a:xfrm>
                <a:off x="3558863" y="3838170"/>
                <a:ext cx="2873016" cy="2905512"/>
                <a:chOff x="3440120" y="3859753"/>
                <a:chExt cx="2873016" cy="2905512"/>
              </a:xfrm>
            </p:grpSpPr>
            <p:sp>
              <p:nvSpPr>
                <p:cNvPr id="127" name="Freeform: Shape 935">
                  <a:extLst>
                    <a:ext uri="{FF2B5EF4-FFF2-40B4-BE49-F238E27FC236}">
                      <a16:creationId xmlns:a16="http://schemas.microsoft.com/office/drawing/2014/main" id="{054C236C-59EC-4F6C-8643-84CCFC74EA9C}"/>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936">
                  <a:extLst>
                    <a:ext uri="{FF2B5EF4-FFF2-40B4-BE49-F238E27FC236}">
                      <a16:creationId xmlns:a16="http://schemas.microsoft.com/office/drawing/2014/main" id="{766C2FD1-CEA9-4207-A610-D0269BFC0EAD}"/>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937">
                  <a:extLst>
                    <a:ext uri="{FF2B5EF4-FFF2-40B4-BE49-F238E27FC236}">
                      <a16:creationId xmlns:a16="http://schemas.microsoft.com/office/drawing/2014/main" id="{ACD16F27-DF46-4594-BCE0-98F8B195457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938">
                  <a:extLst>
                    <a:ext uri="{FF2B5EF4-FFF2-40B4-BE49-F238E27FC236}">
                      <a16:creationId xmlns:a16="http://schemas.microsoft.com/office/drawing/2014/main" id="{51964C39-D586-4042-97F7-9711C5949AD4}"/>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939">
                  <a:extLst>
                    <a:ext uri="{FF2B5EF4-FFF2-40B4-BE49-F238E27FC236}">
                      <a16:creationId xmlns:a16="http://schemas.microsoft.com/office/drawing/2014/main" id="{22468895-12B5-4315-A6C0-64064E3EDECA}"/>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940">
                  <a:extLst>
                    <a:ext uri="{FF2B5EF4-FFF2-40B4-BE49-F238E27FC236}">
                      <a16:creationId xmlns:a16="http://schemas.microsoft.com/office/drawing/2014/main" id="{8B2014BE-1C32-4A56-86EA-F91D334616E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941">
                  <a:extLst>
                    <a:ext uri="{FF2B5EF4-FFF2-40B4-BE49-F238E27FC236}">
                      <a16:creationId xmlns:a16="http://schemas.microsoft.com/office/drawing/2014/main" id="{2BA03435-C999-4A6D-AA26-DDDEDEBE9CC8}"/>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942">
                  <a:extLst>
                    <a:ext uri="{FF2B5EF4-FFF2-40B4-BE49-F238E27FC236}">
                      <a16:creationId xmlns:a16="http://schemas.microsoft.com/office/drawing/2014/main" id="{707D87A1-3DA6-4509-8C5B-D3E84D8F9C0B}"/>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943">
                  <a:extLst>
                    <a:ext uri="{FF2B5EF4-FFF2-40B4-BE49-F238E27FC236}">
                      <a16:creationId xmlns:a16="http://schemas.microsoft.com/office/drawing/2014/main" id="{6BED5A1A-4531-4DC8-B7D0-A76230C1A803}"/>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944">
                  <a:extLst>
                    <a:ext uri="{FF2B5EF4-FFF2-40B4-BE49-F238E27FC236}">
                      <a16:creationId xmlns:a16="http://schemas.microsoft.com/office/drawing/2014/main" id="{09D6AD53-53EF-4BFA-ABCA-A140643ED64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5875"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a:extLst>
                <a:ext uri="{FF2B5EF4-FFF2-40B4-BE49-F238E27FC236}">
                  <a16:creationId xmlns:a16="http://schemas.microsoft.com/office/drawing/2014/main" id="{AB4EFE08-DD3C-4F7F-A6F0-4DCE6E5A76EB}"/>
                </a:ext>
              </a:extLst>
            </p:cNvPr>
            <p:cNvGrpSpPr/>
            <p:nvPr/>
          </p:nvGrpSpPr>
          <p:grpSpPr>
            <a:xfrm>
              <a:off x="9721782" y="3922763"/>
              <a:ext cx="557917" cy="596697"/>
              <a:chOff x="9250363" y="2803525"/>
              <a:chExt cx="708025" cy="757238"/>
            </a:xfrm>
          </p:grpSpPr>
          <p:cxnSp>
            <p:nvCxnSpPr>
              <p:cNvPr id="120" name="Straight Connector 119">
                <a:extLst>
                  <a:ext uri="{FF2B5EF4-FFF2-40B4-BE49-F238E27FC236}">
                    <a16:creationId xmlns:a16="http://schemas.microsoft.com/office/drawing/2014/main" id="{19CA724B-4550-4C64-A1C6-A7159DE8D6E6}"/>
                  </a:ext>
                </a:extLst>
              </p:cNvPr>
              <p:cNvCxnSpPr>
                <a:cxnSpLocks/>
              </p:cNvCxnSpPr>
              <p:nvPr/>
            </p:nvCxnSpPr>
            <p:spPr>
              <a:xfrm>
                <a:off x="9250363" y="3409950"/>
                <a:ext cx="0" cy="150813"/>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5D544EF-A6F3-4208-B9A7-70D7E1817929}"/>
                  </a:ext>
                </a:extLst>
              </p:cNvPr>
              <p:cNvCxnSpPr>
                <a:cxnSpLocks/>
              </p:cNvCxnSpPr>
              <p:nvPr/>
            </p:nvCxnSpPr>
            <p:spPr>
              <a:xfrm>
                <a:off x="9427370" y="3257550"/>
                <a:ext cx="0" cy="303213"/>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EA20162-C399-48C8-BEE4-4821332A8EA5}"/>
                  </a:ext>
                </a:extLst>
              </p:cNvPr>
              <p:cNvCxnSpPr>
                <a:cxnSpLocks/>
              </p:cNvCxnSpPr>
              <p:nvPr/>
            </p:nvCxnSpPr>
            <p:spPr>
              <a:xfrm>
                <a:off x="9604376" y="3106738"/>
                <a:ext cx="0" cy="45402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E87CDF2-60B8-433E-916E-2656995A0675}"/>
                  </a:ext>
                </a:extLst>
              </p:cNvPr>
              <p:cNvCxnSpPr>
                <a:cxnSpLocks/>
              </p:cNvCxnSpPr>
              <p:nvPr/>
            </p:nvCxnSpPr>
            <p:spPr>
              <a:xfrm>
                <a:off x="9781383" y="2954338"/>
                <a:ext cx="0" cy="60642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06D328B-4DBA-4545-89A1-45FFC5B92987}"/>
                  </a:ext>
                </a:extLst>
              </p:cNvPr>
              <p:cNvCxnSpPr>
                <a:cxnSpLocks/>
              </p:cNvCxnSpPr>
              <p:nvPr/>
            </p:nvCxnSpPr>
            <p:spPr>
              <a:xfrm flipV="1">
                <a:off x="9958388" y="2803525"/>
                <a:ext cx="0" cy="757238"/>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7" name="Group 136">
            <a:extLst>
              <a:ext uri="{FF2B5EF4-FFF2-40B4-BE49-F238E27FC236}">
                <a16:creationId xmlns:a16="http://schemas.microsoft.com/office/drawing/2014/main" id="{0961354A-039F-4D70-B477-41504BEAC8FE}"/>
              </a:ext>
            </a:extLst>
          </p:cNvPr>
          <p:cNvGrpSpPr/>
          <p:nvPr/>
        </p:nvGrpSpPr>
        <p:grpSpPr>
          <a:xfrm>
            <a:off x="10572404" y="3058213"/>
            <a:ext cx="459647" cy="354813"/>
            <a:chOff x="1995052" y="4339012"/>
            <a:chExt cx="840681" cy="648942"/>
          </a:xfrm>
        </p:grpSpPr>
        <p:grpSp>
          <p:nvGrpSpPr>
            <p:cNvPr id="138" name="Group 137">
              <a:extLst>
                <a:ext uri="{FF2B5EF4-FFF2-40B4-BE49-F238E27FC236}">
                  <a16:creationId xmlns:a16="http://schemas.microsoft.com/office/drawing/2014/main" id="{67F52914-150F-4CAC-BE66-12A51EC6EDDC}"/>
                </a:ext>
              </a:extLst>
            </p:cNvPr>
            <p:cNvGrpSpPr/>
            <p:nvPr/>
          </p:nvGrpSpPr>
          <p:grpSpPr>
            <a:xfrm>
              <a:off x="2523833" y="4677320"/>
              <a:ext cx="311900" cy="310634"/>
              <a:chOff x="2774291" y="4335942"/>
              <a:chExt cx="311900" cy="310634"/>
            </a:xfrm>
          </p:grpSpPr>
          <p:sp>
            <p:nvSpPr>
              <p:cNvPr id="160" name="retail">
                <a:extLst>
                  <a:ext uri="{FF2B5EF4-FFF2-40B4-BE49-F238E27FC236}">
                    <a16:creationId xmlns:a16="http://schemas.microsoft.com/office/drawing/2014/main" id="{798AB8DD-FB29-4FA5-9356-4F47E7DC0864}"/>
                  </a:ext>
                </a:extLst>
              </p:cNvPr>
              <p:cNvSpPr>
                <a:spLocks noChangeAspect="1" noEditPoints="1"/>
              </p:cNvSpPr>
              <p:nvPr/>
            </p:nvSpPr>
            <p:spPr bwMode="auto">
              <a:xfrm>
                <a:off x="2848283" y="4369249"/>
                <a:ext cx="160131" cy="216360"/>
              </a:xfrm>
              <a:custGeom>
                <a:avLst/>
                <a:gdLst>
                  <a:gd name="T0" fmla="*/ 37 w 190"/>
                  <a:gd name="T1" fmla="*/ 105 h 259"/>
                  <a:gd name="T2" fmla="*/ 53 w 190"/>
                  <a:gd name="T3" fmla="*/ 89 h 259"/>
                  <a:gd name="T4" fmla="*/ 69 w 190"/>
                  <a:gd name="T5" fmla="*/ 105 h 259"/>
                  <a:gd name="T6" fmla="*/ 53 w 190"/>
                  <a:gd name="T7" fmla="*/ 121 h 259"/>
                  <a:gd name="T8" fmla="*/ 37 w 190"/>
                  <a:gd name="T9" fmla="*/ 105 h 259"/>
                  <a:gd name="T10" fmla="*/ 123 w 190"/>
                  <a:gd name="T11" fmla="*/ 105 h 259"/>
                  <a:gd name="T12" fmla="*/ 139 w 190"/>
                  <a:gd name="T13" fmla="*/ 121 h 259"/>
                  <a:gd name="T14" fmla="*/ 155 w 190"/>
                  <a:gd name="T15" fmla="*/ 105 h 259"/>
                  <a:gd name="T16" fmla="*/ 139 w 190"/>
                  <a:gd name="T17" fmla="*/ 89 h 259"/>
                  <a:gd name="T18" fmla="*/ 123 w 190"/>
                  <a:gd name="T19" fmla="*/ 105 h 259"/>
                  <a:gd name="T20" fmla="*/ 10 w 190"/>
                  <a:gd name="T21" fmla="*/ 74 h 259"/>
                  <a:gd name="T22" fmla="*/ 0 w 190"/>
                  <a:gd name="T23" fmla="*/ 259 h 259"/>
                  <a:gd name="T24" fmla="*/ 190 w 190"/>
                  <a:gd name="T25" fmla="*/ 259 h 259"/>
                  <a:gd name="T26" fmla="*/ 179 w 190"/>
                  <a:gd name="T27" fmla="*/ 74 h 259"/>
                  <a:gd name="T28" fmla="*/ 10 w 190"/>
                  <a:gd name="T29" fmla="*/ 74 h 259"/>
                  <a:gd name="T30" fmla="*/ 10 w 190"/>
                  <a:gd name="T31" fmla="*/ 74 h 259"/>
                  <a:gd name="T32" fmla="*/ 139 w 190"/>
                  <a:gd name="T33" fmla="*/ 89 h 259"/>
                  <a:gd name="T34" fmla="*/ 139 w 190"/>
                  <a:gd name="T35" fmla="*/ 35 h 259"/>
                  <a:gd name="T36" fmla="*/ 98 w 190"/>
                  <a:gd name="T37" fmla="*/ 0 h 259"/>
                  <a:gd name="T38" fmla="*/ 53 w 190"/>
                  <a:gd name="T39" fmla="*/ 34 h 259"/>
                  <a:gd name="T40" fmla="*/ 53 w 190"/>
                  <a:gd name="T41" fmla="*/ 8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259">
                    <a:moveTo>
                      <a:pt x="37" y="105"/>
                    </a:moveTo>
                    <a:cubicBezTo>
                      <a:pt x="37" y="96"/>
                      <a:pt x="44" y="89"/>
                      <a:pt x="53" y="89"/>
                    </a:cubicBezTo>
                    <a:cubicBezTo>
                      <a:pt x="61" y="89"/>
                      <a:pt x="69" y="96"/>
                      <a:pt x="69" y="105"/>
                    </a:cubicBezTo>
                    <a:cubicBezTo>
                      <a:pt x="69" y="114"/>
                      <a:pt x="61" y="121"/>
                      <a:pt x="53" y="121"/>
                    </a:cubicBezTo>
                    <a:cubicBezTo>
                      <a:pt x="44" y="121"/>
                      <a:pt x="37" y="114"/>
                      <a:pt x="37" y="105"/>
                    </a:cubicBezTo>
                    <a:close/>
                    <a:moveTo>
                      <a:pt x="123" y="105"/>
                    </a:moveTo>
                    <a:cubicBezTo>
                      <a:pt x="123" y="114"/>
                      <a:pt x="130" y="121"/>
                      <a:pt x="139" y="121"/>
                    </a:cubicBezTo>
                    <a:cubicBezTo>
                      <a:pt x="148" y="121"/>
                      <a:pt x="155" y="114"/>
                      <a:pt x="155" y="105"/>
                    </a:cubicBezTo>
                    <a:cubicBezTo>
                      <a:pt x="155" y="96"/>
                      <a:pt x="148" y="89"/>
                      <a:pt x="139" y="89"/>
                    </a:cubicBezTo>
                    <a:cubicBezTo>
                      <a:pt x="130" y="89"/>
                      <a:pt x="123" y="96"/>
                      <a:pt x="123" y="105"/>
                    </a:cubicBezTo>
                    <a:close/>
                    <a:moveTo>
                      <a:pt x="10" y="74"/>
                    </a:moveTo>
                    <a:cubicBezTo>
                      <a:pt x="0" y="259"/>
                      <a:pt x="0" y="259"/>
                      <a:pt x="0" y="259"/>
                    </a:cubicBezTo>
                    <a:cubicBezTo>
                      <a:pt x="190" y="259"/>
                      <a:pt x="190" y="259"/>
                      <a:pt x="190" y="259"/>
                    </a:cubicBezTo>
                    <a:cubicBezTo>
                      <a:pt x="179" y="74"/>
                      <a:pt x="179" y="74"/>
                      <a:pt x="179" y="74"/>
                    </a:cubicBezTo>
                    <a:cubicBezTo>
                      <a:pt x="10" y="74"/>
                      <a:pt x="10" y="74"/>
                      <a:pt x="10" y="74"/>
                    </a:cubicBezTo>
                    <a:cubicBezTo>
                      <a:pt x="10" y="74"/>
                      <a:pt x="10" y="74"/>
                      <a:pt x="10" y="74"/>
                    </a:cubicBezTo>
                    <a:close/>
                    <a:moveTo>
                      <a:pt x="139" y="89"/>
                    </a:moveTo>
                    <a:cubicBezTo>
                      <a:pt x="139" y="89"/>
                      <a:pt x="139" y="89"/>
                      <a:pt x="139" y="35"/>
                    </a:cubicBezTo>
                    <a:cubicBezTo>
                      <a:pt x="139" y="35"/>
                      <a:pt x="143" y="0"/>
                      <a:pt x="98" y="0"/>
                    </a:cubicBezTo>
                    <a:cubicBezTo>
                      <a:pt x="54" y="0"/>
                      <a:pt x="53" y="34"/>
                      <a:pt x="53" y="34"/>
                    </a:cubicBezTo>
                    <a:cubicBezTo>
                      <a:pt x="53" y="34"/>
                      <a:pt x="53" y="34"/>
                      <a:pt x="53" y="8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61" name="Freeform 5">
                <a:extLst>
                  <a:ext uri="{FF2B5EF4-FFF2-40B4-BE49-F238E27FC236}">
                    <a16:creationId xmlns:a16="http://schemas.microsoft.com/office/drawing/2014/main" id="{4303BE8C-1B6D-44C6-A539-E3DF96064CE4}"/>
                  </a:ext>
                </a:extLst>
              </p:cNvPr>
              <p:cNvSpPr>
                <a:spLocks noEditPoints="1"/>
              </p:cNvSpPr>
              <p:nvPr/>
            </p:nvSpPr>
            <p:spPr bwMode="auto">
              <a:xfrm>
                <a:off x="2774291" y="4335942"/>
                <a:ext cx="311900" cy="310634"/>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39" name="Group 138">
              <a:extLst>
                <a:ext uri="{FF2B5EF4-FFF2-40B4-BE49-F238E27FC236}">
                  <a16:creationId xmlns:a16="http://schemas.microsoft.com/office/drawing/2014/main" id="{C2DF9902-9E08-44F7-BBAE-51FD32A0E6A7}"/>
                </a:ext>
              </a:extLst>
            </p:cNvPr>
            <p:cNvGrpSpPr/>
            <p:nvPr/>
          </p:nvGrpSpPr>
          <p:grpSpPr>
            <a:xfrm>
              <a:off x="2258806" y="4339012"/>
              <a:ext cx="311900" cy="310634"/>
              <a:chOff x="2942046" y="731757"/>
              <a:chExt cx="951188" cy="947326"/>
            </a:xfrm>
          </p:grpSpPr>
          <p:sp>
            <p:nvSpPr>
              <p:cNvPr id="158" name="Freeform 5">
                <a:extLst>
                  <a:ext uri="{FF2B5EF4-FFF2-40B4-BE49-F238E27FC236}">
                    <a16:creationId xmlns:a16="http://schemas.microsoft.com/office/drawing/2014/main" id="{F4CAA398-EB93-430A-9B4C-5A6729388D6F}"/>
                  </a:ext>
                </a:extLst>
              </p:cNvPr>
              <p:cNvSpPr>
                <a:spLocks noEditPoints="1"/>
              </p:cNvSpPr>
              <p:nvPr/>
            </p:nvSpPr>
            <p:spPr bwMode="auto">
              <a:xfrm>
                <a:off x="3132366" y="942949"/>
                <a:ext cx="570548" cy="63748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9" name="Freeform 5">
                <a:extLst>
                  <a:ext uri="{FF2B5EF4-FFF2-40B4-BE49-F238E27FC236}">
                    <a16:creationId xmlns:a16="http://schemas.microsoft.com/office/drawing/2014/main" id="{2F8AF130-8899-4D68-8D73-998CE9EFC0AB}"/>
                  </a:ext>
                </a:extLst>
              </p:cNvPr>
              <p:cNvSpPr>
                <a:spLocks noEditPoints="1"/>
              </p:cNvSpPr>
              <p:nvPr/>
            </p:nvSpPr>
            <p:spPr bwMode="auto">
              <a:xfrm>
                <a:off x="2942046" y="731757"/>
                <a:ext cx="951188" cy="947326"/>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0" name="Straight Connector 139">
              <a:extLst>
                <a:ext uri="{FF2B5EF4-FFF2-40B4-BE49-F238E27FC236}">
                  <a16:creationId xmlns:a16="http://schemas.microsoft.com/office/drawing/2014/main" id="{FCD9270A-5DFA-40A4-8D38-45ABA08793B6}"/>
                </a:ext>
              </a:extLst>
            </p:cNvPr>
            <p:cNvCxnSpPr>
              <a:cxnSpLocks/>
              <a:stCxn id="161" idx="1"/>
              <a:endCxn id="159" idx="5"/>
            </p:cNvCxnSpPr>
            <p:nvPr/>
          </p:nvCxnSpPr>
          <p:spPr>
            <a:xfrm flipH="1" flipV="1">
              <a:off x="2525029" y="4604155"/>
              <a:ext cx="44481" cy="1186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92195EE-36CE-4524-9216-04639CA3A3DA}"/>
                </a:ext>
              </a:extLst>
            </p:cNvPr>
            <p:cNvCxnSpPr>
              <a:cxnSpLocks/>
              <a:stCxn id="159" idx="3"/>
              <a:endCxn id="157" idx="7"/>
            </p:cNvCxnSpPr>
            <p:nvPr/>
          </p:nvCxnSpPr>
          <p:spPr>
            <a:xfrm flipH="1">
              <a:off x="2260189" y="4604155"/>
              <a:ext cx="44294" cy="11866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057FD151-B6F9-4A12-9E09-58F27DD0E140}"/>
                </a:ext>
              </a:extLst>
            </p:cNvPr>
            <p:cNvGrpSpPr/>
            <p:nvPr/>
          </p:nvGrpSpPr>
          <p:grpSpPr>
            <a:xfrm>
              <a:off x="1995052" y="4677329"/>
              <a:ext cx="310627" cy="310625"/>
              <a:chOff x="5857874" y="904874"/>
              <a:chExt cx="1641475" cy="1641475"/>
            </a:xfrm>
          </p:grpSpPr>
          <p:sp>
            <p:nvSpPr>
              <p:cNvPr id="144" name="Freeform 1060">
                <a:extLst>
                  <a:ext uri="{FF2B5EF4-FFF2-40B4-BE49-F238E27FC236}">
                    <a16:creationId xmlns:a16="http://schemas.microsoft.com/office/drawing/2014/main" id="{5B96EABC-F949-465F-BEF6-3ACD6B23DC6B}"/>
                  </a:ext>
                </a:extLst>
              </p:cNvPr>
              <p:cNvSpPr/>
              <p:nvPr/>
            </p:nvSpPr>
            <p:spPr bwMode="auto">
              <a:xfrm>
                <a:off x="6676005" y="942721"/>
                <a:ext cx="222195" cy="363595"/>
              </a:xfrm>
              <a:custGeom>
                <a:avLst/>
                <a:gdLst>
                  <a:gd name="connsiteX0" fmla="*/ 104154 w 222195"/>
                  <a:gd name="connsiteY0" fmla="*/ 0 h 363595"/>
                  <a:gd name="connsiteX1" fmla="*/ 222195 w 222195"/>
                  <a:gd name="connsiteY1" fmla="*/ 111875 h 363595"/>
                  <a:gd name="connsiteX2" fmla="*/ 222195 w 222195"/>
                  <a:gd name="connsiteY2" fmla="*/ 244727 h 363595"/>
                  <a:gd name="connsiteX3" fmla="*/ 104154 w 222195"/>
                  <a:gd name="connsiteY3" fmla="*/ 363595 h 363595"/>
                  <a:gd name="connsiteX4" fmla="*/ 0 w 222195"/>
                  <a:gd name="connsiteY4" fmla="*/ 244727 h 363595"/>
                  <a:gd name="connsiteX5" fmla="*/ 0 w 222195"/>
                  <a:gd name="connsiteY5" fmla="*/ 111875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Freeform 1061">
                <a:extLst>
                  <a:ext uri="{FF2B5EF4-FFF2-40B4-BE49-F238E27FC236}">
                    <a16:creationId xmlns:a16="http://schemas.microsoft.com/office/drawing/2014/main" id="{9079549D-5871-461C-A32C-DD109B8F46D6}"/>
                  </a:ext>
                </a:extLst>
              </p:cNvPr>
              <p:cNvSpPr/>
              <p:nvPr/>
            </p:nvSpPr>
            <p:spPr bwMode="auto">
              <a:xfrm>
                <a:off x="6019393" y="1033883"/>
                <a:ext cx="222320" cy="272432"/>
              </a:xfrm>
              <a:custGeom>
                <a:avLst/>
                <a:gdLst>
                  <a:gd name="connsiteX0" fmla="*/ 217753 w 222320"/>
                  <a:gd name="connsiteY0" fmla="*/ 0 h 272432"/>
                  <a:gd name="connsiteX1" fmla="*/ 222320 w 222320"/>
                  <a:gd name="connsiteY1" fmla="*/ 20712 h 272432"/>
                  <a:gd name="connsiteX2" fmla="*/ 222320 w 222320"/>
                  <a:gd name="connsiteY2" fmla="*/ 153564 h 272432"/>
                  <a:gd name="connsiteX3" fmla="*/ 103647 w 222320"/>
                  <a:gd name="connsiteY3" fmla="*/ 272432 h 272432"/>
                  <a:gd name="connsiteX4" fmla="*/ 18133 w 222320"/>
                  <a:gd name="connsiteY4" fmla="*/ 233975 h 272432"/>
                  <a:gd name="connsiteX5" fmla="*/ 0 w 222320"/>
                  <a:gd name="connsiteY5" fmla="*/ 205596 h 272432"/>
                  <a:gd name="connsiteX6" fmla="*/ 79423 w 222320"/>
                  <a:gd name="connsiteY6" fmla="*/ 109335 h 272432"/>
                  <a:gd name="connsiteX7" fmla="*/ 200757 w 222320"/>
                  <a:gd name="connsiteY7" fmla="*/ 9225 h 272432"/>
                  <a:gd name="connsiteX8" fmla="*/ 217753 w 222320"/>
                  <a:gd name="connsiteY8" fmla="*/ 0 h 272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320" h="272432">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Freeform 1062">
                <a:extLst>
                  <a:ext uri="{FF2B5EF4-FFF2-40B4-BE49-F238E27FC236}">
                    <a16:creationId xmlns:a16="http://schemas.microsoft.com/office/drawing/2014/main" id="{34C8DB53-C798-4AC3-B0CC-DC37F1552EC4}"/>
                  </a:ext>
                </a:extLst>
              </p:cNvPr>
              <p:cNvSpPr/>
              <p:nvPr/>
            </p:nvSpPr>
            <p:spPr bwMode="auto">
              <a:xfrm>
                <a:off x="5858690" y="1558812"/>
                <a:ext cx="160825" cy="358544"/>
              </a:xfrm>
              <a:custGeom>
                <a:avLst/>
                <a:gdLst>
                  <a:gd name="connsiteX0" fmla="*/ 44678 w 160825"/>
                  <a:gd name="connsiteY0" fmla="*/ 0 h 358544"/>
                  <a:gd name="connsiteX1" fmla="*/ 160825 w 160825"/>
                  <a:gd name="connsiteY1" fmla="*/ 110321 h 358544"/>
                  <a:gd name="connsiteX2" fmla="*/ 160825 w 160825"/>
                  <a:gd name="connsiteY2" fmla="*/ 241328 h 358544"/>
                  <a:gd name="connsiteX3" fmla="*/ 44678 w 160825"/>
                  <a:gd name="connsiteY3" fmla="*/ 358544 h 358544"/>
                  <a:gd name="connsiteX4" fmla="*/ 22817 w 160825"/>
                  <a:gd name="connsiteY4" fmla="*/ 353309 h 358544"/>
                  <a:gd name="connsiteX5" fmla="*/ 16656 w 160825"/>
                  <a:gd name="connsiteY5" fmla="*/ 329348 h 358544"/>
                  <a:gd name="connsiteX6" fmla="*/ 0 w 160825"/>
                  <a:gd name="connsiteY6" fmla="*/ 164121 h 358544"/>
                  <a:gd name="connsiteX7" fmla="*/ 4233 w 160825"/>
                  <a:gd name="connsiteY7" fmla="*/ 80297 h 358544"/>
                  <a:gd name="connsiteX8" fmla="*/ 15632 w 160825"/>
                  <a:gd name="connsiteY8" fmla="*/ 5607 h 358544"/>
                  <a:gd name="connsiteX9" fmla="*/ 44678 w 160825"/>
                  <a:gd name="connsiteY9"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25" h="358544">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Freeform 1063">
                <a:extLst>
                  <a:ext uri="{FF2B5EF4-FFF2-40B4-BE49-F238E27FC236}">
                    <a16:creationId xmlns:a16="http://schemas.microsoft.com/office/drawing/2014/main" id="{F7288459-2728-4B1E-B8FA-C4047FA6230C}"/>
                  </a:ext>
                </a:extLst>
              </p:cNvPr>
              <p:cNvSpPr/>
              <p:nvPr/>
            </p:nvSpPr>
            <p:spPr bwMode="auto">
              <a:xfrm>
                <a:off x="6458858"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8" name="Freeform 1064">
                <a:extLst>
                  <a:ext uri="{FF2B5EF4-FFF2-40B4-BE49-F238E27FC236}">
                    <a16:creationId xmlns:a16="http://schemas.microsoft.com/office/drawing/2014/main" id="{5EEA952B-E135-41FC-8083-64BA84B20438}"/>
                  </a:ext>
                </a:extLst>
              </p:cNvPr>
              <p:cNvSpPr/>
              <p:nvPr/>
            </p:nvSpPr>
            <p:spPr bwMode="auto">
              <a:xfrm>
                <a:off x="7120399" y="1558812"/>
                <a:ext cx="227247" cy="358544"/>
              </a:xfrm>
              <a:custGeom>
                <a:avLst/>
                <a:gdLst>
                  <a:gd name="connsiteX0" fmla="*/ 110181 w 227247"/>
                  <a:gd name="connsiteY0" fmla="*/ 0 h 358544"/>
                  <a:gd name="connsiteX1" fmla="*/ 227247 w 227247"/>
                  <a:gd name="connsiteY1" fmla="*/ 110321 h 358544"/>
                  <a:gd name="connsiteX2" fmla="*/ 227247 w 227247"/>
                  <a:gd name="connsiteY2" fmla="*/ 241328 h 358544"/>
                  <a:gd name="connsiteX3" fmla="*/ 110181 w 227247"/>
                  <a:gd name="connsiteY3" fmla="*/ 358544 h 358544"/>
                  <a:gd name="connsiteX4" fmla="*/ 0 w 227247"/>
                  <a:gd name="connsiteY4" fmla="*/ 241328 h 358544"/>
                  <a:gd name="connsiteX5" fmla="*/ 0 w 227247"/>
                  <a:gd name="connsiteY5" fmla="*/ 110321 h 358544"/>
                  <a:gd name="connsiteX6" fmla="*/ 110181 w 227247"/>
                  <a:gd name="connsiteY6" fmla="*/ 0 h 35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247" h="358544">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9" name="Freeform 1065">
                <a:extLst>
                  <a:ext uri="{FF2B5EF4-FFF2-40B4-BE49-F238E27FC236}">
                    <a16:creationId xmlns:a16="http://schemas.microsoft.com/office/drawing/2014/main" id="{80FAA37D-60C4-4367-B246-4469D2D3641D}"/>
                  </a:ext>
                </a:extLst>
              </p:cNvPr>
              <p:cNvSpPr/>
              <p:nvPr/>
            </p:nvSpPr>
            <p:spPr bwMode="auto">
              <a:xfrm>
                <a:off x="6018357" y="2139552"/>
                <a:ext cx="223356" cy="271929"/>
              </a:xfrm>
              <a:custGeom>
                <a:avLst/>
                <a:gdLst>
                  <a:gd name="connsiteX0" fmla="*/ 104683 w 223356"/>
                  <a:gd name="connsiteY0" fmla="*/ 0 h 271929"/>
                  <a:gd name="connsiteX1" fmla="*/ 223356 w 223356"/>
                  <a:gd name="connsiteY1" fmla="*/ 118868 h 271929"/>
                  <a:gd name="connsiteX2" fmla="*/ 223356 w 223356"/>
                  <a:gd name="connsiteY2" fmla="*/ 244728 h 271929"/>
                  <a:gd name="connsiteX3" fmla="*/ 217863 w 223356"/>
                  <a:gd name="connsiteY3" fmla="*/ 271929 h 271929"/>
                  <a:gd name="connsiteX4" fmla="*/ 201793 w 223356"/>
                  <a:gd name="connsiteY4" fmla="*/ 263207 h 271929"/>
                  <a:gd name="connsiteX5" fmla="*/ 80459 w 223356"/>
                  <a:gd name="connsiteY5" fmla="*/ 163097 h 271929"/>
                  <a:gd name="connsiteX6" fmla="*/ 0 w 223356"/>
                  <a:gd name="connsiteY6" fmla="*/ 65579 h 271929"/>
                  <a:gd name="connsiteX7" fmla="*/ 19169 w 223356"/>
                  <a:gd name="connsiteY7" fmla="*/ 35835 h 271929"/>
                  <a:gd name="connsiteX8" fmla="*/ 104683 w 223356"/>
                  <a:gd name="connsiteY8" fmla="*/ 0 h 27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356" h="271929">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0" name="Freeform 1066">
                <a:extLst>
                  <a:ext uri="{FF2B5EF4-FFF2-40B4-BE49-F238E27FC236}">
                    <a16:creationId xmlns:a16="http://schemas.microsoft.com/office/drawing/2014/main" id="{EF7655D7-97D3-499C-8C2E-110EC57E2FCF}"/>
                  </a:ext>
                </a:extLst>
              </p:cNvPr>
              <p:cNvSpPr/>
              <p:nvPr/>
            </p:nvSpPr>
            <p:spPr bwMode="auto">
              <a:xfrm>
                <a:off x="6676005" y="2139552"/>
                <a:ext cx="222195" cy="363595"/>
              </a:xfrm>
              <a:custGeom>
                <a:avLst/>
                <a:gdLst>
                  <a:gd name="connsiteX0" fmla="*/ 104154 w 222195"/>
                  <a:gd name="connsiteY0" fmla="*/ 0 h 363595"/>
                  <a:gd name="connsiteX1" fmla="*/ 222195 w 222195"/>
                  <a:gd name="connsiteY1" fmla="*/ 118868 h 363595"/>
                  <a:gd name="connsiteX2" fmla="*/ 222195 w 222195"/>
                  <a:gd name="connsiteY2" fmla="*/ 244728 h 363595"/>
                  <a:gd name="connsiteX3" fmla="*/ 104154 w 222195"/>
                  <a:gd name="connsiteY3" fmla="*/ 363595 h 363595"/>
                  <a:gd name="connsiteX4" fmla="*/ 0 w 222195"/>
                  <a:gd name="connsiteY4" fmla="*/ 244728 h 363595"/>
                  <a:gd name="connsiteX5" fmla="*/ 0 w 222195"/>
                  <a:gd name="connsiteY5" fmla="*/ 118868 h 363595"/>
                  <a:gd name="connsiteX6" fmla="*/ 104154 w 222195"/>
                  <a:gd name="connsiteY6" fmla="*/ 0 h 363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195" h="3635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w="158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Freeform 22">
                <a:extLst>
                  <a:ext uri="{FF2B5EF4-FFF2-40B4-BE49-F238E27FC236}">
                    <a16:creationId xmlns:a16="http://schemas.microsoft.com/office/drawing/2014/main" id="{9F1AC913-FE41-4EDB-8BA4-3DD9DFB6C104}"/>
                  </a:ext>
                </a:extLst>
              </p:cNvPr>
              <p:cNvSpPr>
                <a:spLocks/>
              </p:cNvSpPr>
              <p:nvPr/>
            </p:nvSpPr>
            <p:spPr bwMode="auto">
              <a:xfrm>
                <a:off x="6458858" y="942720"/>
                <a:ext cx="0" cy="35854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23">
                <a:extLst>
                  <a:ext uri="{FF2B5EF4-FFF2-40B4-BE49-F238E27FC236}">
                    <a16:creationId xmlns:a16="http://schemas.microsoft.com/office/drawing/2014/main" id="{EB0248B2-46CE-4C96-BDFB-69646044522A}"/>
                  </a:ext>
                </a:extLst>
              </p:cNvPr>
              <p:cNvSpPr>
                <a:spLocks/>
              </p:cNvSpPr>
              <p:nvPr/>
            </p:nvSpPr>
            <p:spPr bwMode="auto">
              <a:xfrm>
                <a:off x="7125480" y="1035050"/>
                <a:ext cx="46845" cy="26621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28">
                <a:extLst>
                  <a:ext uri="{FF2B5EF4-FFF2-40B4-BE49-F238E27FC236}">
                    <a16:creationId xmlns:a16="http://schemas.microsoft.com/office/drawing/2014/main" id="{B5349460-7993-47F6-A592-599D29D52757}"/>
                  </a:ext>
                </a:extLst>
              </p:cNvPr>
              <p:cNvSpPr>
                <a:spLocks/>
              </p:cNvSpPr>
              <p:nvPr/>
            </p:nvSpPr>
            <p:spPr bwMode="auto">
              <a:xfrm>
                <a:off x="6458858" y="2139551"/>
                <a:ext cx="0" cy="363595"/>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29">
                <a:extLst>
                  <a:ext uri="{FF2B5EF4-FFF2-40B4-BE49-F238E27FC236}">
                    <a16:creationId xmlns:a16="http://schemas.microsoft.com/office/drawing/2014/main" id="{BA114A02-EF03-46D6-A041-039DF4095B06}"/>
                  </a:ext>
                </a:extLst>
              </p:cNvPr>
              <p:cNvSpPr>
                <a:spLocks/>
              </p:cNvSpPr>
              <p:nvPr/>
            </p:nvSpPr>
            <p:spPr bwMode="auto">
              <a:xfrm>
                <a:off x="7120398" y="2139552"/>
                <a:ext cx="118601" cy="276624"/>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33">
                <a:extLst>
                  <a:ext uri="{FF2B5EF4-FFF2-40B4-BE49-F238E27FC236}">
                    <a16:creationId xmlns:a16="http://schemas.microsoft.com/office/drawing/2014/main" id="{63FA4971-1080-4DC0-B322-D83ADCAFAB52}"/>
                  </a:ext>
                </a:extLst>
              </p:cNvPr>
              <p:cNvSpPr>
                <a:spLocks/>
              </p:cNvSpPr>
              <p:nvPr/>
            </p:nvSpPr>
            <p:spPr bwMode="auto">
              <a:xfrm>
                <a:off x="624171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34">
                <a:extLst>
                  <a:ext uri="{FF2B5EF4-FFF2-40B4-BE49-F238E27FC236}">
                    <a16:creationId xmlns:a16="http://schemas.microsoft.com/office/drawing/2014/main" id="{1C5ED166-16DB-4C39-BF92-70498B3854AF}"/>
                  </a:ext>
                </a:extLst>
              </p:cNvPr>
              <p:cNvSpPr>
                <a:spLocks/>
              </p:cNvSpPr>
              <p:nvPr/>
            </p:nvSpPr>
            <p:spPr bwMode="auto">
              <a:xfrm>
                <a:off x="6898203" y="1558812"/>
                <a:ext cx="0" cy="343396"/>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5AB55002-1C8E-4369-8B1A-DA3DDE6C3F50}"/>
                  </a:ext>
                </a:extLst>
              </p:cNvPr>
              <p:cNvSpPr/>
              <p:nvPr/>
            </p:nvSpPr>
            <p:spPr bwMode="auto">
              <a:xfrm>
                <a:off x="5857874" y="904874"/>
                <a:ext cx="1641475" cy="1641475"/>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3" name="Straight Connector 142">
              <a:extLst>
                <a:ext uri="{FF2B5EF4-FFF2-40B4-BE49-F238E27FC236}">
                  <a16:creationId xmlns:a16="http://schemas.microsoft.com/office/drawing/2014/main" id="{C8BE34D8-E7BE-47D6-A654-F887DD09B8D6}"/>
                </a:ext>
              </a:extLst>
            </p:cNvPr>
            <p:cNvCxnSpPr>
              <a:cxnSpLocks/>
              <a:stCxn id="161" idx="2"/>
              <a:endCxn id="157" idx="6"/>
            </p:cNvCxnSpPr>
            <p:nvPr/>
          </p:nvCxnSpPr>
          <p:spPr>
            <a:xfrm flipH="1">
              <a:off x="2305679" y="4832637"/>
              <a:ext cx="218154" cy="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02A9D30D-CDA1-4054-B69E-4D5E0606C8F6}"/>
              </a:ext>
            </a:extLst>
          </p:cNvPr>
          <p:cNvGrpSpPr/>
          <p:nvPr/>
        </p:nvGrpSpPr>
        <p:grpSpPr>
          <a:xfrm>
            <a:off x="1199735" y="3071567"/>
            <a:ext cx="373479" cy="328105"/>
            <a:chOff x="5058585" y="1578863"/>
            <a:chExt cx="677585" cy="595264"/>
          </a:xfrm>
        </p:grpSpPr>
        <p:sp>
          <p:nvSpPr>
            <p:cNvPr id="163" name="people_3">
              <a:extLst>
                <a:ext uri="{FF2B5EF4-FFF2-40B4-BE49-F238E27FC236}">
                  <a16:creationId xmlns:a16="http://schemas.microsoft.com/office/drawing/2014/main" id="{BF4E4A55-20BC-481E-BFB3-91B458185810}"/>
                </a:ext>
              </a:extLst>
            </p:cNvPr>
            <p:cNvSpPr>
              <a:spLocks noChangeAspect="1" noEditPoints="1"/>
            </p:cNvSpPr>
            <p:nvPr/>
          </p:nvSpPr>
          <p:spPr bwMode="auto">
            <a:xfrm>
              <a:off x="5058585" y="1663636"/>
              <a:ext cx="506440" cy="5104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AEEFD524-47FE-443E-BC24-C25BDC3A82CB}"/>
                </a:ext>
              </a:extLst>
            </p:cNvPr>
            <p:cNvGrpSpPr/>
            <p:nvPr/>
          </p:nvGrpSpPr>
          <p:grpSpPr>
            <a:xfrm rot="13500000">
              <a:off x="5480253" y="1492491"/>
              <a:ext cx="169545" cy="342289"/>
              <a:chOff x="4575512" y="427612"/>
              <a:chExt cx="484632" cy="978408"/>
            </a:xfrm>
            <a:solidFill>
              <a:schemeClr val="bg1"/>
            </a:solidFill>
          </p:grpSpPr>
          <p:sp>
            <p:nvSpPr>
              <p:cNvPr id="165" name="Arrow: Pentagon 164">
                <a:extLst>
                  <a:ext uri="{FF2B5EF4-FFF2-40B4-BE49-F238E27FC236}">
                    <a16:creationId xmlns:a16="http://schemas.microsoft.com/office/drawing/2014/main" id="{34446684-9CAC-4463-9EC4-FD7BEC376416}"/>
                  </a:ext>
                </a:extLst>
              </p:cNvPr>
              <p:cNvSpPr/>
              <p:nvPr/>
            </p:nvSpPr>
            <p:spPr bwMode="auto">
              <a:xfrm rot="16200000">
                <a:off x="4328624" y="674500"/>
                <a:ext cx="978408" cy="484632"/>
              </a:xfrm>
              <a:prstGeom prst="homePlate">
                <a:avLst/>
              </a:prstGeom>
              <a:grp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66" name="Straight Connector 165">
                <a:extLst>
                  <a:ext uri="{FF2B5EF4-FFF2-40B4-BE49-F238E27FC236}">
                    <a16:creationId xmlns:a16="http://schemas.microsoft.com/office/drawing/2014/main" id="{E79124D2-5916-4BDA-AE8B-CD6B9638A039}"/>
                  </a:ext>
                </a:extLst>
              </p:cNvPr>
              <p:cNvCxnSpPr/>
              <p:nvPr/>
            </p:nvCxnSpPr>
            <p:spPr>
              <a:xfrm>
                <a:off x="4705445" y="542382"/>
                <a:ext cx="224766"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803728-2450-46CE-8FBB-4C3BE65401A8}"/>
                  </a:ext>
                </a:extLst>
              </p:cNvPr>
              <p:cNvCxnSpPr>
                <a:cxnSpLocks/>
              </p:cNvCxnSpPr>
              <p:nvPr/>
            </p:nvCxnSpPr>
            <p:spPr>
              <a:xfrm>
                <a:off x="4575512" y="669433"/>
                <a:ext cx="484632" cy="0"/>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87" name="Freeform 3">
            <a:extLst>
              <a:ext uri="{FF2B5EF4-FFF2-40B4-BE49-F238E27FC236}">
                <a16:creationId xmlns:a16="http://schemas.microsoft.com/office/drawing/2014/main" id="{1BBBD82F-F262-48FA-B8FD-4FCFFDD887AE}"/>
              </a:ext>
            </a:extLst>
          </p:cNvPr>
          <p:cNvSpPr/>
          <p:nvPr/>
        </p:nvSpPr>
        <p:spPr bwMode="auto">
          <a:xfrm rot="10800000">
            <a:off x="398566"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77">
            <a:extLst>
              <a:ext uri="{FF2B5EF4-FFF2-40B4-BE49-F238E27FC236}">
                <a16:creationId xmlns:a16="http://schemas.microsoft.com/office/drawing/2014/main" id="{9C6DEF0F-174E-463B-8170-053C3F424F0F}"/>
              </a:ext>
            </a:extLst>
          </p:cNvPr>
          <p:cNvSpPr/>
          <p:nvPr/>
        </p:nvSpPr>
        <p:spPr bwMode="auto">
          <a:xfrm rot="10800000">
            <a:off x="2747339"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79">
            <a:extLst>
              <a:ext uri="{FF2B5EF4-FFF2-40B4-BE49-F238E27FC236}">
                <a16:creationId xmlns:a16="http://schemas.microsoft.com/office/drawing/2014/main" id="{E0E42B28-8534-4E4F-8613-6533DEA74547}"/>
              </a:ext>
            </a:extLst>
          </p:cNvPr>
          <p:cNvSpPr/>
          <p:nvPr/>
        </p:nvSpPr>
        <p:spPr bwMode="auto">
          <a:xfrm rot="10800000">
            <a:off x="5098540"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181">
            <a:extLst>
              <a:ext uri="{FF2B5EF4-FFF2-40B4-BE49-F238E27FC236}">
                <a16:creationId xmlns:a16="http://schemas.microsoft.com/office/drawing/2014/main" id="{EEA6760E-7FA6-451E-9844-31E288B51CBA}"/>
              </a:ext>
            </a:extLst>
          </p:cNvPr>
          <p:cNvSpPr/>
          <p:nvPr/>
        </p:nvSpPr>
        <p:spPr bwMode="auto">
          <a:xfrm rot="10800000">
            <a:off x="7449743"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83">
            <a:extLst>
              <a:ext uri="{FF2B5EF4-FFF2-40B4-BE49-F238E27FC236}">
                <a16:creationId xmlns:a16="http://schemas.microsoft.com/office/drawing/2014/main" id="{8952568F-420B-4A98-9F7A-3E3AD1D4C9D0}"/>
              </a:ext>
            </a:extLst>
          </p:cNvPr>
          <p:cNvSpPr/>
          <p:nvPr/>
        </p:nvSpPr>
        <p:spPr bwMode="auto">
          <a:xfrm rot="10800000">
            <a:off x="9805816"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702636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9" name="Rectangle 78">
            <a:extLst>
              <a:ext uri="{FF2B5EF4-FFF2-40B4-BE49-F238E27FC236}">
                <a16:creationId xmlns:a16="http://schemas.microsoft.com/office/drawing/2014/main" id="{2A52BD39-665C-A744-9009-0E0337D753D6}"/>
              </a:ext>
            </a:extLst>
          </p:cNvPr>
          <p:cNvSpPr/>
          <p:nvPr/>
        </p:nvSpPr>
        <p:spPr bwMode="auto">
          <a:xfrm>
            <a:off x="39493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0" name="Rectangle 79">
            <a:extLst>
              <a:ext uri="{FF2B5EF4-FFF2-40B4-BE49-F238E27FC236}">
                <a16:creationId xmlns:a16="http://schemas.microsoft.com/office/drawing/2014/main" id="{EAB0ABCE-4902-924E-82A3-44AB413C7A7F}"/>
              </a:ext>
            </a:extLst>
          </p:cNvPr>
          <p:cNvSpPr/>
          <p:nvPr/>
        </p:nvSpPr>
        <p:spPr bwMode="auto">
          <a:xfrm>
            <a:off x="2743710"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1" name="Rectangle 80">
            <a:extLst>
              <a:ext uri="{FF2B5EF4-FFF2-40B4-BE49-F238E27FC236}">
                <a16:creationId xmlns:a16="http://schemas.microsoft.com/office/drawing/2014/main" id="{4C0DABF2-4B9E-1245-9BF9-5E33E9419A24}"/>
              </a:ext>
            </a:extLst>
          </p:cNvPr>
          <p:cNvSpPr/>
          <p:nvPr/>
        </p:nvSpPr>
        <p:spPr bwMode="auto">
          <a:xfrm>
            <a:off x="5094911"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2" name="Rectangle 81">
            <a:extLst>
              <a:ext uri="{FF2B5EF4-FFF2-40B4-BE49-F238E27FC236}">
                <a16:creationId xmlns:a16="http://schemas.microsoft.com/office/drawing/2014/main" id="{1C2CA6AE-E62A-1F41-B495-7A99D3A4CE31}"/>
              </a:ext>
            </a:extLst>
          </p:cNvPr>
          <p:cNvSpPr/>
          <p:nvPr/>
        </p:nvSpPr>
        <p:spPr bwMode="auto">
          <a:xfrm>
            <a:off x="7446114"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3" name="Rectangle 82">
            <a:extLst>
              <a:ext uri="{FF2B5EF4-FFF2-40B4-BE49-F238E27FC236}">
                <a16:creationId xmlns:a16="http://schemas.microsoft.com/office/drawing/2014/main" id="{37A8CA58-C8AE-B940-AF3C-D110322C85F7}"/>
              </a:ext>
            </a:extLst>
          </p:cNvPr>
          <p:cNvSpPr/>
          <p:nvPr/>
        </p:nvSpPr>
        <p:spPr bwMode="auto">
          <a:xfrm>
            <a:off x="980218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84" name="Shape 770">
            <a:extLst>
              <a:ext uri="{FF2B5EF4-FFF2-40B4-BE49-F238E27FC236}">
                <a16:creationId xmlns:a16="http://schemas.microsoft.com/office/drawing/2014/main" id="{B0860E74-1339-854C-8B40-416747E6880C}"/>
              </a:ext>
            </a:extLst>
          </p:cNvPr>
          <p:cNvCxnSpPr/>
          <p:nvPr/>
        </p:nvCxnSpPr>
        <p:spPr>
          <a:xfrm>
            <a:off x="396903"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85" name="Shape 770">
            <a:extLst>
              <a:ext uri="{FF2B5EF4-FFF2-40B4-BE49-F238E27FC236}">
                <a16:creationId xmlns:a16="http://schemas.microsoft.com/office/drawing/2014/main" id="{F1DE2F4A-8A5D-D54B-B542-73ECDB70E920}"/>
              </a:ext>
            </a:extLst>
          </p:cNvPr>
          <p:cNvCxnSpPr/>
          <p:nvPr/>
        </p:nvCxnSpPr>
        <p:spPr>
          <a:xfrm>
            <a:off x="2745676"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86" name="Shape 770">
            <a:extLst>
              <a:ext uri="{FF2B5EF4-FFF2-40B4-BE49-F238E27FC236}">
                <a16:creationId xmlns:a16="http://schemas.microsoft.com/office/drawing/2014/main" id="{EE6FEE9B-6CBD-2948-B3C6-23F43BE47985}"/>
              </a:ext>
            </a:extLst>
          </p:cNvPr>
          <p:cNvCxnSpPr/>
          <p:nvPr/>
        </p:nvCxnSpPr>
        <p:spPr>
          <a:xfrm>
            <a:off x="5096877"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87" name="Shape 770">
            <a:extLst>
              <a:ext uri="{FF2B5EF4-FFF2-40B4-BE49-F238E27FC236}">
                <a16:creationId xmlns:a16="http://schemas.microsoft.com/office/drawing/2014/main" id="{F51CC611-1F45-CE43-9506-63A8B7A7A51D}"/>
              </a:ext>
            </a:extLst>
          </p:cNvPr>
          <p:cNvCxnSpPr/>
          <p:nvPr/>
        </p:nvCxnSpPr>
        <p:spPr>
          <a:xfrm>
            <a:off x="7448080"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04" name="Shape 770">
            <a:extLst>
              <a:ext uri="{FF2B5EF4-FFF2-40B4-BE49-F238E27FC236}">
                <a16:creationId xmlns:a16="http://schemas.microsoft.com/office/drawing/2014/main" id="{ABF3938A-7E3B-3D4A-96FF-78DD4389EEB1}"/>
              </a:ext>
            </a:extLst>
          </p:cNvPr>
          <p:cNvCxnSpPr/>
          <p:nvPr/>
        </p:nvCxnSpPr>
        <p:spPr>
          <a:xfrm>
            <a:off x="9804153" y="1545493"/>
            <a:ext cx="1996882" cy="0"/>
          </a:xfrm>
          <a:prstGeom prst="straightConnector1">
            <a:avLst/>
          </a:prstGeom>
          <a:noFill/>
          <a:ln w="19050" cap="flat" cmpd="sng">
            <a:solidFill>
              <a:srgbClr val="0078D7"/>
            </a:solidFill>
            <a:prstDash val="solid"/>
            <a:round/>
            <a:headEnd type="none" w="lg" len="lg"/>
            <a:tailEnd type="none" w="lg" len="lg"/>
          </a:ln>
        </p:spPr>
      </p:cxnSp>
      <p:sp>
        <p:nvSpPr>
          <p:cNvPr id="111" name="Freeform: Shape 57">
            <a:extLst>
              <a:ext uri="{FF2B5EF4-FFF2-40B4-BE49-F238E27FC236}">
                <a16:creationId xmlns:a16="http://schemas.microsoft.com/office/drawing/2014/main" id="{2D366C86-54A0-DB48-863A-286487B9906C}"/>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Freeform: Shape 56">
            <a:extLst>
              <a:ext uri="{FF2B5EF4-FFF2-40B4-BE49-F238E27FC236}">
                <a16:creationId xmlns:a16="http://schemas.microsoft.com/office/drawing/2014/main" id="{03FD486C-C836-AA43-9028-E2BB18B84316}"/>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3" name="Freeform: Shape 55">
            <a:extLst>
              <a:ext uri="{FF2B5EF4-FFF2-40B4-BE49-F238E27FC236}">
                <a16:creationId xmlns:a16="http://schemas.microsoft.com/office/drawing/2014/main" id="{375CED6A-3AF9-B243-9834-927A6F4A854A}"/>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4" name="Freeform: Shape 54">
            <a:extLst>
              <a:ext uri="{FF2B5EF4-FFF2-40B4-BE49-F238E27FC236}">
                <a16:creationId xmlns:a16="http://schemas.microsoft.com/office/drawing/2014/main" id="{9DEA033C-BF87-0541-A84A-2C6C4E87B84F}"/>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6" name="Freeform: Shape 53">
            <a:extLst>
              <a:ext uri="{FF2B5EF4-FFF2-40B4-BE49-F238E27FC236}">
                <a16:creationId xmlns:a16="http://schemas.microsoft.com/office/drawing/2014/main" id="{7D91D30A-47E0-4A44-8F82-0DF41D60916A}"/>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 name="Text Placeholder 17">
            <a:extLst>
              <a:ext uri="{FF2B5EF4-FFF2-40B4-BE49-F238E27FC236}">
                <a16:creationId xmlns:a16="http://schemas.microsoft.com/office/drawing/2014/main" id="{AABF3801-3E34-4A3B-8099-852EEA20645F}"/>
              </a:ext>
            </a:extLst>
          </p:cNvPr>
          <p:cNvSpPr>
            <a:spLocks noGrp="1"/>
          </p:cNvSpPr>
          <p:nvPr>
            <p:ph type="body" sz="quarter" idx="12"/>
          </p:nvPr>
        </p:nvSpPr>
        <p:spPr/>
        <p:txBody>
          <a:bodyPr/>
          <a:lstStyle/>
          <a:p>
            <a:r>
              <a:rPr lang="en-US">
                <a:sym typeface="Source Sans Pro"/>
              </a:rPr>
              <a:t>Next best and personalized offers</a:t>
            </a:r>
          </a:p>
        </p:txBody>
      </p:sp>
      <p:sp>
        <p:nvSpPr>
          <p:cNvPr id="19" name="Text Placeholder 18">
            <a:extLst>
              <a:ext uri="{FF2B5EF4-FFF2-40B4-BE49-F238E27FC236}">
                <a16:creationId xmlns:a16="http://schemas.microsoft.com/office/drawing/2014/main" id="{4463F5FE-DD48-4822-AB51-D4C67BAC6593}"/>
              </a:ext>
            </a:extLst>
          </p:cNvPr>
          <p:cNvSpPr>
            <a:spLocks noGrp="1"/>
          </p:cNvSpPr>
          <p:nvPr>
            <p:ph type="body" sz="quarter" idx="13"/>
          </p:nvPr>
        </p:nvSpPr>
        <p:spPr/>
        <p:txBody>
          <a:bodyPr/>
          <a:lstStyle/>
          <a:p>
            <a:r>
              <a:rPr lang="en-US">
                <a:sym typeface="Source Sans Pro"/>
              </a:rPr>
              <a:t>Store design and ergonomics</a:t>
            </a:r>
          </a:p>
        </p:txBody>
      </p:sp>
      <p:sp>
        <p:nvSpPr>
          <p:cNvPr id="20" name="Text Placeholder 19">
            <a:extLst>
              <a:ext uri="{FF2B5EF4-FFF2-40B4-BE49-F238E27FC236}">
                <a16:creationId xmlns:a16="http://schemas.microsoft.com/office/drawing/2014/main" id="{E6FD0ADA-8BF7-43AC-8A51-CAC9A2428609}"/>
              </a:ext>
            </a:extLst>
          </p:cNvPr>
          <p:cNvSpPr>
            <a:spLocks noGrp="1"/>
          </p:cNvSpPr>
          <p:nvPr>
            <p:ph type="body" sz="quarter" idx="14"/>
          </p:nvPr>
        </p:nvSpPr>
        <p:spPr/>
        <p:txBody>
          <a:bodyPr/>
          <a:lstStyle/>
          <a:p>
            <a:r>
              <a:rPr lang="en-US">
                <a:sym typeface="Source Sans Pro"/>
              </a:rPr>
              <a:t>Data-driven stock, </a:t>
            </a:r>
            <a:br>
              <a:rPr lang="en-US">
                <a:sym typeface="Source Sans Pro"/>
              </a:rPr>
            </a:br>
            <a:r>
              <a:rPr lang="en-US">
                <a:sym typeface="Source Sans Pro"/>
              </a:rPr>
              <a:t>inventory, ordering</a:t>
            </a:r>
          </a:p>
        </p:txBody>
      </p:sp>
      <p:sp>
        <p:nvSpPr>
          <p:cNvPr id="21" name="Text Placeholder 20">
            <a:extLst>
              <a:ext uri="{FF2B5EF4-FFF2-40B4-BE49-F238E27FC236}">
                <a16:creationId xmlns:a16="http://schemas.microsoft.com/office/drawing/2014/main" id="{74F56FF7-51F4-4573-8667-FD03CBEEB5B4}"/>
              </a:ext>
            </a:extLst>
          </p:cNvPr>
          <p:cNvSpPr>
            <a:spLocks noGrp="1"/>
          </p:cNvSpPr>
          <p:nvPr>
            <p:ph type="body" sz="quarter" idx="15"/>
          </p:nvPr>
        </p:nvSpPr>
        <p:spPr/>
        <p:txBody>
          <a:bodyPr/>
          <a:lstStyle/>
          <a:p>
            <a:r>
              <a:rPr lang="en-US">
                <a:sym typeface="Source Sans Pro"/>
              </a:rPr>
              <a:t>Assortment optimization</a:t>
            </a:r>
          </a:p>
        </p:txBody>
      </p:sp>
      <p:sp>
        <p:nvSpPr>
          <p:cNvPr id="22" name="Text Placeholder 21">
            <a:extLst>
              <a:ext uri="{FF2B5EF4-FFF2-40B4-BE49-F238E27FC236}">
                <a16:creationId xmlns:a16="http://schemas.microsoft.com/office/drawing/2014/main" id="{F02BDAEB-1FC3-4C1F-AC80-697B9CBCE4D4}"/>
              </a:ext>
            </a:extLst>
          </p:cNvPr>
          <p:cNvSpPr>
            <a:spLocks noGrp="1"/>
          </p:cNvSpPr>
          <p:nvPr>
            <p:ph type="body" sz="quarter" idx="16"/>
          </p:nvPr>
        </p:nvSpPr>
        <p:spPr/>
        <p:txBody>
          <a:bodyPr/>
          <a:lstStyle/>
          <a:p>
            <a:r>
              <a:rPr lang="en-US">
                <a:sym typeface="Source Sans Pro"/>
              </a:rPr>
              <a:t>Real-time pricing optimization</a:t>
            </a:r>
          </a:p>
        </p:txBody>
      </p:sp>
      <p:sp>
        <p:nvSpPr>
          <p:cNvPr id="52" name="Text Placeholder 51">
            <a:extLst>
              <a:ext uri="{FF2B5EF4-FFF2-40B4-BE49-F238E27FC236}">
                <a16:creationId xmlns:a16="http://schemas.microsoft.com/office/drawing/2014/main" id="{2E387BA0-76E2-4B90-8654-28424F28B765}"/>
              </a:ext>
            </a:extLst>
          </p:cNvPr>
          <p:cNvSpPr>
            <a:spLocks noGrp="1"/>
          </p:cNvSpPr>
          <p:nvPr>
            <p:ph type="body" sz="quarter" idx="22"/>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Faster innovation</a:t>
            </a:r>
            <a:br>
              <a:rPr lang="en-US" b="0">
                <a:latin typeface="+mj-lt"/>
                <a:sym typeface="Source Sans Pro"/>
              </a:rPr>
            </a:br>
            <a:r>
              <a:rPr lang="en-US" b="0">
                <a:latin typeface="+mj-lt"/>
                <a:sym typeface="Source Sans Pro"/>
              </a:rPr>
              <a:t>for customer experience</a:t>
            </a:r>
          </a:p>
        </p:txBody>
      </p:sp>
      <p:sp>
        <p:nvSpPr>
          <p:cNvPr id="53" name="Text Placeholder 52">
            <a:extLst>
              <a:ext uri="{FF2B5EF4-FFF2-40B4-BE49-F238E27FC236}">
                <a16:creationId xmlns:a16="http://schemas.microsoft.com/office/drawing/2014/main" id="{74A7C9DC-CE62-4957-A9EA-A3FFA8D362B1}"/>
              </a:ext>
            </a:extLst>
          </p:cNvPr>
          <p:cNvSpPr>
            <a:spLocks noGrp="1"/>
          </p:cNvSpPr>
          <p:nvPr>
            <p:ph type="body" sz="quarter" idx="23"/>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consumer outcomes and increased revenue</a:t>
            </a:r>
          </a:p>
        </p:txBody>
      </p:sp>
      <p:sp>
        <p:nvSpPr>
          <p:cNvPr id="54" name="Text Placeholder 53">
            <a:extLst>
              <a:ext uri="{FF2B5EF4-FFF2-40B4-BE49-F238E27FC236}">
                <a16:creationId xmlns:a16="http://schemas.microsoft.com/office/drawing/2014/main" id="{54246E45-77FA-4322-8553-3D3863A3888D}"/>
              </a:ext>
            </a:extLst>
          </p:cNvPr>
          <p:cNvSpPr>
            <a:spLocks noGrp="1"/>
          </p:cNvSpPr>
          <p:nvPr>
            <p:ph type="body" sz="quarter" idx="24"/>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Omni-channel shopping experience with machine learning</a:t>
            </a:r>
          </a:p>
        </p:txBody>
      </p:sp>
      <p:sp>
        <p:nvSpPr>
          <p:cNvPr id="55" name="Text Placeholder 54">
            <a:extLst>
              <a:ext uri="{FF2B5EF4-FFF2-40B4-BE49-F238E27FC236}">
                <a16:creationId xmlns:a16="http://schemas.microsoft.com/office/drawing/2014/main" id="{F849FDEF-FC4C-4C5D-B488-5EAA008B202A}"/>
              </a:ext>
            </a:extLst>
          </p:cNvPr>
          <p:cNvSpPr>
            <a:spLocks noGrp="1"/>
          </p:cNvSpPr>
          <p:nvPr>
            <p:ph type="body" sz="quarter" idx="25"/>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Predictive</a:t>
            </a:r>
            <a:br>
              <a:rPr lang="en-US" b="0">
                <a:latin typeface="+mj-lt"/>
                <a:sym typeface="Source Sans Pro"/>
              </a:rPr>
            </a:br>
            <a:r>
              <a:rPr lang="en-US" b="0">
                <a:latin typeface="+mj-lt"/>
                <a:sym typeface="Source Sans Pro"/>
              </a:rPr>
              <a:t>analytics</a:t>
            </a:r>
            <a:br>
              <a:rPr lang="en-US" b="0">
                <a:latin typeface="+mj-lt"/>
                <a:sym typeface="Source Sans Pro"/>
              </a:rPr>
            </a:br>
            <a:r>
              <a:rPr lang="en-US" b="0">
                <a:latin typeface="+mj-lt"/>
                <a:sym typeface="Source Sans Pro"/>
              </a:rPr>
              <a:t>transforms growth</a:t>
            </a:r>
          </a:p>
        </p:txBody>
      </p:sp>
      <p:sp>
        <p:nvSpPr>
          <p:cNvPr id="56" name="Text Placeholder 55">
            <a:extLst>
              <a:ext uri="{FF2B5EF4-FFF2-40B4-BE49-F238E27FC236}">
                <a16:creationId xmlns:a16="http://schemas.microsoft.com/office/drawing/2014/main" id="{C46ED123-4F73-479C-834A-5025F45E096D}"/>
              </a:ext>
            </a:extLst>
          </p:cNvPr>
          <p:cNvSpPr>
            <a:spLocks noGrp="1"/>
          </p:cNvSpPr>
          <p:nvPr>
            <p:ph type="body" sz="quarter" idx="26"/>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consumer engagement with machine learning</a:t>
            </a:r>
          </a:p>
        </p:txBody>
      </p:sp>
      <p:sp>
        <p:nvSpPr>
          <p:cNvPr id="10" name="Text Placeholder 9">
            <a:extLst>
              <a:ext uri="{FF2B5EF4-FFF2-40B4-BE49-F238E27FC236}">
                <a16:creationId xmlns:a16="http://schemas.microsoft.com/office/drawing/2014/main" id="{29B9DC51-5109-408A-976D-7BE5DB799C93}"/>
              </a:ext>
            </a:extLst>
          </p:cNvPr>
          <p:cNvSpPr>
            <a:spLocks noGrp="1"/>
          </p:cNvSpPr>
          <p:nvPr>
            <p:ph type="body" sz="quarter" idx="27"/>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Customer profiles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Shopping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Online activity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Social network analysis </a:t>
            </a:r>
          </a:p>
        </p:txBody>
      </p:sp>
      <p:sp>
        <p:nvSpPr>
          <p:cNvPr id="12" name="Text Placeholder 11">
            <a:extLst>
              <a:ext uri="{FF2B5EF4-FFF2-40B4-BE49-F238E27FC236}">
                <a16:creationId xmlns:a16="http://schemas.microsoft.com/office/drawing/2014/main" id="{5EC73785-0836-4E55-8F56-32B0E7B5EC06}"/>
              </a:ext>
            </a:extLst>
          </p:cNvPr>
          <p:cNvSpPr>
            <a:spLocks noGrp="1"/>
          </p:cNvSpPr>
          <p:nvPr>
            <p:ph type="body" sz="quarter" idx="28"/>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Shopping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Online activity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Floor plans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App data</a:t>
            </a:r>
          </a:p>
        </p:txBody>
      </p:sp>
      <p:sp>
        <p:nvSpPr>
          <p:cNvPr id="13" name="Text Placeholder 12">
            <a:extLst>
              <a:ext uri="{FF2B5EF4-FFF2-40B4-BE49-F238E27FC236}">
                <a16:creationId xmlns:a16="http://schemas.microsoft.com/office/drawing/2014/main" id="{22D3CDEA-46D7-4FFF-985C-90A4477E9350}"/>
              </a:ext>
            </a:extLst>
          </p:cNvPr>
          <p:cNvSpPr>
            <a:spLocks noGrp="1"/>
          </p:cNvSpPr>
          <p:nvPr>
            <p:ph type="body" sz="quarter" idx="30"/>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Demographics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Buyer perception</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Consumer research</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Market/competitive analysis</a:t>
            </a:r>
          </a:p>
        </p:txBody>
      </p:sp>
      <p:sp>
        <p:nvSpPr>
          <p:cNvPr id="14" name="Text Placeholder 13">
            <a:extLst>
              <a:ext uri="{FF2B5EF4-FFF2-40B4-BE49-F238E27FC236}">
                <a16:creationId xmlns:a16="http://schemas.microsoft.com/office/drawing/2014/main" id="{344AAE3E-7478-48F3-86DB-84F78D36E595}"/>
              </a:ext>
            </a:extLst>
          </p:cNvPr>
          <p:cNvSpPr>
            <a:spLocks noGrp="1"/>
          </p:cNvSpPr>
          <p:nvPr>
            <p:ph type="body" sz="quarter" idx="31"/>
          </p:nvPr>
        </p:nvSpPr>
        <p:spPr/>
        <p:txBody>
          <a:bodyPr/>
          <a:lstStyle/>
          <a:p>
            <a:r>
              <a:rPr lang="en-US">
                <a:sym typeface="Source Sans Pro"/>
              </a:rPr>
              <a:t>Historical sales data</a:t>
            </a:r>
          </a:p>
          <a:p>
            <a:r>
              <a:rPr lang="en-US">
                <a:sym typeface="Source Sans Pro"/>
              </a:rPr>
              <a:t>Price scheduling</a:t>
            </a:r>
          </a:p>
          <a:p>
            <a:r>
              <a:rPr lang="en-US">
                <a:sym typeface="Source Sans Pro"/>
              </a:rPr>
              <a:t>Segment level price changes </a:t>
            </a:r>
          </a:p>
        </p:txBody>
      </p:sp>
      <p:sp>
        <p:nvSpPr>
          <p:cNvPr id="15" name="Text Placeholder 14">
            <a:extLst>
              <a:ext uri="{FF2B5EF4-FFF2-40B4-BE49-F238E27FC236}">
                <a16:creationId xmlns:a16="http://schemas.microsoft.com/office/drawing/2014/main" id="{A4B38820-B6A3-4824-9228-2A76A761F441}"/>
              </a:ext>
            </a:extLst>
          </p:cNvPr>
          <p:cNvSpPr>
            <a:spLocks noGrp="1"/>
          </p:cNvSpPr>
          <p:nvPr>
            <p:ph type="body" sz="quarter" idx="36"/>
          </p:nvPr>
        </p:nvSpPr>
        <p:spPr>
          <a:xfrm>
            <a:off x="460375" y="4076371"/>
            <a:ext cx="1852613" cy="938719"/>
          </a:xfrm>
        </p:spPr>
        <p:txBody>
          <a:bodyPr vert="horz" wrap="square" lIns="91440" tIns="45720" rIns="91440" bIns="45720" rtlCol="0">
            <a:spAutoFit/>
          </a:bodyPr>
          <a:lstStyle/>
          <a:p>
            <a:pPr>
              <a:lnSpc>
                <a:spcPct val="90000"/>
              </a:lnSpc>
              <a:spcAft>
                <a:spcPts val="0"/>
              </a:spcAft>
            </a:pPr>
            <a:r>
              <a:rPr lang="en-US">
                <a:sym typeface="Source Sans Pro Light"/>
              </a:rPr>
              <a:t>Customer 360/consumer personalization</a:t>
            </a:r>
          </a:p>
          <a:p>
            <a:pPr>
              <a:lnSpc>
                <a:spcPct val="90000"/>
              </a:lnSpc>
              <a:spcAft>
                <a:spcPts val="0"/>
              </a:spcAft>
            </a:pPr>
            <a:r>
              <a:rPr lang="en-US">
                <a:sym typeface="Source Sans Pro Light"/>
              </a:rPr>
              <a:t>Right product, promotion,</a:t>
            </a:r>
            <a:br>
              <a:rPr lang="en-US">
                <a:sym typeface="Source Sans Pro Light"/>
              </a:rPr>
            </a:br>
            <a:r>
              <a:rPr lang="en-US">
                <a:sym typeface="Source Sans Pro Light"/>
              </a:rPr>
              <a:t>at right time</a:t>
            </a:r>
          </a:p>
          <a:p>
            <a:pPr>
              <a:lnSpc>
                <a:spcPct val="90000"/>
              </a:lnSpc>
              <a:spcAft>
                <a:spcPts val="0"/>
              </a:spcAft>
            </a:pPr>
            <a:r>
              <a:rPr lang="en-US">
                <a:sym typeface="Source Sans Pro Light"/>
              </a:rPr>
              <a:t>Multi-channel promotion</a:t>
            </a:r>
          </a:p>
        </p:txBody>
      </p:sp>
      <p:sp>
        <p:nvSpPr>
          <p:cNvPr id="16" name="Text Placeholder 15">
            <a:extLst>
              <a:ext uri="{FF2B5EF4-FFF2-40B4-BE49-F238E27FC236}">
                <a16:creationId xmlns:a16="http://schemas.microsoft.com/office/drawing/2014/main" id="{97B5097E-3A72-44DE-A573-0C5DF3281FBA}"/>
              </a:ext>
            </a:extLst>
          </p:cNvPr>
          <p:cNvSpPr>
            <a:spLocks noGrp="1"/>
          </p:cNvSpPr>
          <p:nvPr>
            <p:ph type="body" sz="quarter" idx="37"/>
          </p:nvPr>
        </p:nvSpPr>
        <p:spPr/>
        <p:txBody>
          <a:bodyPr vert="horz" wrap="square" lIns="91440" tIns="45720" rIns="91440" bIns="45720" rtlCol="0">
            <a:spAutoFit/>
          </a:bodyPr>
          <a:lstStyle/>
          <a:p>
            <a:pPr>
              <a:lnSpc>
                <a:spcPct val="90000"/>
              </a:lnSpc>
              <a:spcAft>
                <a:spcPts val="0"/>
              </a:spcAft>
            </a:pPr>
            <a:r>
              <a:rPr lang="en-US">
                <a:sym typeface="Source Sans Pro Light"/>
              </a:rPr>
              <a:t>Path to purchase</a:t>
            </a:r>
          </a:p>
          <a:p>
            <a:pPr>
              <a:lnSpc>
                <a:spcPct val="90000"/>
              </a:lnSpc>
              <a:spcAft>
                <a:spcPts val="0"/>
              </a:spcAft>
            </a:pPr>
            <a:r>
              <a:rPr lang="en-US">
                <a:sym typeface="Source Sans Pro Light"/>
              </a:rPr>
              <a:t>In-store experience</a:t>
            </a:r>
          </a:p>
          <a:p>
            <a:pPr>
              <a:lnSpc>
                <a:spcPct val="90000"/>
              </a:lnSpc>
              <a:spcAft>
                <a:spcPts val="0"/>
              </a:spcAft>
            </a:pPr>
            <a:r>
              <a:rPr lang="en-US">
                <a:sym typeface="Source Sans Pro Light"/>
              </a:rPr>
              <a:t>Workforce and manpower optimization</a:t>
            </a:r>
          </a:p>
        </p:txBody>
      </p:sp>
      <p:sp>
        <p:nvSpPr>
          <p:cNvPr id="17" name="Text Placeholder 16">
            <a:extLst>
              <a:ext uri="{FF2B5EF4-FFF2-40B4-BE49-F238E27FC236}">
                <a16:creationId xmlns:a16="http://schemas.microsoft.com/office/drawing/2014/main" id="{8A0254BC-C95C-4517-91F4-1C48E714B6BA}"/>
              </a:ext>
            </a:extLst>
          </p:cNvPr>
          <p:cNvSpPr>
            <a:spLocks noGrp="1"/>
          </p:cNvSpPr>
          <p:nvPr>
            <p:ph type="body" sz="quarter" idx="38"/>
          </p:nvPr>
        </p:nvSpPr>
        <p:spPr/>
        <p:txBody>
          <a:bodyPr vert="horz" wrap="square" lIns="91440" tIns="45720" rIns="91440" bIns="45720" rtlCol="0">
            <a:spAutoFit/>
          </a:bodyPr>
          <a:lstStyle/>
          <a:p>
            <a:pPr>
              <a:lnSpc>
                <a:spcPct val="90000"/>
              </a:lnSpc>
              <a:spcAft>
                <a:spcPts val="0"/>
              </a:spcAft>
            </a:pPr>
            <a:r>
              <a:rPr lang="en-US">
                <a:sym typeface="Source Sans Pro Light"/>
              </a:rPr>
              <a:t>Predict inventory positions and distribution</a:t>
            </a:r>
          </a:p>
          <a:p>
            <a:pPr>
              <a:lnSpc>
                <a:spcPct val="90000"/>
              </a:lnSpc>
              <a:spcAft>
                <a:spcPts val="0"/>
              </a:spcAft>
            </a:pPr>
            <a:r>
              <a:rPr lang="en-US">
                <a:sym typeface="Source Sans Pro Light"/>
              </a:rPr>
              <a:t>Fraud detection </a:t>
            </a:r>
          </a:p>
          <a:p>
            <a:pPr>
              <a:lnSpc>
                <a:spcPct val="90000"/>
              </a:lnSpc>
              <a:spcAft>
                <a:spcPts val="0"/>
              </a:spcAft>
            </a:pPr>
            <a:r>
              <a:rPr lang="en-US">
                <a:sym typeface="Source Sans Pro Light"/>
              </a:rPr>
              <a:t>Market basket analysis</a:t>
            </a:r>
          </a:p>
        </p:txBody>
      </p:sp>
      <p:sp>
        <p:nvSpPr>
          <p:cNvPr id="23" name="Text Placeholder 22">
            <a:extLst>
              <a:ext uri="{FF2B5EF4-FFF2-40B4-BE49-F238E27FC236}">
                <a16:creationId xmlns:a16="http://schemas.microsoft.com/office/drawing/2014/main" id="{6A2610C8-684B-4BCD-B0C7-1530D02AFC58}"/>
              </a:ext>
            </a:extLst>
          </p:cNvPr>
          <p:cNvSpPr>
            <a:spLocks noGrp="1"/>
          </p:cNvSpPr>
          <p:nvPr>
            <p:ph type="body" sz="quarter" idx="39"/>
          </p:nvPr>
        </p:nvSpPr>
        <p:spPr/>
        <p:txBody>
          <a:bodyPr vert="horz" wrap="square" lIns="91440" tIns="45720" rIns="91440" bIns="45720" rtlCol="0">
            <a:spAutoFit/>
          </a:bodyPr>
          <a:lstStyle/>
          <a:p>
            <a:pPr>
              <a:lnSpc>
                <a:spcPct val="90000"/>
              </a:lnSpc>
              <a:spcAft>
                <a:spcPts val="0"/>
              </a:spcAft>
            </a:pPr>
            <a:r>
              <a:rPr lang="en-US">
                <a:sym typeface="Source Sans Pro Light"/>
              </a:rPr>
              <a:t>Economic modelling</a:t>
            </a:r>
          </a:p>
          <a:p>
            <a:pPr>
              <a:lnSpc>
                <a:spcPct val="90000"/>
              </a:lnSpc>
              <a:spcAft>
                <a:spcPts val="0"/>
              </a:spcAft>
            </a:pPr>
            <a:r>
              <a:rPr lang="en-US">
                <a:sym typeface="Source Sans Pro Light"/>
              </a:rPr>
              <a:t>Optimization for foot traffic, Online interactions</a:t>
            </a:r>
          </a:p>
          <a:p>
            <a:pPr>
              <a:lnSpc>
                <a:spcPct val="90000"/>
              </a:lnSpc>
              <a:spcAft>
                <a:spcPts val="0"/>
              </a:spcAft>
            </a:pPr>
            <a:r>
              <a:rPr lang="en-US">
                <a:sym typeface="Source Sans Pro Light"/>
              </a:rPr>
              <a:t>Flat and declining categories</a:t>
            </a:r>
          </a:p>
        </p:txBody>
      </p:sp>
      <p:sp>
        <p:nvSpPr>
          <p:cNvPr id="24" name="Text Placeholder 23">
            <a:extLst>
              <a:ext uri="{FF2B5EF4-FFF2-40B4-BE49-F238E27FC236}">
                <a16:creationId xmlns:a16="http://schemas.microsoft.com/office/drawing/2014/main" id="{A8E57B91-405F-4EFB-9B6B-7BD7BB26345F}"/>
              </a:ext>
            </a:extLst>
          </p:cNvPr>
          <p:cNvSpPr>
            <a:spLocks noGrp="1"/>
          </p:cNvSpPr>
          <p:nvPr>
            <p:ph type="body" sz="quarter" idx="40"/>
          </p:nvPr>
        </p:nvSpPr>
        <p:spPr/>
        <p:txBody>
          <a:bodyPr vert="horz" wrap="square" lIns="91440" tIns="45720" rIns="91440" bIns="45720" rtlCol="0">
            <a:spAutoFit/>
          </a:bodyPr>
          <a:lstStyle/>
          <a:p>
            <a:pPr>
              <a:lnSpc>
                <a:spcPct val="90000"/>
              </a:lnSpc>
              <a:spcAft>
                <a:spcPts val="0"/>
              </a:spcAft>
            </a:pPr>
            <a:r>
              <a:rPr lang="en-US">
                <a:sym typeface="Source Sans Pro Light"/>
              </a:rPr>
              <a:t>Demand-elasticity</a:t>
            </a:r>
          </a:p>
          <a:p>
            <a:pPr>
              <a:lnSpc>
                <a:spcPct val="90000"/>
              </a:lnSpc>
              <a:spcAft>
                <a:spcPts val="0"/>
              </a:spcAft>
            </a:pPr>
            <a:r>
              <a:rPr lang="en-US">
                <a:sym typeface="Source Sans Pro Light"/>
              </a:rPr>
              <a:t>Personal pricing schemes</a:t>
            </a:r>
          </a:p>
          <a:p>
            <a:pPr>
              <a:lnSpc>
                <a:spcPct val="90000"/>
              </a:lnSpc>
              <a:spcAft>
                <a:spcPts val="0"/>
              </a:spcAft>
            </a:pPr>
            <a:r>
              <a:rPr lang="en-US">
                <a:sym typeface="Source Sans Pro Light"/>
              </a:rPr>
              <a:t>Promotion events</a:t>
            </a:r>
          </a:p>
          <a:p>
            <a:pPr>
              <a:lnSpc>
                <a:spcPct val="90000"/>
              </a:lnSpc>
              <a:spcAft>
                <a:spcPts val="0"/>
              </a:spcAft>
            </a:pPr>
            <a:r>
              <a:rPr lang="en-US">
                <a:sym typeface="Source Sans Pro Light"/>
              </a:rPr>
              <a:t>Multi-channel engagement</a:t>
            </a:r>
          </a:p>
        </p:txBody>
      </p:sp>
      <p:sp>
        <p:nvSpPr>
          <p:cNvPr id="25" name="Text Placeholder 24">
            <a:extLst>
              <a:ext uri="{FF2B5EF4-FFF2-40B4-BE49-F238E27FC236}">
                <a16:creationId xmlns:a16="http://schemas.microsoft.com/office/drawing/2014/main" id="{9EDAEC18-93D0-4A9F-98A9-186257F59A47}"/>
              </a:ext>
            </a:extLst>
          </p:cNvPr>
          <p:cNvSpPr>
            <a:spLocks noGrp="1"/>
          </p:cNvSpPr>
          <p:nvPr>
            <p:ph type="body" sz="quarter" idx="4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Demand plans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Forecasts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Sales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Trends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Local events/weather patterns</a:t>
            </a:r>
          </a:p>
        </p:txBody>
      </p:sp>
      <p:sp>
        <p:nvSpPr>
          <p:cNvPr id="26" name="Text Placeholder 25">
            <a:extLst>
              <a:ext uri="{FF2B5EF4-FFF2-40B4-BE49-F238E27FC236}">
                <a16:creationId xmlns:a16="http://schemas.microsoft.com/office/drawing/2014/main" id="{F82D8561-719A-4C78-A703-B2CBA83B0CEA}"/>
              </a:ext>
            </a:extLst>
          </p:cNvPr>
          <p:cNvSpPr>
            <a:spLocks noGrp="1"/>
          </p:cNvSpPr>
          <p:nvPr>
            <p:ph type="body" sz="quarter" idx="42"/>
          </p:nvPr>
        </p:nvSpPr>
        <p:spPr/>
        <p:txBody>
          <a:bodyPr vert="horz" wrap="square" lIns="91440" tIns="45720" rIns="91440" bIns="45720" rtlCol="0">
            <a:spAutoFit/>
          </a:bodyPr>
          <a:lstStyle/>
          <a:p>
            <a:r>
              <a:rPr lang="en-US">
                <a:latin typeface="+mj-lt"/>
                <a:sym typeface="Source Sans Pro"/>
              </a:rPr>
              <a:t>Recommendation</a:t>
            </a:r>
            <a:br>
              <a:rPr lang="en-US">
                <a:latin typeface="+mj-lt"/>
                <a:sym typeface="Source Sans Pro"/>
              </a:rPr>
            </a:br>
            <a:r>
              <a:rPr lang="en-US">
                <a:latin typeface="+mj-lt"/>
                <a:sym typeface="Source Sans Pro"/>
              </a:rPr>
              <a:t>engine</a:t>
            </a:r>
          </a:p>
        </p:txBody>
      </p:sp>
      <p:sp>
        <p:nvSpPr>
          <p:cNvPr id="27" name="Text Placeholder 26">
            <a:extLst>
              <a:ext uri="{FF2B5EF4-FFF2-40B4-BE49-F238E27FC236}">
                <a16:creationId xmlns:a16="http://schemas.microsoft.com/office/drawing/2014/main" id="{079849FD-DD3A-4A2B-A90F-2A3BDEB6BFEC}"/>
              </a:ext>
            </a:extLst>
          </p:cNvPr>
          <p:cNvSpPr>
            <a:spLocks noGrp="1"/>
          </p:cNvSpPr>
          <p:nvPr>
            <p:ph type="body" sz="quarter" idx="43"/>
          </p:nvPr>
        </p:nvSpPr>
        <p:spPr/>
        <p:txBody>
          <a:bodyPr vert="horz" wrap="square" lIns="91440" tIns="45720" rIns="91440" bIns="45720" rtlCol="0">
            <a:spAutoFit/>
          </a:bodyPr>
          <a:lstStyle/>
          <a:p>
            <a:r>
              <a:rPr lang="en-US">
                <a:latin typeface="+mj-lt"/>
                <a:sym typeface="Source Sans Pro"/>
              </a:rPr>
              <a:t>Effective customer engagement</a:t>
            </a:r>
          </a:p>
        </p:txBody>
      </p:sp>
      <p:sp>
        <p:nvSpPr>
          <p:cNvPr id="28" name="Text Placeholder 27">
            <a:extLst>
              <a:ext uri="{FF2B5EF4-FFF2-40B4-BE49-F238E27FC236}">
                <a16:creationId xmlns:a16="http://schemas.microsoft.com/office/drawing/2014/main" id="{23B11030-641D-4EE4-A3A5-4B1B811B633F}"/>
              </a:ext>
            </a:extLst>
          </p:cNvPr>
          <p:cNvSpPr>
            <a:spLocks noGrp="1"/>
          </p:cNvSpPr>
          <p:nvPr>
            <p:ph type="body" sz="quarter" idx="44"/>
          </p:nvPr>
        </p:nvSpPr>
        <p:spPr/>
        <p:txBody>
          <a:bodyPr vert="horz" wrap="square" lIns="91440" tIns="45720" rIns="91440" bIns="45720" rtlCol="0">
            <a:spAutoFit/>
          </a:bodyPr>
          <a:lstStyle/>
          <a:p>
            <a:r>
              <a:rPr lang="en-US">
                <a:latin typeface="+mj-lt"/>
                <a:sym typeface="Source Sans Pro"/>
              </a:rPr>
              <a:t>Inventory</a:t>
            </a:r>
            <a:br>
              <a:rPr lang="en-US">
                <a:latin typeface="+mj-lt"/>
                <a:sym typeface="Source Sans Pro"/>
              </a:rPr>
            </a:br>
            <a:r>
              <a:rPr lang="en-US">
                <a:latin typeface="+mj-lt"/>
                <a:sym typeface="Source Sans Pro"/>
              </a:rPr>
              <a:t>optimization</a:t>
            </a:r>
          </a:p>
        </p:txBody>
      </p:sp>
      <p:sp>
        <p:nvSpPr>
          <p:cNvPr id="29" name="Text Placeholder 28">
            <a:extLst>
              <a:ext uri="{FF2B5EF4-FFF2-40B4-BE49-F238E27FC236}">
                <a16:creationId xmlns:a16="http://schemas.microsoft.com/office/drawing/2014/main" id="{F10D46F9-C268-4562-BCC9-0E3A1F6A8C78}"/>
              </a:ext>
            </a:extLst>
          </p:cNvPr>
          <p:cNvSpPr>
            <a:spLocks noGrp="1"/>
          </p:cNvSpPr>
          <p:nvPr>
            <p:ph type="body" sz="quarter" idx="45"/>
          </p:nvPr>
        </p:nvSpPr>
        <p:spPr/>
        <p:txBody>
          <a:bodyPr vert="horz" wrap="square" lIns="91440" tIns="45720" rIns="91440" bIns="45720" rtlCol="0">
            <a:spAutoFit/>
          </a:bodyPr>
          <a:lstStyle/>
          <a:p>
            <a:r>
              <a:rPr lang="en-US">
                <a:latin typeface="+mj-lt"/>
                <a:sym typeface="Source Sans Pro"/>
              </a:rPr>
              <a:t>Inventory</a:t>
            </a:r>
            <a:br>
              <a:rPr lang="en-US">
                <a:latin typeface="+mj-lt"/>
                <a:sym typeface="Source Sans Pro"/>
              </a:rPr>
            </a:br>
            <a:r>
              <a:rPr lang="en-US">
                <a:latin typeface="+mj-lt"/>
                <a:sym typeface="Source Sans Pro"/>
              </a:rPr>
              <a:t>allocation</a:t>
            </a:r>
          </a:p>
        </p:txBody>
      </p:sp>
      <p:sp>
        <p:nvSpPr>
          <p:cNvPr id="30" name="Text Placeholder 29">
            <a:extLst>
              <a:ext uri="{FF2B5EF4-FFF2-40B4-BE49-F238E27FC236}">
                <a16:creationId xmlns:a16="http://schemas.microsoft.com/office/drawing/2014/main" id="{872AE9D4-539C-4317-8423-69A65993887E}"/>
              </a:ext>
            </a:extLst>
          </p:cNvPr>
          <p:cNvSpPr>
            <a:spLocks noGrp="1"/>
          </p:cNvSpPr>
          <p:nvPr>
            <p:ph type="body" sz="quarter" idx="46"/>
          </p:nvPr>
        </p:nvSpPr>
        <p:spPr/>
        <p:txBody>
          <a:bodyPr vert="horz" wrap="square" lIns="91440" tIns="45720" rIns="91440" bIns="45720" rtlCol="0">
            <a:spAutoFit/>
          </a:bodyPr>
          <a:lstStyle/>
          <a:p>
            <a:r>
              <a:rPr lang="en-US">
                <a:latin typeface="+mj-lt"/>
                <a:sym typeface="Source Sans Pro"/>
              </a:rPr>
              <a:t>Consumer</a:t>
            </a:r>
            <a:br>
              <a:rPr lang="en-US">
                <a:latin typeface="+mj-lt"/>
                <a:sym typeface="Source Sans Pro"/>
              </a:rPr>
            </a:br>
            <a:r>
              <a:rPr lang="en-US">
                <a:latin typeface="+mj-lt"/>
                <a:sym typeface="Source Sans Pro"/>
              </a:rPr>
              <a:t>engagement</a:t>
            </a:r>
          </a:p>
        </p:txBody>
      </p:sp>
      <p:sp>
        <p:nvSpPr>
          <p:cNvPr id="738" name="Shape 738"/>
          <p:cNvSpPr txBox="1">
            <a:spLocks noGrp="1"/>
          </p:cNvSpPr>
          <p:nvPr>
            <p:ph type="title"/>
          </p:nvPr>
        </p:nvSpPr>
        <p:spPr/>
        <p:txBody>
          <a:bodyPr vert="horz" wrap="square" lIns="0" tIns="164592" rIns="0" bIns="0" rtlCol="0" anchor="t">
            <a:noAutofit/>
          </a:bodyPr>
          <a:lstStyle/>
          <a:p>
            <a:r>
              <a:rPr lang="en-US" sz="3600" b="1" spc="-50">
                <a:gradFill>
                  <a:gsLst>
                    <a:gs pos="1250">
                      <a:schemeClr val="tx1"/>
                    </a:gs>
                    <a:gs pos="100000">
                      <a:schemeClr val="tx1"/>
                    </a:gs>
                  </a:gsLst>
                  <a:lin ang="5400000" scaled="0"/>
                </a:gradFill>
                <a:sym typeface="Source Sans Pro"/>
              </a:rPr>
              <a:t>Retail use cases</a:t>
            </a:r>
          </a:p>
        </p:txBody>
      </p:sp>
      <p:sp>
        <p:nvSpPr>
          <p:cNvPr id="741" name="Shape 741"/>
          <p:cNvSpPr/>
          <p:nvPr/>
        </p:nvSpPr>
        <p:spPr>
          <a:xfrm>
            <a:off x="314961" y="4726653"/>
            <a:ext cx="2240280" cy="6052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746" name="Shape 746"/>
          <p:cNvSpPr/>
          <p:nvPr/>
        </p:nvSpPr>
        <p:spPr>
          <a:xfrm>
            <a:off x="2668851" y="4726653"/>
            <a:ext cx="2240280" cy="6052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750" name="Shape 750"/>
          <p:cNvSpPr/>
          <p:nvPr/>
        </p:nvSpPr>
        <p:spPr>
          <a:xfrm>
            <a:off x="7376631" y="4726653"/>
            <a:ext cx="2240280" cy="6076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756" name="Shape 756"/>
          <p:cNvSpPr/>
          <p:nvPr/>
        </p:nvSpPr>
        <p:spPr>
          <a:xfrm>
            <a:off x="9730521" y="4736292"/>
            <a:ext cx="2240280" cy="6076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760" name="Shape 760"/>
          <p:cNvSpPr/>
          <p:nvPr/>
        </p:nvSpPr>
        <p:spPr>
          <a:xfrm>
            <a:off x="5022741" y="4726653"/>
            <a:ext cx="2240280" cy="607600"/>
          </a:xfrm>
          <a:prstGeom prst="rect">
            <a:avLst/>
          </a:prstGeom>
          <a:noFill/>
          <a:ln>
            <a:noFill/>
          </a:ln>
        </p:spPr>
        <p:txBody>
          <a:bodyPr lIns="91440" tIns="45720" rIns="91440" bIns="45720" anchor="t" anchorCtr="0">
            <a:noAutofit/>
          </a:bodyPr>
          <a:lstStyle/>
          <a:p>
            <a:pPr marL="0" marR="0" lvl="0" indent="0" algn="ctr" defTabSz="914400" rtl="0" eaLnBrk="1" fontAlgn="auto" latinLnBrk="0" hangingPunct="1">
              <a:lnSpc>
                <a:spcPct val="100000"/>
              </a:lnSpc>
              <a:spcBef>
                <a:spcPts val="0"/>
              </a:spcBef>
              <a:spcAft>
                <a:spcPts val="0"/>
              </a:spcAft>
              <a:buClr>
                <a:srgbClr val="505050"/>
              </a:buClr>
              <a:buSzPct val="25000"/>
              <a:buFontTx/>
              <a:buNone/>
              <a:tabLst/>
              <a:defRPr/>
            </a:pPr>
            <a:endParaRPr kumimoji="0" lang="en-US" sz="1600" b="0" i="0" u="none" strike="noStrike" kern="1200" cap="none" spc="0" normalizeH="0" baseline="0" noProof="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grpSp>
        <p:nvGrpSpPr>
          <p:cNvPr id="88" name="Group 87">
            <a:extLst>
              <a:ext uri="{FF2B5EF4-FFF2-40B4-BE49-F238E27FC236}">
                <a16:creationId xmlns:a16="http://schemas.microsoft.com/office/drawing/2014/main" id="{DDEB747E-B700-4F85-AB51-C491181F9E89}"/>
              </a:ext>
            </a:extLst>
          </p:cNvPr>
          <p:cNvGrpSpPr/>
          <p:nvPr/>
        </p:nvGrpSpPr>
        <p:grpSpPr>
          <a:xfrm>
            <a:off x="5926400" y="3078425"/>
            <a:ext cx="338979" cy="314766"/>
            <a:chOff x="4292428" y="1117548"/>
            <a:chExt cx="732328" cy="680018"/>
          </a:xfrm>
        </p:grpSpPr>
        <p:sp>
          <p:nvSpPr>
            <p:cNvPr id="89" name="Freeform 13">
              <a:extLst>
                <a:ext uri="{FF2B5EF4-FFF2-40B4-BE49-F238E27FC236}">
                  <a16:creationId xmlns:a16="http://schemas.microsoft.com/office/drawing/2014/main" id="{1823EE74-A71A-4F48-87BE-4FC2985A3214}"/>
                </a:ext>
              </a:extLst>
            </p:cNvPr>
            <p:cNvSpPr>
              <a:spLocks noEditPoints="1"/>
            </p:cNvSpPr>
            <p:nvPr/>
          </p:nvSpPr>
          <p:spPr bwMode="auto">
            <a:xfrm>
              <a:off x="4292428" y="1117548"/>
              <a:ext cx="732328" cy="68001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B2A0C7CC-8828-4621-ACAD-1C4202753DD9}"/>
                </a:ext>
              </a:extLst>
            </p:cNvPr>
            <p:cNvGrpSpPr/>
            <p:nvPr/>
          </p:nvGrpSpPr>
          <p:grpSpPr>
            <a:xfrm>
              <a:off x="4841421" y="1135797"/>
              <a:ext cx="130135" cy="499780"/>
              <a:chOff x="4841421" y="1135797"/>
              <a:chExt cx="130135" cy="499780"/>
            </a:xfrm>
          </p:grpSpPr>
          <p:sp>
            <p:nvSpPr>
              <p:cNvPr id="91" name="Rectangle 90">
                <a:extLst>
                  <a:ext uri="{FF2B5EF4-FFF2-40B4-BE49-F238E27FC236}">
                    <a16:creationId xmlns:a16="http://schemas.microsoft.com/office/drawing/2014/main" id="{C8A83751-E1CE-4D76-828F-188C24DDD8AB}"/>
                  </a:ext>
                </a:extLst>
              </p:cNvPr>
              <p:cNvSpPr/>
              <p:nvPr/>
            </p:nvSpPr>
            <p:spPr bwMode="auto">
              <a:xfrm>
                <a:off x="4841421" y="1505442"/>
                <a:ext cx="130135" cy="130135"/>
              </a:xfrm>
              <a:prstGeom prst="rect">
                <a:avLst/>
              </a:prstGeom>
              <a:solidFill>
                <a:schemeClr val="bg1"/>
              </a:solidFill>
              <a:ln w="15875" cap="sq">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2" name="Rectangle 91">
                <a:extLst>
                  <a:ext uri="{FF2B5EF4-FFF2-40B4-BE49-F238E27FC236}">
                    <a16:creationId xmlns:a16="http://schemas.microsoft.com/office/drawing/2014/main" id="{93DC11B2-41DE-41E8-85E0-52C2A7153181}"/>
                  </a:ext>
                </a:extLst>
              </p:cNvPr>
              <p:cNvSpPr/>
              <p:nvPr/>
            </p:nvSpPr>
            <p:spPr bwMode="auto">
              <a:xfrm>
                <a:off x="4841421" y="1320620"/>
                <a:ext cx="130135" cy="130135"/>
              </a:xfrm>
              <a:prstGeom prst="rect">
                <a:avLst/>
              </a:prstGeom>
              <a:solidFill>
                <a:schemeClr val="bg1"/>
              </a:solidFill>
              <a:ln w="15875" cap="sq">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3" name="Rectangle 92">
                <a:extLst>
                  <a:ext uri="{FF2B5EF4-FFF2-40B4-BE49-F238E27FC236}">
                    <a16:creationId xmlns:a16="http://schemas.microsoft.com/office/drawing/2014/main" id="{CB377372-7478-4C62-91F2-B88552589B99}"/>
                  </a:ext>
                </a:extLst>
              </p:cNvPr>
              <p:cNvSpPr/>
              <p:nvPr/>
            </p:nvSpPr>
            <p:spPr bwMode="auto">
              <a:xfrm>
                <a:off x="4841421" y="1135797"/>
                <a:ext cx="130135" cy="130135"/>
              </a:xfrm>
              <a:prstGeom prst="rect">
                <a:avLst/>
              </a:prstGeom>
              <a:solidFill>
                <a:schemeClr val="bg1"/>
              </a:solidFill>
              <a:ln w="15875" cap="sq">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94" name="Group 93">
            <a:extLst>
              <a:ext uri="{FF2B5EF4-FFF2-40B4-BE49-F238E27FC236}">
                <a16:creationId xmlns:a16="http://schemas.microsoft.com/office/drawing/2014/main" id="{C4D376C8-7C02-4184-94D0-D4FC440456CE}"/>
              </a:ext>
            </a:extLst>
          </p:cNvPr>
          <p:cNvGrpSpPr/>
          <p:nvPr/>
        </p:nvGrpSpPr>
        <p:grpSpPr>
          <a:xfrm>
            <a:off x="1242136" y="3076459"/>
            <a:ext cx="330764" cy="318698"/>
            <a:chOff x="1980747" y="1770226"/>
            <a:chExt cx="494994" cy="476937"/>
          </a:xfrm>
        </p:grpSpPr>
        <p:sp>
          <p:nvSpPr>
            <p:cNvPr id="95" name="mail">
              <a:extLst>
                <a:ext uri="{FF2B5EF4-FFF2-40B4-BE49-F238E27FC236}">
                  <a16:creationId xmlns:a16="http://schemas.microsoft.com/office/drawing/2014/main" id="{8DAE1E4A-9E10-4AC7-A5F9-A11028928817}"/>
                </a:ext>
              </a:extLst>
            </p:cNvPr>
            <p:cNvSpPr>
              <a:spLocks noChangeAspect="1" noEditPoints="1"/>
            </p:cNvSpPr>
            <p:nvPr/>
          </p:nvSpPr>
          <p:spPr bwMode="auto">
            <a:xfrm>
              <a:off x="1980747" y="1770226"/>
              <a:ext cx="430080" cy="258047"/>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A7BB9ADB-5693-4A9E-801B-A8E12D5160AF}"/>
                </a:ext>
              </a:extLst>
            </p:cNvPr>
            <p:cNvGrpSpPr/>
            <p:nvPr/>
          </p:nvGrpSpPr>
          <p:grpSpPr>
            <a:xfrm>
              <a:off x="2254051" y="1888779"/>
              <a:ext cx="221690" cy="358384"/>
              <a:chOff x="4265858" y="1346201"/>
              <a:chExt cx="3174092" cy="5131228"/>
            </a:xfrm>
            <a:solidFill>
              <a:schemeClr val="bg1"/>
            </a:solidFill>
          </p:grpSpPr>
          <p:sp>
            <p:nvSpPr>
              <p:cNvPr id="97" name="Freeform 5">
                <a:extLst>
                  <a:ext uri="{FF2B5EF4-FFF2-40B4-BE49-F238E27FC236}">
                    <a16:creationId xmlns:a16="http://schemas.microsoft.com/office/drawing/2014/main" id="{DE8E8B1C-4CA1-42B8-8E85-105125CE7BCB}"/>
                  </a:ext>
                </a:extLst>
              </p:cNvPr>
              <p:cNvSpPr>
                <a:spLocks noEditPoints="1"/>
              </p:cNvSpPr>
              <p:nvPr/>
            </p:nvSpPr>
            <p:spPr bwMode="auto">
              <a:xfrm>
                <a:off x="4265858" y="1346201"/>
                <a:ext cx="3174092" cy="5131228"/>
              </a:xfrm>
              <a:custGeom>
                <a:avLst/>
                <a:gdLst>
                  <a:gd name="T0" fmla="*/ 2260 w 2260"/>
                  <a:gd name="T1" fmla="*/ 1130 h 3656"/>
                  <a:gd name="T2" fmla="*/ 1130 w 2260"/>
                  <a:gd name="T3" fmla="*/ 0 h 3656"/>
                  <a:gd name="T4" fmla="*/ 0 w 2260"/>
                  <a:gd name="T5" fmla="*/ 1130 h 3656"/>
                  <a:gd name="T6" fmla="*/ 1130 w 2260"/>
                  <a:gd name="T7" fmla="*/ 2260 h 3656"/>
                  <a:gd name="T8" fmla="*/ 2260 w 2260"/>
                  <a:gd name="T9" fmla="*/ 1130 h 3656"/>
                  <a:gd name="T10" fmla="*/ 254 w 2260"/>
                  <a:gd name="T11" fmla="*/ 1856 h 3656"/>
                  <a:gd name="T12" fmla="*/ 254 w 2260"/>
                  <a:gd name="T13" fmla="*/ 3656 h 3656"/>
                  <a:gd name="T14" fmla="*/ 1126 w 2260"/>
                  <a:gd name="T15" fmla="*/ 3252 h 3656"/>
                  <a:gd name="T16" fmla="*/ 2006 w 2260"/>
                  <a:gd name="T17" fmla="*/ 3656 h 3656"/>
                  <a:gd name="T18" fmla="*/ 2006 w 2260"/>
                  <a:gd name="T1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60" h="3656">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grpFill/>
              <a:ln w="15875"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C46266D2-F4FA-4F66-A936-776E3078BA3F}"/>
                  </a:ext>
                </a:extLst>
              </p:cNvPr>
              <p:cNvSpPr/>
              <p:nvPr/>
            </p:nvSpPr>
            <p:spPr bwMode="auto">
              <a:xfrm>
                <a:off x="5174363" y="2278445"/>
                <a:ext cx="1410992" cy="1126498"/>
              </a:xfrm>
              <a:custGeom>
                <a:avLst/>
                <a:gdLst>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4" fmla="*/ 943408 w 1410992"/>
                  <a:gd name="connsiteY4" fmla="*/ 0 h 1518085"/>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4" fmla="*/ 1034848 w 1410992"/>
                  <a:gd name="connsiteY4" fmla="*/ 91440 h 1518085"/>
                  <a:gd name="connsiteX0" fmla="*/ 943408 w 1410992"/>
                  <a:gd name="connsiteY0" fmla="*/ 0 h 1518085"/>
                  <a:gd name="connsiteX1" fmla="*/ 1410992 w 1410992"/>
                  <a:gd name="connsiteY1" fmla="*/ 391587 h 1518085"/>
                  <a:gd name="connsiteX2" fmla="*/ 467585 w 1410992"/>
                  <a:gd name="connsiteY2" fmla="*/ 1518085 h 1518085"/>
                  <a:gd name="connsiteX3" fmla="*/ 0 w 1410992"/>
                  <a:gd name="connsiteY3" fmla="*/ 1126498 h 1518085"/>
                  <a:gd name="connsiteX0" fmla="*/ 1410992 w 1410992"/>
                  <a:gd name="connsiteY0" fmla="*/ 0 h 1126498"/>
                  <a:gd name="connsiteX1" fmla="*/ 467585 w 1410992"/>
                  <a:gd name="connsiteY1" fmla="*/ 1126498 h 1126498"/>
                  <a:gd name="connsiteX2" fmla="*/ 0 w 1410992"/>
                  <a:gd name="connsiteY2" fmla="*/ 734911 h 1126498"/>
                </a:gdLst>
                <a:ahLst/>
                <a:cxnLst>
                  <a:cxn ang="0">
                    <a:pos x="connsiteX0" y="connsiteY0"/>
                  </a:cxn>
                  <a:cxn ang="0">
                    <a:pos x="connsiteX1" y="connsiteY1"/>
                  </a:cxn>
                  <a:cxn ang="0">
                    <a:pos x="connsiteX2" y="connsiteY2"/>
                  </a:cxn>
                </a:cxnLst>
                <a:rect l="l" t="t" r="r" b="b"/>
                <a:pathLst>
                  <a:path w="1410992" h="1126498">
                    <a:moveTo>
                      <a:pt x="1410992" y="0"/>
                    </a:moveTo>
                    <a:lnTo>
                      <a:pt x="467585" y="1126498"/>
                    </a:lnTo>
                    <a:lnTo>
                      <a:pt x="0" y="734911"/>
                    </a:lnTo>
                  </a:path>
                </a:pathLst>
              </a:custGeom>
              <a:grp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9" name="Group 98">
            <a:extLst>
              <a:ext uri="{FF2B5EF4-FFF2-40B4-BE49-F238E27FC236}">
                <a16:creationId xmlns:a16="http://schemas.microsoft.com/office/drawing/2014/main" id="{2826BA72-A287-471A-98E9-4021084BED1C}"/>
              </a:ext>
            </a:extLst>
          </p:cNvPr>
          <p:cNvGrpSpPr/>
          <p:nvPr/>
        </p:nvGrpSpPr>
        <p:grpSpPr>
          <a:xfrm>
            <a:off x="8278186" y="3072195"/>
            <a:ext cx="325670" cy="327227"/>
            <a:chOff x="10996134" y="3858497"/>
            <a:chExt cx="603504" cy="606390"/>
          </a:xfrm>
        </p:grpSpPr>
        <p:grpSp>
          <p:nvGrpSpPr>
            <p:cNvPr id="100" name="Group 99">
              <a:extLst>
                <a:ext uri="{FF2B5EF4-FFF2-40B4-BE49-F238E27FC236}">
                  <a16:creationId xmlns:a16="http://schemas.microsoft.com/office/drawing/2014/main" id="{F86C23F9-5BAF-4FE3-A11A-6894087D74B0}"/>
                </a:ext>
              </a:extLst>
            </p:cNvPr>
            <p:cNvGrpSpPr/>
            <p:nvPr/>
          </p:nvGrpSpPr>
          <p:grpSpPr>
            <a:xfrm>
              <a:off x="11079638" y="4178188"/>
              <a:ext cx="214291" cy="213984"/>
              <a:chOff x="-2627313" y="-174625"/>
              <a:chExt cx="2216150" cy="2212975"/>
            </a:xfrm>
          </p:grpSpPr>
          <p:sp>
            <p:nvSpPr>
              <p:cNvPr id="123" name="Freeform 5">
                <a:extLst>
                  <a:ext uri="{FF2B5EF4-FFF2-40B4-BE49-F238E27FC236}">
                    <a16:creationId xmlns:a16="http://schemas.microsoft.com/office/drawing/2014/main" id="{A498D7DD-F0E9-4A02-BC1B-D8A7FB95E208}"/>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6">
                <a:extLst>
                  <a:ext uri="{FF2B5EF4-FFF2-40B4-BE49-F238E27FC236}">
                    <a16:creationId xmlns:a16="http://schemas.microsoft.com/office/drawing/2014/main" id="{4031D2E8-7276-40BA-94BF-99491005FEAA}"/>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5" name="Line 7">
                <a:extLst>
                  <a:ext uri="{FF2B5EF4-FFF2-40B4-BE49-F238E27FC236}">
                    <a16:creationId xmlns:a16="http://schemas.microsoft.com/office/drawing/2014/main" id="{398213A6-9ADC-4E2D-A809-B34CD2E0D2B4}"/>
                  </a:ext>
                </a:extLst>
              </p:cNvPr>
              <p:cNvSpPr>
                <a:spLocks noChangeShapeType="1"/>
              </p:cNvSpPr>
              <p:nvPr/>
            </p:nvSpPr>
            <p:spPr bwMode="auto">
              <a:xfrm>
                <a:off x="-1882775" y="568325"/>
                <a:ext cx="0" cy="147002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6" name="Line 8">
                <a:extLst>
                  <a:ext uri="{FF2B5EF4-FFF2-40B4-BE49-F238E27FC236}">
                    <a16:creationId xmlns:a16="http://schemas.microsoft.com/office/drawing/2014/main" id="{BC390771-130F-4ED2-9F1D-6F974D67157A}"/>
                  </a:ext>
                </a:extLst>
              </p:cNvPr>
              <p:cNvSpPr>
                <a:spLocks noChangeShapeType="1"/>
              </p:cNvSpPr>
              <p:nvPr/>
            </p:nvSpPr>
            <p:spPr bwMode="auto">
              <a:xfrm>
                <a:off x="-1900238" y="-174625"/>
                <a:ext cx="762000" cy="74295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127" name="Line 9">
                <a:extLst>
                  <a:ext uri="{FF2B5EF4-FFF2-40B4-BE49-F238E27FC236}">
                    <a16:creationId xmlns:a16="http://schemas.microsoft.com/office/drawing/2014/main" id="{94168174-A7CE-42AF-8471-76CFB21856FD}"/>
                  </a:ext>
                </a:extLst>
              </p:cNvPr>
              <p:cNvSpPr>
                <a:spLocks noChangeShapeType="1"/>
              </p:cNvSpPr>
              <p:nvPr/>
            </p:nvSpPr>
            <p:spPr bwMode="auto">
              <a:xfrm>
                <a:off x="-1536700" y="188912"/>
                <a:ext cx="744537"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sp>
          <p:nvSpPr>
            <p:cNvPr id="101" name="Rectangle 100">
              <a:extLst>
                <a:ext uri="{FF2B5EF4-FFF2-40B4-BE49-F238E27FC236}">
                  <a16:creationId xmlns:a16="http://schemas.microsoft.com/office/drawing/2014/main" id="{6299A4BC-658A-4597-BDAC-A52C63BAB0CC}"/>
                </a:ext>
              </a:extLst>
            </p:cNvPr>
            <p:cNvSpPr/>
            <p:nvPr/>
          </p:nvSpPr>
          <p:spPr bwMode="auto">
            <a:xfrm>
              <a:off x="10996134" y="3858497"/>
              <a:ext cx="603504" cy="606390"/>
            </a:xfrm>
            <a:prstGeom prst="rect">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02" name="Group 101">
              <a:extLst>
                <a:ext uri="{FF2B5EF4-FFF2-40B4-BE49-F238E27FC236}">
                  <a16:creationId xmlns:a16="http://schemas.microsoft.com/office/drawing/2014/main" id="{2ED44969-D34A-4190-B73C-C3A5E7B26959}"/>
                </a:ext>
              </a:extLst>
            </p:cNvPr>
            <p:cNvGrpSpPr/>
            <p:nvPr/>
          </p:nvGrpSpPr>
          <p:grpSpPr>
            <a:xfrm>
              <a:off x="11082823" y="3940554"/>
              <a:ext cx="123204" cy="123204"/>
              <a:chOff x="3825993" y="1850227"/>
              <a:chExt cx="396312" cy="396312"/>
            </a:xfrm>
          </p:grpSpPr>
          <p:cxnSp>
            <p:nvCxnSpPr>
              <p:cNvPr id="121" name="Straight Connector 120">
                <a:extLst>
                  <a:ext uri="{FF2B5EF4-FFF2-40B4-BE49-F238E27FC236}">
                    <a16:creationId xmlns:a16="http://schemas.microsoft.com/office/drawing/2014/main" id="{32697B77-E038-492B-BF62-5F82CDDE69FF}"/>
                  </a:ext>
                </a:extLst>
              </p:cNvPr>
              <p:cNvCxnSpPr/>
              <p:nvPr/>
            </p:nvCxnSpPr>
            <p:spPr>
              <a:xfrm>
                <a:off x="3825993" y="1850227"/>
                <a:ext cx="396312" cy="3963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0CC0788-0CB8-45C8-8595-EA93464AAB7F}"/>
                  </a:ext>
                </a:extLst>
              </p:cNvPr>
              <p:cNvCxnSpPr>
                <a:cxnSpLocks/>
              </p:cNvCxnSpPr>
              <p:nvPr/>
            </p:nvCxnSpPr>
            <p:spPr>
              <a:xfrm flipH="1">
                <a:off x="3825993" y="1850227"/>
                <a:ext cx="396312" cy="3963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3" name="Diamond 12">
              <a:extLst>
                <a:ext uri="{FF2B5EF4-FFF2-40B4-BE49-F238E27FC236}">
                  <a16:creationId xmlns:a16="http://schemas.microsoft.com/office/drawing/2014/main" id="{EE3085E7-5ABB-4C5D-A841-7F482F7E1E57}"/>
                </a:ext>
              </a:extLst>
            </p:cNvPr>
            <p:cNvSpPr/>
            <p:nvPr/>
          </p:nvSpPr>
          <p:spPr bwMode="auto">
            <a:xfrm>
              <a:off x="11375569" y="3932727"/>
              <a:ext cx="162740" cy="81370"/>
            </a:xfrm>
            <a:custGeom>
              <a:avLst/>
              <a:gdLst>
                <a:gd name="connsiteX0" fmla="*/ 0 w 432637"/>
                <a:gd name="connsiteY0" fmla="*/ 216319 h 432637"/>
                <a:gd name="connsiteX1" fmla="*/ 216319 w 432637"/>
                <a:gd name="connsiteY1" fmla="*/ 0 h 432637"/>
                <a:gd name="connsiteX2" fmla="*/ 432637 w 432637"/>
                <a:gd name="connsiteY2" fmla="*/ 216319 h 432637"/>
                <a:gd name="connsiteX3" fmla="*/ 216319 w 432637"/>
                <a:gd name="connsiteY3" fmla="*/ 432637 h 432637"/>
                <a:gd name="connsiteX4" fmla="*/ 0 w 432637"/>
                <a:gd name="connsiteY4" fmla="*/ 216319 h 432637"/>
                <a:gd name="connsiteX0" fmla="*/ 216319 w 432637"/>
                <a:gd name="connsiteY0" fmla="*/ 432637 h 524077"/>
                <a:gd name="connsiteX1" fmla="*/ 0 w 432637"/>
                <a:gd name="connsiteY1" fmla="*/ 216319 h 524077"/>
                <a:gd name="connsiteX2" fmla="*/ 216319 w 432637"/>
                <a:gd name="connsiteY2" fmla="*/ 0 h 524077"/>
                <a:gd name="connsiteX3" fmla="*/ 432637 w 432637"/>
                <a:gd name="connsiteY3" fmla="*/ 216319 h 524077"/>
                <a:gd name="connsiteX4" fmla="*/ 307759 w 432637"/>
                <a:gd name="connsiteY4" fmla="*/ 524077 h 524077"/>
                <a:gd name="connsiteX0" fmla="*/ 0 w 432637"/>
                <a:gd name="connsiteY0" fmla="*/ 216319 h 524077"/>
                <a:gd name="connsiteX1" fmla="*/ 216319 w 432637"/>
                <a:gd name="connsiteY1" fmla="*/ 0 h 524077"/>
                <a:gd name="connsiteX2" fmla="*/ 432637 w 432637"/>
                <a:gd name="connsiteY2" fmla="*/ 216319 h 524077"/>
                <a:gd name="connsiteX3" fmla="*/ 307759 w 432637"/>
                <a:gd name="connsiteY3" fmla="*/ 524077 h 524077"/>
                <a:gd name="connsiteX0" fmla="*/ 0 w 432637"/>
                <a:gd name="connsiteY0" fmla="*/ 216319 h 216319"/>
                <a:gd name="connsiteX1" fmla="*/ 216319 w 432637"/>
                <a:gd name="connsiteY1" fmla="*/ 0 h 216319"/>
                <a:gd name="connsiteX2" fmla="*/ 432637 w 432637"/>
                <a:gd name="connsiteY2" fmla="*/ 216319 h 216319"/>
              </a:gdLst>
              <a:ahLst/>
              <a:cxnLst>
                <a:cxn ang="0">
                  <a:pos x="connsiteX0" y="connsiteY0"/>
                </a:cxn>
                <a:cxn ang="0">
                  <a:pos x="connsiteX1" y="connsiteY1"/>
                </a:cxn>
                <a:cxn ang="0">
                  <a:pos x="connsiteX2" y="connsiteY2"/>
                </a:cxn>
              </a:cxnLst>
              <a:rect l="l" t="t" r="r" b="b"/>
              <a:pathLst>
                <a:path w="432637" h="216319">
                  <a:moveTo>
                    <a:pt x="0" y="216319"/>
                  </a:moveTo>
                  <a:lnTo>
                    <a:pt x="216319" y="0"/>
                  </a:lnTo>
                  <a:lnTo>
                    <a:pt x="432637" y="216319"/>
                  </a:lnTo>
                </a:path>
              </a:pathLst>
            </a:cu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08" name="Connector: Elbow 14">
              <a:extLst>
                <a:ext uri="{FF2B5EF4-FFF2-40B4-BE49-F238E27FC236}">
                  <a16:creationId xmlns:a16="http://schemas.microsoft.com/office/drawing/2014/main" id="{E1F3CEC4-C18D-47C2-B4E3-5BE21689FEC3}"/>
                </a:ext>
              </a:extLst>
            </p:cNvPr>
            <p:cNvCxnSpPr>
              <a:cxnSpLocks/>
              <a:stCxn id="126" idx="0"/>
              <a:endCxn id="103" idx="1"/>
            </p:cNvCxnSpPr>
            <p:nvPr/>
          </p:nvCxnSpPr>
          <p:spPr>
            <a:xfrm rot="5400000" flipH="1" flipV="1">
              <a:off x="11180710" y="3901960"/>
              <a:ext cx="245461" cy="306996"/>
            </a:xfrm>
            <a:prstGeom prst="bentConnector4">
              <a:avLst>
                <a:gd name="adj1" fmla="val 24505"/>
                <a:gd name="adj2" fmla="val 99911"/>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98D98895-19E0-4A5A-85C2-5A83A0286901}"/>
                </a:ext>
              </a:extLst>
            </p:cNvPr>
            <p:cNvGrpSpPr/>
            <p:nvPr/>
          </p:nvGrpSpPr>
          <p:grpSpPr>
            <a:xfrm>
              <a:off x="11395337" y="4259625"/>
              <a:ext cx="123204" cy="123204"/>
              <a:chOff x="3825993" y="1850227"/>
              <a:chExt cx="396312" cy="396312"/>
            </a:xfrm>
          </p:grpSpPr>
          <p:cxnSp>
            <p:nvCxnSpPr>
              <p:cNvPr id="119" name="Straight Connector 118">
                <a:extLst>
                  <a:ext uri="{FF2B5EF4-FFF2-40B4-BE49-F238E27FC236}">
                    <a16:creationId xmlns:a16="http://schemas.microsoft.com/office/drawing/2014/main" id="{8091978F-A834-4991-AB7A-C7F083B20466}"/>
                  </a:ext>
                </a:extLst>
              </p:cNvPr>
              <p:cNvCxnSpPr/>
              <p:nvPr/>
            </p:nvCxnSpPr>
            <p:spPr>
              <a:xfrm>
                <a:off x="3825993" y="1850227"/>
                <a:ext cx="396312" cy="3963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65025D9-132A-4B6D-94FC-E5BAF4562DA6}"/>
                  </a:ext>
                </a:extLst>
              </p:cNvPr>
              <p:cNvCxnSpPr>
                <a:cxnSpLocks/>
              </p:cNvCxnSpPr>
              <p:nvPr/>
            </p:nvCxnSpPr>
            <p:spPr>
              <a:xfrm flipH="1">
                <a:off x="3825993" y="1850227"/>
                <a:ext cx="396312" cy="3963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8" name="Group 127">
            <a:extLst>
              <a:ext uri="{FF2B5EF4-FFF2-40B4-BE49-F238E27FC236}">
                <a16:creationId xmlns:a16="http://schemas.microsoft.com/office/drawing/2014/main" id="{BF681B2C-A94D-481A-8621-6D293E898C86}"/>
              </a:ext>
            </a:extLst>
          </p:cNvPr>
          <p:cNvGrpSpPr/>
          <p:nvPr/>
        </p:nvGrpSpPr>
        <p:grpSpPr>
          <a:xfrm>
            <a:off x="10580448" y="3070638"/>
            <a:ext cx="453396" cy="330340"/>
            <a:chOff x="10186058" y="1735899"/>
            <a:chExt cx="618882" cy="450911"/>
          </a:xfrm>
        </p:grpSpPr>
        <p:sp>
          <p:nvSpPr>
            <p:cNvPr id="129" name="Freeform 5">
              <a:extLst>
                <a:ext uri="{FF2B5EF4-FFF2-40B4-BE49-F238E27FC236}">
                  <a16:creationId xmlns:a16="http://schemas.microsoft.com/office/drawing/2014/main" id="{A35B4B72-6081-4983-AB17-E22E71D8A25F}"/>
                </a:ext>
              </a:extLst>
            </p:cNvPr>
            <p:cNvSpPr>
              <a:spLocks noEditPoints="1"/>
            </p:cNvSpPr>
            <p:nvPr/>
          </p:nvSpPr>
          <p:spPr bwMode="auto">
            <a:xfrm>
              <a:off x="10186058" y="1855215"/>
              <a:ext cx="296779" cy="3315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30" name="Group 129">
              <a:extLst>
                <a:ext uri="{FF2B5EF4-FFF2-40B4-BE49-F238E27FC236}">
                  <a16:creationId xmlns:a16="http://schemas.microsoft.com/office/drawing/2014/main" id="{882D135D-18A6-4184-94D7-A88D0153ABDE}"/>
                </a:ext>
              </a:extLst>
            </p:cNvPr>
            <p:cNvGrpSpPr/>
            <p:nvPr/>
          </p:nvGrpSpPr>
          <p:grpSpPr>
            <a:xfrm>
              <a:off x="10504297" y="1735899"/>
              <a:ext cx="300643" cy="371636"/>
              <a:chOff x="10504297" y="1735899"/>
              <a:chExt cx="300643" cy="371636"/>
            </a:xfrm>
          </p:grpSpPr>
          <p:grpSp>
            <p:nvGrpSpPr>
              <p:cNvPr id="131" name="Group 130">
                <a:extLst>
                  <a:ext uri="{FF2B5EF4-FFF2-40B4-BE49-F238E27FC236}">
                    <a16:creationId xmlns:a16="http://schemas.microsoft.com/office/drawing/2014/main" id="{E419D289-70EC-48AA-BDCC-78117AA46BEA}"/>
                  </a:ext>
                </a:extLst>
              </p:cNvPr>
              <p:cNvGrpSpPr/>
              <p:nvPr/>
            </p:nvGrpSpPr>
            <p:grpSpPr>
              <a:xfrm>
                <a:off x="10702627" y="1735899"/>
                <a:ext cx="86593" cy="153702"/>
                <a:chOff x="2296629" y="5773055"/>
                <a:chExt cx="156090" cy="277059"/>
              </a:xfrm>
            </p:grpSpPr>
            <p:sp>
              <p:nvSpPr>
                <p:cNvPr id="136" name="Freeform 7">
                  <a:extLst>
                    <a:ext uri="{FF2B5EF4-FFF2-40B4-BE49-F238E27FC236}">
                      <a16:creationId xmlns:a16="http://schemas.microsoft.com/office/drawing/2014/main" id="{0F3B86AC-6168-421F-84BC-EC6769417C80}"/>
                    </a:ext>
                  </a:extLst>
                </p:cNvPr>
                <p:cNvSpPr>
                  <a:spLocks/>
                </p:cNvSpPr>
                <p:nvPr/>
              </p:nvSpPr>
              <p:spPr bwMode="auto">
                <a:xfrm>
                  <a:off x="2296629" y="5827686"/>
                  <a:ext cx="156090" cy="167796"/>
                </a:xfrm>
                <a:custGeom>
                  <a:avLst/>
                  <a:gdLst>
                    <a:gd name="T0" fmla="*/ 0 w 29"/>
                    <a:gd name="T1" fmla="*/ 31 h 31"/>
                    <a:gd name="T2" fmla="*/ 21 w 29"/>
                    <a:gd name="T3" fmla="*/ 31 h 31"/>
                    <a:gd name="T4" fmla="*/ 29 w 29"/>
                    <a:gd name="T5" fmla="*/ 23 h 31"/>
                    <a:gd name="T6" fmla="*/ 21 w 29"/>
                    <a:gd name="T7" fmla="*/ 16 h 31"/>
                    <a:gd name="T8" fmla="*/ 8 w 29"/>
                    <a:gd name="T9" fmla="*/ 15 h 31"/>
                    <a:gd name="T10" fmla="*/ 0 w 29"/>
                    <a:gd name="T11" fmla="*/ 8 h 31"/>
                    <a:gd name="T12" fmla="*/ 8 w 29"/>
                    <a:gd name="T13" fmla="*/ 0 h 31"/>
                    <a:gd name="T14" fmla="*/ 29 w 2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8">
                  <a:extLst>
                    <a:ext uri="{FF2B5EF4-FFF2-40B4-BE49-F238E27FC236}">
                      <a16:creationId xmlns:a16="http://schemas.microsoft.com/office/drawing/2014/main" id="{35447655-FC0E-416B-8832-CE1238ED88D0}"/>
                    </a:ext>
                  </a:extLst>
                </p:cNvPr>
                <p:cNvSpPr>
                  <a:spLocks/>
                </p:cNvSpPr>
                <p:nvPr/>
              </p:nvSpPr>
              <p:spPr bwMode="auto">
                <a:xfrm>
                  <a:off x="2378576" y="5773055"/>
                  <a:ext cx="0" cy="277059"/>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2" name="Rectangle 6">
                <a:extLst>
                  <a:ext uri="{FF2B5EF4-FFF2-40B4-BE49-F238E27FC236}">
                    <a16:creationId xmlns:a16="http://schemas.microsoft.com/office/drawing/2014/main" id="{4C291B90-F607-4228-A99C-84533F3B94D6}"/>
                  </a:ext>
                </a:extLst>
              </p:cNvPr>
              <p:cNvSpPr>
                <a:spLocks noChangeArrowheads="1"/>
              </p:cNvSpPr>
              <p:nvPr/>
            </p:nvSpPr>
            <p:spPr bwMode="auto">
              <a:xfrm>
                <a:off x="10542670" y="1989683"/>
                <a:ext cx="50814" cy="58779"/>
              </a:xfrm>
              <a:prstGeom prst="rect">
                <a:avLst/>
              </a:prstGeom>
              <a:no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Freeform 5">
                <a:extLst>
                  <a:ext uri="{FF2B5EF4-FFF2-40B4-BE49-F238E27FC236}">
                    <a16:creationId xmlns:a16="http://schemas.microsoft.com/office/drawing/2014/main" id="{5065CC02-2ADD-46C7-98BA-F7D4465771EE}"/>
                  </a:ext>
                </a:extLst>
              </p:cNvPr>
              <p:cNvSpPr>
                <a:spLocks/>
              </p:cNvSpPr>
              <p:nvPr/>
            </p:nvSpPr>
            <p:spPr bwMode="auto">
              <a:xfrm>
                <a:off x="10504297" y="2048462"/>
                <a:ext cx="300643" cy="0"/>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no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Rectangle 7">
                <a:extLst>
                  <a:ext uri="{FF2B5EF4-FFF2-40B4-BE49-F238E27FC236}">
                    <a16:creationId xmlns:a16="http://schemas.microsoft.com/office/drawing/2014/main" id="{9C8FBCBB-E8A5-4B48-A73D-FD92660201F0}"/>
                  </a:ext>
                </a:extLst>
              </p:cNvPr>
              <p:cNvSpPr>
                <a:spLocks noChangeArrowheads="1"/>
              </p:cNvSpPr>
              <p:nvPr/>
            </p:nvSpPr>
            <p:spPr bwMode="auto">
              <a:xfrm>
                <a:off x="10630403" y="2048462"/>
                <a:ext cx="52402" cy="59073"/>
              </a:xfrm>
              <a:prstGeom prst="rect">
                <a:avLst/>
              </a:prstGeom>
              <a:no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Rectangle 8">
                <a:extLst>
                  <a:ext uri="{FF2B5EF4-FFF2-40B4-BE49-F238E27FC236}">
                    <a16:creationId xmlns:a16="http://schemas.microsoft.com/office/drawing/2014/main" id="{53B5A0C1-BC0C-4932-8F1C-952B0373F2A7}"/>
                  </a:ext>
                </a:extLst>
              </p:cNvPr>
              <p:cNvSpPr>
                <a:spLocks noChangeArrowheads="1"/>
              </p:cNvSpPr>
              <p:nvPr/>
            </p:nvSpPr>
            <p:spPr bwMode="auto">
              <a:xfrm>
                <a:off x="10719723" y="1938251"/>
                <a:ext cx="52402" cy="110211"/>
              </a:xfrm>
              <a:prstGeom prst="rect">
                <a:avLst/>
              </a:prstGeom>
              <a:no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grpSp>
        <p:nvGrpSpPr>
          <p:cNvPr id="138" name="Group 137">
            <a:extLst>
              <a:ext uri="{FF2B5EF4-FFF2-40B4-BE49-F238E27FC236}">
                <a16:creationId xmlns:a16="http://schemas.microsoft.com/office/drawing/2014/main" id="{28A8FB22-120F-4AC0-8B4E-BD62CDE45D8E}"/>
              </a:ext>
            </a:extLst>
          </p:cNvPr>
          <p:cNvGrpSpPr/>
          <p:nvPr/>
        </p:nvGrpSpPr>
        <p:grpSpPr>
          <a:xfrm>
            <a:off x="3454885" y="3078328"/>
            <a:ext cx="580539" cy="314960"/>
            <a:chOff x="2710946" y="1677222"/>
            <a:chExt cx="1109240" cy="601796"/>
          </a:xfrm>
        </p:grpSpPr>
        <p:grpSp>
          <p:nvGrpSpPr>
            <p:cNvPr id="139" name="Group 138">
              <a:extLst>
                <a:ext uri="{FF2B5EF4-FFF2-40B4-BE49-F238E27FC236}">
                  <a16:creationId xmlns:a16="http://schemas.microsoft.com/office/drawing/2014/main" id="{25007891-AD73-4EE1-B2C9-85AAA7C49680}"/>
                </a:ext>
              </a:extLst>
            </p:cNvPr>
            <p:cNvGrpSpPr/>
            <p:nvPr/>
          </p:nvGrpSpPr>
          <p:grpSpPr>
            <a:xfrm>
              <a:off x="3179748" y="1872818"/>
              <a:ext cx="334225" cy="406200"/>
              <a:chOff x="5863771" y="4270829"/>
              <a:chExt cx="1334406" cy="1621771"/>
            </a:xfrm>
          </p:grpSpPr>
          <p:sp>
            <p:nvSpPr>
              <p:cNvPr id="146" name="Freeform: Shape 145">
                <a:extLst>
                  <a:ext uri="{FF2B5EF4-FFF2-40B4-BE49-F238E27FC236}">
                    <a16:creationId xmlns:a16="http://schemas.microsoft.com/office/drawing/2014/main" id="{D37F883D-7E6C-46B4-859F-B003C837D6F2}"/>
                  </a:ext>
                </a:extLst>
              </p:cNvPr>
              <p:cNvSpPr/>
              <p:nvPr/>
            </p:nvSpPr>
            <p:spPr bwMode="auto">
              <a:xfrm>
                <a:off x="5863771" y="4270829"/>
                <a:ext cx="602606" cy="1621770"/>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Lst>
                <a:ahLst/>
                <a:cxnLst>
                  <a:cxn ang="0">
                    <a:pos x="connsiteX0" y="connsiteY0"/>
                  </a:cxn>
                  <a:cxn ang="0">
                    <a:pos x="connsiteX1" y="connsiteY1"/>
                  </a:cxn>
                  <a:cxn ang="0">
                    <a:pos x="connsiteX2" y="connsiteY2"/>
                  </a:cxn>
                </a:cxnLst>
                <a:rect l="l" t="t" r="r" b="b"/>
                <a:pathLst>
                  <a:path w="602606" h="1629228">
                    <a:moveTo>
                      <a:pt x="602343" y="1629228"/>
                    </a:moveTo>
                    <a:cubicBezTo>
                      <a:pt x="605366" y="1256997"/>
                      <a:pt x="583897" y="801762"/>
                      <a:pt x="457654" y="528863"/>
                    </a:cubicBezTo>
                    <a:cubicBezTo>
                      <a:pt x="331411" y="255964"/>
                      <a:pt x="72722" y="56091"/>
                      <a:pt x="0" y="0"/>
                    </a:cubicBezTo>
                  </a:path>
                </a:pathLst>
              </a:custGeom>
              <a:noFill/>
              <a:ln w="15875" cap="flat">
                <a:solidFill>
                  <a:schemeClr val="tx1"/>
                </a:solidFill>
                <a:miter lim="800000"/>
                <a:headEnd/>
                <a:tailEnd type="triangl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ED728C7-47BE-4F17-AEF7-62B273457B90}"/>
                  </a:ext>
                </a:extLst>
              </p:cNvPr>
              <p:cNvSpPr/>
              <p:nvPr/>
            </p:nvSpPr>
            <p:spPr bwMode="auto">
              <a:xfrm flipH="1">
                <a:off x="6466080" y="4917311"/>
                <a:ext cx="732097" cy="975289"/>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17"/>
                  <a:gd name="connsiteY0" fmla="*/ 1629228 h 1629228"/>
                  <a:gd name="connsiteX1" fmla="*/ 458779 w 602617"/>
                  <a:gd name="connsiteY1" fmla="*/ 449150 h 1629228"/>
                  <a:gd name="connsiteX2" fmla="*/ 0 w 602617"/>
                  <a:gd name="connsiteY2" fmla="*/ 0 h 1629228"/>
                  <a:gd name="connsiteX0" fmla="*/ 604592 w 604732"/>
                  <a:gd name="connsiteY0" fmla="*/ 1390089 h 1390089"/>
                  <a:gd name="connsiteX1" fmla="*/ 461028 w 604732"/>
                  <a:gd name="connsiteY1" fmla="*/ 210011 h 1390089"/>
                  <a:gd name="connsiteX2" fmla="*/ 0 w 604732"/>
                  <a:gd name="connsiteY2" fmla="*/ 0 h 1390089"/>
                  <a:gd name="connsiteX0" fmla="*/ 604592 w 604732"/>
                  <a:gd name="connsiteY0" fmla="*/ 1395113 h 1395113"/>
                  <a:gd name="connsiteX1" fmla="*/ 461028 w 604732"/>
                  <a:gd name="connsiteY1" fmla="*/ 215035 h 1395113"/>
                  <a:gd name="connsiteX2" fmla="*/ 0 w 604732"/>
                  <a:gd name="connsiteY2" fmla="*/ 5024 h 1395113"/>
                  <a:gd name="connsiteX0" fmla="*/ 604592 w 604742"/>
                  <a:gd name="connsiteY0" fmla="*/ 1392497 h 1392497"/>
                  <a:gd name="connsiteX1" fmla="*/ 464402 w 604742"/>
                  <a:gd name="connsiteY1" fmla="*/ 247415 h 1392497"/>
                  <a:gd name="connsiteX2" fmla="*/ 0 w 604742"/>
                  <a:gd name="connsiteY2" fmla="*/ 2408 h 1392497"/>
                  <a:gd name="connsiteX0" fmla="*/ 604592 w 604908"/>
                  <a:gd name="connsiteY0" fmla="*/ 1391443 h 1391443"/>
                  <a:gd name="connsiteX1" fmla="*/ 464402 w 604908"/>
                  <a:gd name="connsiteY1" fmla="*/ 246361 h 1391443"/>
                  <a:gd name="connsiteX2" fmla="*/ 0 w 604908"/>
                  <a:gd name="connsiteY2" fmla="*/ 1354 h 1391443"/>
                  <a:gd name="connsiteX0" fmla="*/ 604592 w 604719"/>
                  <a:gd name="connsiteY0" fmla="*/ 1393678 h 1393678"/>
                  <a:gd name="connsiteX1" fmla="*/ 430662 w 604719"/>
                  <a:gd name="connsiteY1" fmla="*/ 190270 h 1393678"/>
                  <a:gd name="connsiteX2" fmla="*/ 0 w 604719"/>
                  <a:gd name="connsiteY2" fmla="*/ 3589 h 1393678"/>
                  <a:gd name="connsiteX0" fmla="*/ 604592 w 604719"/>
                  <a:gd name="connsiteY0" fmla="*/ 1393678 h 1393678"/>
                  <a:gd name="connsiteX1" fmla="*/ 430662 w 604719"/>
                  <a:gd name="connsiteY1" fmla="*/ 190270 h 1393678"/>
                  <a:gd name="connsiteX2" fmla="*/ 0 w 604719"/>
                  <a:gd name="connsiteY2" fmla="*/ 3589 h 1393678"/>
                  <a:gd name="connsiteX0" fmla="*/ 604592 w 605017"/>
                  <a:gd name="connsiteY0" fmla="*/ 1393969 h 1393969"/>
                  <a:gd name="connsiteX1" fmla="*/ 430662 w 605017"/>
                  <a:gd name="connsiteY1" fmla="*/ 190561 h 1393969"/>
                  <a:gd name="connsiteX2" fmla="*/ 0 w 605017"/>
                  <a:gd name="connsiteY2" fmla="*/ 3880 h 1393969"/>
                  <a:gd name="connsiteX0" fmla="*/ 604592 w 605100"/>
                  <a:gd name="connsiteY0" fmla="*/ 1393516 h 1393516"/>
                  <a:gd name="connsiteX1" fmla="*/ 430662 w 605100"/>
                  <a:gd name="connsiteY1" fmla="*/ 190108 h 1393516"/>
                  <a:gd name="connsiteX2" fmla="*/ 0 w 605100"/>
                  <a:gd name="connsiteY2" fmla="*/ 3427 h 1393516"/>
                </a:gdLst>
                <a:ahLst/>
                <a:cxnLst>
                  <a:cxn ang="0">
                    <a:pos x="connsiteX0" y="connsiteY0"/>
                  </a:cxn>
                  <a:cxn ang="0">
                    <a:pos x="connsiteX1" y="connsiteY1"/>
                  </a:cxn>
                  <a:cxn ang="0">
                    <a:pos x="connsiteX2" y="connsiteY2"/>
                  </a:cxn>
                </a:cxnLst>
                <a:rect l="l" t="t" r="r" b="b"/>
                <a:pathLst>
                  <a:path w="605100" h="1393516">
                    <a:moveTo>
                      <a:pt x="604592" y="1393516"/>
                    </a:moveTo>
                    <a:cubicBezTo>
                      <a:pt x="607615" y="1021285"/>
                      <a:pt x="602609" y="458338"/>
                      <a:pt x="430662" y="190108"/>
                    </a:cubicBezTo>
                    <a:cubicBezTo>
                      <a:pt x="309714" y="1434"/>
                      <a:pt x="101964" y="-8529"/>
                      <a:pt x="0" y="3427"/>
                    </a:cubicBezTo>
                  </a:path>
                </a:pathLst>
              </a:custGeom>
              <a:noFill/>
              <a:ln w="15875" cap="flat">
                <a:solidFill>
                  <a:schemeClr val="tx1"/>
                </a:solidFill>
                <a:miter lim="800000"/>
                <a:headEnd/>
                <a:tailEnd type="triangl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1" name="Freeform 5">
              <a:extLst>
                <a:ext uri="{FF2B5EF4-FFF2-40B4-BE49-F238E27FC236}">
                  <a16:creationId xmlns:a16="http://schemas.microsoft.com/office/drawing/2014/main" id="{7A17D815-1163-4A5A-AD35-4F34A93CD196}"/>
                </a:ext>
              </a:extLst>
            </p:cNvPr>
            <p:cNvSpPr>
              <a:spLocks noEditPoints="1"/>
            </p:cNvSpPr>
            <p:nvPr/>
          </p:nvSpPr>
          <p:spPr bwMode="auto">
            <a:xfrm>
              <a:off x="3049287" y="1678926"/>
              <a:ext cx="108269" cy="1209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2" name="Freeform 5">
              <a:extLst>
                <a:ext uri="{FF2B5EF4-FFF2-40B4-BE49-F238E27FC236}">
                  <a16:creationId xmlns:a16="http://schemas.microsoft.com/office/drawing/2014/main" id="{26B3AD15-B74F-4ABC-881C-57D4F0A501B6}"/>
                </a:ext>
              </a:extLst>
            </p:cNvPr>
            <p:cNvSpPr>
              <a:spLocks noEditPoints="1"/>
            </p:cNvSpPr>
            <p:nvPr/>
          </p:nvSpPr>
          <p:spPr bwMode="auto">
            <a:xfrm>
              <a:off x="2894553" y="1678926"/>
              <a:ext cx="108269" cy="1209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3" name="Freeform 5">
              <a:extLst>
                <a:ext uri="{FF2B5EF4-FFF2-40B4-BE49-F238E27FC236}">
                  <a16:creationId xmlns:a16="http://schemas.microsoft.com/office/drawing/2014/main" id="{E12F3AED-FD5A-4DA5-B42F-08A840B9BBBD}"/>
                </a:ext>
              </a:extLst>
            </p:cNvPr>
            <p:cNvSpPr>
              <a:spLocks noEditPoints="1"/>
            </p:cNvSpPr>
            <p:nvPr/>
          </p:nvSpPr>
          <p:spPr bwMode="auto">
            <a:xfrm>
              <a:off x="3538684" y="1968356"/>
              <a:ext cx="108269" cy="1209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44" name="ShoppingCart_E7BF">
              <a:extLst>
                <a:ext uri="{FF2B5EF4-FFF2-40B4-BE49-F238E27FC236}">
                  <a16:creationId xmlns:a16="http://schemas.microsoft.com/office/drawing/2014/main" id="{C47EC5A8-379C-4C01-8299-9F887BCBFC83}"/>
                </a:ext>
              </a:extLst>
            </p:cNvPr>
            <p:cNvSpPr>
              <a:spLocks noChangeAspect="1" noEditPoints="1"/>
            </p:cNvSpPr>
            <p:nvPr/>
          </p:nvSpPr>
          <p:spPr bwMode="auto">
            <a:xfrm>
              <a:off x="3666354" y="1963435"/>
              <a:ext cx="153832" cy="13081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45" name="ShoppingCart_E7BF">
              <a:extLst>
                <a:ext uri="{FF2B5EF4-FFF2-40B4-BE49-F238E27FC236}">
                  <a16:creationId xmlns:a16="http://schemas.microsoft.com/office/drawing/2014/main" id="{8570972E-05DE-41F3-AB5A-128C8E155E12}"/>
                </a:ext>
              </a:extLst>
            </p:cNvPr>
            <p:cNvSpPr>
              <a:spLocks noChangeAspect="1" noEditPoints="1"/>
            </p:cNvSpPr>
            <p:nvPr/>
          </p:nvSpPr>
          <p:spPr bwMode="auto">
            <a:xfrm flipH="1">
              <a:off x="2710946" y="1677222"/>
              <a:ext cx="153832" cy="130812"/>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50" name="Freeform 3">
            <a:extLst>
              <a:ext uri="{FF2B5EF4-FFF2-40B4-BE49-F238E27FC236}">
                <a16:creationId xmlns:a16="http://schemas.microsoft.com/office/drawing/2014/main" id="{81795791-AF16-4163-BD4C-86996D117DD3}"/>
              </a:ext>
            </a:extLst>
          </p:cNvPr>
          <p:cNvSpPr/>
          <p:nvPr/>
        </p:nvSpPr>
        <p:spPr bwMode="auto">
          <a:xfrm rot="10800000">
            <a:off x="398566"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77">
            <a:extLst>
              <a:ext uri="{FF2B5EF4-FFF2-40B4-BE49-F238E27FC236}">
                <a16:creationId xmlns:a16="http://schemas.microsoft.com/office/drawing/2014/main" id="{3613E32E-D116-445B-AB02-D08A51569C04}"/>
              </a:ext>
            </a:extLst>
          </p:cNvPr>
          <p:cNvSpPr/>
          <p:nvPr/>
        </p:nvSpPr>
        <p:spPr bwMode="auto">
          <a:xfrm rot="10800000">
            <a:off x="2747339"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79">
            <a:extLst>
              <a:ext uri="{FF2B5EF4-FFF2-40B4-BE49-F238E27FC236}">
                <a16:creationId xmlns:a16="http://schemas.microsoft.com/office/drawing/2014/main" id="{45239116-B291-4C8E-86EF-7CE834C4EDF0}"/>
              </a:ext>
            </a:extLst>
          </p:cNvPr>
          <p:cNvSpPr/>
          <p:nvPr/>
        </p:nvSpPr>
        <p:spPr bwMode="auto">
          <a:xfrm rot="10800000">
            <a:off x="5098540"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81">
            <a:extLst>
              <a:ext uri="{FF2B5EF4-FFF2-40B4-BE49-F238E27FC236}">
                <a16:creationId xmlns:a16="http://schemas.microsoft.com/office/drawing/2014/main" id="{539680D6-3A8C-4E76-AC4D-F282BFB3C06C}"/>
              </a:ext>
            </a:extLst>
          </p:cNvPr>
          <p:cNvSpPr/>
          <p:nvPr/>
        </p:nvSpPr>
        <p:spPr bwMode="auto">
          <a:xfrm rot="10800000">
            <a:off x="7449743"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83">
            <a:extLst>
              <a:ext uri="{FF2B5EF4-FFF2-40B4-BE49-F238E27FC236}">
                <a16:creationId xmlns:a16="http://schemas.microsoft.com/office/drawing/2014/main" id="{AF0F32F0-20A5-4B4B-95FE-C2C4BA7B0420}"/>
              </a:ext>
            </a:extLst>
          </p:cNvPr>
          <p:cNvSpPr/>
          <p:nvPr/>
        </p:nvSpPr>
        <p:spPr bwMode="auto">
          <a:xfrm rot="10800000">
            <a:off x="9805816"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678725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87" name="Rectangle 86">
            <a:extLst>
              <a:ext uri="{FF2B5EF4-FFF2-40B4-BE49-F238E27FC236}">
                <a16:creationId xmlns:a16="http://schemas.microsoft.com/office/drawing/2014/main" id="{72C1A3FF-5B33-EE4B-8E62-A9860EEEA604}"/>
              </a:ext>
            </a:extLst>
          </p:cNvPr>
          <p:cNvSpPr/>
          <p:nvPr/>
        </p:nvSpPr>
        <p:spPr bwMode="auto">
          <a:xfrm>
            <a:off x="39493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Rectangle 108">
            <a:extLst>
              <a:ext uri="{FF2B5EF4-FFF2-40B4-BE49-F238E27FC236}">
                <a16:creationId xmlns:a16="http://schemas.microsoft.com/office/drawing/2014/main" id="{81339EEE-57EA-B647-8CD7-9E71B82DB7B5}"/>
              </a:ext>
            </a:extLst>
          </p:cNvPr>
          <p:cNvSpPr/>
          <p:nvPr/>
        </p:nvSpPr>
        <p:spPr bwMode="auto">
          <a:xfrm>
            <a:off x="2743710"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Rectangle 109">
            <a:extLst>
              <a:ext uri="{FF2B5EF4-FFF2-40B4-BE49-F238E27FC236}">
                <a16:creationId xmlns:a16="http://schemas.microsoft.com/office/drawing/2014/main" id="{2BABF7FD-B4F7-DA43-9BE4-57E4B6866780}"/>
              </a:ext>
            </a:extLst>
          </p:cNvPr>
          <p:cNvSpPr/>
          <p:nvPr/>
        </p:nvSpPr>
        <p:spPr bwMode="auto">
          <a:xfrm>
            <a:off x="5094911"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Rectangle 110">
            <a:extLst>
              <a:ext uri="{FF2B5EF4-FFF2-40B4-BE49-F238E27FC236}">
                <a16:creationId xmlns:a16="http://schemas.microsoft.com/office/drawing/2014/main" id="{0A8484B4-6590-2A4F-AB00-3CE72978E034}"/>
              </a:ext>
            </a:extLst>
          </p:cNvPr>
          <p:cNvSpPr/>
          <p:nvPr/>
        </p:nvSpPr>
        <p:spPr bwMode="auto">
          <a:xfrm>
            <a:off x="7446114"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Rectangle 111">
            <a:extLst>
              <a:ext uri="{FF2B5EF4-FFF2-40B4-BE49-F238E27FC236}">
                <a16:creationId xmlns:a16="http://schemas.microsoft.com/office/drawing/2014/main" id="{7507CA57-01B1-344C-B671-368AEE968214}"/>
              </a:ext>
            </a:extLst>
          </p:cNvPr>
          <p:cNvSpPr/>
          <p:nvPr/>
        </p:nvSpPr>
        <p:spPr bwMode="auto">
          <a:xfrm>
            <a:off x="980218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3" name="Shape 770">
            <a:extLst>
              <a:ext uri="{FF2B5EF4-FFF2-40B4-BE49-F238E27FC236}">
                <a16:creationId xmlns:a16="http://schemas.microsoft.com/office/drawing/2014/main" id="{544CA715-4A2A-3E4D-AB17-03B45F60BA25}"/>
              </a:ext>
            </a:extLst>
          </p:cNvPr>
          <p:cNvCxnSpPr/>
          <p:nvPr/>
        </p:nvCxnSpPr>
        <p:spPr>
          <a:xfrm>
            <a:off x="396903"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21" name="Shape 770">
            <a:extLst>
              <a:ext uri="{FF2B5EF4-FFF2-40B4-BE49-F238E27FC236}">
                <a16:creationId xmlns:a16="http://schemas.microsoft.com/office/drawing/2014/main" id="{6EC22B01-8D01-9140-9D89-3295B8DDC829}"/>
              </a:ext>
            </a:extLst>
          </p:cNvPr>
          <p:cNvCxnSpPr/>
          <p:nvPr/>
        </p:nvCxnSpPr>
        <p:spPr>
          <a:xfrm>
            <a:off x="2745676"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22" name="Shape 770">
            <a:extLst>
              <a:ext uri="{FF2B5EF4-FFF2-40B4-BE49-F238E27FC236}">
                <a16:creationId xmlns:a16="http://schemas.microsoft.com/office/drawing/2014/main" id="{056DA431-03DD-354D-8AA6-DF74B6BF8DF6}"/>
              </a:ext>
            </a:extLst>
          </p:cNvPr>
          <p:cNvCxnSpPr/>
          <p:nvPr/>
        </p:nvCxnSpPr>
        <p:spPr>
          <a:xfrm>
            <a:off x="5096877"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23" name="Shape 770">
            <a:extLst>
              <a:ext uri="{FF2B5EF4-FFF2-40B4-BE49-F238E27FC236}">
                <a16:creationId xmlns:a16="http://schemas.microsoft.com/office/drawing/2014/main" id="{C125F522-3EE8-CB49-B025-6184F2B976BA}"/>
              </a:ext>
            </a:extLst>
          </p:cNvPr>
          <p:cNvCxnSpPr/>
          <p:nvPr/>
        </p:nvCxnSpPr>
        <p:spPr>
          <a:xfrm>
            <a:off x="7448080"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24" name="Shape 770">
            <a:extLst>
              <a:ext uri="{FF2B5EF4-FFF2-40B4-BE49-F238E27FC236}">
                <a16:creationId xmlns:a16="http://schemas.microsoft.com/office/drawing/2014/main" id="{3243F251-7735-0248-9AB6-9932454441A8}"/>
              </a:ext>
            </a:extLst>
          </p:cNvPr>
          <p:cNvCxnSpPr/>
          <p:nvPr/>
        </p:nvCxnSpPr>
        <p:spPr>
          <a:xfrm>
            <a:off x="9804153" y="1545493"/>
            <a:ext cx="1996882" cy="0"/>
          </a:xfrm>
          <a:prstGeom prst="straightConnector1">
            <a:avLst/>
          </a:prstGeom>
          <a:noFill/>
          <a:ln w="19050" cap="flat" cmpd="sng">
            <a:solidFill>
              <a:srgbClr val="0078D7"/>
            </a:solidFill>
            <a:prstDash val="solid"/>
            <a:round/>
            <a:headEnd type="none" w="lg" len="lg"/>
            <a:tailEnd type="none" w="lg" len="lg"/>
          </a:ln>
        </p:spPr>
      </p:cxnSp>
      <p:sp>
        <p:nvSpPr>
          <p:cNvPr id="130" name="Freeform: Shape 57">
            <a:extLst>
              <a:ext uri="{FF2B5EF4-FFF2-40B4-BE49-F238E27FC236}">
                <a16:creationId xmlns:a16="http://schemas.microsoft.com/office/drawing/2014/main" id="{939832B0-4BAA-E742-8ED1-6CF1433E2116}"/>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1" name="Freeform: Shape 56">
            <a:extLst>
              <a:ext uri="{FF2B5EF4-FFF2-40B4-BE49-F238E27FC236}">
                <a16:creationId xmlns:a16="http://schemas.microsoft.com/office/drawing/2014/main" id="{324E39F2-422A-634F-9265-FBD839EBFDC3}"/>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2" name="Freeform: Shape 55">
            <a:extLst>
              <a:ext uri="{FF2B5EF4-FFF2-40B4-BE49-F238E27FC236}">
                <a16:creationId xmlns:a16="http://schemas.microsoft.com/office/drawing/2014/main" id="{492F581C-9E00-934E-AC4A-F3CE97A6B86B}"/>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3" name="Freeform: Shape 54">
            <a:extLst>
              <a:ext uri="{FF2B5EF4-FFF2-40B4-BE49-F238E27FC236}">
                <a16:creationId xmlns:a16="http://schemas.microsoft.com/office/drawing/2014/main" id="{B5A4BAE1-449E-9243-A428-F509A11DBFC8}"/>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53">
            <a:extLst>
              <a:ext uri="{FF2B5EF4-FFF2-40B4-BE49-F238E27FC236}">
                <a16:creationId xmlns:a16="http://schemas.microsoft.com/office/drawing/2014/main" id="{ECED6A19-8A75-5746-995C-7D0301B29751}"/>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 name="Text Placeholder 6">
            <a:extLst>
              <a:ext uri="{FF2B5EF4-FFF2-40B4-BE49-F238E27FC236}">
                <a16:creationId xmlns:a16="http://schemas.microsoft.com/office/drawing/2014/main" id="{5EB6577A-71A1-4AA0-8740-123BE75F0950}"/>
              </a:ext>
            </a:extLst>
          </p:cNvPr>
          <p:cNvSpPr>
            <a:spLocks noGrp="1"/>
          </p:cNvSpPr>
          <p:nvPr>
            <p:ph type="body" sz="quarter" idx="12"/>
          </p:nvPr>
        </p:nvSpPr>
        <p:spPr/>
        <p:txBody>
          <a:bodyPr/>
          <a:lstStyle/>
          <a:p>
            <a:r>
              <a:rPr lang="en-US">
                <a:sym typeface="Source Sans Pro"/>
              </a:rPr>
              <a:t>Customer value analytics</a:t>
            </a:r>
          </a:p>
        </p:txBody>
      </p:sp>
      <p:sp>
        <p:nvSpPr>
          <p:cNvPr id="8" name="Text Placeholder 7">
            <a:extLst>
              <a:ext uri="{FF2B5EF4-FFF2-40B4-BE49-F238E27FC236}">
                <a16:creationId xmlns:a16="http://schemas.microsoft.com/office/drawing/2014/main" id="{6E6D8552-58C3-4239-93B7-9367A689981E}"/>
              </a:ext>
            </a:extLst>
          </p:cNvPr>
          <p:cNvSpPr>
            <a:spLocks noGrp="1"/>
          </p:cNvSpPr>
          <p:nvPr>
            <p:ph type="body" sz="quarter" idx="13"/>
          </p:nvPr>
        </p:nvSpPr>
        <p:spPr/>
        <p:txBody>
          <a:bodyPr/>
          <a:lstStyle/>
          <a:p>
            <a:r>
              <a:rPr lang="en-US">
                <a:sym typeface="Source Sans Pro"/>
              </a:rPr>
              <a:t>Next best and personalized offers</a:t>
            </a:r>
          </a:p>
        </p:txBody>
      </p:sp>
      <p:sp>
        <p:nvSpPr>
          <p:cNvPr id="9" name="Text Placeholder 8">
            <a:extLst>
              <a:ext uri="{FF2B5EF4-FFF2-40B4-BE49-F238E27FC236}">
                <a16:creationId xmlns:a16="http://schemas.microsoft.com/office/drawing/2014/main" id="{78B1173D-D843-48BA-A615-A9D4C90138C6}"/>
              </a:ext>
            </a:extLst>
          </p:cNvPr>
          <p:cNvSpPr>
            <a:spLocks noGrp="1"/>
          </p:cNvSpPr>
          <p:nvPr>
            <p:ph type="body" sz="quarter" idx="14"/>
          </p:nvPr>
        </p:nvSpPr>
        <p:spPr/>
        <p:txBody>
          <a:bodyPr/>
          <a:lstStyle/>
          <a:p>
            <a:r>
              <a:rPr lang="en-US">
                <a:sym typeface="Source Sans Pro"/>
              </a:rPr>
              <a:t>Risk and fraud management</a:t>
            </a:r>
          </a:p>
        </p:txBody>
      </p:sp>
      <p:sp>
        <p:nvSpPr>
          <p:cNvPr id="10" name="Text Placeholder 9">
            <a:extLst>
              <a:ext uri="{FF2B5EF4-FFF2-40B4-BE49-F238E27FC236}">
                <a16:creationId xmlns:a16="http://schemas.microsoft.com/office/drawing/2014/main" id="{CE1D81A8-176E-485E-990D-E18AC75A715C}"/>
              </a:ext>
            </a:extLst>
          </p:cNvPr>
          <p:cNvSpPr>
            <a:spLocks noGrp="1"/>
          </p:cNvSpPr>
          <p:nvPr>
            <p:ph type="body" sz="quarter" idx="15"/>
          </p:nvPr>
        </p:nvSpPr>
        <p:spPr/>
        <p:txBody>
          <a:bodyPr/>
          <a:lstStyle/>
          <a:p>
            <a:r>
              <a:rPr lang="en-US">
                <a:sym typeface="Source Sans Pro"/>
              </a:rPr>
              <a:t>Sales and campaign </a:t>
            </a:r>
            <a:br>
              <a:rPr lang="en-US">
                <a:sym typeface="Source Sans Pro"/>
              </a:rPr>
            </a:br>
            <a:r>
              <a:rPr lang="en-US">
                <a:sym typeface="Source Sans Pro"/>
              </a:rPr>
              <a:t>optimization</a:t>
            </a:r>
          </a:p>
        </p:txBody>
      </p:sp>
      <p:sp>
        <p:nvSpPr>
          <p:cNvPr id="12" name="Text Placeholder 11">
            <a:extLst>
              <a:ext uri="{FF2B5EF4-FFF2-40B4-BE49-F238E27FC236}">
                <a16:creationId xmlns:a16="http://schemas.microsoft.com/office/drawing/2014/main" id="{21081BFE-9DE2-4B1C-A1EA-810B67A33B3C}"/>
              </a:ext>
            </a:extLst>
          </p:cNvPr>
          <p:cNvSpPr>
            <a:spLocks noGrp="1"/>
          </p:cNvSpPr>
          <p:nvPr>
            <p:ph type="body" sz="quarter" idx="16"/>
          </p:nvPr>
        </p:nvSpPr>
        <p:spPr/>
        <p:txBody>
          <a:bodyPr/>
          <a:lstStyle/>
          <a:p>
            <a:r>
              <a:rPr lang="en-US">
                <a:sym typeface="Source Sans Pro"/>
              </a:rPr>
              <a:t>Sentiment </a:t>
            </a:r>
            <a:br>
              <a:rPr lang="en-US">
                <a:sym typeface="Source Sans Pro"/>
              </a:rPr>
            </a:br>
            <a:r>
              <a:rPr lang="en-US">
                <a:sym typeface="Source Sans Pro"/>
              </a:rPr>
              <a:t>analysis</a:t>
            </a:r>
          </a:p>
        </p:txBody>
      </p:sp>
      <p:sp>
        <p:nvSpPr>
          <p:cNvPr id="4" name="Text Placeholder 3">
            <a:extLst>
              <a:ext uri="{FF2B5EF4-FFF2-40B4-BE49-F238E27FC236}">
                <a16:creationId xmlns:a16="http://schemas.microsoft.com/office/drawing/2014/main" id="{057779BD-43F3-4C60-8E8B-AF27211F45CF}"/>
              </a:ext>
            </a:extLst>
          </p:cNvPr>
          <p:cNvSpPr>
            <a:spLocks noGrp="1"/>
          </p:cNvSpPr>
          <p:nvPr>
            <p:ph type="body" sz="quarter" idx="22"/>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Faster innovation</a:t>
            </a:r>
            <a:br>
              <a:rPr lang="en-US" b="0">
                <a:latin typeface="+mj-lt"/>
                <a:sym typeface="Source Sans Pro"/>
              </a:rPr>
            </a:br>
            <a:r>
              <a:rPr lang="en-US" b="0">
                <a:latin typeface="+mj-lt"/>
                <a:sym typeface="Source Sans Pro"/>
              </a:rPr>
              <a:t>for customer</a:t>
            </a:r>
            <a:br>
              <a:rPr lang="en-US" b="0">
                <a:latin typeface="+mj-lt"/>
                <a:sym typeface="Source Sans Pro"/>
              </a:rPr>
            </a:br>
            <a:r>
              <a:rPr lang="en-US" b="0">
                <a:latin typeface="+mj-lt"/>
                <a:sym typeface="Source Sans Pro"/>
              </a:rPr>
              <a:t>growth</a:t>
            </a:r>
          </a:p>
        </p:txBody>
      </p:sp>
      <p:sp>
        <p:nvSpPr>
          <p:cNvPr id="5" name="Text Placeholder 4">
            <a:extLst>
              <a:ext uri="{FF2B5EF4-FFF2-40B4-BE49-F238E27FC236}">
                <a16:creationId xmlns:a16="http://schemas.microsoft.com/office/drawing/2014/main" id="{A99E4020-6080-4433-B84E-5C2F182A0A7A}"/>
              </a:ext>
            </a:extLst>
          </p:cNvPr>
          <p:cNvSpPr>
            <a:spLocks noGrp="1"/>
          </p:cNvSpPr>
          <p:nvPr>
            <p:ph type="body" sz="quarter" idx="23"/>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outcomes and increased revenue</a:t>
            </a:r>
          </a:p>
        </p:txBody>
      </p:sp>
      <p:sp>
        <p:nvSpPr>
          <p:cNvPr id="6" name="Text Placeholder 5">
            <a:extLst>
              <a:ext uri="{FF2B5EF4-FFF2-40B4-BE49-F238E27FC236}">
                <a16:creationId xmlns:a16="http://schemas.microsoft.com/office/drawing/2014/main" id="{08C4AC15-78C3-443B-B87E-7C5AE42E34EF}"/>
              </a:ext>
            </a:extLst>
          </p:cNvPr>
          <p:cNvSpPr>
            <a:spLocks noGrp="1"/>
          </p:cNvSpPr>
          <p:nvPr>
            <p:ph type="body" sz="quarter" idx="24"/>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Risk management with machine learning</a:t>
            </a:r>
          </a:p>
        </p:txBody>
      </p:sp>
      <p:sp>
        <p:nvSpPr>
          <p:cNvPr id="11" name="Text Placeholder 10">
            <a:extLst>
              <a:ext uri="{FF2B5EF4-FFF2-40B4-BE49-F238E27FC236}">
                <a16:creationId xmlns:a16="http://schemas.microsoft.com/office/drawing/2014/main" id="{C9A8AFDD-F020-4DBF-9591-9F1E75B49C71}"/>
              </a:ext>
            </a:extLst>
          </p:cNvPr>
          <p:cNvSpPr>
            <a:spLocks noGrp="1"/>
          </p:cNvSpPr>
          <p:nvPr>
            <p:ph type="body" sz="quarter" idx="25"/>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Predictive</a:t>
            </a:r>
            <a:br>
              <a:rPr lang="en-US" b="0">
                <a:latin typeface="+mj-lt"/>
                <a:sym typeface="Source Sans Pro"/>
              </a:rPr>
            </a:br>
            <a:r>
              <a:rPr lang="en-US" b="0">
                <a:latin typeface="+mj-lt"/>
                <a:sym typeface="Source Sans Pro"/>
              </a:rPr>
              <a:t>analytics</a:t>
            </a:r>
            <a:br>
              <a:rPr lang="en-US" b="0">
                <a:latin typeface="+mj-lt"/>
                <a:sym typeface="Source Sans Pro"/>
              </a:rPr>
            </a:br>
            <a:r>
              <a:rPr lang="en-US" b="0">
                <a:latin typeface="+mj-lt"/>
                <a:sym typeface="Source Sans Pro"/>
              </a:rPr>
              <a:t>transforms growth</a:t>
            </a:r>
          </a:p>
        </p:txBody>
      </p:sp>
      <p:sp>
        <p:nvSpPr>
          <p:cNvPr id="13" name="Text Placeholder 12">
            <a:extLst>
              <a:ext uri="{FF2B5EF4-FFF2-40B4-BE49-F238E27FC236}">
                <a16:creationId xmlns:a16="http://schemas.microsoft.com/office/drawing/2014/main" id="{B09ACB4E-A6B3-45F1-AF00-6E87603EC34E}"/>
              </a:ext>
            </a:extLst>
          </p:cNvPr>
          <p:cNvSpPr>
            <a:spLocks noGrp="1"/>
          </p:cNvSpPr>
          <p:nvPr>
            <p:ph type="body" sz="quarter" idx="26"/>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customer engagement with machine learning</a:t>
            </a:r>
          </a:p>
        </p:txBody>
      </p:sp>
      <p:sp>
        <p:nvSpPr>
          <p:cNvPr id="45" name="Text Placeholder 44">
            <a:extLst>
              <a:ext uri="{FF2B5EF4-FFF2-40B4-BE49-F238E27FC236}">
                <a16:creationId xmlns:a16="http://schemas.microsoft.com/office/drawing/2014/main" id="{072AA160-098A-4B2F-8037-32DD59DA7613}"/>
              </a:ext>
            </a:extLst>
          </p:cNvPr>
          <p:cNvSpPr>
            <a:spLocks noGrp="1"/>
          </p:cNvSpPr>
          <p:nvPr>
            <p:ph type="body" sz="quarter" idx="27"/>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Customer profiles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Online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Transaction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Loyalty</a:t>
            </a:r>
          </a:p>
        </p:txBody>
      </p:sp>
      <p:sp>
        <p:nvSpPr>
          <p:cNvPr id="46" name="Text Placeholder 45">
            <a:extLst>
              <a:ext uri="{FF2B5EF4-FFF2-40B4-BE49-F238E27FC236}">
                <a16:creationId xmlns:a16="http://schemas.microsoft.com/office/drawing/2014/main" id="{68CC7F01-D0EB-4849-945B-7393812834AC}"/>
              </a:ext>
            </a:extLst>
          </p:cNvPr>
          <p:cNvSpPr>
            <a:spLocks noGrp="1"/>
          </p:cNvSpPr>
          <p:nvPr>
            <p:ph type="body" sz="quarter" idx="28"/>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Customer segmentation</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CRM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Credit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Market data</a:t>
            </a:r>
          </a:p>
        </p:txBody>
      </p:sp>
      <p:sp>
        <p:nvSpPr>
          <p:cNvPr id="47" name="Text Placeholder 46">
            <a:extLst>
              <a:ext uri="{FF2B5EF4-FFF2-40B4-BE49-F238E27FC236}">
                <a16:creationId xmlns:a16="http://schemas.microsoft.com/office/drawing/2014/main" id="{2B481FE3-96CB-4DC5-80FC-11BA8D89811B}"/>
              </a:ext>
            </a:extLst>
          </p:cNvPr>
          <p:cNvSpPr>
            <a:spLocks noGrp="1"/>
          </p:cNvSpPr>
          <p:nvPr>
            <p:ph type="body" sz="quarter" idx="30"/>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CRM</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Merchant records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Products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Services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Marketing data</a:t>
            </a:r>
          </a:p>
        </p:txBody>
      </p:sp>
      <p:sp>
        <p:nvSpPr>
          <p:cNvPr id="48" name="Text Placeholder 47">
            <a:extLst>
              <a:ext uri="{FF2B5EF4-FFF2-40B4-BE49-F238E27FC236}">
                <a16:creationId xmlns:a16="http://schemas.microsoft.com/office/drawing/2014/main" id="{83DC79C3-B5B4-4C75-88E3-93FB7AF4D842}"/>
              </a:ext>
            </a:extLst>
          </p:cNvPr>
          <p:cNvSpPr>
            <a:spLocks noGrp="1"/>
          </p:cNvSpPr>
          <p:nvPr>
            <p:ph type="body" sz="quarter" idx="3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Social media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Online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Customer service data </a:t>
            </a:r>
          </a:p>
        </p:txBody>
      </p:sp>
      <p:sp>
        <p:nvSpPr>
          <p:cNvPr id="49" name="Text Placeholder 48">
            <a:extLst>
              <a:ext uri="{FF2B5EF4-FFF2-40B4-BE49-F238E27FC236}">
                <a16:creationId xmlns:a16="http://schemas.microsoft.com/office/drawing/2014/main" id="{64CB6114-EC97-4D78-991A-030DC1F36AE5}"/>
              </a:ext>
            </a:extLst>
          </p:cNvPr>
          <p:cNvSpPr>
            <a:spLocks noGrp="1"/>
          </p:cNvSpPr>
          <p:nvPr>
            <p:ph type="body" sz="quarter" idx="36"/>
          </p:nvPr>
        </p:nvSpPr>
        <p:spPr>
          <a:xfrm>
            <a:off x="460375" y="4049075"/>
            <a:ext cx="1852613" cy="1508105"/>
          </a:xfrm>
        </p:spPr>
        <p:txBody>
          <a:bodyPr vert="horz" wrap="square" lIns="91440" tIns="45720" rIns="91440" bIns="45720" rtlCol="0">
            <a:spAutoFit/>
          </a:bodyPr>
          <a:lstStyle/>
          <a:p>
            <a:pPr>
              <a:lnSpc>
                <a:spcPct val="90000"/>
              </a:lnSpc>
              <a:spcAft>
                <a:spcPts val="0"/>
              </a:spcAft>
            </a:pPr>
            <a:r>
              <a:rPr lang="en-US">
                <a:sym typeface="Source Sans Pro Light"/>
              </a:rPr>
              <a:t>Customer 360, segmentation aggregation and attribution</a:t>
            </a:r>
          </a:p>
          <a:p>
            <a:pPr>
              <a:lnSpc>
                <a:spcPct val="90000"/>
              </a:lnSpc>
              <a:spcAft>
                <a:spcPts val="0"/>
              </a:spcAft>
            </a:pPr>
            <a:r>
              <a:rPr lang="en-US">
                <a:sym typeface="Source Sans Pro Light"/>
              </a:rPr>
              <a:t>Audience modelling/index report</a:t>
            </a:r>
          </a:p>
          <a:p>
            <a:pPr>
              <a:lnSpc>
                <a:spcPct val="90000"/>
              </a:lnSpc>
              <a:spcAft>
                <a:spcPts val="0"/>
              </a:spcAft>
            </a:pPr>
            <a:r>
              <a:rPr lang="en-US">
                <a:sym typeface="Source Sans Pro Light"/>
              </a:rPr>
              <a:t>Reduce customer churn</a:t>
            </a:r>
          </a:p>
          <a:p>
            <a:pPr>
              <a:lnSpc>
                <a:spcPct val="90000"/>
              </a:lnSpc>
              <a:spcAft>
                <a:spcPts val="0"/>
              </a:spcAft>
            </a:pPr>
            <a:r>
              <a:rPr lang="en-US">
                <a:sym typeface="Source Sans Pro Light"/>
              </a:rPr>
              <a:t>Insights for new products</a:t>
            </a:r>
          </a:p>
          <a:p>
            <a:pPr>
              <a:lnSpc>
                <a:spcPct val="90000"/>
              </a:lnSpc>
              <a:spcAft>
                <a:spcPts val="0"/>
              </a:spcAft>
            </a:pPr>
            <a:r>
              <a:rPr lang="en-US">
                <a:sym typeface="Source Sans Pro Light"/>
              </a:rPr>
              <a:t>Historical bid opportunity</a:t>
            </a:r>
            <a:br>
              <a:rPr lang="en-US">
                <a:sym typeface="Source Sans Pro Light"/>
              </a:rPr>
            </a:br>
            <a:r>
              <a:rPr lang="en-US">
                <a:sym typeface="Source Sans Pro Light"/>
              </a:rPr>
              <a:t>as a service</a:t>
            </a:r>
          </a:p>
        </p:txBody>
      </p:sp>
      <p:sp>
        <p:nvSpPr>
          <p:cNvPr id="50" name="Text Placeholder 49">
            <a:extLst>
              <a:ext uri="{FF2B5EF4-FFF2-40B4-BE49-F238E27FC236}">
                <a16:creationId xmlns:a16="http://schemas.microsoft.com/office/drawing/2014/main" id="{A514A49E-0DF2-4E81-8C29-C4E331EA73F0}"/>
              </a:ext>
            </a:extLst>
          </p:cNvPr>
          <p:cNvSpPr>
            <a:spLocks noGrp="1"/>
          </p:cNvSpPr>
          <p:nvPr>
            <p:ph type="body" sz="quarter" idx="37"/>
          </p:nvPr>
        </p:nvSpPr>
        <p:spPr>
          <a:xfrm>
            <a:off x="2815629" y="4049075"/>
            <a:ext cx="1852613" cy="1015663"/>
          </a:xfrm>
        </p:spPr>
        <p:txBody>
          <a:bodyPr vert="horz" wrap="square" lIns="91440" tIns="45720" rIns="91440" bIns="45720" rtlCol="0">
            <a:spAutoFit/>
          </a:bodyPr>
          <a:lstStyle/>
          <a:p>
            <a:pPr>
              <a:lnSpc>
                <a:spcPct val="90000"/>
              </a:lnSpc>
              <a:spcAft>
                <a:spcPts val="0"/>
              </a:spcAft>
            </a:pPr>
            <a:r>
              <a:rPr lang="en-US">
                <a:sym typeface="Source Sans Pro Light"/>
              </a:rPr>
              <a:t>Right product, promotion,</a:t>
            </a:r>
            <a:br>
              <a:rPr lang="en-US">
                <a:sym typeface="Source Sans Pro Light"/>
              </a:rPr>
            </a:br>
            <a:r>
              <a:rPr lang="en-US">
                <a:sym typeface="Source Sans Pro Light"/>
              </a:rPr>
              <a:t>at right time</a:t>
            </a:r>
          </a:p>
          <a:p>
            <a:pPr>
              <a:lnSpc>
                <a:spcPct val="90000"/>
              </a:lnSpc>
              <a:spcAft>
                <a:spcPts val="0"/>
              </a:spcAft>
            </a:pPr>
            <a:r>
              <a:rPr lang="en-US">
                <a:sym typeface="Source Sans Pro Light"/>
              </a:rPr>
              <a:t>Real time ad bidding platform</a:t>
            </a:r>
          </a:p>
          <a:p>
            <a:pPr>
              <a:lnSpc>
                <a:spcPct val="90000"/>
              </a:lnSpc>
              <a:spcAft>
                <a:spcPts val="0"/>
              </a:spcAft>
            </a:pPr>
            <a:r>
              <a:rPr lang="en-US">
                <a:sym typeface="Source Sans Pro Light"/>
              </a:rPr>
              <a:t>Personalized ad targeting</a:t>
            </a:r>
          </a:p>
          <a:p>
            <a:pPr>
              <a:lnSpc>
                <a:spcPct val="90000"/>
              </a:lnSpc>
              <a:spcAft>
                <a:spcPts val="0"/>
              </a:spcAft>
            </a:pPr>
            <a:r>
              <a:rPr lang="en-US">
                <a:sym typeface="Source Sans Pro Light"/>
              </a:rPr>
              <a:t>Ad performance reporting</a:t>
            </a:r>
          </a:p>
        </p:txBody>
      </p:sp>
      <p:sp>
        <p:nvSpPr>
          <p:cNvPr id="51" name="Text Placeholder 50">
            <a:extLst>
              <a:ext uri="{FF2B5EF4-FFF2-40B4-BE49-F238E27FC236}">
                <a16:creationId xmlns:a16="http://schemas.microsoft.com/office/drawing/2014/main" id="{6C22C78F-069E-4D9E-8B65-55E8FADB89EA}"/>
              </a:ext>
            </a:extLst>
          </p:cNvPr>
          <p:cNvSpPr>
            <a:spLocks noGrp="1"/>
          </p:cNvSpPr>
          <p:nvPr>
            <p:ph type="body" sz="quarter" idx="38"/>
          </p:nvPr>
        </p:nvSpPr>
        <p:spPr>
          <a:xfrm>
            <a:off x="5170155" y="4049075"/>
            <a:ext cx="1852613" cy="1015663"/>
          </a:xfrm>
        </p:spPr>
        <p:txBody>
          <a:bodyPr vert="horz" wrap="square" lIns="91440" tIns="45720" rIns="91440" bIns="45720" rtlCol="0">
            <a:spAutoFit/>
          </a:bodyPr>
          <a:lstStyle/>
          <a:p>
            <a:pPr>
              <a:lnSpc>
                <a:spcPct val="90000"/>
              </a:lnSpc>
              <a:spcAft>
                <a:spcPts val="0"/>
              </a:spcAft>
            </a:pPr>
            <a:r>
              <a:rPr lang="en-US">
                <a:sym typeface="Source Sans Pro Light"/>
              </a:rPr>
              <a:t>Real-time anomaly detection</a:t>
            </a:r>
          </a:p>
          <a:p>
            <a:pPr>
              <a:lnSpc>
                <a:spcPct val="90000"/>
              </a:lnSpc>
              <a:spcAft>
                <a:spcPts val="0"/>
              </a:spcAft>
            </a:pPr>
            <a:r>
              <a:rPr lang="en-US">
                <a:sym typeface="Source Sans Pro Light"/>
              </a:rPr>
              <a:t>Fraud prevention</a:t>
            </a:r>
          </a:p>
          <a:p>
            <a:pPr>
              <a:lnSpc>
                <a:spcPct val="90000"/>
              </a:lnSpc>
              <a:spcAft>
                <a:spcPts val="0"/>
              </a:spcAft>
            </a:pPr>
            <a:r>
              <a:rPr lang="en-US">
                <a:sym typeface="Source Sans Pro Light"/>
              </a:rPr>
              <a:t>Customer spend and</a:t>
            </a:r>
            <a:br>
              <a:rPr lang="en-US">
                <a:sym typeface="Source Sans Pro Light"/>
              </a:rPr>
            </a:br>
            <a:r>
              <a:rPr lang="en-US">
                <a:sym typeface="Source Sans Pro Light"/>
              </a:rPr>
              <a:t>risk analysis</a:t>
            </a:r>
          </a:p>
          <a:p>
            <a:pPr>
              <a:lnSpc>
                <a:spcPct val="90000"/>
              </a:lnSpc>
              <a:spcAft>
                <a:spcPts val="0"/>
              </a:spcAft>
            </a:pPr>
            <a:r>
              <a:rPr lang="en-US">
                <a:sym typeface="Source Sans Pro Light"/>
              </a:rPr>
              <a:t>Data relationship maps</a:t>
            </a:r>
          </a:p>
        </p:txBody>
      </p:sp>
      <p:sp>
        <p:nvSpPr>
          <p:cNvPr id="52" name="Text Placeholder 51">
            <a:extLst>
              <a:ext uri="{FF2B5EF4-FFF2-40B4-BE49-F238E27FC236}">
                <a16:creationId xmlns:a16="http://schemas.microsoft.com/office/drawing/2014/main" id="{163B3F42-0825-4DD3-B65C-81F6C215591E}"/>
              </a:ext>
            </a:extLst>
          </p:cNvPr>
          <p:cNvSpPr>
            <a:spLocks noGrp="1"/>
          </p:cNvSpPr>
          <p:nvPr>
            <p:ph type="body" sz="quarter" idx="39"/>
          </p:nvPr>
        </p:nvSpPr>
        <p:spPr>
          <a:xfrm>
            <a:off x="7520214" y="4049075"/>
            <a:ext cx="1852613" cy="230832"/>
          </a:xfrm>
        </p:spPr>
        <p:txBody>
          <a:bodyPr vert="horz" wrap="square" lIns="91440" tIns="45720" rIns="91440" bIns="45720" rtlCol="0">
            <a:spAutoFit/>
          </a:bodyPr>
          <a:lstStyle/>
          <a:p>
            <a:pPr>
              <a:lnSpc>
                <a:spcPct val="90000"/>
              </a:lnSpc>
              <a:spcAft>
                <a:spcPts val="0"/>
              </a:spcAft>
            </a:pPr>
            <a:r>
              <a:rPr lang="en-US">
                <a:sym typeface="Source Sans Pro Light"/>
              </a:rPr>
              <a:t>Optimizing return on ad spend and ad placement</a:t>
            </a:r>
          </a:p>
          <a:p>
            <a:pPr>
              <a:lnSpc>
                <a:spcPct val="90000"/>
              </a:lnSpc>
              <a:spcAft>
                <a:spcPts val="0"/>
              </a:spcAft>
            </a:pPr>
            <a:r>
              <a:rPr lang="en-US">
                <a:sym typeface="Source Sans Pro Light"/>
              </a:rPr>
              <a:t>Multi-channel promotion</a:t>
            </a:r>
          </a:p>
          <a:p>
            <a:pPr>
              <a:lnSpc>
                <a:spcPct val="90000"/>
              </a:lnSpc>
              <a:spcAft>
                <a:spcPts val="0"/>
              </a:spcAft>
            </a:pPr>
            <a:r>
              <a:rPr lang="en-US">
                <a:sym typeface="Source Sans Pro Light"/>
              </a:rPr>
              <a:t>Ideal customer traits</a:t>
            </a:r>
          </a:p>
          <a:p>
            <a:pPr>
              <a:lnSpc>
                <a:spcPct val="90000"/>
              </a:lnSpc>
              <a:spcAft>
                <a:spcPts val="0"/>
              </a:spcAft>
            </a:pPr>
            <a:r>
              <a:rPr lang="en-US">
                <a:sym typeface="Source Sans Pro Light"/>
              </a:rPr>
              <a:t>Optimized ad placement</a:t>
            </a:r>
          </a:p>
        </p:txBody>
      </p:sp>
      <p:sp>
        <p:nvSpPr>
          <p:cNvPr id="53" name="Text Placeholder 52">
            <a:extLst>
              <a:ext uri="{FF2B5EF4-FFF2-40B4-BE49-F238E27FC236}">
                <a16:creationId xmlns:a16="http://schemas.microsoft.com/office/drawing/2014/main" id="{6BC125DE-8C06-4CFE-8F29-6F378B4BFC9A}"/>
              </a:ext>
            </a:extLst>
          </p:cNvPr>
          <p:cNvSpPr>
            <a:spLocks noGrp="1"/>
          </p:cNvSpPr>
          <p:nvPr>
            <p:ph type="body" sz="quarter" idx="40"/>
          </p:nvPr>
        </p:nvSpPr>
        <p:spPr>
          <a:xfrm>
            <a:off x="9876858" y="4049075"/>
            <a:ext cx="1852613" cy="1015663"/>
          </a:xfrm>
        </p:spPr>
        <p:txBody>
          <a:bodyPr vert="horz" wrap="square" lIns="91440" tIns="45720" rIns="91440" bIns="45720" rtlCol="0">
            <a:spAutoFit/>
          </a:bodyPr>
          <a:lstStyle/>
          <a:p>
            <a:pPr>
              <a:lnSpc>
                <a:spcPct val="90000"/>
              </a:lnSpc>
              <a:spcAft>
                <a:spcPts val="0"/>
              </a:spcAft>
            </a:pPr>
            <a:r>
              <a:rPr lang="en-US">
                <a:sym typeface="Source Sans Pro Light"/>
              </a:rPr>
              <a:t>Opinion mining/social</a:t>
            </a:r>
            <a:br>
              <a:rPr lang="en-US">
                <a:sym typeface="Source Sans Pro Light"/>
              </a:rPr>
            </a:br>
            <a:r>
              <a:rPr lang="en-US">
                <a:sym typeface="Source Sans Pro Light"/>
              </a:rPr>
              <a:t>media analysis</a:t>
            </a:r>
          </a:p>
          <a:p>
            <a:pPr>
              <a:lnSpc>
                <a:spcPct val="90000"/>
              </a:lnSpc>
              <a:spcAft>
                <a:spcPts val="0"/>
              </a:spcAft>
            </a:pPr>
            <a:r>
              <a:rPr lang="en-US">
                <a:sym typeface="Source Sans Pro Light"/>
              </a:rPr>
              <a:t>Deeper customer insights</a:t>
            </a:r>
          </a:p>
          <a:p>
            <a:pPr>
              <a:lnSpc>
                <a:spcPct val="90000"/>
              </a:lnSpc>
              <a:spcAft>
                <a:spcPts val="0"/>
              </a:spcAft>
            </a:pPr>
            <a:r>
              <a:rPr lang="en-US">
                <a:sym typeface="Source Sans Pro Light"/>
              </a:rPr>
              <a:t>Customer loyalty programs</a:t>
            </a:r>
          </a:p>
          <a:p>
            <a:pPr>
              <a:lnSpc>
                <a:spcPct val="90000"/>
              </a:lnSpc>
              <a:spcAft>
                <a:spcPts val="0"/>
              </a:spcAft>
            </a:pPr>
            <a:r>
              <a:rPr lang="en-US">
                <a:sym typeface="Source Sans Pro Light"/>
              </a:rPr>
              <a:t>Shopping cart analysis</a:t>
            </a:r>
          </a:p>
        </p:txBody>
      </p:sp>
      <p:sp>
        <p:nvSpPr>
          <p:cNvPr id="54" name="Text Placeholder 53">
            <a:extLst>
              <a:ext uri="{FF2B5EF4-FFF2-40B4-BE49-F238E27FC236}">
                <a16:creationId xmlns:a16="http://schemas.microsoft.com/office/drawing/2014/main" id="{C707A446-4976-47BB-A329-4D5F165BC124}"/>
              </a:ext>
            </a:extLst>
          </p:cNvPr>
          <p:cNvSpPr>
            <a:spLocks noGrp="1"/>
          </p:cNvSpPr>
          <p:nvPr>
            <p:ph type="body" sz="quarter" idx="4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Transaction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Demographics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Purchasing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Trends</a:t>
            </a:r>
          </a:p>
        </p:txBody>
      </p:sp>
      <p:sp>
        <p:nvSpPr>
          <p:cNvPr id="24" name="Text Placeholder 23">
            <a:extLst>
              <a:ext uri="{FF2B5EF4-FFF2-40B4-BE49-F238E27FC236}">
                <a16:creationId xmlns:a16="http://schemas.microsoft.com/office/drawing/2014/main" id="{8BAEED4E-EAF7-466C-BAA7-6FE861885006}"/>
              </a:ext>
            </a:extLst>
          </p:cNvPr>
          <p:cNvSpPr>
            <a:spLocks noGrp="1"/>
          </p:cNvSpPr>
          <p:nvPr>
            <p:ph type="body" sz="quarter" idx="42"/>
          </p:nvPr>
        </p:nvSpPr>
        <p:spPr/>
        <p:txBody>
          <a:bodyPr vert="horz" wrap="square" lIns="91440" tIns="45720" rIns="91440" bIns="45720" rtlCol="0">
            <a:spAutoFit/>
          </a:bodyPr>
          <a:lstStyle/>
          <a:p>
            <a:r>
              <a:rPr lang="en-US">
                <a:latin typeface="+mj-lt"/>
                <a:sym typeface="Source Sans Pro"/>
              </a:rPr>
              <a:t>Effective customer engagement</a:t>
            </a:r>
          </a:p>
        </p:txBody>
      </p:sp>
      <p:sp>
        <p:nvSpPr>
          <p:cNvPr id="25" name="Text Placeholder 24">
            <a:extLst>
              <a:ext uri="{FF2B5EF4-FFF2-40B4-BE49-F238E27FC236}">
                <a16:creationId xmlns:a16="http://schemas.microsoft.com/office/drawing/2014/main" id="{8479218F-EAF4-419A-ADBB-33810DBF464D}"/>
              </a:ext>
            </a:extLst>
          </p:cNvPr>
          <p:cNvSpPr>
            <a:spLocks noGrp="1"/>
          </p:cNvSpPr>
          <p:nvPr>
            <p:ph type="body" sz="quarter" idx="43"/>
          </p:nvPr>
        </p:nvSpPr>
        <p:spPr/>
        <p:txBody>
          <a:bodyPr vert="horz" wrap="square" lIns="91440" tIns="45720" rIns="91440" bIns="45720" rtlCol="0">
            <a:spAutoFit/>
          </a:bodyPr>
          <a:lstStyle/>
          <a:p>
            <a:r>
              <a:rPr lang="en-US">
                <a:latin typeface="+mj-lt"/>
                <a:sym typeface="Source Sans Pro"/>
              </a:rPr>
              <a:t>Recommendation</a:t>
            </a:r>
            <a:br>
              <a:rPr lang="en-US">
                <a:latin typeface="+mj-lt"/>
                <a:sym typeface="Source Sans Pro"/>
              </a:rPr>
            </a:br>
            <a:r>
              <a:rPr lang="en-US">
                <a:latin typeface="+mj-lt"/>
                <a:sym typeface="Source Sans Pro"/>
              </a:rPr>
              <a:t>engine</a:t>
            </a:r>
          </a:p>
        </p:txBody>
      </p:sp>
      <p:sp>
        <p:nvSpPr>
          <p:cNvPr id="26" name="Text Placeholder 25">
            <a:extLst>
              <a:ext uri="{FF2B5EF4-FFF2-40B4-BE49-F238E27FC236}">
                <a16:creationId xmlns:a16="http://schemas.microsoft.com/office/drawing/2014/main" id="{5A637753-2700-41F9-A122-1779E0716B3A}"/>
              </a:ext>
            </a:extLst>
          </p:cNvPr>
          <p:cNvSpPr>
            <a:spLocks noGrp="1"/>
          </p:cNvSpPr>
          <p:nvPr>
            <p:ph type="body" sz="quarter" idx="44"/>
          </p:nvPr>
        </p:nvSpPr>
        <p:spPr/>
        <p:txBody>
          <a:bodyPr vert="horz" wrap="square" lIns="91440" tIns="45720" rIns="91440" bIns="45720" rtlCol="0">
            <a:spAutoFit/>
          </a:bodyPr>
          <a:lstStyle/>
          <a:p>
            <a:r>
              <a:rPr lang="en-US">
                <a:latin typeface="+mj-lt"/>
                <a:sym typeface="Source Sans Pro"/>
              </a:rPr>
              <a:t>Risk and fraud</a:t>
            </a:r>
            <a:br>
              <a:rPr lang="en-US">
                <a:latin typeface="+mj-lt"/>
                <a:sym typeface="Source Sans Pro"/>
              </a:rPr>
            </a:br>
            <a:r>
              <a:rPr lang="en-US">
                <a:latin typeface="+mj-lt"/>
                <a:sym typeface="Source Sans Pro"/>
              </a:rPr>
              <a:t>analysis</a:t>
            </a:r>
          </a:p>
        </p:txBody>
      </p:sp>
      <p:sp>
        <p:nvSpPr>
          <p:cNvPr id="27" name="Text Placeholder 26">
            <a:extLst>
              <a:ext uri="{FF2B5EF4-FFF2-40B4-BE49-F238E27FC236}">
                <a16:creationId xmlns:a16="http://schemas.microsoft.com/office/drawing/2014/main" id="{87DB9E6B-B1D5-446E-950B-F5944BF2A060}"/>
              </a:ext>
            </a:extLst>
          </p:cNvPr>
          <p:cNvSpPr>
            <a:spLocks noGrp="1"/>
          </p:cNvSpPr>
          <p:nvPr>
            <p:ph type="body" sz="quarter" idx="45"/>
          </p:nvPr>
        </p:nvSpPr>
        <p:spPr/>
        <p:txBody>
          <a:bodyPr vert="horz" wrap="square" lIns="91440" tIns="45720" rIns="91440" bIns="45720" rtlCol="0">
            <a:spAutoFit/>
          </a:bodyPr>
          <a:lstStyle/>
          <a:p>
            <a:r>
              <a:rPr lang="en-US">
                <a:latin typeface="+mj-lt"/>
                <a:sym typeface="Source Sans Pro"/>
              </a:rPr>
              <a:t>Campaign reporting analytics</a:t>
            </a:r>
          </a:p>
        </p:txBody>
      </p:sp>
      <p:sp>
        <p:nvSpPr>
          <p:cNvPr id="28" name="Text Placeholder 27">
            <a:extLst>
              <a:ext uri="{FF2B5EF4-FFF2-40B4-BE49-F238E27FC236}">
                <a16:creationId xmlns:a16="http://schemas.microsoft.com/office/drawing/2014/main" id="{3D96D23B-42FE-48D9-98C2-4E800A972B89}"/>
              </a:ext>
            </a:extLst>
          </p:cNvPr>
          <p:cNvSpPr>
            <a:spLocks noGrp="1"/>
          </p:cNvSpPr>
          <p:nvPr>
            <p:ph type="body" sz="quarter" idx="46"/>
          </p:nvPr>
        </p:nvSpPr>
        <p:spPr/>
        <p:txBody>
          <a:bodyPr vert="horz" wrap="square" lIns="91440" tIns="45720" rIns="91440" bIns="45720" rtlCol="0">
            <a:spAutoFit/>
          </a:bodyPr>
          <a:lstStyle/>
          <a:p>
            <a:r>
              <a:rPr lang="en-US">
                <a:latin typeface="+mj-lt"/>
                <a:sym typeface="Source Sans Pro"/>
              </a:rPr>
              <a:t>Brand promotion and customer experience</a:t>
            </a:r>
          </a:p>
        </p:txBody>
      </p:sp>
      <p:sp>
        <p:nvSpPr>
          <p:cNvPr id="738" name="Shape 738"/>
          <p:cNvSpPr txBox="1">
            <a:spLocks noGrp="1"/>
          </p:cNvSpPr>
          <p:nvPr>
            <p:ph type="title"/>
          </p:nvPr>
        </p:nvSpPr>
        <p:spPr/>
        <p:txBody>
          <a:bodyPr vert="horz" wrap="square" lIns="0" tIns="164592" rIns="0" bIns="0" rtlCol="0" anchor="t">
            <a:noAutofit/>
          </a:bodyPr>
          <a:lstStyle/>
          <a:p>
            <a:r>
              <a:rPr lang="en-US" sz="3600" b="1" spc="-50">
                <a:gradFill>
                  <a:gsLst>
                    <a:gs pos="1250">
                      <a:schemeClr val="tx1"/>
                    </a:gs>
                    <a:gs pos="100000">
                      <a:schemeClr val="tx1"/>
                    </a:gs>
                  </a:gsLst>
                  <a:lin ang="5400000" scaled="0"/>
                </a:gradFill>
                <a:sym typeface="Source Sans Pro"/>
              </a:rPr>
              <a:t>Advertising and marketing tech use cases</a:t>
            </a:r>
          </a:p>
        </p:txBody>
      </p:sp>
      <p:grpSp>
        <p:nvGrpSpPr>
          <p:cNvPr id="86" name="Group 85">
            <a:extLst>
              <a:ext uri="{FF2B5EF4-FFF2-40B4-BE49-F238E27FC236}">
                <a16:creationId xmlns:a16="http://schemas.microsoft.com/office/drawing/2014/main" id="{FCB05FB0-570F-48AD-BEE0-F5ABC36B6B98}"/>
              </a:ext>
            </a:extLst>
          </p:cNvPr>
          <p:cNvGrpSpPr/>
          <p:nvPr/>
        </p:nvGrpSpPr>
        <p:grpSpPr>
          <a:xfrm>
            <a:off x="5923613" y="3062056"/>
            <a:ext cx="344554" cy="353332"/>
            <a:chOff x="5554831" y="1573241"/>
            <a:chExt cx="620902" cy="636720"/>
          </a:xfrm>
        </p:grpSpPr>
        <p:grpSp>
          <p:nvGrpSpPr>
            <p:cNvPr id="88" name="Group 87">
              <a:extLst>
                <a:ext uri="{FF2B5EF4-FFF2-40B4-BE49-F238E27FC236}">
                  <a16:creationId xmlns:a16="http://schemas.microsoft.com/office/drawing/2014/main" id="{EAE55541-D4BC-4F87-9EBA-B8AD47A39C31}"/>
                </a:ext>
              </a:extLst>
            </p:cNvPr>
            <p:cNvGrpSpPr/>
            <p:nvPr/>
          </p:nvGrpSpPr>
          <p:grpSpPr>
            <a:xfrm>
              <a:off x="5554831" y="1573241"/>
              <a:ext cx="512452" cy="510272"/>
              <a:chOff x="5476165" y="1546499"/>
              <a:chExt cx="616996" cy="614371"/>
            </a:xfrm>
          </p:grpSpPr>
          <p:sp>
            <p:nvSpPr>
              <p:cNvPr id="94" name="Freeform 22">
                <a:extLst>
                  <a:ext uri="{FF2B5EF4-FFF2-40B4-BE49-F238E27FC236}">
                    <a16:creationId xmlns:a16="http://schemas.microsoft.com/office/drawing/2014/main" id="{15DFD7FA-BE1A-4ECD-9783-B80C0D6840C3}"/>
                  </a:ext>
                </a:extLst>
              </p:cNvPr>
              <p:cNvSpPr>
                <a:spLocks/>
              </p:cNvSpPr>
              <p:nvPr/>
            </p:nvSpPr>
            <p:spPr bwMode="auto">
              <a:xfrm>
                <a:off x="5777962" y="1712554"/>
                <a:ext cx="107676" cy="20576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95" name="Group 94">
                <a:extLst>
                  <a:ext uri="{FF2B5EF4-FFF2-40B4-BE49-F238E27FC236}">
                    <a16:creationId xmlns:a16="http://schemas.microsoft.com/office/drawing/2014/main" id="{0F8D69C5-6376-4E24-9786-B91E3760650C}"/>
                  </a:ext>
                </a:extLst>
              </p:cNvPr>
              <p:cNvGrpSpPr/>
              <p:nvPr/>
            </p:nvGrpSpPr>
            <p:grpSpPr>
              <a:xfrm rot="18900000">
                <a:off x="5509859" y="1570321"/>
                <a:ext cx="576577" cy="539028"/>
                <a:chOff x="5509859" y="1587706"/>
                <a:chExt cx="576577" cy="539028"/>
              </a:xfrm>
            </p:grpSpPr>
            <p:sp>
              <p:nvSpPr>
                <p:cNvPr id="100" name="Freeform: Shape 574">
                  <a:extLst>
                    <a:ext uri="{FF2B5EF4-FFF2-40B4-BE49-F238E27FC236}">
                      <a16:creationId xmlns:a16="http://schemas.microsoft.com/office/drawing/2014/main" id="{F4D29F6C-6FF4-4E9E-B057-43B13555361B}"/>
                    </a:ext>
                  </a:extLst>
                </p:cNvPr>
                <p:cNvSpPr/>
                <p:nvPr/>
              </p:nvSpPr>
              <p:spPr bwMode="auto">
                <a:xfrm>
                  <a:off x="5509859" y="1587706"/>
                  <a:ext cx="539050" cy="539028"/>
                </a:xfrm>
                <a:custGeom>
                  <a:avLst/>
                  <a:gdLst>
                    <a:gd name="connsiteX0" fmla="*/ 1818566 w 3637132"/>
                    <a:gd name="connsiteY0" fmla="*/ 0 h 3637122"/>
                    <a:gd name="connsiteX1" fmla="*/ 3494220 w 3637132"/>
                    <a:gd name="connsiteY1" fmla="*/ 1110695 h 3637122"/>
                    <a:gd name="connsiteX2" fmla="*/ 3515730 w 3637132"/>
                    <a:gd name="connsiteY2" fmla="*/ 1169464 h 3637122"/>
                    <a:gd name="connsiteX3" fmla="*/ 3313065 w 3637132"/>
                    <a:gd name="connsiteY3" fmla="*/ 1227711 h 3637122"/>
                    <a:gd name="connsiteX4" fmla="*/ 3433228 w 3637132"/>
                    <a:gd name="connsiteY4" fmla="*/ 1645807 h 3637122"/>
                    <a:gd name="connsiteX5" fmla="*/ 3621497 w 3637132"/>
                    <a:gd name="connsiteY5" fmla="*/ 1591698 h 3637122"/>
                    <a:gd name="connsiteX6" fmla="*/ 3627743 w 3637132"/>
                    <a:gd name="connsiteY6" fmla="*/ 1632624 h 3637122"/>
                    <a:gd name="connsiteX7" fmla="*/ 3637132 w 3637132"/>
                    <a:gd name="connsiteY7" fmla="*/ 1818561 h 3637122"/>
                    <a:gd name="connsiteX8" fmla="*/ 1818566 w 3637132"/>
                    <a:gd name="connsiteY8" fmla="*/ 3637122 h 3637122"/>
                    <a:gd name="connsiteX9" fmla="*/ 0 w 3637132"/>
                    <a:gd name="connsiteY9" fmla="*/ 1818561 h 3637122"/>
                    <a:gd name="connsiteX10" fmla="*/ 1818566 w 3637132"/>
                    <a:gd name="connsiteY10" fmla="*/ 0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10" fmla="*/ 3524668 w 3637132"/>
                    <a:gd name="connsiteY10" fmla="*/ 1737247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9" fmla="*/ 3313065 w 3637132"/>
                    <a:gd name="connsiteY9" fmla="*/ 1227711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8" fmla="*/ 3515730 w 3637132"/>
                    <a:gd name="connsiteY8" fmla="*/ 1169464 h 3637122"/>
                    <a:gd name="connsiteX0" fmla="*/ 3433228 w 3637132"/>
                    <a:gd name="connsiteY0" fmla="*/ 1645807 h 3637122"/>
                    <a:gd name="connsiteX1" fmla="*/ 3621497 w 3637132"/>
                    <a:gd name="connsiteY1" fmla="*/ 1591698 h 3637122"/>
                    <a:gd name="connsiteX2" fmla="*/ 3627743 w 3637132"/>
                    <a:gd name="connsiteY2" fmla="*/ 1632624 h 3637122"/>
                    <a:gd name="connsiteX3" fmla="*/ 3637132 w 3637132"/>
                    <a:gd name="connsiteY3" fmla="*/ 1818561 h 3637122"/>
                    <a:gd name="connsiteX4" fmla="*/ 1818566 w 3637132"/>
                    <a:gd name="connsiteY4" fmla="*/ 3637122 h 3637122"/>
                    <a:gd name="connsiteX5" fmla="*/ 0 w 3637132"/>
                    <a:gd name="connsiteY5" fmla="*/ 1818561 h 3637122"/>
                    <a:gd name="connsiteX6" fmla="*/ 1818566 w 3637132"/>
                    <a:gd name="connsiteY6" fmla="*/ 0 h 3637122"/>
                    <a:gd name="connsiteX7" fmla="*/ 3494220 w 3637132"/>
                    <a:gd name="connsiteY7" fmla="*/ 1110695 h 3637122"/>
                    <a:gd name="connsiteX0" fmla="*/ 3621497 w 3637132"/>
                    <a:gd name="connsiteY0" fmla="*/ 15916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637132"/>
                    <a:gd name="connsiteY0" fmla="*/ 1553598 h 3637122"/>
                    <a:gd name="connsiteX1" fmla="*/ 3627743 w 3637132"/>
                    <a:gd name="connsiteY1" fmla="*/ 1632624 h 3637122"/>
                    <a:gd name="connsiteX2" fmla="*/ 3637132 w 3637132"/>
                    <a:gd name="connsiteY2" fmla="*/ 1818561 h 3637122"/>
                    <a:gd name="connsiteX3" fmla="*/ 1818566 w 3637132"/>
                    <a:gd name="connsiteY3" fmla="*/ 3637122 h 3637122"/>
                    <a:gd name="connsiteX4" fmla="*/ 0 w 3637132"/>
                    <a:gd name="connsiteY4" fmla="*/ 1818561 h 3637122"/>
                    <a:gd name="connsiteX5" fmla="*/ 1818566 w 3637132"/>
                    <a:gd name="connsiteY5" fmla="*/ 0 h 3637122"/>
                    <a:gd name="connsiteX6" fmla="*/ 3494220 w 3637132"/>
                    <a:gd name="connsiteY6" fmla="*/ 1110695 h 3637122"/>
                    <a:gd name="connsiteX0" fmla="*/ 3607890 w 3769809"/>
                    <a:gd name="connsiteY0" fmla="*/ 1553598 h 3637122"/>
                    <a:gd name="connsiteX1" fmla="*/ 3627743 w 3769809"/>
                    <a:gd name="connsiteY1" fmla="*/ 1632624 h 3637122"/>
                    <a:gd name="connsiteX2" fmla="*/ 3637132 w 3769809"/>
                    <a:gd name="connsiteY2" fmla="*/ 1818561 h 3637122"/>
                    <a:gd name="connsiteX3" fmla="*/ 1818566 w 3769809"/>
                    <a:gd name="connsiteY3" fmla="*/ 3637122 h 3637122"/>
                    <a:gd name="connsiteX4" fmla="*/ 0 w 3769809"/>
                    <a:gd name="connsiteY4" fmla="*/ 1818561 h 3637122"/>
                    <a:gd name="connsiteX5" fmla="*/ 1818566 w 3769809"/>
                    <a:gd name="connsiteY5" fmla="*/ 0 h 3637122"/>
                    <a:gd name="connsiteX6" fmla="*/ 3494220 w 3769809"/>
                    <a:gd name="connsiteY6" fmla="*/ 1110695 h 3637122"/>
                    <a:gd name="connsiteX0" fmla="*/ 3607890 w 3637182"/>
                    <a:gd name="connsiteY0" fmla="*/ 1553598 h 3637122"/>
                    <a:gd name="connsiteX1" fmla="*/ 3627743 w 3637182"/>
                    <a:gd name="connsiteY1" fmla="*/ 1632624 h 3637122"/>
                    <a:gd name="connsiteX2" fmla="*/ 3637132 w 3637182"/>
                    <a:gd name="connsiteY2" fmla="*/ 1818561 h 3637122"/>
                    <a:gd name="connsiteX3" fmla="*/ 1818566 w 3637182"/>
                    <a:gd name="connsiteY3" fmla="*/ 3637122 h 3637122"/>
                    <a:gd name="connsiteX4" fmla="*/ 0 w 3637182"/>
                    <a:gd name="connsiteY4" fmla="*/ 1818561 h 3637122"/>
                    <a:gd name="connsiteX5" fmla="*/ 1818566 w 3637182"/>
                    <a:gd name="connsiteY5" fmla="*/ 0 h 3637122"/>
                    <a:gd name="connsiteX6" fmla="*/ 3494220 w 3637182"/>
                    <a:gd name="connsiteY6" fmla="*/ 1110695 h 3637122"/>
                    <a:gd name="connsiteX0" fmla="*/ 3607890 w 3637308"/>
                    <a:gd name="connsiteY0" fmla="*/ 1553598 h 3637122"/>
                    <a:gd name="connsiteX1" fmla="*/ 3627743 w 3637308"/>
                    <a:gd name="connsiteY1" fmla="*/ 1632624 h 3637122"/>
                    <a:gd name="connsiteX2" fmla="*/ 3637132 w 3637308"/>
                    <a:gd name="connsiteY2" fmla="*/ 1818561 h 3637122"/>
                    <a:gd name="connsiteX3" fmla="*/ 1818566 w 3637308"/>
                    <a:gd name="connsiteY3" fmla="*/ 3637122 h 3637122"/>
                    <a:gd name="connsiteX4" fmla="*/ 0 w 3637308"/>
                    <a:gd name="connsiteY4" fmla="*/ 1818561 h 3637122"/>
                    <a:gd name="connsiteX5" fmla="*/ 1818566 w 3637308"/>
                    <a:gd name="connsiteY5" fmla="*/ 0 h 3637122"/>
                    <a:gd name="connsiteX6" fmla="*/ 3494220 w 3637308"/>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637780"/>
                    <a:gd name="connsiteY0" fmla="*/ 1553598 h 3637122"/>
                    <a:gd name="connsiteX1" fmla="*/ 3627743 w 3637780"/>
                    <a:gd name="connsiteY1" fmla="*/ 1632624 h 3637122"/>
                    <a:gd name="connsiteX2" fmla="*/ 3637132 w 3637780"/>
                    <a:gd name="connsiteY2" fmla="*/ 1818561 h 3637122"/>
                    <a:gd name="connsiteX3" fmla="*/ 1818566 w 3637780"/>
                    <a:gd name="connsiteY3" fmla="*/ 3637122 h 3637122"/>
                    <a:gd name="connsiteX4" fmla="*/ 0 w 3637780"/>
                    <a:gd name="connsiteY4" fmla="*/ 1818561 h 3637122"/>
                    <a:gd name="connsiteX5" fmla="*/ 1818566 w 3637780"/>
                    <a:gd name="connsiteY5" fmla="*/ 0 h 3637122"/>
                    <a:gd name="connsiteX6" fmla="*/ 3494220 w 3637780"/>
                    <a:gd name="connsiteY6" fmla="*/ 1110695 h 3637122"/>
                    <a:gd name="connsiteX0" fmla="*/ 3607890 w 3768823"/>
                    <a:gd name="connsiteY0" fmla="*/ 1553598 h 3637122"/>
                    <a:gd name="connsiteX1" fmla="*/ 3622300 w 3768823"/>
                    <a:gd name="connsiteY1" fmla="*/ 1644870 h 3637122"/>
                    <a:gd name="connsiteX2" fmla="*/ 3637132 w 3768823"/>
                    <a:gd name="connsiteY2" fmla="*/ 1818561 h 3637122"/>
                    <a:gd name="connsiteX3" fmla="*/ 1818566 w 3768823"/>
                    <a:gd name="connsiteY3" fmla="*/ 3637122 h 3637122"/>
                    <a:gd name="connsiteX4" fmla="*/ 0 w 3768823"/>
                    <a:gd name="connsiteY4" fmla="*/ 1818561 h 3637122"/>
                    <a:gd name="connsiteX5" fmla="*/ 1818566 w 3768823"/>
                    <a:gd name="connsiteY5" fmla="*/ 0 h 3637122"/>
                    <a:gd name="connsiteX6" fmla="*/ 3494220 w 3768823"/>
                    <a:gd name="connsiteY6" fmla="*/ 1110695 h 3637122"/>
                    <a:gd name="connsiteX0" fmla="*/ 3607890 w 3763734"/>
                    <a:gd name="connsiteY0" fmla="*/ 1553598 h 3637122"/>
                    <a:gd name="connsiteX1" fmla="*/ 3637132 w 3763734"/>
                    <a:gd name="connsiteY1" fmla="*/ 1818561 h 3637122"/>
                    <a:gd name="connsiteX2" fmla="*/ 1818566 w 3763734"/>
                    <a:gd name="connsiteY2" fmla="*/ 3637122 h 3637122"/>
                    <a:gd name="connsiteX3" fmla="*/ 0 w 3763734"/>
                    <a:gd name="connsiteY3" fmla="*/ 1818561 h 3637122"/>
                    <a:gd name="connsiteX4" fmla="*/ 1818566 w 3763734"/>
                    <a:gd name="connsiteY4" fmla="*/ 0 h 3637122"/>
                    <a:gd name="connsiteX5" fmla="*/ 3494220 w 3763734"/>
                    <a:gd name="connsiteY5" fmla="*/ 1110695 h 3637122"/>
                    <a:gd name="connsiteX0" fmla="*/ 3607890 w 3638265"/>
                    <a:gd name="connsiteY0" fmla="*/ 1553598 h 3637122"/>
                    <a:gd name="connsiteX1" fmla="*/ 3637132 w 3638265"/>
                    <a:gd name="connsiteY1" fmla="*/ 1818561 h 3637122"/>
                    <a:gd name="connsiteX2" fmla="*/ 1818566 w 3638265"/>
                    <a:gd name="connsiteY2" fmla="*/ 3637122 h 3637122"/>
                    <a:gd name="connsiteX3" fmla="*/ 0 w 3638265"/>
                    <a:gd name="connsiteY3" fmla="*/ 1818561 h 3637122"/>
                    <a:gd name="connsiteX4" fmla="*/ 1818566 w 3638265"/>
                    <a:gd name="connsiteY4" fmla="*/ 0 h 3637122"/>
                    <a:gd name="connsiteX5" fmla="*/ 3494220 w 3638265"/>
                    <a:gd name="connsiteY5" fmla="*/ 1110695 h 3637122"/>
                    <a:gd name="connsiteX0" fmla="*/ 3607890 w 3637703"/>
                    <a:gd name="connsiteY0" fmla="*/ 1553598 h 3637122"/>
                    <a:gd name="connsiteX1" fmla="*/ 3637132 w 3637703"/>
                    <a:gd name="connsiteY1" fmla="*/ 1818561 h 3637122"/>
                    <a:gd name="connsiteX2" fmla="*/ 1818566 w 3637703"/>
                    <a:gd name="connsiteY2" fmla="*/ 3637122 h 3637122"/>
                    <a:gd name="connsiteX3" fmla="*/ 0 w 3637703"/>
                    <a:gd name="connsiteY3" fmla="*/ 1818561 h 3637122"/>
                    <a:gd name="connsiteX4" fmla="*/ 1818566 w 3637703"/>
                    <a:gd name="connsiteY4" fmla="*/ 0 h 3637122"/>
                    <a:gd name="connsiteX5" fmla="*/ 3494220 w 3637703"/>
                    <a:gd name="connsiteY5" fmla="*/ 1110695 h 3637122"/>
                    <a:gd name="connsiteX0" fmla="*/ 3607890 w 3640299"/>
                    <a:gd name="connsiteY0" fmla="*/ 1553598 h 3637122"/>
                    <a:gd name="connsiteX1" fmla="*/ 3637132 w 3640299"/>
                    <a:gd name="connsiteY1" fmla="*/ 1818561 h 3637122"/>
                    <a:gd name="connsiteX2" fmla="*/ 1818566 w 3640299"/>
                    <a:gd name="connsiteY2" fmla="*/ 3637122 h 3637122"/>
                    <a:gd name="connsiteX3" fmla="*/ 0 w 3640299"/>
                    <a:gd name="connsiteY3" fmla="*/ 1818561 h 3637122"/>
                    <a:gd name="connsiteX4" fmla="*/ 1818566 w 3640299"/>
                    <a:gd name="connsiteY4" fmla="*/ 0 h 3637122"/>
                    <a:gd name="connsiteX5" fmla="*/ 3494220 w 3640299"/>
                    <a:gd name="connsiteY5" fmla="*/ 1110695 h 3637122"/>
                    <a:gd name="connsiteX0" fmla="*/ 3607890 w 3638051"/>
                    <a:gd name="connsiteY0" fmla="*/ 1553598 h 3637122"/>
                    <a:gd name="connsiteX1" fmla="*/ 3637132 w 3638051"/>
                    <a:gd name="connsiteY1" fmla="*/ 1818561 h 3637122"/>
                    <a:gd name="connsiteX2" fmla="*/ 1818566 w 3638051"/>
                    <a:gd name="connsiteY2" fmla="*/ 3637122 h 3637122"/>
                    <a:gd name="connsiteX3" fmla="*/ 0 w 3638051"/>
                    <a:gd name="connsiteY3" fmla="*/ 1818561 h 3637122"/>
                    <a:gd name="connsiteX4" fmla="*/ 1818566 w 3638051"/>
                    <a:gd name="connsiteY4" fmla="*/ 0 h 3637122"/>
                    <a:gd name="connsiteX5" fmla="*/ 3494220 w 3638051"/>
                    <a:gd name="connsiteY5" fmla="*/ 1110695 h 3637122"/>
                    <a:gd name="connsiteX0" fmla="*/ 3607890 w 3638126"/>
                    <a:gd name="connsiteY0" fmla="*/ 1553598 h 3637122"/>
                    <a:gd name="connsiteX1" fmla="*/ 3637132 w 3638126"/>
                    <a:gd name="connsiteY1" fmla="*/ 1818561 h 3637122"/>
                    <a:gd name="connsiteX2" fmla="*/ 1818566 w 3638126"/>
                    <a:gd name="connsiteY2" fmla="*/ 3637122 h 3637122"/>
                    <a:gd name="connsiteX3" fmla="*/ 0 w 3638126"/>
                    <a:gd name="connsiteY3" fmla="*/ 1818561 h 3637122"/>
                    <a:gd name="connsiteX4" fmla="*/ 1818566 w 3638126"/>
                    <a:gd name="connsiteY4" fmla="*/ 0 h 3637122"/>
                    <a:gd name="connsiteX5" fmla="*/ 3494220 w 3638126"/>
                    <a:gd name="connsiteY5" fmla="*/ 1110695 h 3637122"/>
                    <a:gd name="connsiteX0" fmla="*/ 3607890 w 3637135"/>
                    <a:gd name="connsiteY0" fmla="*/ 1553598 h 3637122"/>
                    <a:gd name="connsiteX1" fmla="*/ 3637132 w 3637135"/>
                    <a:gd name="connsiteY1" fmla="*/ 1818561 h 3637122"/>
                    <a:gd name="connsiteX2" fmla="*/ 1818566 w 3637135"/>
                    <a:gd name="connsiteY2" fmla="*/ 3637122 h 3637122"/>
                    <a:gd name="connsiteX3" fmla="*/ 0 w 3637135"/>
                    <a:gd name="connsiteY3" fmla="*/ 1818561 h 3637122"/>
                    <a:gd name="connsiteX4" fmla="*/ 1818566 w 3637135"/>
                    <a:gd name="connsiteY4" fmla="*/ 0 h 3637122"/>
                    <a:gd name="connsiteX5" fmla="*/ 3494220 w 3637135"/>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 name="connsiteX0" fmla="*/ 3607890 w 3637249"/>
                    <a:gd name="connsiteY0" fmla="*/ 1553598 h 3637122"/>
                    <a:gd name="connsiteX1" fmla="*/ 3637132 w 3637249"/>
                    <a:gd name="connsiteY1" fmla="*/ 1818561 h 3637122"/>
                    <a:gd name="connsiteX2" fmla="*/ 1818566 w 3637249"/>
                    <a:gd name="connsiteY2" fmla="*/ 3637122 h 3637122"/>
                    <a:gd name="connsiteX3" fmla="*/ 0 w 3637249"/>
                    <a:gd name="connsiteY3" fmla="*/ 1818561 h 3637122"/>
                    <a:gd name="connsiteX4" fmla="*/ 1818566 w 3637249"/>
                    <a:gd name="connsiteY4" fmla="*/ 0 h 3637122"/>
                    <a:gd name="connsiteX5" fmla="*/ 3494220 w 3637249"/>
                    <a:gd name="connsiteY5" fmla="*/ 1110695 h 363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37249" h="3637122">
                      <a:moveTo>
                        <a:pt x="3607890" y="1553598"/>
                      </a:moveTo>
                      <a:cubicBezTo>
                        <a:pt x="3612621" y="1574782"/>
                        <a:pt x="3634961" y="1628548"/>
                        <a:pt x="3637132" y="1818561"/>
                      </a:cubicBezTo>
                      <a:cubicBezTo>
                        <a:pt x="3648549" y="2817888"/>
                        <a:pt x="2822932" y="3637122"/>
                        <a:pt x="1818566" y="3637122"/>
                      </a:cubicBezTo>
                      <a:cubicBezTo>
                        <a:pt x="814200" y="3637122"/>
                        <a:pt x="0" y="2822925"/>
                        <a:pt x="0" y="1818561"/>
                      </a:cubicBezTo>
                      <a:cubicBezTo>
                        <a:pt x="0" y="814197"/>
                        <a:pt x="814200" y="0"/>
                        <a:pt x="1818566" y="0"/>
                      </a:cubicBezTo>
                      <a:cubicBezTo>
                        <a:pt x="2571841" y="0"/>
                        <a:pt x="3218147" y="457986"/>
                        <a:pt x="3494220" y="1110695"/>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1" name="Freeform 36">
                  <a:extLst>
                    <a:ext uri="{FF2B5EF4-FFF2-40B4-BE49-F238E27FC236}">
                      <a16:creationId xmlns:a16="http://schemas.microsoft.com/office/drawing/2014/main" id="{249379F1-CB72-4682-8859-EAB1936F6B59}"/>
                    </a:ext>
                  </a:extLst>
                </p:cNvPr>
                <p:cNvSpPr>
                  <a:spLocks/>
                </p:cNvSpPr>
                <p:nvPr/>
              </p:nvSpPr>
              <p:spPr bwMode="auto">
                <a:xfrm rot="12755080">
                  <a:off x="6020757" y="1829668"/>
                  <a:ext cx="65679" cy="66764"/>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useBgFill="1">
            <p:nvSpPr>
              <p:cNvPr id="96" name="Oval 19">
                <a:extLst>
                  <a:ext uri="{FF2B5EF4-FFF2-40B4-BE49-F238E27FC236}">
                    <a16:creationId xmlns:a16="http://schemas.microsoft.com/office/drawing/2014/main" id="{9CB679E6-7DDE-4F11-A9A8-17FAD48D5F46}"/>
                  </a:ext>
                </a:extLst>
              </p:cNvPr>
              <p:cNvSpPr>
                <a:spLocks noChangeArrowheads="1"/>
              </p:cNvSpPr>
              <p:nvPr/>
            </p:nvSpPr>
            <p:spPr bwMode="auto">
              <a:xfrm>
                <a:off x="5742718" y="1546499"/>
                <a:ext cx="73315" cy="73315"/>
              </a:xfrm>
              <a:prstGeom prst="ellipse">
                <a:avLst/>
              </a:prstGeom>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useBgFill="1">
            <p:nvSpPr>
              <p:cNvPr id="97" name="Oval 20">
                <a:extLst>
                  <a:ext uri="{FF2B5EF4-FFF2-40B4-BE49-F238E27FC236}">
                    <a16:creationId xmlns:a16="http://schemas.microsoft.com/office/drawing/2014/main" id="{2FF69ED6-3955-4047-A951-3C8B4097D068}"/>
                  </a:ext>
                </a:extLst>
              </p:cNvPr>
              <p:cNvSpPr>
                <a:spLocks noChangeArrowheads="1"/>
              </p:cNvSpPr>
              <p:nvPr/>
            </p:nvSpPr>
            <p:spPr bwMode="auto">
              <a:xfrm>
                <a:off x="5476165" y="1813049"/>
                <a:ext cx="73315" cy="73315"/>
              </a:xfrm>
              <a:prstGeom prst="ellipse">
                <a:avLst/>
              </a:prstGeom>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useBgFill="1">
            <p:nvSpPr>
              <p:cNvPr id="98" name="Oval 21">
                <a:extLst>
                  <a:ext uri="{FF2B5EF4-FFF2-40B4-BE49-F238E27FC236}">
                    <a16:creationId xmlns:a16="http://schemas.microsoft.com/office/drawing/2014/main" id="{FBDA8AA7-5F7C-4EB4-9981-3D7247A57CDF}"/>
                  </a:ext>
                </a:extLst>
              </p:cNvPr>
              <p:cNvSpPr>
                <a:spLocks noChangeArrowheads="1"/>
              </p:cNvSpPr>
              <p:nvPr/>
            </p:nvSpPr>
            <p:spPr bwMode="auto">
              <a:xfrm>
                <a:off x="5742718" y="2087555"/>
                <a:ext cx="73316" cy="73315"/>
              </a:xfrm>
              <a:prstGeom prst="ellipse">
                <a:avLst/>
              </a:prstGeom>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useBgFill="1">
            <p:nvSpPr>
              <p:cNvPr id="99" name="Oval 20">
                <a:extLst>
                  <a:ext uri="{FF2B5EF4-FFF2-40B4-BE49-F238E27FC236}">
                    <a16:creationId xmlns:a16="http://schemas.microsoft.com/office/drawing/2014/main" id="{E29819D3-E32C-402A-A9A4-CA8347013E5E}"/>
                  </a:ext>
                </a:extLst>
              </p:cNvPr>
              <p:cNvSpPr>
                <a:spLocks noChangeArrowheads="1"/>
              </p:cNvSpPr>
              <p:nvPr/>
            </p:nvSpPr>
            <p:spPr bwMode="auto">
              <a:xfrm>
                <a:off x="6019847" y="1813049"/>
                <a:ext cx="73314" cy="73316"/>
              </a:xfrm>
              <a:prstGeom prst="ellipse">
                <a:avLst/>
              </a:prstGeom>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3E0720AA-5416-4D89-931A-90F5775092C9}"/>
                </a:ext>
              </a:extLst>
            </p:cNvPr>
            <p:cNvGrpSpPr/>
            <p:nvPr/>
          </p:nvGrpSpPr>
          <p:grpSpPr>
            <a:xfrm>
              <a:off x="5808260" y="1875872"/>
              <a:ext cx="367473" cy="334089"/>
              <a:chOff x="4530976" y="2990126"/>
              <a:chExt cx="231285" cy="210274"/>
            </a:xfrm>
            <a:solidFill>
              <a:schemeClr val="bg1"/>
            </a:solidFill>
          </p:grpSpPr>
          <p:sp>
            <p:nvSpPr>
              <p:cNvPr id="90" name="Freeform 5">
                <a:extLst>
                  <a:ext uri="{FF2B5EF4-FFF2-40B4-BE49-F238E27FC236}">
                    <a16:creationId xmlns:a16="http://schemas.microsoft.com/office/drawing/2014/main" id="{C66E96E3-0E9A-4A69-986A-6BB872EA1B89}"/>
                  </a:ext>
                </a:extLst>
              </p:cNvPr>
              <p:cNvSpPr>
                <a:spLocks noEditPoints="1"/>
              </p:cNvSpPr>
              <p:nvPr/>
            </p:nvSpPr>
            <p:spPr bwMode="auto">
              <a:xfrm>
                <a:off x="4530976" y="2990126"/>
                <a:ext cx="231285" cy="210274"/>
              </a:xfrm>
              <a:prstGeom prst="triangle">
                <a:avLst/>
              </a:prstGeom>
              <a:grp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8BBE5B01-E530-4640-B846-29FE3E6F8CCD}"/>
                  </a:ext>
                </a:extLst>
              </p:cNvPr>
              <p:cNvGrpSpPr/>
              <p:nvPr/>
            </p:nvGrpSpPr>
            <p:grpSpPr>
              <a:xfrm>
                <a:off x="4646619" y="3052306"/>
                <a:ext cx="0" cy="122254"/>
                <a:chOff x="4791447" y="2616042"/>
                <a:chExt cx="0" cy="1427764"/>
              </a:xfrm>
              <a:grpFill/>
            </p:grpSpPr>
            <p:cxnSp>
              <p:nvCxnSpPr>
                <p:cNvPr id="92" name="Straight Connector 91">
                  <a:extLst>
                    <a:ext uri="{FF2B5EF4-FFF2-40B4-BE49-F238E27FC236}">
                      <a16:creationId xmlns:a16="http://schemas.microsoft.com/office/drawing/2014/main" id="{9D1817AF-A500-4828-8CF4-B4BF02D131A0}"/>
                    </a:ext>
                  </a:extLst>
                </p:cNvPr>
                <p:cNvCxnSpPr>
                  <a:cxnSpLocks/>
                </p:cNvCxnSpPr>
                <p:nvPr/>
              </p:nvCxnSpPr>
              <p:spPr>
                <a:xfrm>
                  <a:off x="4791447" y="2616042"/>
                  <a:ext cx="0" cy="1030199"/>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2950E9D-7974-4A46-9A2D-A849779AE903}"/>
                    </a:ext>
                  </a:extLst>
                </p:cNvPr>
                <p:cNvCxnSpPr>
                  <a:cxnSpLocks/>
                </p:cNvCxnSpPr>
                <p:nvPr/>
              </p:nvCxnSpPr>
              <p:spPr>
                <a:xfrm>
                  <a:off x="4791447" y="3793908"/>
                  <a:ext cx="0" cy="249898"/>
                </a:xfrm>
                <a:prstGeom prst="line">
                  <a:avLst/>
                </a:prstGeom>
                <a:grpFill/>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02" name="Group 101">
            <a:extLst>
              <a:ext uri="{FF2B5EF4-FFF2-40B4-BE49-F238E27FC236}">
                <a16:creationId xmlns:a16="http://schemas.microsoft.com/office/drawing/2014/main" id="{68674910-3815-4FF3-8F8C-717829E62C7A}"/>
              </a:ext>
            </a:extLst>
          </p:cNvPr>
          <p:cNvGrpSpPr/>
          <p:nvPr/>
        </p:nvGrpSpPr>
        <p:grpSpPr>
          <a:xfrm>
            <a:off x="8288795" y="3062056"/>
            <a:ext cx="307945" cy="353333"/>
            <a:chOff x="7734698" y="1556648"/>
            <a:chExt cx="489904" cy="562111"/>
          </a:xfrm>
        </p:grpSpPr>
        <p:grpSp>
          <p:nvGrpSpPr>
            <p:cNvPr id="103" name="Group 4">
              <a:extLst>
                <a:ext uri="{FF2B5EF4-FFF2-40B4-BE49-F238E27FC236}">
                  <a16:creationId xmlns:a16="http://schemas.microsoft.com/office/drawing/2014/main" id="{A46AF036-EA66-44B2-9C91-59484283EEF1}"/>
                </a:ext>
              </a:extLst>
            </p:cNvPr>
            <p:cNvGrpSpPr>
              <a:grpSpLocks noChangeAspect="1"/>
            </p:cNvGrpSpPr>
            <p:nvPr/>
          </p:nvGrpSpPr>
          <p:grpSpPr bwMode="auto">
            <a:xfrm>
              <a:off x="7734698" y="1816929"/>
              <a:ext cx="489904" cy="301830"/>
              <a:chOff x="1759" y="236"/>
              <a:chExt cx="287" cy="246"/>
            </a:xfrm>
            <a:noFill/>
          </p:grpSpPr>
          <p:sp>
            <p:nvSpPr>
              <p:cNvPr id="107" name="Freeform 5">
                <a:extLst>
                  <a:ext uri="{FF2B5EF4-FFF2-40B4-BE49-F238E27FC236}">
                    <a16:creationId xmlns:a16="http://schemas.microsoft.com/office/drawing/2014/main" id="{F1FE18CF-8554-4A14-A319-CD0E4F74CF3D}"/>
                  </a:ext>
                </a:extLst>
              </p:cNvPr>
              <p:cNvSpPr>
                <a:spLocks/>
              </p:cNvSpPr>
              <p:nvPr/>
            </p:nvSpPr>
            <p:spPr bwMode="auto">
              <a:xfrm>
                <a:off x="1759" y="236"/>
                <a:ext cx="287"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Rectangle 6">
                <a:extLst>
                  <a:ext uri="{FF2B5EF4-FFF2-40B4-BE49-F238E27FC236}">
                    <a16:creationId xmlns:a16="http://schemas.microsoft.com/office/drawing/2014/main" id="{CDEED6E2-DF8A-4621-BD36-B7581EA8B850}"/>
                  </a:ext>
                </a:extLst>
              </p:cNvPr>
              <p:cNvSpPr>
                <a:spLocks noChangeArrowheads="1"/>
              </p:cNvSpPr>
              <p:nvPr/>
            </p:nvSpPr>
            <p:spPr bwMode="auto">
              <a:xfrm>
                <a:off x="1786" y="400"/>
                <a:ext cx="32" cy="82"/>
              </a:xfrm>
              <a:prstGeom prst="rect">
                <a:avLst/>
              </a:pr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Rectangle 7">
                <a:extLst>
                  <a:ext uri="{FF2B5EF4-FFF2-40B4-BE49-F238E27FC236}">
                    <a16:creationId xmlns:a16="http://schemas.microsoft.com/office/drawing/2014/main" id="{A3BDED0B-5959-4777-9145-C70B28AC3E5A}"/>
                  </a:ext>
                </a:extLst>
              </p:cNvPr>
              <p:cNvSpPr>
                <a:spLocks noChangeArrowheads="1"/>
              </p:cNvSpPr>
              <p:nvPr/>
            </p:nvSpPr>
            <p:spPr bwMode="auto">
              <a:xfrm>
                <a:off x="1849" y="345"/>
                <a:ext cx="33" cy="137"/>
              </a:xfrm>
              <a:prstGeom prst="rect">
                <a:avLst/>
              </a:pr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Rectangle 8">
                <a:extLst>
                  <a:ext uri="{FF2B5EF4-FFF2-40B4-BE49-F238E27FC236}">
                    <a16:creationId xmlns:a16="http://schemas.microsoft.com/office/drawing/2014/main" id="{861CB158-D878-461E-9D5E-A3C5C2E5C390}"/>
                  </a:ext>
                </a:extLst>
              </p:cNvPr>
              <p:cNvSpPr>
                <a:spLocks noChangeArrowheads="1"/>
              </p:cNvSpPr>
              <p:nvPr/>
            </p:nvSpPr>
            <p:spPr bwMode="auto">
              <a:xfrm>
                <a:off x="1913" y="294"/>
                <a:ext cx="33" cy="188"/>
              </a:xfrm>
              <a:prstGeom prst="rect">
                <a:avLst/>
              </a:pr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8">
                <a:extLst>
                  <a:ext uri="{FF2B5EF4-FFF2-40B4-BE49-F238E27FC236}">
                    <a16:creationId xmlns:a16="http://schemas.microsoft.com/office/drawing/2014/main" id="{FBA90097-FAE9-416E-B1B3-9DCBBC75C8CC}"/>
                  </a:ext>
                </a:extLst>
              </p:cNvPr>
              <p:cNvSpPr>
                <a:spLocks noChangeArrowheads="1"/>
              </p:cNvSpPr>
              <p:nvPr/>
            </p:nvSpPr>
            <p:spPr bwMode="auto">
              <a:xfrm>
                <a:off x="1982" y="239"/>
                <a:ext cx="33" cy="243"/>
              </a:xfrm>
              <a:prstGeom prst="rect">
                <a:avLst/>
              </a:prstGeom>
              <a:grpFill/>
              <a:ln w="15875" cap="flat">
                <a:solidFill>
                  <a:schemeClr val="tx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04" name="Group 103">
              <a:extLst>
                <a:ext uri="{FF2B5EF4-FFF2-40B4-BE49-F238E27FC236}">
                  <a16:creationId xmlns:a16="http://schemas.microsoft.com/office/drawing/2014/main" id="{4FDC190E-399E-4F1F-BE41-037002534D46}"/>
                </a:ext>
              </a:extLst>
            </p:cNvPr>
            <p:cNvGrpSpPr/>
            <p:nvPr/>
          </p:nvGrpSpPr>
          <p:grpSpPr>
            <a:xfrm>
              <a:off x="8085089" y="1556648"/>
              <a:ext cx="116862" cy="207428"/>
              <a:chOff x="2296629" y="5773055"/>
              <a:chExt cx="156090" cy="277059"/>
            </a:xfrm>
          </p:grpSpPr>
          <p:sp>
            <p:nvSpPr>
              <p:cNvPr id="105" name="Freeform 7">
                <a:extLst>
                  <a:ext uri="{FF2B5EF4-FFF2-40B4-BE49-F238E27FC236}">
                    <a16:creationId xmlns:a16="http://schemas.microsoft.com/office/drawing/2014/main" id="{FB3FF502-449F-4D38-81AE-3C49D18ACC3F}"/>
                  </a:ext>
                </a:extLst>
              </p:cNvPr>
              <p:cNvSpPr>
                <a:spLocks/>
              </p:cNvSpPr>
              <p:nvPr/>
            </p:nvSpPr>
            <p:spPr bwMode="auto">
              <a:xfrm>
                <a:off x="2296629" y="5827686"/>
                <a:ext cx="156090" cy="167796"/>
              </a:xfrm>
              <a:custGeom>
                <a:avLst/>
                <a:gdLst>
                  <a:gd name="T0" fmla="*/ 0 w 29"/>
                  <a:gd name="T1" fmla="*/ 31 h 31"/>
                  <a:gd name="T2" fmla="*/ 21 w 29"/>
                  <a:gd name="T3" fmla="*/ 31 h 31"/>
                  <a:gd name="T4" fmla="*/ 29 w 29"/>
                  <a:gd name="T5" fmla="*/ 23 h 31"/>
                  <a:gd name="T6" fmla="*/ 21 w 29"/>
                  <a:gd name="T7" fmla="*/ 16 h 31"/>
                  <a:gd name="T8" fmla="*/ 8 w 29"/>
                  <a:gd name="T9" fmla="*/ 15 h 31"/>
                  <a:gd name="T10" fmla="*/ 0 w 29"/>
                  <a:gd name="T11" fmla="*/ 8 h 31"/>
                  <a:gd name="T12" fmla="*/ 8 w 29"/>
                  <a:gd name="T13" fmla="*/ 0 h 31"/>
                  <a:gd name="T14" fmla="*/ 29 w 29"/>
                  <a:gd name="T15" fmla="*/ 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1">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
                <a:extLst>
                  <a:ext uri="{FF2B5EF4-FFF2-40B4-BE49-F238E27FC236}">
                    <a16:creationId xmlns:a16="http://schemas.microsoft.com/office/drawing/2014/main" id="{95154720-2658-4A9A-89E6-F99A34631A56}"/>
                  </a:ext>
                </a:extLst>
              </p:cNvPr>
              <p:cNvSpPr>
                <a:spLocks/>
              </p:cNvSpPr>
              <p:nvPr/>
            </p:nvSpPr>
            <p:spPr bwMode="auto">
              <a:xfrm>
                <a:off x="2378576" y="5773055"/>
                <a:ext cx="0" cy="277059"/>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7" name="Group 116">
            <a:extLst>
              <a:ext uri="{FF2B5EF4-FFF2-40B4-BE49-F238E27FC236}">
                <a16:creationId xmlns:a16="http://schemas.microsoft.com/office/drawing/2014/main" id="{DECE71F4-B60C-4F61-AA4B-EB31D324D7DD}"/>
              </a:ext>
            </a:extLst>
          </p:cNvPr>
          <p:cNvGrpSpPr/>
          <p:nvPr/>
        </p:nvGrpSpPr>
        <p:grpSpPr>
          <a:xfrm>
            <a:off x="3529082" y="3059955"/>
            <a:ext cx="412183" cy="357535"/>
            <a:chOff x="3249526" y="1635156"/>
            <a:chExt cx="630282" cy="546718"/>
          </a:xfrm>
        </p:grpSpPr>
        <p:grpSp>
          <p:nvGrpSpPr>
            <p:cNvPr id="118" name="Group 4">
              <a:extLst>
                <a:ext uri="{FF2B5EF4-FFF2-40B4-BE49-F238E27FC236}">
                  <a16:creationId xmlns:a16="http://schemas.microsoft.com/office/drawing/2014/main" id="{5CA3025E-2999-4DC6-91CE-18A7746C77D9}"/>
                </a:ext>
              </a:extLst>
            </p:cNvPr>
            <p:cNvGrpSpPr>
              <a:grpSpLocks noChangeAspect="1"/>
            </p:cNvGrpSpPr>
            <p:nvPr/>
          </p:nvGrpSpPr>
          <p:grpSpPr bwMode="auto">
            <a:xfrm>
              <a:off x="3387070" y="1635156"/>
              <a:ext cx="183914" cy="322183"/>
              <a:chOff x="866" y="3346"/>
              <a:chExt cx="137" cy="240"/>
            </a:xfrm>
          </p:grpSpPr>
          <p:sp>
            <p:nvSpPr>
              <p:cNvPr id="120" name="Freeform 5">
                <a:extLst>
                  <a:ext uri="{FF2B5EF4-FFF2-40B4-BE49-F238E27FC236}">
                    <a16:creationId xmlns:a16="http://schemas.microsoft.com/office/drawing/2014/main" id="{CAC60EB5-9B91-4392-8860-9BE1F9AE119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5" name="Freeform 6">
                <a:extLst>
                  <a:ext uri="{FF2B5EF4-FFF2-40B4-BE49-F238E27FC236}">
                    <a16:creationId xmlns:a16="http://schemas.microsoft.com/office/drawing/2014/main" id="{852AED48-CD26-4CEA-BCF4-3E420294C0CE}"/>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7">
                <a:extLst>
                  <a:ext uri="{FF2B5EF4-FFF2-40B4-BE49-F238E27FC236}">
                    <a16:creationId xmlns:a16="http://schemas.microsoft.com/office/drawing/2014/main" id="{953083B8-2C57-4427-A05E-0E15493C64AF}"/>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8">
                <a:extLst>
                  <a:ext uri="{FF2B5EF4-FFF2-40B4-BE49-F238E27FC236}">
                    <a16:creationId xmlns:a16="http://schemas.microsoft.com/office/drawing/2014/main" id="{09662BA1-B1E9-4448-836E-0D463CEA0417}"/>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19" name="graph_2">
              <a:extLst>
                <a:ext uri="{FF2B5EF4-FFF2-40B4-BE49-F238E27FC236}">
                  <a16:creationId xmlns:a16="http://schemas.microsoft.com/office/drawing/2014/main" id="{59066B88-B0BB-466F-AF61-38EB0858E4CC}"/>
                </a:ext>
              </a:extLst>
            </p:cNvPr>
            <p:cNvSpPr>
              <a:spLocks noChangeAspect="1" noEditPoints="1"/>
            </p:cNvSpPr>
            <p:nvPr/>
          </p:nvSpPr>
          <p:spPr bwMode="auto">
            <a:xfrm>
              <a:off x="3249526" y="1812311"/>
              <a:ext cx="630282" cy="369563"/>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4587F856-B6BB-4086-9926-1D3C30BCACC9}"/>
              </a:ext>
            </a:extLst>
          </p:cNvPr>
          <p:cNvGrpSpPr/>
          <p:nvPr/>
        </p:nvGrpSpPr>
        <p:grpSpPr>
          <a:xfrm>
            <a:off x="10451977" y="3074520"/>
            <a:ext cx="709886" cy="328404"/>
            <a:chOff x="5860132" y="2158825"/>
            <a:chExt cx="1089660" cy="504093"/>
          </a:xfrm>
        </p:grpSpPr>
        <p:cxnSp>
          <p:nvCxnSpPr>
            <p:cNvPr id="156" name="Straight Connector 155">
              <a:extLst>
                <a:ext uri="{FF2B5EF4-FFF2-40B4-BE49-F238E27FC236}">
                  <a16:creationId xmlns:a16="http://schemas.microsoft.com/office/drawing/2014/main" id="{C2517B97-A98F-498F-B584-41C5618DEC3E}"/>
                </a:ext>
              </a:extLst>
            </p:cNvPr>
            <p:cNvCxnSpPr>
              <a:cxnSpLocks/>
            </p:cNvCxnSpPr>
            <p:nvPr/>
          </p:nvCxnSpPr>
          <p:spPr>
            <a:xfrm flipH="1">
              <a:off x="6243265" y="2367990"/>
              <a:ext cx="72065" cy="10209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34E6CAA-9A1F-432A-8679-D7FF8AC9C2B7}"/>
                </a:ext>
              </a:extLst>
            </p:cNvPr>
            <p:cNvCxnSpPr>
              <a:cxnSpLocks/>
            </p:cNvCxnSpPr>
            <p:nvPr/>
          </p:nvCxnSpPr>
          <p:spPr>
            <a:xfrm>
              <a:off x="6012060" y="2403641"/>
              <a:ext cx="127230" cy="66439"/>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C16F16C-D529-476B-9F10-DD05778B9CB3}"/>
                </a:ext>
              </a:extLst>
            </p:cNvPr>
            <p:cNvCxnSpPr>
              <a:cxnSpLocks/>
            </p:cNvCxnSpPr>
            <p:nvPr/>
          </p:nvCxnSpPr>
          <p:spPr>
            <a:xfrm>
              <a:off x="6457245" y="2367990"/>
              <a:ext cx="179480" cy="50807"/>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B6AD017-DABF-4AEB-B5BD-193814421122}"/>
                </a:ext>
              </a:extLst>
            </p:cNvPr>
            <p:cNvCxnSpPr>
              <a:cxnSpLocks/>
            </p:cNvCxnSpPr>
            <p:nvPr/>
          </p:nvCxnSpPr>
          <p:spPr>
            <a:xfrm flipV="1">
              <a:off x="6757516" y="2300856"/>
              <a:ext cx="81437" cy="11794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0" name="Freeform: Shape 442">
              <a:extLst>
                <a:ext uri="{FF2B5EF4-FFF2-40B4-BE49-F238E27FC236}">
                  <a16:creationId xmlns:a16="http://schemas.microsoft.com/office/drawing/2014/main" id="{081E3DFC-2731-40E9-9F0C-C2E32D88B20B}"/>
                </a:ext>
              </a:extLst>
            </p:cNvPr>
            <p:cNvSpPr>
              <a:spLocks/>
            </p:cNvSpPr>
            <p:nvPr/>
          </p:nvSpPr>
          <p:spPr bwMode="auto">
            <a:xfrm>
              <a:off x="6059392" y="2470080"/>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442">
              <a:extLst>
                <a:ext uri="{FF2B5EF4-FFF2-40B4-BE49-F238E27FC236}">
                  <a16:creationId xmlns:a16="http://schemas.microsoft.com/office/drawing/2014/main" id="{4FFB6F18-ABA1-4580-AC84-6489565E1F24}"/>
                </a:ext>
              </a:extLst>
            </p:cNvPr>
            <p:cNvSpPr>
              <a:spLocks/>
            </p:cNvSpPr>
            <p:nvPr/>
          </p:nvSpPr>
          <p:spPr bwMode="auto">
            <a:xfrm>
              <a:off x="5860132" y="2261610"/>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442">
              <a:extLst>
                <a:ext uri="{FF2B5EF4-FFF2-40B4-BE49-F238E27FC236}">
                  <a16:creationId xmlns:a16="http://schemas.microsoft.com/office/drawing/2014/main" id="{60D5145A-4FA5-4FB0-90E7-EFC3D632E06E}"/>
                </a:ext>
              </a:extLst>
            </p:cNvPr>
            <p:cNvSpPr>
              <a:spLocks/>
            </p:cNvSpPr>
            <p:nvPr/>
          </p:nvSpPr>
          <p:spPr bwMode="auto">
            <a:xfrm>
              <a:off x="6295674" y="2225959"/>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442">
              <a:extLst>
                <a:ext uri="{FF2B5EF4-FFF2-40B4-BE49-F238E27FC236}">
                  <a16:creationId xmlns:a16="http://schemas.microsoft.com/office/drawing/2014/main" id="{1D0AC7B5-0FBE-4565-B1D1-AA022B8952A9}"/>
                </a:ext>
              </a:extLst>
            </p:cNvPr>
            <p:cNvSpPr>
              <a:spLocks/>
            </p:cNvSpPr>
            <p:nvPr/>
          </p:nvSpPr>
          <p:spPr bwMode="auto">
            <a:xfrm>
              <a:off x="6571977" y="2418797"/>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442">
              <a:extLst>
                <a:ext uri="{FF2B5EF4-FFF2-40B4-BE49-F238E27FC236}">
                  <a16:creationId xmlns:a16="http://schemas.microsoft.com/office/drawing/2014/main" id="{80BF586A-D5CE-4851-BBAE-084D23FAE588}"/>
                </a:ext>
              </a:extLst>
            </p:cNvPr>
            <p:cNvSpPr>
              <a:spLocks/>
            </p:cNvSpPr>
            <p:nvPr/>
          </p:nvSpPr>
          <p:spPr bwMode="auto">
            <a:xfrm>
              <a:off x="6720751" y="2158825"/>
              <a:ext cx="229041" cy="19283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5" name="Group 164">
            <a:extLst>
              <a:ext uri="{FF2B5EF4-FFF2-40B4-BE49-F238E27FC236}">
                <a16:creationId xmlns:a16="http://schemas.microsoft.com/office/drawing/2014/main" id="{BF27DBB2-5A5C-4226-B7DA-B83ED47A5F88}"/>
              </a:ext>
            </a:extLst>
          </p:cNvPr>
          <p:cNvGrpSpPr/>
          <p:nvPr/>
        </p:nvGrpSpPr>
        <p:grpSpPr>
          <a:xfrm>
            <a:off x="1103000" y="3060159"/>
            <a:ext cx="577520" cy="357126"/>
            <a:chOff x="5498099" y="2427768"/>
            <a:chExt cx="1014280" cy="627208"/>
          </a:xfrm>
        </p:grpSpPr>
        <p:sp useBgFill="1">
          <p:nvSpPr>
            <p:cNvPr id="166" name="Freeform 66">
              <a:extLst>
                <a:ext uri="{FF2B5EF4-FFF2-40B4-BE49-F238E27FC236}">
                  <a16:creationId xmlns:a16="http://schemas.microsoft.com/office/drawing/2014/main" id="{6E0DF6C2-0D3F-453E-88D8-D7BA7458F63F}"/>
                </a:ext>
              </a:extLst>
            </p:cNvPr>
            <p:cNvSpPr>
              <a:spLocks noChangeArrowheads="1"/>
            </p:cNvSpPr>
            <p:nvPr/>
          </p:nvSpPr>
          <p:spPr bwMode="auto">
            <a:xfrm>
              <a:off x="5498099" y="2427768"/>
              <a:ext cx="1014280" cy="627208"/>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7" name="Line 73">
              <a:extLst>
                <a:ext uri="{FF2B5EF4-FFF2-40B4-BE49-F238E27FC236}">
                  <a16:creationId xmlns:a16="http://schemas.microsoft.com/office/drawing/2014/main" id="{D60F3D33-D5BE-491C-AD16-9DCE6CD83668}"/>
                </a:ext>
              </a:extLst>
            </p:cNvPr>
            <p:cNvSpPr>
              <a:spLocks noChangeShapeType="1"/>
            </p:cNvSpPr>
            <p:nvPr/>
          </p:nvSpPr>
          <p:spPr bwMode="auto">
            <a:xfrm>
              <a:off x="5618946" y="2903011"/>
              <a:ext cx="140914"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68" name="Freeform 5">
              <a:extLst>
                <a:ext uri="{FF2B5EF4-FFF2-40B4-BE49-F238E27FC236}">
                  <a16:creationId xmlns:a16="http://schemas.microsoft.com/office/drawing/2014/main" id="{01FD60E9-BC6E-40EA-9EAE-2CA1BB3AECE1}"/>
                </a:ext>
              </a:extLst>
            </p:cNvPr>
            <p:cNvSpPr>
              <a:spLocks noEditPoints="1"/>
            </p:cNvSpPr>
            <p:nvPr/>
          </p:nvSpPr>
          <p:spPr bwMode="auto">
            <a:xfrm>
              <a:off x="6049280" y="2524472"/>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Freeform 5">
              <a:extLst>
                <a:ext uri="{FF2B5EF4-FFF2-40B4-BE49-F238E27FC236}">
                  <a16:creationId xmlns:a16="http://schemas.microsoft.com/office/drawing/2014/main" id="{414BBD13-4C97-4732-A7E3-CAA8B08582CD}"/>
                </a:ext>
              </a:extLst>
            </p:cNvPr>
            <p:cNvSpPr>
              <a:spLocks noEditPoints="1"/>
            </p:cNvSpPr>
            <p:nvPr/>
          </p:nvSpPr>
          <p:spPr bwMode="auto">
            <a:xfrm>
              <a:off x="6177056" y="2524472"/>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0" name="Freeform 5">
              <a:extLst>
                <a:ext uri="{FF2B5EF4-FFF2-40B4-BE49-F238E27FC236}">
                  <a16:creationId xmlns:a16="http://schemas.microsoft.com/office/drawing/2014/main" id="{312F7EC9-B0A2-4DBC-9B5F-DE42A1CE8DDF}"/>
                </a:ext>
              </a:extLst>
            </p:cNvPr>
            <p:cNvSpPr>
              <a:spLocks noEditPoints="1"/>
            </p:cNvSpPr>
            <p:nvPr/>
          </p:nvSpPr>
          <p:spPr bwMode="auto">
            <a:xfrm>
              <a:off x="6304832" y="2524472"/>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1" name="Freeform 5">
              <a:extLst>
                <a:ext uri="{FF2B5EF4-FFF2-40B4-BE49-F238E27FC236}">
                  <a16:creationId xmlns:a16="http://schemas.microsoft.com/office/drawing/2014/main" id="{B1FCDC49-E429-4710-8A84-F49D7BB9A643}"/>
                </a:ext>
              </a:extLst>
            </p:cNvPr>
            <p:cNvSpPr>
              <a:spLocks noEditPoints="1"/>
            </p:cNvSpPr>
            <p:nvPr/>
          </p:nvSpPr>
          <p:spPr bwMode="auto">
            <a:xfrm>
              <a:off x="6049280" y="2691160"/>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5">
              <a:extLst>
                <a:ext uri="{FF2B5EF4-FFF2-40B4-BE49-F238E27FC236}">
                  <a16:creationId xmlns:a16="http://schemas.microsoft.com/office/drawing/2014/main" id="{21007388-E309-4CE8-8A02-11DFAD2A12EA}"/>
                </a:ext>
              </a:extLst>
            </p:cNvPr>
            <p:cNvSpPr>
              <a:spLocks noEditPoints="1"/>
            </p:cNvSpPr>
            <p:nvPr/>
          </p:nvSpPr>
          <p:spPr bwMode="auto">
            <a:xfrm>
              <a:off x="6177056" y="2691160"/>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5">
              <a:extLst>
                <a:ext uri="{FF2B5EF4-FFF2-40B4-BE49-F238E27FC236}">
                  <a16:creationId xmlns:a16="http://schemas.microsoft.com/office/drawing/2014/main" id="{76E2C78B-39EB-46E4-B526-F41E9DFE2B8D}"/>
                </a:ext>
              </a:extLst>
            </p:cNvPr>
            <p:cNvSpPr>
              <a:spLocks noEditPoints="1"/>
            </p:cNvSpPr>
            <p:nvPr/>
          </p:nvSpPr>
          <p:spPr bwMode="auto">
            <a:xfrm>
              <a:off x="6304832" y="2691160"/>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4" name="Freeform 5">
              <a:extLst>
                <a:ext uri="{FF2B5EF4-FFF2-40B4-BE49-F238E27FC236}">
                  <a16:creationId xmlns:a16="http://schemas.microsoft.com/office/drawing/2014/main" id="{510959B1-5015-4262-A5AC-6A28645BCC99}"/>
                </a:ext>
              </a:extLst>
            </p:cNvPr>
            <p:cNvSpPr>
              <a:spLocks noEditPoints="1"/>
            </p:cNvSpPr>
            <p:nvPr/>
          </p:nvSpPr>
          <p:spPr bwMode="auto">
            <a:xfrm>
              <a:off x="6049280" y="2857847"/>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5" name="Freeform 5">
              <a:extLst>
                <a:ext uri="{FF2B5EF4-FFF2-40B4-BE49-F238E27FC236}">
                  <a16:creationId xmlns:a16="http://schemas.microsoft.com/office/drawing/2014/main" id="{CFA37B6F-404B-4A2F-B784-44F053088A68}"/>
                </a:ext>
              </a:extLst>
            </p:cNvPr>
            <p:cNvSpPr>
              <a:spLocks noEditPoints="1"/>
            </p:cNvSpPr>
            <p:nvPr/>
          </p:nvSpPr>
          <p:spPr bwMode="auto">
            <a:xfrm>
              <a:off x="6177056" y="2857847"/>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6" name="Freeform 5">
              <a:extLst>
                <a:ext uri="{FF2B5EF4-FFF2-40B4-BE49-F238E27FC236}">
                  <a16:creationId xmlns:a16="http://schemas.microsoft.com/office/drawing/2014/main" id="{939A081A-A020-477A-ACCC-2F423D0AEAA1}"/>
                </a:ext>
              </a:extLst>
            </p:cNvPr>
            <p:cNvSpPr>
              <a:spLocks noEditPoints="1"/>
            </p:cNvSpPr>
            <p:nvPr/>
          </p:nvSpPr>
          <p:spPr bwMode="auto">
            <a:xfrm>
              <a:off x="6304832" y="2857847"/>
              <a:ext cx="95042" cy="10619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sp useBgFill="1">
          <p:nvSpPr>
            <p:cNvPr id="177" name="Line 74">
              <a:extLst>
                <a:ext uri="{FF2B5EF4-FFF2-40B4-BE49-F238E27FC236}">
                  <a16:creationId xmlns:a16="http://schemas.microsoft.com/office/drawing/2014/main" id="{A98C757E-90AC-4E68-8F3A-9D516F26DEDD}"/>
                </a:ext>
              </a:extLst>
            </p:cNvPr>
            <p:cNvSpPr>
              <a:spLocks noChangeShapeType="1"/>
            </p:cNvSpPr>
            <p:nvPr/>
          </p:nvSpPr>
          <p:spPr bwMode="auto">
            <a:xfrm>
              <a:off x="5618946" y="2961032"/>
              <a:ext cx="212752"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8" name="Freeform 75">
              <a:extLst>
                <a:ext uri="{FF2B5EF4-FFF2-40B4-BE49-F238E27FC236}">
                  <a16:creationId xmlns:a16="http://schemas.microsoft.com/office/drawing/2014/main" id="{ACBD63A2-F5E4-4C39-A103-0253F3FA7189}"/>
                </a:ext>
              </a:extLst>
            </p:cNvPr>
            <p:cNvSpPr>
              <a:spLocks noChangeArrowheads="1"/>
            </p:cNvSpPr>
            <p:nvPr/>
          </p:nvSpPr>
          <p:spPr bwMode="auto">
            <a:xfrm>
              <a:off x="5605128" y="2524472"/>
              <a:ext cx="298408" cy="298408"/>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79" name="Partial Circle 178">
              <a:extLst>
                <a:ext uri="{FF2B5EF4-FFF2-40B4-BE49-F238E27FC236}">
                  <a16:creationId xmlns:a16="http://schemas.microsoft.com/office/drawing/2014/main" id="{03C3E927-DC8D-4605-9C1A-CAEDD2373DCD}"/>
                </a:ext>
              </a:extLst>
            </p:cNvPr>
            <p:cNvSpPr/>
            <p:nvPr/>
          </p:nvSpPr>
          <p:spPr bwMode="auto">
            <a:xfrm>
              <a:off x="5605127" y="2524472"/>
              <a:ext cx="298407" cy="298408"/>
            </a:xfrm>
            <a:prstGeom prst="pie">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0" name="Partial Circle 179">
              <a:extLst>
                <a:ext uri="{FF2B5EF4-FFF2-40B4-BE49-F238E27FC236}">
                  <a16:creationId xmlns:a16="http://schemas.microsoft.com/office/drawing/2014/main" id="{3815E15A-4A9F-4018-8BE6-D8919031BF9E}"/>
                </a:ext>
              </a:extLst>
            </p:cNvPr>
            <p:cNvSpPr/>
            <p:nvPr/>
          </p:nvSpPr>
          <p:spPr bwMode="auto">
            <a:xfrm>
              <a:off x="5605127" y="2524472"/>
              <a:ext cx="298407" cy="298408"/>
            </a:xfrm>
            <a:prstGeom prst="pie">
              <a:avLst>
                <a:gd name="adj1" fmla="val 2538419"/>
                <a:gd name="adj2" fmla="val 16200000"/>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41" name="Freeform 3">
            <a:extLst>
              <a:ext uri="{FF2B5EF4-FFF2-40B4-BE49-F238E27FC236}">
                <a16:creationId xmlns:a16="http://schemas.microsoft.com/office/drawing/2014/main" id="{2F702463-E6A4-4CCB-AA58-DF6ECE71CABB}"/>
              </a:ext>
            </a:extLst>
          </p:cNvPr>
          <p:cNvSpPr/>
          <p:nvPr/>
        </p:nvSpPr>
        <p:spPr bwMode="auto">
          <a:xfrm rot="10800000">
            <a:off x="398566"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177">
            <a:extLst>
              <a:ext uri="{FF2B5EF4-FFF2-40B4-BE49-F238E27FC236}">
                <a16:creationId xmlns:a16="http://schemas.microsoft.com/office/drawing/2014/main" id="{BB06AC64-F295-4B6D-A0D5-2C8861FE8506}"/>
              </a:ext>
            </a:extLst>
          </p:cNvPr>
          <p:cNvSpPr/>
          <p:nvPr/>
        </p:nvSpPr>
        <p:spPr bwMode="auto">
          <a:xfrm rot="10800000">
            <a:off x="2747339"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79">
            <a:extLst>
              <a:ext uri="{FF2B5EF4-FFF2-40B4-BE49-F238E27FC236}">
                <a16:creationId xmlns:a16="http://schemas.microsoft.com/office/drawing/2014/main" id="{A15200E1-27BB-4773-B32C-38A70BC0919C}"/>
              </a:ext>
            </a:extLst>
          </p:cNvPr>
          <p:cNvSpPr/>
          <p:nvPr/>
        </p:nvSpPr>
        <p:spPr bwMode="auto">
          <a:xfrm rot="10800000">
            <a:off x="5098540"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81">
            <a:extLst>
              <a:ext uri="{FF2B5EF4-FFF2-40B4-BE49-F238E27FC236}">
                <a16:creationId xmlns:a16="http://schemas.microsoft.com/office/drawing/2014/main" id="{119E7465-C695-4EC3-95E5-5DA6B1042F43}"/>
              </a:ext>
            </a:extLst>
          </p:cNvPr>
          <p:cNvSpPr/>
          <p:nvPr/>
        </p:nvSpPr>
        <p:spPr bwMode="auto">
          <a:xfrm rot="10800000">
            <a:off x="7449743"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83">
            <a:extLst>
              <a:ext uri="{FF2B5EF4-FFF2-40B4-BE49-F238E27FC236}">
                <a16:creationId xmlns:a16="http://schemas.microsoft.com/office/drawing/2014/main" id="{8061E0BD-E372-449A-82AE-72127251122D}"/>
              </a:ext>
            </a:extLst>
          </p:cNvPr>
          <p:cNvSpPr/>
          <p:nvPr/>
        </p:nvSpPr>
        <p:spPr bwMode="auto">
          <a:xfrm rot="10800000">
            <a:off x="9805816"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925163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50" name="Rectangle 149">
            <a:extLst>
              <a:ext uri="{FF2B5EF4-FFF2-40B4-BE49-F238E27FC236}">
                <a16:creationId xmlns:a16="http://schemas.microsoft.com/office/drawing/2014/main" id="{0392D18A-98DA-094B-B62C-031CE914F5CC}"/>
              </a:ext>
            </a:extLst>
          </p:cNvPr>
          <p:cNvSpPr/>
          <p:nvPr/>
        </p:nvSpPr>
        <p:spPr bwMode="auto">
          <a:xfrm>
            <a:off x="39493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1" name="Rectangle 150">
            <a:extLst>
              <a:ext uri="{FF2B5EF4-FFF2-40B4-BE49-F238E27FC236}">
                <a16:creationId xmlns:a16="http://schemas.microsoft.com/office/drawing/2014/main" id="{A536A2DE-BC85-7744-A882-4EF87B285C1B}"/>
              </a:ext>
            </a:extLst>
          </p:cNvPr>
          <p:cNvSpPr/>
          <p:nvPr/>
        </p:nvSpPr>
        <p:spPr bwMode="auto">
          <a:xfrm>
            <a:off x="2743710"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2" name="Rectangle 151">
            <a:extLst>
              <a:ext uri="{FF2B5EF4-FFF2-40B4-BE49-F238E27FC236}">
                <a16:creationId xmlns:a16="http://schemas.microsoft.com/office/drawing/2014/main" id="{B4C0EE29-C80E-3D46-AF8D-6086079FA944}"/>
              </a:ext>
            </a:extLst>
          </p:cNvPr>
          <p:cNvSpPr/>
          <p:nvPr/>
        </p:nvSpPr>
        <p:spPr bwMode="auto">
          <a:xfrm>
            <a:off x="5094911"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3" name="Rectangle 152">
            <a:extLst>
              <a:ext uri="{FF2B5EF4-FFF2-40B4-BE49-F238E27FC236}">
                <a16:creationId xmlns:a16="http://schemas.microsoft.com/office/drawing/2014/main" id="{3E7CB7EC-AAD5-724E-9BB4-7F8917FA7E1A}"/>
              </a:ext>
            </a:extLst>
          </p:cNvPr>
          <p:cNvSpPr/>
          <p:nvPr/>
        </p:nvSpPr>
        <p:spPr bwMode="auto">
          <a:xfrm>
            <a:off x="7446114"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54" name="Rectangle 153">
            <a:extLst>
              <a:ext uri="{FF2B5EF4-FFF2-40B4-BE49-F238E27FC236}">
                <a16:creationId xmlns:a16="http://schemas.microsoft.com/office/drawing/2014/main" id="{127772F1-D9FF-6342-970A-32EEC192FA84}"/>
              </a:ext>
            </a:extLst>
          </p:cNvPr>
          <p:cNvSpPr/>
          <p:nvPr/>
        </p:nvSpPr>
        <p:spPr bwMode="auto">
          <a:xfrm>
            <a:off x="980218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55" name="Shape 770">
            <a:extLst>
              <a:ext uri="{FF2B5EF4-FFF2-40B4-BE49-F238E27FC236}">
                <a16:creationId xmlns:a16="http://schemas.microsoft.com/office/drawing/2014/main" id="{1C8BD9CF-4908-5645-BD08-9E32F64BF69C}"/>
              </a:ext>
            </a:extLst>
          </p:cNvPr>
          <p:cNvCxnSpPr/>
          <p:nvPr/>
        </p:nvCxnSpPr>
        <p:spPr>
          <a:xfrm>
            <a:off x="396903"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56" name="Shape 770">
            <a:extLst>
              <a:ext uri="{FF2B5EF4-FFF2-40B4-BE49-F238E27FC236}">
                <a16:creationId xmlns:a16="http://schemas.microsoft.com/office/drawing/2014/main" id="{103D37E2-0056-6240-8BB8-E530F60F89A6}"/>
              </a:ext>
            </a:extLst>
          </p:cNvPr>
          <p:cNvCxnSpPr/>
          <p:nvPr/>
        </p:nvCxnSpPr>
        <p:spPr>
          <a:xfrm>
            <a:off x="2745676"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57" name="Shape 770">
            <a:extLst>
              <a:ext uri="{FF2B5EF4-FFF2-40B4-BE49-F238E27FC236}">
                <a16:creationId xmlns:a16="http://schemas.microsoft.com/office/drawing/2014/main" id="{20D8CBDF-DF0F-F240-A5BB-691CCA49F168}"/>
              </a:ext>
            </a:extLst>
          </p:cNvPr>
          <p:cNvCxnSpPr/>
          <p:nvPr/>
        </p:nvCxnSpPr>
        <p:spPr>
          <a:xfrm>
            <a:off x="5096877"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58" name="Shape 770">
            <a:extLst>
              <a:ext uri="{FF2B5EF4-FFF2-40B4-BE49-F238E27FC236}">
                <a16:creationId xmlns:a16="http://schemas.microsoft.com/office/drawing/2014/main" id="{1D4142E9-A998-5C4C-88FC-CD5FA9D7558E}"/>
              </a:ext>
            </a:extLst>
          </p:cNvPr>
          <p:cNvCxnSpPr/>
          <p:nvPr/>
        </p:nvCxnSpPr>
        <p:spPr>
          <a:xfrm>
            <a:off x="7448080"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59" name="Shape 770">
            <a:extLst>
              <a:ext uri="{FF2B5EF4-FFF2-40B4-BE49-F238E27FC236}">
                <a16:creationId xmlns:a16="http://schemas.microsoft.com/office/drawing/2014/main" id="{F76DB70D-7465-5E42-99B6-330A1402060C}"/>
              </a:ext>
            </a:extLst>
          </p:cNvPr>
          <p:cNvCxnSpPr/>
          <p:nvPr/>
        </p:nvCxnSpPr>
        <p:spPr>
          <a:xfrm>
            <a:off x="9804153" y="1545493"/>
            <a:ext cx="1996882" cy="0"/>
          </a:xfrm>
          <a:prstGeom prst="straightConnector1">
            <a:avLst/>
          </a:prstGeom>
          <a:noFill/>
          <a:ln w="19050" cap="flat" cmpd="sng">
            <a:solidFill>
              <a:srgbClr val="0078D7"/>
            </a:solidFill>
            <a:prstDash val="solid"/>
            <a:round/>
            <a:headEnd type="none" w="lg" len="lg"/>
            <a:tailEnd type="none" w="lg" len="lg"/>
          </a:ln>
        </p:spPr>
      </p:cxnSp>
      <p:sp>
        <p:nvSpPr>
          <p:cNvPr id="160" name="Freeform 3">
            <a:extLst>
              <a:ext uri="{FF2B5EF4-FFF2-40B4-BE49-F238E27FC236}">
                <a16:creationId xmlns:a16="http://schemas.microsoft.com/office/drawing/2014/main" id="{E4C8C9A5-2CBA-3447-9323-5D022F91C4E5}"/>
              </a:ext>
            </a:extLst>
          </p:cNvPr>
          <p:cNvSpPr/>
          <p:nvPr/>
        </p:nvSpPr>
        <p:spPr bwMode="auto">
          <a:xfrm rot="10800000">
            <a:off x="398566"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177">
            <a:extLst>
              <a:ext uri="{FF2B5EF4-FFF2-40B4-BE49-F238E27FC236}">
                <a16:creationId xmlns:a16="http://schemas.microsoft.com/office/drawing/2014/main" id="{5E5421F6-F363-814E-B420-DF2CE6E7FE8E}"/>
              </a:ext>
            </a:extLst>
          </p:cNvPr>
          <p:cNvSpPr/>
          <p:nvPr/>
        </p:nvSpPr>
        <p:spPr bwMode="auto">
          <a:xfrm rot="10800000">
            <a:off x="2747339"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79">
            <a:extLst>
              <a:ext uri="{FF2B5EF4-FFF2-40B4-BE49-F238E27FC236}">
                <a16:creationId xmlns:a16="http://schemas.microsoft.com/office/drawing/2014/main" id="{36DD2914-829C-4E43-9B85-807E6842B06C}"/>
              </a:ext>
            </a:extLst>
          </p:cNvPr>
          <p:cNvSpPr/>
          <p:nvPr/>
        </p:nvSpPr>
        <p:spPr bwMode="auto">
          <a:xfrm rot="10800000">
            <a:off x="5098540"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81">
            <a:extLst>
              <a:ext uri="{FF2B5EF4-FFF2-40B4-BE49-F238E27FC236}">
                <a16:creationId xmlns:a16="http://schemas.microsoft.com/office/drawing/2014/main" id="{0B71541A-E4D5-BB43-A819-58D53FC9150D}"/>
              </a:ext>
            </a:extLst>
          </p:cNvPr>
          <p:cNvSpPr/>
          <p:nvPr/>
        </p:nvSpPr>
        <p:spPr bwMode="auto">
          <a:xfrm rot="10800000">
            <a:off x="7449743"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183">
            <a:extLst>
              <a:ext uri="{FF2B5EF4-FFF2-40B4-BE49-F238E27FC236}">
                <a16:creationId xmlns:a16="http://schemas.microsoft.com/office/drawing/2014/main" id="{18AC587F-6597-A742-B258-B05C624F68A1}"/>
              </a:ext>
            </a:extLst>
          </p:cNvPr>
          <p:cNvSpPr/>
          <p:nvPr/>
        </p:nvSpPr>
        <p:spPr bwMode="auto">
          <a:xfrm rot="10800000">
            <a:off x="9805816"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57">
            <a:extLst>
              <a:ext uri="{FF2B5EF4-FFF2-40B4-BE49-F238E27FC236}">
                <a16:creationId xmlns:a16="http://schemas.microsoft.com/office/drawing/2014/main" id="{98770D33-D1DF-D049-B023-ACE2B9CEC1CE}"/>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6" name="Freeform: Shape 56">
            <a:extLst>
              <a:ext uri="{FF2B5EF4-FFF2-40B4-BE49-F238E27FC236}">
                <a16:creationId xmlns:a16="http://schemas.microsoft.com/office/drawing/2014/main" id="{D1D1888D-BBDC-FC4D-A9AC-A805A41E394E}"/>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7" name="Freeform: Shape 55">
            <a:extLst>
              <a:ext uri="{FF2B5EF4-FFF2-40B4-BE49-F238E27FC236}">
                <a16:creationId xmlns:a16="http://schemas.microsoft.com/office/drawing/2014/main" id="{A5859484-505A-1641-BF2E-3B413684038F}"/>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8" name="Freeform: Shape 54">
            <a:extLst>
              <a:ext uri="{FF2B5EF4-FFF2-40B4-BE49-F238E27FC236}">
                <a16:creationId xmlns:a16="http://schemas.microsoft.com/office/drawing/2014/main" id="{E21075BC-20E6-624D-B48B-A713A14AEE47}"/>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9" name="Freeform: Shape 53">
            <a:extLst>
              <a:ext uri="{FF2B5EF4-FFF2-40B4-BE49-F238E27FC236}">
                <a16:creationId xmlns:a16="http://schemas.microsoft.com/office/drawing/2014/main" id="{8B732B1C-9EF1-8F4C-B5D6-832E6D06814B}"/>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 name="Text Placeholder 7">
            <a:extLst>
              <a:ext uri="{FF2B5EF4-FFF2-40B4-BE49-F238E27FC236}">
                <a16:creationId xmlns:a16="http://schemas.microsoft.com/office/drawing/2014/main" id="{B28EBEDE-A40E-4235-8ECC-57993EFFE1B7}"/>
              </a:ext>
            </a:extLst>
          </p:cNvPr>
          <p:cNvSpPr>
            <a:spLocks noGrp="1"/>
          </p:cNvSpPr>
          <p:nvPr>
            <p:ph type="body" sz="quarter" idx="12"/>
          </p:nvPr>
        </p:nvSpPr>
        <p:spPr>
          <a:noFill/>
          <a:ln>
            <a:noFill/>
          </a:ln>
        </p:spPr>
        <p:txBody>
          <a:bodyPr vert="horz" wrap="square" lIns="91440" tIns="45720" rIns="91440" bIns="45720" rtlCol="0" anchor="t" anchorCtr="0">
            <a:spAutoFit/>
          </a:bodyPr>
          <a:lstStyle/>
          <a:p>
            <a:r>
              <a:rPr lang="en-US">
                <a:sym typeface="Source Sans Pro"/>
              </a:rPr>
              <a:t>Digital oil field/</a:t>
            </a:r>
            <a:br>
              <a:rPr lang="en-US">
                <a:sym typeface="Source Sans Pro"/>
              </a:rPr>
            </a:br>
            <a:r>
              <a:rPr lang="en-US">
                <a:sym typeface="Source Sans Pro"/>
              </a:rPr>
              <a:t>oil production</a:t>
            </a:r>
          </a:p>
        </p:txBody>
      </p:sp>
      <p:sp>
        <p:nvSpPr>
          <p:cNvPr id="9" name="Text Placeholder 8">
            <a:extLst>
              <a:ext uri="{FF2B5EF4-FFF2-40B4-BE49-F238E27FC236}">
                <a16:creationId xmlns:a16="http://schemas.microsoft.com/office/drawing/2014/main" id="{3B7429EA-DCBA-4A87-93CC-6841CAF88556}"/>
              </a:ext>
            </a:extLst>
          </p:cNvPr>
          <p:cNvSpPr>
            <a:spLocks noGrp="1"/>
          </p:cNvSpPr>
          <p:nvPr>
            <p:ph type="body" sz="quarter" idx="13"/>
          </p:nvPr>
        </p:nvSpPr>
        <p:spPr>
          <a:noFill/>
          <a:ln>
            <a:noFill/>
          </a:ln>
        </p:spPr>
        <p:txBody>
          <a:bodyPr vert="horz" wrap="square" lIns="91440" tIns="45720" rIns="91440" bIns="45720" rtlCol="0" anchor="t" anchorCtr="0">
            <a:spAutoFit/>
          </a:bodyPr>
          <a:lstStyle/>
          <a:p>
            <a:r>
              <a:rPr lang="en-US">
                <a:sym typeface="Source Sans Pro"/>
              </a:rPr>
              <a:t>Industrial</a:t>
            </a:r>
            <a:br>
              <a:rPr lang="en-US">
                <a:sym typeface="Source Sans Pro"/>
              </a:rPr>
            </a:br>
            <a:r>
              <a:rPr lang="en-US">
                <a:sym typeface="Source Sans Pro"/>
              </a:rPr>
              <a:t>IoT</a:t>
            </a:r>
          </a:p>
        </p:txBody>
      </p:sp>
      <p:sp>
        <p:nvSpPr>
          <p:cNvPr id="10" name="Text Placeholder 9">
            <a:extLst>
              <a:ext uri="{FF2B5EF4-FFF2-40B4-BE49-F238E27FC236}">
                <a16:creationId xmlns:a16="http://schemas.microsoft.com/office/drawing/2014/main" id="{1B8BED94-302D-4397-9AE5-126675A97CDD}"/>
              </a:ext>
            </a:extLst>
          </p:cNvPr>
          <p:cNvSpPr>
            <a:spLocks noGrp="1"/>
          </p:cNvSpPr>
          <p:nvPr>
            <p:ph type="body" sz="quarter" idx="14"/>
          </p:nvPr>
        </p:nvSpPr>
        <p:spPr>
          <a:noFill/>
          <a:ln>
            <a:noFill/>
          </a:ln>
        </p:spPr>
        <p:txBody>
          <a:bodyPr vert="horz" wrap="square" lIns="91440" tIns="45720" rIns="91440" bIns="45720" rtlCol="0" anchor="t" anchorCtr="0">
            <a:spAutoFit/>
          </a:bodyPr>
          <a:lstStyle/>
          <a:p>
            <a:r>
              <a:rPr lang="en-US">
                <a:sym typeface="Source Sans Pro"/>
              </a:rPr>
              <a:t>Supply-chain optimization</a:t>
            </a:r>
          </a:p>
        </p:txBody>
      </p:sp>
      <p:sp>
        <p:nvSpPr>
          <p:cNvPr id="11" name="Text Placeholder 10">
            <a:extLst>
              <a:ext uri="{FF2B5EF4-FFF2-40B4-BE49-F238E27FC236}">
                <a16:creationId xmlns:a16="http://schemas.microsoft.com/office/drawing/2014/main" id="{AEE0B1AF-C5CF-4C08-913C-C48014ACC7C5}"/>
              </a:ext>
            </a:extLst>
          </p:cNvPr>
          <p:cNvSpPr>
            <a:spLocks noGrp="1"/>
          </p:cNvSpPr>
          <p:nvPr>
            <p:ph type="body" sz="quarter" idx="15"/>
          </p:nvPr>
        </p:nvSpPr>
        <p:spPr>
          <a:noFill/>
          <a:ln>
            <a:noFill/>
          </a:ln>
        </p:spPr>
        <p:txBody>
          <a:bodyPr vert="horz" wrap="square" lIns="91440" tIns="45720" rIns="91440" bIns="45720" rtlCol="0" anchor="t" anchorCtr="0">
            <a:spAutoFit/>
          </a:bodyPr>
          <a:lstStyle/>
          <a:p>
            <a:r>
              <a:rPr lang="en-US">
                <a:sym typeface="Source Sans Pro"/>
              </a:rPr>
              <a:t>Safety and</a:t>
            </a:r>
            <a:br>
              <a:rPr lang="en-US">
                <a:sym typeface="Source Sans Pro"/>
              </a:rPr>
            </a:br>
            <a:r>
              <a:rPr lang="en-US">
                <a:sym typeface="Source Sans Pro"/>
              </a:rPr>
              <a:t>security </a:t>
            </a:r>
          </a:p>
        </p:txBody>
      </p:sp>
      <p:sp>
        <p:nvSpPr>
          <p:cNvPr id="12" name="Text Placeholder 11">
            <a:extLst>
              <a:ext uri="{FF2B5EF4-FFF2-40B4-BE49-F238E27FC236}">
                <a16:creationId xmlns:a16="http://schemas.microsoft.com/office/drawing/2014/main" id="{FFEE5602-C5A6-48C4-8ED5-6AE217369FA8}"/>
              </a:ext>
            </a:extLst>
          </p:cNvPr>
          <p:cNvSpPr>
            <a:spLocks noGrp="1"/>
          </p:cNvSpPr>
          <p:nvPr>
            <p:ph type="body" sz="quarter" idx="16"/>
          </p:nvPr>
        </p:nvSpPr>
        <p:spPr>
          <a:noFill/>
          <a:ln>
            <a:noFill/>
          </a:ln>
        </p:spPr>
        <p:txBody>
          <a:bodyPr vert="horz" wrap="square" lIns="91440" tIns="45720" rIns="91440" bIns="45720" rtlCol="0" anchor="t" anchorCtr="0">
            <a:spAutoFit/>
          </a:bodyPr>
          <a:lstStyle/>
          <a:p>
            <a:r>
              <a:rPr lang="en-US">
                <a:sym typeface="Source Sans Pro"/>
              </a:rPr>
              <a:t>Sales and marketing </a:t>
            </a:r>
            <a:br>
              <a:rPr lang="en-US">
                <a:sym typeface="Source Sans Pro"/>
              </a:rPr>
            </a:br>
            <a:r>
              <a:rPr lang="en-US">
                <a:sym typeface="Source Sans Pro"/>
              </a:rPr>
              <a:t>analytics</a:t>
            </a:r>
          </a:p>
        </p:txBody>
      </p:sp>
      <p:sp>
        <p:nvSpPr>
          <p:cNvPr id="4" name="Text Placeholder 3">
            <a:extLst>
              <a:ext uri="{FF2B5EF4-FFF2-40B4-BE49-F238E27FC236}">
                <a16:creationId xmlns:a16="http://schemas.microsoft.com/office/drawing/2014/main" id="{53E75DDE-2FF7-4B1D-9596-951E2ECC002C}"/>
              </a:ext>
            </a:extLst>
          </p:cNvPr>
          <p:cNvSpPr>
            <a:spLocks noGrp="1"/>
          </p:cNvSpPr>
          <p:nvPr>
            <p:ph type="body" sz="quarter" idx="22"/>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Faster innovation</a:t>
            </a:r>
            <a:br>
              <a:rPr lang="en-US" b="0">
                <a:latin typeface="+mj-lt"/>
                <a:sym typeface="Source Sans Pro"/>
              </a:rPr>
            </a:br>
            <a:r>
              <a:rPr lang="en-US" b="0">
                <a:latin typeface="+mj-lt"/>
                <a:sym typeface="Source Sans Pro"/>
              </a:rPr>
              <a:t>for revenue</a:t>
            </a:r>
            <a:br>
              <a:rPr lang="en-US" b="0">
                <a:latin typeface="+mj-lt"/>
                <a:sym typeface="Source Sans Pro"/>
              </a:rPr>
            </a:br>
            <a:r>
              <a:rPr lang="en-US" b="0">
                <a:latin typeface="+mj-lt"/>
                <a:sym typeface="Source Sans Pro"/>
              </a:rPr>
              <a:t>growth</a:t>
            </a:r>
          </a:p>
        </p:txBody>
      </p:sp>
      <p:sp>
        <p:nvSpPr>
          <p:cNvPr id="5" name="Text Placeholder 4">
            <a:extLst>
              <a:ext uri="{FF2B5EF4-FFF2-40B4-BE49-F238E27FC236}">
                <a16:creationId xmlns:a16="http://schemas.microsoft.com/office/drawing/2014/main" id="{223B4CFE-F824-4E86-8F1A-661E77253E22}"/>
              </a:ext>
            </a:extLst>
          </p:cNvPr>
          <p:cNvSpPr>
            <a:spLocks noGrp="1"/>
          </p:cNvSpPr>
          <p:nvPr>
            <p:ph type="body" sz="quarter" idx="23"/>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outcomes and increased revenue</a:t>
            </a:r>
          </a:p>
        </p:txBody>
      </p:sp>
      <p:sp>
        <p:nvSpPr>
          <p:cNvPr id="6" name="Text Placeholder 5">
            <a:extLst>
              <a:ext uri="{FF2B5EF4-FFF2-40B4-BE49-F238E27FC236}">
                <a16:creationId xmlns:a16="http://schemas.microsoft.com/office/drawing/2014/main" id="{DAEB286A-9CDF-4521-96D0-C7DB268DBEB6}"/>
              </a:ext>
            </a:extLst>
          </p:cNvPr>
          <p:cNvSpPr>
            <a:spLocks noGrp="1"/>
          </p:cNvSpPr>
          <p:nvPr>
            <p:ph type="body" sz="quarter" idx="24"/>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Optimizing supply-chain with machine learning</a:t>
            </a:r>
          </a:p>
        </p:txBody>
      </p:sp>
      <p:sp>
        <p:nvSpPr>
          <p:cNvPr id="7" name="Text Placeholder 6">
            <a:extLst>
              <a:ext uri="{FF2B5EF4-FFF2-40B4-BE49-F238E27FC236}">
                <a16:creationId xmlns:a16="http://schemas.microsoft.com/office/drawing/2014/main" id="{2FD0FE96-1E1E-431C-86BC-587023FA726A}"/>
              </a:ext>
            </a:extLst>
          </p:cNvPr>
          <p:cNvSpPr>
            <a:spLocks noGrp="1"/>
          </p:cNvSpPr>
          <p:nvPr>
            <p:ph type="body" sz="quarter" idx="25"/>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Predictive analytics transforms safety and security</a:t>
            </a:r>
          </a:p>
        </p:txBody>
      </p:sp>
      <p:sp>
        <p:nvSpPr>
          <p:cNvPr id="13" name="Text Placeholder 12">
            <a:extLst>
              <a:ext uri="{FF2B5EF4-FFF2-40B4-BE49-F238E27FC236}">
                <a16:creationId xmlns:a16="http://schemas.microsoft.com/office/drawing/2014/main" id="{54BBC750-D375-45BC-8D77-3D0BE2807FD3}"/>
              </a:ext>
            </a:extLst>
          </p:cNvPr>
          <p:cNvSpPr>
            <a:spLocks noGrp="1"/>
          </p:cNvSpPr>
          <p:nvPr>
            <p:ph type="body" sz="quarter" idx="26"/>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Improved customer engagement with machine learning</a:t>
            </a:r>
          </a:p>
        </p:txBody>
      </p:sp>
      <p:sp>
        <p:nvSpPr>
          <p:cNvPr id="14" name="Text Placeholder 13">
            <a:extLst>
              <a:ext uri="{FF2B5EF4-FFF2-40B4-BE49-F238E27FC236}">
                <a16:creationId xmlns:a16="http://schemas.microsoft.com/office/drawing/2014/main" id="{EE3E51A9-6C80-4990-83FE-4FEE92AD4423}"/>
              </a:ext>
            </a:extLst>
          </p:cNvPr>
          <p:cNvSpPr>
            <a:spLocks noGrp="1"/>
          </p:cNvSpPr>
          <p:nvPr>
            <p:ph type="body" sz="quarter" idx="27"/>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Field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Asset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Demographics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Production data</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15" name="Text Placeholder 14">
            <a:extLst>
              <a:ext uri="{FF2B5EF4-FFF2-40B4-BE49-F238E27FC236}">
                <a16:creationId xmlns:a16="http://schemas.microsoft.com/office/drawing/2014/main" id="{36BE63BF-D94F-4BEA-91E3-BAD54F08A15D}"/>
              </a:ext>
            </a:extLst>
          </p:cNvPr>
          <p:cNvSpPr>
            <a:spLocks noGrp="1"/>
          </p:cNvSpPr>
          <p:nvPr>
            <p:ph type="body" sz="quarter" idx="28"/>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Sensor stream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UAVs images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Inventory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Production data</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16" name="Text Placeholder 15">
            <a:extLst>
              <a:ext uri="{FF2B5EF4-FFF2-40B4-BE49-F238E27FC236}">
                <a16:creationId xmlns:a16="http://schemas.microsoft.com/office/drawing/2014/main" id="{121D624F-CC65-403A-8CFE-402675061817}"/>
              </a:ext>
            </a:extLst>
          </p:cNvPr>
          <p:cNvSpPr>
            <a:spLocks noGrp="1"/>
          </p:cNvSpPr>
          <p:nvPr>
            <p:ph type="body" sz="quarter" idx="30"/>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Sensor stream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Transport</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Retail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Grid production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Refinery tuning parameters</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17" name="Text Placeholder 16">
            <a:extLst>
              <a:ext uri="{FF2B5EF4-FFF2-40B4-BE49-F238E27FC236}">
                <a16:creationId xmlns:a16="http://schemas.microsoft.com/office/drawing/2014/main" id="{7045E676-91BB-45D2-8507-1B004C27BD1D}"/>
              </a:ext>
            </a:extLst>
          </p:cNvPr>
          <p:cNvSpPr>
            <a:spLocks noGrp="1"/>
          </p:cNvSpPr>
          <p:nvPr>
            <p:ph type="body" sz="quarter" idx="3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Clickstream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Products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Services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Market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Competitive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Demographics</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18" name="Text Placeholder 17">
            <a:extLst>
              <a:ext uri="{FF2B5EF4-FFF2-40B4-BE49-F238E27FC236}">
                <a16:creationId xmlns:a16="http://schemas.microsoft.com/office/drawing/2014/main" id="{F67683E2-C446-4409-9DD8-26EBA9579FA1}"/>
              </a:ext>
            </a:extLst>
          </p:cNvPr>
          <p:cNvSpPr>
            <a:spLocks noGrp="1"/>
          </p:cNvSpPr>
          <p:nvPr>
            <p:ph type="body" sz="quarter" idx="36"/>
          </p:nvPr>
        </p:nvSpPr>
        <p:spPr>
          <a:xfrm>
            <a:off x="460375" y="4076371"/>
            <a:ext cx="1852613" cy="1369606"/>
          </a:xfrm>
        </p:spPr>
        <p:txBody>
          <a:bodyPr vert="horz" wrap="square" lIns="91440" tIns="45720" rIns="91440" bIns="45720" rtlCol="0">
            <a:spAutoFit/>
          </a:bodyPr>
          <a:lstStyle/>
          <a:p>
            <a:pPr>
              <a:lnSpc>
                <a:spcPct val="90000"/>
              </a:lnSpc>
              <a:spcAft>
                <a:spcPts val="0"/>
              </a:spcAft>
            </a:pPr>
            <a:r>
              <a:rPr lang="en-US">
                <a:sym typeface="Source Sans Pro Light"/>
              </a:rPr>
              <a:t>Production optimization</a:t>
            </a:r>
          </a:p>
          <a:p>
            <a:pPr>
              <a:lnSpc>
                <a:spcPct val="90000"/>
              </a:lnSpc>
              <a:spcAft>
                <a:spcPts val="0"/>
              </a:spcAft>
            </a:pPr>
            <a:r>
              <a:rPr lang="en-US">
                <a:sym typeface="Source Sans Pro Light"/>
              </a:rPr>
              <a:t>Integrate exploration</a:t>
            </a:r>
            <a:br>
              <a:rPr lang="en-US">
                <a:sym typeface="Source Sans Pro Light"/>
              </a:rPr>
            </a:br>
            <a:r>
              <a:rPr lang="en-US">
                <a:sym typeface="Source Sans Pro Light"/>
              </a:rPr>
              <a:t>and seismic data</a:t>
            </a:r>
          </a:p>
          <a:p>
            <a:pPr>
              <a:lnSpc>
                <a:spcPct val="90000"/>
              </a:lnSpc>
              <a:spcAft>
                <a:spcPts val="0"/>
              </a:spcAft>
            </a:pPr>
            <a:r>
              <a:rPr lang="en-US">
                <a:sym typeface="Source Sans Pro Light"/>
              </a:rPr>
              <a:t>Minimize lease</a:t>
            </a:r>
            <a:br>
              <a:rPr lang="en-US">
                <a:sym typeface="Source Sans Pro Light"/>
              </a:rPr>
            </a:br>
            <a:r>
              <a:rPr lang="en-US">
                <a:sym typeface="Source Sans Pro Light"/>
              </a:rPr>
              <a:t>operating expenses</a:t>
            </a:r>
          </a:p>
          <a:p>
            <a:pPr>
              <a:lnSpc>
                <a:spcPct val="90000"/>
              </a:lnSpc>
              <a:spcAft>
                <a:spcPts val="0"/>
              </a:spcAft>
            </a:pPr>
            <a:r>
              <a:rPr lang="en-US">
                <a:sym typeface="Source Sans Pro Light"/>
              </a:rPr>
              <a:t>Decline curve analysis</a:t>
            </a:r>
          </a:p>
          <a:p>
            <a:pPr>
              <a:lnSpc>
                <a:spcPct val="90000"/>
              </a:lnSpc>
              <a:spcAft>
                <a:spcPts val="0"/>
              </a:spcAft>
            </a:pPr>
            <a:endParaRPr lang="en-US"/>
          </a:p>
        </p:txBody>
      </p:sp>
      <p:sp>
        <p:nvSpPr>
          <p:cNvPr id="19" name="Text Placeholder 18">
            <a:extLst>
              <a:ext uri="{FF2B5EF4-FFF2-40B4-BE49-F238E27FC236}">
                <a16:creationId xmlns:a16="http://schemas.microsoft.com/office/drawing/2014/main" id="{196D638F-32A2-4F26-92EF-CA20B6C3B3DA}"/>
              </a:ext>
            </a:extLst>
          </p:cNvPr>
          <p:cNvSpPr>
            <a:spLocks noGrp="1"/>
          </p:cNvSpPr>
          <p:nvPr>
            <p:ph type="body" sz="quarter" idx="37"/>
          </p:nvPr>
        </p:nvSpPr>
        <p:spPr>
          <a:xfrm>
            <a:off x="2815629" y="4076371"/>
            <a:ext cx="1852613" cy="1446550"/>
          </a:xfrm>
        </p:spPr>
        <p:txBody>
          <a:bodyPr vert="horz" wrap="square" lIns="91440" tIns="45720" rIns="91440" bIns="45720" rtlCol="0">
            <a:spAutoFit/>
          </a:bodyPr>
          <a:lstStyle/>
          <a:p>
            <a:pPr>
              <a:lnSpc>
                <a:spcPct val="90000"/>
              </a:lnSpc>
              <a:spcAft>
                <a:spcPts val="0"/>
              </a:spcAft>
            </a:pPr>
            <a:r>
              <a:rPr lang="en-US">
                <a:sym typeface="Source Sans Pro Light"/>
              </a:rPr>
              <a:t>Pipeline monitoring</a:t>
            </a:r>
          </a:p>
          <a:p>
            <a:pPr>
              <a:lnSpc>
                <a:spcPct val="90000"/>
              </a:lnSpc>
              <a:spcAft>
                <a:spcPts val="0"/>
              </a:spcAft>
            </a:pPr>
            <a:r>
              <a:rPr lang="en-US">
                <a:sym typeface="Source Sans Pro Light"/>
              </a:rPr>
              <a:t>Preventive maintenance </a:t>
            </a:r>
          </a:p>
          <a:p>
            <a:pPr>
              <a:lnSpc>
                <a:spcPct val="90000"/>
              </a:lnSpc>
              <a:spcAft>
                <a:spcPts val="0"/>
              </a:spcAft>
            </a:pPr>
            <a:r>
              <a:rPr lang="en-US">
                <a:sym typeface="Source Sans Pro Light"/>
              </a:rPr>
              <a:t>Smart grids and microgrids</a:t>
            </a:r>
          </a:p>
          <a:p>
            <a:pPr>
              <a:lnSpc>
                <a:spcPct val="90000"/>
              </a:lnSpc>
              <a:spcAft>
                <a:spcPts val="0"/>
              </a:spcAft>
            </a:pPr>
            <a:r>
              <a:rPr lang="en-US">
                <a:sym typeface="Source Sans Pro Light"/>
              </a:rPr>
              <a:t>Grid operations, field service</a:t>
            </a:r>
          </a:p>
          <a:p>
            <a:pPr>
              <a:lnSpc>
                <a:spcPct val="90000"/>
              </a:lnSpc>
              <a:spcAft>
                <a:spcPts val="0"/>
              </a:spcAft>
            </a:pPr>
            <a:r>
              <a:rPr lang="en-US">
                <a:sym typeface="Source Sans Pro Light"/>
              </a:rPr>
              <a:t>Asset performance</a:t>
            </a:r>
            <a:br>
              <a:rPr lang="en-US">
                <a:sym typeface="Source Sans Pro Light"/>
              </a:rPr>
            </a:br>
            <a:r>
              <a:rPr lang="en-US">
                <a:sym typeface="Source Sans Pro Light"/>
              </a:rPr>
              <a:t>as a service</a:t>
            </a:r>
          </a:p>
          <a:p>
            <a:pPr>
              <a:lnSpc>
                <a:spcPct val="90000"/>
              </a:lnSpc>
              <a:spcAft>
                <a:spcPts val="0"/>
              </a:spcAft>
            </a:pPr>
            <a:endParaRPr lang="en-US"/>
          </a:p>
        </p:txBody>
      </p:sp>
      <p:sp>
        <p:nvSpPr>
          <p:cNvPr id="20" name="Text Placeholder 19">
            <a:extLst>
              <a:ext uri="{FF2B5EF4-FFF2-40B4-BE49-F238E27FC236}">
                <a16:creationId xmlns:a16="http://schemas.microsoft.com/office/drawing/2014/main" id="{9CD80E5B-FC9A-4C53-99C0-F58D72593984}"/>
              </a:ext>
            </a:extLst>
          </p:cNvPr>
          <p:cNvSpPr>
            <a:spLocks noGrp="1"/>
          </p:cNvSpPr>
          <p:nvPr>
            <p:ph type="body" sz="quarter" idx="38"/>
          </p:nvPr>
        </p:nvSpPr>
        <p:spPr/>
        <p:txBody>
          <a:bodyPr vert="horz" wrap="square" lIns="91440" tIns="45720" rIns="91440" bIns="45720" rtlCol="0">
            <a:spAutoFit/>
          </a:bodyPr>
          <a:lstStyle/>
          <a:p>
            <a:pPr>
              <a:lnSpc>
                <a:spcPct val="90000"/>
              </a:lnSpc>
              <a:spcAft>
                <a:spcPts val="0"/>
              </a:spcAft>
            </a:pPr>
            <a:r>
              <a:rPr lang="en-US">
                <a:sym typeface="Source Sans Pro Light"/>
              </a:rPr>
              <a:t>Trade monitoring, optimization</a:t>
            </a:r>
          </a:p>
          <a:p>
            <a:pPr>
              <a:lnSpc>
                <a:spcPct val="90000"/>
              </a:lnSpc>
              <a:spcAft>
                <a:spcPts val="0"/>
              </a:spcAft>
            </a:pPr>
            <a:r>
              <a:rPr lang="en-US">
                <a:sym typeface="Source Sans Pro Light"/>
              </a:rPr>
              <a:t>Retail mobile applications</a:t>
            </a:r>
          </a:p>
          <a:p>
            <a:pPr>
              <a:lnSpc>
                <a:spcPct val="90000"/>
              </a:lnSpc>
              <a:spcAft>
                <a:spcPts val="0"/>
              </a:spcAft>
            </a:pPr>
            <a:r>
              <a:rPr lang="en-US">
                <a:sym typeface="Source Sans Pro Light"/>
              </a:rPr>
              <a:t>Vendor management - construction, transportation, truck and delivery optimization</a:t>
            </a:r>
          </a:p>
          <a:p>
            <a:pPr>
              <a:lnSpc>
                <a:spcPct val="90000"/>
              </a:lnSpc>
              <a:spcAft>
                <a:spcPts val="0"/>
              </a:spcAft>
            </a:pPr>
            <a:endParaRPr lang="en-US"/>
          </a:p>
        </p:txBody>
      </p:sp>
      <p:sp>
        <p:nvSpPr>
          <p:cNvPr id="21" name="Text Placeholder 20">
            <a:extLst>
              <a:ext uri="{FF2B5EF4-FFF2-40B4-BE49-F238E27FC236}">
                <a16:creationId xmlns:a16="http://schemas.microsoft.com/office/drawing/2014/main" id="{93872A1B-D259-45D5-A2DD-6482D6147174}"/>
              </a:ext>
            </a:extLst>
          </p:cNvPr>
          <p:cNvSpPr>
            <a:spLocks noGrp="1"/>
          </p:cNvSpPr>
          <p:nvPr>
            <p:ph type="body" sz="quarter" idx="39"/>
          </p:nvPr>
        </p:nvSpPr>
        <p:spPr/>
        <p:txBody>
          <a:bodyPr vert="horz" wrap="square" lIns="91440" tIns="45720" rIns="91440" bIns="45720" rtlCol="0">
            <a:spAutoFit/>
          </a:bodyPr>
          <a:lstStyle/>
          <a:p>
            <a:pPr>
              <a:lnSpc>
                <a:spcPct val="90000"/>
              </a:lnSpc>
              <a:spcAft>
                <a:spcPts val="0"/>
              </a:spcAft>
            </a:pPr>
            <a:r>
              <a:rPr lang="en-US">
                <a:sym typeface="Source Sans Pro Light"/>
              </a:rPr>
              <a:t>Real-time anomaly detection</a:t>
            </a:r>
          </a:p>
          <a:p>
            <a:pPr>
              <a:lnSpc>
                <a:spcPct val="90000"/>
              </a:lnSpc>
              <a:spcAft>
                <a:spcPts val="0"/>
              </a:spcAft>
            </a:pPr>
            <a:r>
              <a:rPr lang="en-US">
                <a:sym typeface="Source Sans Pro Light"/>
              </a:rPr>
              <a:t>Predictive analytics </a:t>
            </a:r>
          </a:p>
          <a:p>
            <a:pPr>
              <a:lnSpc>
                <a:spcPct val="90000"/>
              </a:lnSpc>
              <a:spcAft>
                <a:spcPts val="0"/>
              </a:spcAft>
            </a:pPr>
            <a:r>
              <a:rPr lang="en-US">
                <a:sym typeface="Source Sans Pro Light"/>
              </a:rPr>
              <a:t>Industrial safety</a:t>
            </a:r>
          </a:p>
          <a:p>
            <a:pPr>
              <a:lnSpc>
                <a:spcPct val="90000"/>
              </a:lnSpc>
              <a:spcAft>
                <a:spcPts val="0"/>
              </a:spcAft>
            </a:pPr>
            <a:r>
              <a:rPr lang="en-US">
                <a:sym typeface="Source Sans Pro Light"/>
              </a:rPr>
              <a:t>Environment health and safety</a:t>
            </a:r>
          </a:p>
          <a:p>
            <a:pPr>
              <a:lnSpc>
                <a:spcPct val="90000"/>
              </a:lnSpc>
              <a:spcAft>
                <a:spcPts val="0"/>
              </a:spcAft>
            </a:pPr>
            <a:endParaRPr lang="en-US"/>
          </a:p>
        </p:txBody>
      </p:sp>
      <p:sp>
        <p:nvSpPr>
          <p:cNvPr id="22" name="Text Placeholder 21">
            <a:extLst>
              <a:ext uri="{FF2B5EF4-FFF2-40B4-BE49-F238E27FC236}">
                <a16:creationId xmlns:a16="http://schemas.microsoft.com/office/drawing/2014/main" id="{0F086B0E-7D46-4369-B274-8B55B2B6F7E1}"/>
              </a:ext>
            </a:extLst>
          </p:cNvPr>
          <p:cNvSpPr>
            <a:spLocks noGrp="1"/>
          </p:cNvSpPr>
          <p:nvPr>
            <p:ph type="body" sz="quarter" idx="40"/>
          </p:nvPr>
        </p:nvSpPr>
        <p:spPr/>
        <p:txBody>
          <a:bodyPr vert="horz" wrap="square" lIns="91440" tIns="45720" rIns="91440" bIns="45720" rtlCol="0">
            <a:spAutoFit/>
          </a:bodyPr>
          <a:lstStyle/>
          <a:p>
            <a:pPr>
              <a:lnSpc>
                <a:spcPct val="90000"/>
              </a:lnSpc>
              <a:spcAft>
                <a:spcPts val="0"/>
              </a:spcAft>
            </a:pPr>
            <a:r>
              <a:rPr lang="en-US">
                <a:sym typeface="Source Sans Pro Light"/>
              </a:rPr>
              <a:t>Fast marketing and</a:t>
            </a:r>
            <a:br>
              <a:rPr lang="en-US">
                <a:sym typeface="Source Sans Pro Light"/>
              </a:rPr>
            </a:br>
            <a:r>
              <a:rPr lang="en-US">
                <a:sym typeface="Source Sans Pro Light"/>
              </a:rPr>
              <a:t>multi-channel engagement</a:t>
            </a:r>
          </a:p>
          <a:p>
            <a:pPr>
              <a:lnSpc>
                <a:spcPct val="90000"/>
              </a:lnSpc>
              <a:spcAft>
                <a:spcPts val="0"/>
              </a:spcAft>
            </a:pPr>
            <a:r>
              <a:rPr lang="en-US">
                <a:sym typeface="Source Sans Pro Light"/>
              </a:rPr>
              <a:t>Develop new products and monitor acceptance of rates</a:t>
            </a:r>
          </a:p>
          <a:p>
            <a:pPr>
              <a:lnSpc>
                <a:spcPct val="90000"/>
              </a:lnSpc>
              <a:spcAft>
                <a:spcPts val="0"/>
              </a:spcAft>
            </a:pPr>
            <a:r>
              <a:rPr lang="en-US">
                <a:sym typeface="Source Sans Pro Light"/>
              </a:rPr>
              <a:t>Predictive energy trading</a:t>
            </a:r>
          </a:p>
          <a:p>
            <a:pPr>
              <a:lnSpc>
                <a:spcPct val="90000"/>
              </a:lnSpc>
              <a:spcAft>
                <a:spcPts val="0"/>
              </a:spcAft>
            </a:pPr>
            <a:r>
              <a:rPr lang="en-US">
                <a:sym typeface="Source Sans Pro Light"/>
              </a:rPr>
              <a:t>Deep customer insights</a:t>
            </a:r>
          </a:p>
          <a:p>
            <a:pPr>
              <a:lnSpc>
                <a:spcPct val="90000"/>
              </a:lnSpc>
              <a:spcAft>
                <a:spcPts val="0"/>
              </a:spcAft>
            </a:pPr>
            <a:endParaRPr lang="en-US"/>
          </a:p>
        </p:txBody>
      </p:sp>
      <p:sp>
        <p:nvSpPr>
          <p:cNvPr id="23" name="Text Placeholder 22">
            <a:extLst>
              <a:ext uri="{FF2B5EF4-FFF2-40B4-BE49-F238E27FC236}">
                <a16:creationId xmlns:a16="http://schemas.microsoft.com/office/drawing/2014/main" id="{F1D876B0-5B4B-4EE3-B66E-190AE332AE0B}"/>
              </a:ext>
            </a:extLst>
          </p:cNvPr>
          <p:cNvSpPr>
            <a:spLocks noGrp="1"/>
          </p:cNvSpPr>
          <p:nvPr>
            <p:ph type="body" sz="quarter" idx="4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Transaction data</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Demographics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Purchasing history</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Trends</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24" name="Text Placeholder 23">
            <a:extLst>
              <a:ext uri="{FF2B5EF4-FFF2-40B4-BE49-F238E27FC236}">
                <a16:creationId xmlns:a16="http://schemas.microsoft.com/office/drawing/2014/main" id="{4CBAAC7D-9370-4B24-9D27-26C790011F0D}"/>
              </a:ext>
            </a:extLst>
          </p:cNvPr>
          <p:cNvSpPr>
            <a:spLocks noGrp="1"/>
          </p:cNvSpPr>
          <p:nvPr>
            <p:ph type="body" sz="quarter" idx="42"/>
          </p:nvPr>
        </p:nvSpPr>
        <p:spPr/>
        <p:txBody>
          <a:bodyPr/>
          <a:lstStyle/>
          <a:p>
            <a:r>
              <a:rPr lang="en-US">
                <a:sym typeface="Source Sans Pro"/>
              </a:rPr>
              <a:t>Upstream optimization, maximize well life</a:t>
            </a:r>
          </a:p>
        </p:txBody>
      </p:sp>
      <p:sp>
        <p:nvSpPr>
          <p:cNvPr id="25" name="Text Placeholder 24">
            <a:extLst>
              <a:ext uri="{FF2B5EF4-FFF2-40B4-BE49-F238E27FC236}">
                <a16:creationId xmlns:a16="http://schemas.microsoft.com/office/drawing/2014/main" id="{4FEF2AAE-67FE-4D5B-B519-2B10D8614CDE}"/>
              </a:ext>
            </a:extLst>
          </p:cNvPr>
          <p:cNvSpPr>
            <a:spLocks noGrp="1"/>
          </p:cNvSpPr>
          <p:nvPr>
            <p:ph type="body" sz="quarter" idx="43"/>
          </p:nvPr>
        </p:nvSpPr>
        <p:spPr/>
        <p:txBody>
          <a:bodyPr/>
          <a:lstStyle/>
          <a:p>
            <a:r>
              <a:rPr lang="en-US">
                <a:sym typeface="Source Sans Pro"/>
              </a:rPr>
              <a:t>Grid operations, asset inventory optimization</a:t>
            </a:r>
          </a:p>
        </p:txBody>
      </p:sp>
      <p:sp>
        <p:nvSpPr>
          <p:cNvPr id="26" name="Text Placeholder 25">
            <a:extLst>
              <a:ext uri="{FF2B5EF4-FFF2-40B4-BE49-F238E27FC236}">
                <a16:creationId xmlns:a16="http://schemas.microsoft.com/office/drawing/2014/main" id="{2274AFE6-D7E8-4791-8234-BAADF25BC70E}"/>
              </a:ext>
            </a:extLst>
          </p:cNvPr>
          <p:cNvSpPr>
            <a:spLocks noGrp="1"/>
          </p:cNvSpPr>
          <p:nvPr>
            <p:ph type="body" sz="quarter" idx="44"/>
          </p:nvPr>
        </p:nvSpPr>
        <p:spPr/>
        <p:txBody>
          <a:bodyPr/>
          <a:lstStyle/>
          <a:p>
            <a:r>
              <a:rPr lang="en-US">
                <a:sym typeface="Source Sans Pro"/>
              </a:rPr>
              <a:t>Supply-chain</a:t>
            </a:r>
            <a:br>
              <a:rPr lang="en-US">
                <a:sym typeface="Source Sans Pro"/>
              </a:rPr>
            </a:br>
            <a:r>
              <a:rPr lang="en-US">
                <a:sym typeface="Source Sans Pro"/>
              </a:rPr>
              <a:t>optimization</a:t>
            </a:r>
          </a:p>
        </p:txBody>
      </p:sp>
      <p:sp>
        <p:nvSpPr>
          <p:cNvPr id="27" name="Text Placeholder 26">
            <a:extLst>
              <a:ext uri="{FF2B5EF4-FFF2-40B4-BE49-F238E27FC236}">
                <a16:creationId xmlns:a16="http://schemas.microsoft.com/office/drawing/2014/main" id="{2CD53C0F-6723-4F8B-8AF0-DE68A181E175}"/>
              </a:ext>
            </a:extLst>
          </p:cNvPr>
          <p:cNvSpPr>
            <a:spLocks noGrp="1"/>
          </p:cNvSpPr>
          <p:nvPr>
            <p:ph type="body" sz="quarter" idx="45"/>
          </p:nvPr>
        </p:nvSpPr>
        <p:spPr/>
        <p:txBody>
          <a:bodyPr/>
          <a:lstStyle/>
          <a:p>
            <a:r>
              <a:rPr lang="en-US">
                <a:sym typeface="Source Sans Pro"/>
              </a:rPr>
              <a:t>Risk</a:t>
            </a:r>
            <a:br>
              <a:rPr lang="en-US">
                <a:sym typeface="Source Sans Pro"/>
              </a:rPr>
            </a:br>
            <a:r>
              <a:rPr lang="en-US">
                <a:sym typeface="Source Sans Pro"/>
              </a:rPr>
              <a:t>optimization</a:t>
            </a:r>
          </a:p>
        </p:txBody>
      </p:sp>
      <p:sp>
        <p:nvSpPr>
          <p:cNvPr id="28" name="Text Placeholder 27">
            <a:extLst>
              <a:ext uri="{FF2B5EF4-FFF2-40B4-BE49-F238E27FC236}">
                <a16:creationId xmlns:a16="http://schemas.microsoft.com/office/drawing/2014/main" id="{5C3D5A68-94A4-446B-BC98-118433A0696B}"/>
              </a:ext>
            </a:extLst>
          </p:cNvPr>
          <p:cNvSpPr>
            <a:spLocks noGrp="1"/>
          </p:cNvSpPr>
          <p:nvPr>
            <p:ph type="body" sz="quarter" idx="46"/>
          </p:nvPr>
        </p:nvSpPr>
        <p:spPr/>
        <p:txBody>
          <a:bodyPr/>
          <a:lstStyle/>
          <a:p>
            <a:r>
              <a:rPr lang="en-US">
                <a:sym typeface="Source Sans Pro"/>
              </a:rPr>
              <a:t>Recommendations</a:t>
            </a:r>
            <a:br>
              <a:rPr lang="en-US">
                <a:sym typeface="Source Sans Pro"/>
              </a:rPr>
            </a:br>
            <a:r>
              <a:rPr lang="en-US">
                <a:sym typeface="Source Sans Pro"/>
              </a:rPr>
              <a:t>engine</a:t>
            </a:r>
          </a:p>
        </p:txBody>
      </p:sp>
      <p:sp>
        <p:nvSpPr>
          <p:cNvPr id="738" name="Shape 738"/>
          <p:cNvSpPr txBox="1">
            <a:spLocks noGrp="1"/>
          </p:cNvSpPr>
          <p:nvPr>
            <p:ph type="title"/>
          </p:nvPr>
        </p:nvSpPr>
        <p:spPr>
          <a:xfrm>
            <a:off x="426424" y="224112"/>
            <a:ext cx="11336039" cy="744014"/>
          </a:xfrm>
        </p:spPr>
        <p:txBody>
          <a:bodyPr vert="horz" wrap="square" lIns="0" tIns="164592" rIns="0" bIns="0" rtlCol="0" anchor="t">
            <a:noAutofit/>
          </a:bodyPr>
          <a:lstStyle/>
          <a:p>
            <a:r>
              <a:rPr lang="en-US" sz="3600" b="1" spc="-50">
                <a:gradFill>
                  <a:gsLst>
                    <a:gs pos="1250">
                      <a:schemeClr val="tx1"/>
                    </a:gs>
                    <a:gs pos="100000">
                      <a:schemeClr val="tx1"/>
                    </a:gs>
                  </a:gsLst>
                  <a:lin ang="5400000" scaled="0"/>
                </a:gradFill>
                <a:sym typeface="Source Sans Pro"/>
              </a:rPr>
              <a:t>Oil, gas, and energy use cases</a:t>
            </a:r>
          </a:p>
        </p:txBody>
      </p:sp>
      <p:grpSp>
        <p:nvGrpSpPr>
          <p:cNvPr id="107" name="Group 106">
            <a:extLst>
              <a:ext uri="{FF2B5EF4-FFF2-40B4-BE49-F238E27FC236}">
                <a16:creationId xmlns:a16="http://schemas.microsoft.com/office/drawing/2014/main" id="{53859900-AA98-49A6-8AC7-321F096DCCEB}"/>
              </a:ext>
            </a:extLst>
          </p:cNvPr>
          <p:cNvGrpSpPr/>
          <p:nvPr/>
        </p:nvGrpSpPr>
        <p:grpSpPr>
          <a:xfrm>
            <a:off x="10595267" y="3062325"/>
            <a:ext cx="405114" cy="318840"/>
            <a:chOff x="919596" y="1154235"/>
            <a:chExt cx="3006714" cy="2366403"/>
          </a:xfrm>
        </p:grpSpPr>
        <p:sp>
          <p:nvSpPr>
            <p:cNvPr id="108" name="Freeform 18">
              <a:extLst>
                <a:ext uri="{FF2B5EF4-FFF2-40B4-BE49-F238E27FC236}">
                  <a16:creationId xmlns:a16="http://schemas.microsoft.com/office/drawing/2014/main" id="{A09F0A75-A459-47D1-A8EB-914564C82235}"/>
                </a:ext>
              </a:extLst>
            </p:cNvPr>
            <p:cNvSpPr>
              <a:spLocks noChangeArrowheads="1"/>
            </p:cNvSpPr>
            <p:nvPr/>
          </p:nvSpPr>
          <p:spPr bwMode="auto">
            <a:xfrm>
              <a:off x="919596" y="1154235"/>
              <a:ext cx="3006714" cy="2054473"/>
            </a:xfrm>
            <a:prstGeom prst="roundRect">
              <a:avLst>
                <a:gd name="adj" fmla="val 7988"/>
              </a:avLst>
            </a:prstGeom>
            <a:noFill/>
            <a:ln w="15875"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9" name="Line 19">
              <a:extLst>
                <a:ext uri="{FF2B5EF4-FFF2-40B4-BE49-F238E27FC236}">
                  <a16:creationId xmlns:a16="http://schemas.microsoft.com/office/drawing/2014/main" id="{3C076C89-2C12-4B97-B868-E6CEE7297096}"/>
                </a:ext>
              </a:extLst>
            </p:cNvPr>
            <p:cNvSpPr>
              <a:spLocks noChangeShapeType="1"/>
            </p:cNvSpPr>
            <p:nvPr/>
          </p:nvSpPr>
          <p:spPr bwMode="auto">
            <a:xfrm>
              <a:off x="1728890" y="3520638"/>
              <a:ext cx="1388127" cy="0"/>
            </a:xfrm>
            <a:prstGeom prst="line">
              <a:avLst/>
            </a:prstGeom>
            <a:noFill/>
            <a:ln w="158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0" name="Line 20">
              <a:extLst>
                <a:ext uri="{FF2B5EF4-FFF2-40B4-BE49-F238E27FC236}">
                  <a16:creationId xmlns:a16="http://schemas.microsoft.com/office/drawing/2014/main" id="{C1593BCA-3E4B-497A-A01C-C08A9B19FAA0}"/>
                </a:ext>
              </a:extLst>
            </p:cNvPr>
            <p:cNvSpPr>
              <a:spLocks noChangeShapeType="1"/>
            </p:cNvSpPr>
            <p:nvPr/>
          </p:nvSpPr>
          <p:spPr bwMode="auto">
            <a:xfrm>
              <a:off x="2422956" y="3258700"/>
              <a:ext cx="0" cy="261938"/>
            </a:xfrm>
            <a:prstGeom prst="line">
              <a:avLst/>
            </a:prstGeom>
            <a:noFill/>
            <a:ln w="158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1" name="Freeform 21">
              <a:extLst>
                <a:ext uri="{FF2B5EF4-FFF2-40B4-BE49-F238E27FC236}">
                  <a16:creationId xmlns:a16="http://schemas.microsoft.com/office/drawing/2014/main" id="{40102BB4-8CE7-4C96-94C4-1C75808E2B7C}"/>
                </a:ext>
              </a:extLst>
            </p:cNvPr>
            <p:cNvSpPr>
              <a:spLocks noChangeArrowheads="1"/>
            </p:cNvSpPr>
            <p:nvPr/>
          </p:nvSpPr>
          <p:spPr bwMode="auto">
            <a:xfrm>
              <a:off x="2373210" y="2973268"/>
              <a:ext cx="99486" cy="9948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5875"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2" name="Line 22">
              <a:extLst>
                <a:ext uri="{FF2B5EF4-FFF2-40B4-BE49-F238E27FC236}">
                  <a16:creationId xmlns:a16="http://schemas.microsoft.com/office/drawing/2014/main" id="{55A7D38D-6383-459F-96BF-A6206433892C}"/>
                </a:ext>
              </a:extLst>
            </p:cNvPr>
            <p:cNvSpPr>
              <a:spLocks noChangeShapeType="1"/>
            </p:cNvSpPr>
            <p:nvPr/>
          </p:nvSpPr>
          <p:spPr bwMode="auto">
            <a:xfrm>
              <a:off x="919596" y="2843415"/>
              <a:ext cx="3006714" cy="0"/>
            </a:xfrm>
            <a:prstGeom prst="line">
              <a:avLst/>
            </a:prstGeom>
            <a:noFill/>
            <a:ln w="158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113" name="Group 112">
              <a:extLst>
                <a:ext uri="{FF2B5EF4-FFF2-40B4-BE49-F238E27FC236}">
                  <a16:creationId xmlns:a16="http://schemas.microsoft.com/office/drawing/2014/main" id="{6BB07B32-578B-4DE9-BB63-CC616C2B87A3}"/>
                </a:ext>
              </a:extLst>
            </p:cNvPr>
            <p:cNvGrpSpPr/>
            <p:nvPr/>
          </p:nvGrpSpPr>
          <p:grpSpPr>
            <a:xfrm>
              <a:off x="2672424" y="1614376"/>
              <a:ext cx="926769" cy="783035"/>
              <a:chOff x="2814465" y="1249743"/>
              <a:chExt cx="784728" cy="783035"/>
            </a:xfrm>
          </p:grpSpPr>
          <p:sp>
            <p:nvSpPr>
              <p:cNvPr id="118" name="Line 26">
                <a:extLst>
                  <a:ext uri="{FF2B5EF4-FFF2-40B4-BE49-F238E27FC236}">
                    <a16:creationId xmlns:a16="http://schemas.microsoft.com/office/drawing/2014/main" id="{EE644C59-D7CA-4402-A224-811592FA979C}"/>
                  </a:ext>
                </a:extLst>
              </p:cNvPr>
              <p:cNvSpPr>
                <a:spLocks noChangeShapeType="1"/>
              </p:cNvSpPr>
              <p:nvPr/>
            </p:nvSpPr>
            <p:spPr bwMode="auto">
              <a:xfrm>
                <a:off x="2814465" y="1249743"/>
                <a:ext cx="784728" cy="0"/>
              </a:xfrm>
              <a:prstGeom prst="line">
                <a:avLst/>
              </a:prstGeom>
              <a:noFill/>
              <a:ln w="158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19" name="Line 27">
                <a:extLst>
                  <a:ext uri="{FF2B5EF4-FFF2-40B4-BE49-F238E27FC236}">
                    <a16:creationId xmlns:a16="http://schemas.microsoft.com/office/drawing/2014/main" id="{4A0FAE65-6062-47D8-8E2A-464BF7498E3C}"/>
                  </a:ext>
                </a:extLst>
              </p:cNvPr>
              <p:cNvSpPr>
                <a:spLocks noChangeShapeType="1"/>
              </p:cNvSpPr>
              <p:nvPr/>
            </p:nvSpPr>
            <p:spPr bwMode="auto">
              <a:xfrm flipV="1">
                <a:off x="2814465" y="1641261"/>
                <a:ext cx="784728" cy="0"/>
              </a:xfrm>
              <a:prstGeom prst="line">
                <a:avLst/>
              </a:prstGeom>
              <a:noFill/>
              <a:ln w="158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0" name="Line 28">
                <a:extLst>
                  <a:ext uri="{FF2B5EF4-FFF2-40B4-BE49-F238E27FC236}">
                    <a16:creationId xmlns:a16="http://schemas.microsoft.com/office/drawing/2014/main" id="{BC6A8E8A-A67B-494B-A858-81147BB1387E}"/>
                  </a:ext>
                </a:extLst>
              </p:cNvPr>
              <p:cNvSpPr>
                <a:spLocks noChangeShapeType="1"/>
              </p:cNvSpPr>
              <p:nvPr/>
            </p:nvSpPr>
            <p:spPr bwMode="auto">
              <a:xfrm>
                <a:off x="2814465" y="2032778"/>
                <a:ext cx="784728" cy="0"/>
              </a:xfrm>
              <a:prstGeom prst="line">
                <a:avLst/>
              </a:prstGeom>
              <a:noFill/>
              <a:ln w="158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14" name="Group 113">
              <a:extLst>
                <a:ext uri="{FF2B5EF4-FFF2-40B4-BE49-F238E27FC236}">
                  <a16:creationId xmlns:a16="http://schemas.microsoft.com/office/drawing/2014/main" id="{60DDF902-3A80-408E-B2E6-3BAFA950D7C5}"/>
                </a:ext>
              </a:extLst>
            </p:cNvPr>
            <p:cNvGrpSpPr/>
            <p:nvPr/>
          </p:nvGrpSpPr>
          <p:grpSpPr>
            <a:xfrm>
              <a:off x="1224028" y="1407936"/>
              <a:ext cx="1177484" cy="1177484"/>
              <a:chOff x="222829" y="1122100"/>
              <a:chExt cx="1306361" cy="1306361"/>
            </a:xfrm>
          </p:grpSpPr>
          <p:sp>
            <p:nvSpPr>
              <p:cNvPr id="115" name="Oval 114">
                <a:extLst>
                  <a:ext uri="{FF2B5EF4-FFF2-40B4-BE49-F238E27FC236}">
                    <a16:creationId xmlns:a16="http://schemas.microsoft.com/office/drawing/2014/main" id="{155CE67D-0050-4311-8C37-246E9389F6CE}"/>
                  </a:ext>
                </a:extLst>
              </p:cNvPr>
              <p:cNvSpPr/>
              <p:nvPr/>
            </p:nvSpPr>
            <p:spPr bwMode="auto">
              <a:xfrm>
                <a:off x="222829" y="1122100"/>
                <a:ext cx="1306361" cy="1306361"/>
              </a:xfrm>
              <a:prstGeom prst="ellipse">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16" name="Straight Connector 115">
                <a:extLst>
                  <a:ext uri="{FF2B5EF4-FFF2-40B4-BE49-F238E27FC236}">
                    <a16:creationId xmlns:a16="http://schemas.microsoft.com/office/drawing/2014/main" id="{03DCBA21-6977-460B-85C5-B64ADDD9E7B4}"/>
                  </a:ext>
                </a:extLst>
              </p:cNvPr>
              <p:cNvCxnSpPr>
                <a:cxnSpLocks/>
                <a:stCxn id="115" idx="2"/>
                <a:endCxn id="117" idx="1"/>
              </p:cNvCxnSpPr>
              <p:nvPr/>
            </p:nvCxnSpPr>
            <p:spPr>
              <a:xfrm>
                <a:off x="222829" y="1775281"/>
                <a:ext cx="627812"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Diamond 306">
                <a:extLst>
                  <a:ext uri="{FF2B5EF4-FFF2-40B4-BE49-F238E27FC236}">
                    <a16:creationId xmlns:a16="http://schemas.microsoft.com/office/drawing/2014/main" id="{DA1C4D22-E64B-416F-95F9-7BF59461A241}"/>
                  </a:ext>
                </a:extLst>
              </p:cNvPr>
              <p:cNvSpPr/>
              <p:nvPr/>
            </p:nvSpPr>
            <p:spPr bwMode="auto">
              <a:xfrm>
                <a:off x="850641" y="1241106"/>
                <a:ext cx="389434" cy="1068350"/>
              </a:xfrm>
              <a:custGeom>
                <a:avLst/>
                <a:gdLst>
                  <a:gd name="connsiteX0" fmla="*/ 0 w 778868"/>
                  <a:gd name="connsiteY0" fmla="*/ 534175 h 1068350"/>
                  <a:gd name="connsiteX1" fmla="*/ 389434 w 778868"/>
                  <a:gd name="connsiteY1" fmla="*/ 0 h 1068350"/>
                  <a:gd name="connsiteX2" fmla="*/ 778868 w 778868"/>
                  <a:gd name="connsiteY2" fmla="*/ 534175 h 1068350"/>
                  <a:gd name="connsiteX3" fmla="*/ 389434 w 778868"/>
                  <a:gd name="connsiteY3" fmla="*/ 1068350 h 1068350"/>
                  <a:gd name="connsiteX4" fmla="*/ 0 w 778868"/>
                  <a:gd name="connsiteY4" fmla="*/ 534175 h 1068350"/>
                  <a:gd name="connsiteX0" fmla="*/ 778868 w 870308"/>
                  <a:gd name="connsiteY0" fmla="*/ 534175 h 1068350"/>
                  <a:gd name="connsiteX1" fmla="*/ 389434 w 870308"/>
                  <a:gd name="connsiteY1" fmla="*/ 1068350 h 1068350"/>
                  <a:gd name="connsiteX2" fmla="*/ 0 w 870308"/>
                  <a:gd name="connsiteY2" fmla="*/ 534175 h 1068350"/>
                  <a:gd name="connsiteX3" fmla="*/ 389434 w 870308"/>
                  <a:gd name="connsiteY3" fmla="*/ 0 h 1068350"/>
                  <a:gd name="connsiteX4" fmla="*/ 870308 w 870308"/>
                  <a:gd name="connsiteY4" fmla="*/ 625615 h 1068350"/>
                  <a:gd name="connsiteX0" fmla="*/ 389434 w 870308"/>
                  <a:gd name="connsiteY0" fmla="*/ 1068350 h 1068350"/>
                  <a:gd name="connsiteX1" fmla="*/ 0 w 870308"/>
                  <a:gd name="connsiteY1" fmla="*/ 534175 h 1068350"/>
                  <a:gd name="connsiteX2" fmla="*/ 389434 w 870308"/>
                  <a:gd name="connsiteY2" fmla="*/ 0 h 1068350"/>
                  <a:gd name="connsiteX3" fmla="*/ 870308 w 870308"/>
                  <a:gd name="connsiteY3" fmla="*/ 625615 h 1068350"/>
                  <a:gd name="connsiteX0" fmla="*/ 389434 w 389434"/>
                  <a:gd name="connsiteY0" fmla="*/ 1068350 h 1068350"/>
                  <a:gd name="connsiteX1" fmla="*/ 0 w 389434"/>
                  <a:gd name="connsiteY1" fmla="*/ 534175 h 1068350"/>
                  <a:gd name="connsiteX2" fmla="*/ 389434 w 389434"/>
                  <a:gd name="connsiteY2" fmla="*/ 0 h 1068350"/>
                </a:gdLst>
                <a:ahLst/>
                <a:cxnLst>
                  <a:cxn ang="0">
                    <a:pos x="connsiteX0" y="connsiteY0"/>
                  </a:cxn>
                  <a:cxn ang="0">
                    <a:pos x="connsiteX1" y="connsiteY1"/>
                  </a:cxn>
                  <a:cxn ang="0">
                    <a:pos x="connsiteX2" y="connsiteY2"/>
                  </a:cxn>
                </a:cxnLst>
                <a:rect l="l" t="t" r="r" b="b"/>
                <a:pathLst>
                  <a:path w="389434" h="1068350">
                    <a:moveTo>
                      <a:pt x="389434" y="1068350"/>
                    </a:moveTo>
                    <a:lnTo>
                      <a:pt x="0" y="534175"/>
                    </a:lnTo>
                    <a:lnTo>
                      <a:pt x="389434" y="0"/>
                    </a:lnTo>
                  </a:path>
                </a:pathLst>
              </a:cu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21" name="Group 120">
            <a:extLst>
              <a:ext uri="{FF2B5EF4-FFF2-40B4-BE49-F238E27FC236}">
                <a16:creationId xmlns:a16="http://schemas.microsoft.com/office/drawing/2014/main" id="{3DD5A299-3B9B-4956-9FCA-EF6E23E75E98}"/>
              </a:ext>
            </a:extLst>
          </p:cNvPr>
          <p:cNvGrpSpPr/>
          <p:nvPr/>
        </p:nvGrpSpPr>
        <p:grpSpPr>
          <a:xfrm>
            <a:off x="1316054" y="3034872"/>
            <a:ext cx="131746" cy="373746"/>
            <a:chOff x="3975395" y="3659942"/>
            <a:chExt cx="228305" cy="647669"/>
          </a:xfrm>
        </p:grpSpPr>
        <p:grpSp>
          <p:nvGrpSpPr>
            <p:cNvPr id="122" name="Group 121">
              <a:extLst>
                <a:ext uri="{FF2B5EF4-FFF2-40B4-BE49-F238E27FC236}">
                  <a16:creationId xmlns:a16="http://schemas.microsoft.com/office/drawing/2014/main" id="{6EFA2B1B-2FAD-4F93-B7D2-D5DA4BBB94A2}"/>
                </a:ext>
              </a:extLst>
            </p:cNvPr>
            <p:cNvGrpSpPr/>
            <p:nvPr/>
          </p:nvGrpSpPr>
          <p:grpSpPr>
            <a:xfrm>
              <a:off x="3975395" y="3877415"/>
              <a:ext cx="228305" cy="430196"/>
              <a:chOff x="3975395" y="3877415"/>
              <a:chExt cx="1175981" cy="2215904"/>
            </a:xfrm>
          </p:grpSpPr>
          <p:cxnSp>
            <p:nvCxnSpPr>
              <p:cNvPr id="130" name="Straight Connector 129">
                <a:extLst>
                  <a:ext uri="{FF2B5EF4-FFF2-40B4-BE49-F238E27FC236}">
                    <a16:creationId xmlns:a16="http://schemas.microsoft.com/office/drawing/2014/main" id="{359CD70A-3C13-47A0-9822-5198366134FF}"/>
                  </a:ext>
                </a:extLst>
              </p:cNvPr>
              <p:cNvCxnSpPr>
                <a:cxnSpLocks/>
              </p:cNvCxnSpPr>
              <p:nvPr/>
            </p:nvCxnSpPr>
            <p:spPr>
              <a:xfrm flipH="1">
                <a:off x="3975395" y="3877415"/>
                <a:ext cx="408329" cy="221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FCF6DA-55FA-46B1-9B60-B9EFE6FE237F}"/>
                  </a:ext>
                </a:extLst>
              </p:cNvPr>
              <p:cNvCxnSpPr>
                <a:cxnSpLocks/>
              </p:cNvCxnSpPr>
              <p:nvPr/>
            </p:nvCxnSpPr>
            <p:spPr>
              <a:xfrm>
                <a:off x="4743047" y="3877415"/>
                <a:ext cx="408329" cy="221590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0A6C97D-E620-47E1-87BD-4EAC0E000F84}"/>
                  </a:ext>
                </a:extLst>
              </p:cNvPr>
              <p:cNvCxnSpPr>
                <a:cxnSpLocks/>
              </p:cNvCxnSpPr>
              <p:nvPr/>
            </p:nvCxnSpPr>
            <p:spPr>
              <a:xfrm>
                <a:off x="4382623" y="3916304"/>
                <a:ext cx="460612" cy="460611"/>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4EC8AB5-EEB5-4E7C-8BED-A77AA4D29E38}"/>
                  </a:ext>
                </a:extLst>
              </p:cNvPr>
              <p:cNvCxnSpPr>
                <a:cxnSpLocks/>
              </p:cNvCxnSpPr>
              <p:nvPr/>
            </p:nvCxnSpPr>
            <p:spPr>
              <a:xfrm flipH="1">
                <a:off x="4280039" y="3916304"/>
                <a:ext cx="460611" cy="460611"/>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B4606B9-5346-4F7D-B64C-BB696772A3EF}"/>
                  </a:ext>
                </a:extLst>
              </p:cNvPr>
              <p:cNvCxnSpPr>
                <a:cxnSpLocks/>
              </p:cNvCxnSpPr>
              <p:nvPr/>
            </p:nvCxnSpPr>
            <p:spPr>
              <a:xfrm>
                <a:off x="4291488" y="4373782"/>
                <a:ext cx="610885" cy="41026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1A813EB-B0A7-418A-8229-CAC1E4D5E2F7}"/>
                  </a:ext>
                </a:extLst>
              </p:cNvPr>
              <p:cNvCxnSpPr>
                <a:cxnSpLocks/>
              </p:cNvCxnSpPr>
              <p:nvPr/>
            </p:nvCxnSpPr>
            <p:spPr>
              <a:xfrm flipH="1">
                <a:off x="4220903" y="4373782"/>
                <a:ext cx="610885" cy="41026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4032DA7-7996-4361-9A97-615EE3D87806}"/>
                  </a:ext>
                </a:extLst>
              </p:cNvPr>
              <p:cNvCxnSpPr>
                <a:cxnSpLocks/>
              </p:cNvCxnSpPr>
              <p:nvPr/>
            </p:nvCxnSpPr>
            <p:spPr>
              <a:xfrm>
                <a:off x="4224891" y="4784047"/>
                <a:ext cx="790265" cy="53073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24A286-32DE-436C-B665-562D42B855D8}"/>
                  </a:ext>
                </a:extLst>
              </p:cNvPr>
              <p:cNvCxnSpPr>
                <a:cxnSpLocks/>
              </p:cNvCxnSpPr>
              <p:nvPr/>
            </p:nvCxnSpPr>
            <p:spPr>
              <a:xfrm flipH="1">
                <a:off x="4108120" y="4784047"/>
                <a:ext cx="790264" cy="530734"/>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F47F53D-AC24-4D27-94EA-8BD521B749E8}"/>
                  </a:ext>
                </a:extLst>
              </p:cNvPr>
              <p:cNvCxnSpPr>
                <a:cxnSpLocks/>
              </p:cNvCxnSpPr>
              <p:nvPr/>
            </p:nvCxnSpPr>
            <p:spPr>
              <a:xfrm>
                <a:off x="4108120" y="5296707"/>
                <a:ext cx="1024494" cy="688038"/>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4538C1E-AAFC-4099-859C-6F70A5224C3C}"/>
                  </a:ext>
                </a:extLst>
              </p:cNvPr>
              <p:cNvCxnSpPr>
                <a:cxnSpLocks/>
              </p:cNvCxnSpPr>
              <p:nvPr/>
            </p:nvCxnSpPr>
            <p:spPr>
              <a:xfrm flipH="1">
                <a:off x="4000598" y="5296707"/>
                <a:ext cx="1014558" cy="68136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1F63D3F-57B9-42CD-B5D7-09C314B19F1E}"/>
                  </a:ext>
                </a:extLst>
              </p:cNvPr>
              <p:cNvCxnSpPr/>
              <p:nvPr/>
            </p:nvCxnSpPr>
            <p:spPr>
              <a:xfrm>
                <a:off x="4383724" y="3916304"/>
                <a:ext cx="35932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0BDD1E7-B6E8-4389-AFBD-A0C0DF025CFF}"/>
                  </a:ext>
                </a:extLst>
              </p:cNvPr>
              <p:cNvCxnSpPr>
                <a:cxnSpLocks/>
              </p:cNvCxnSpPr>
              <p:nvPr/>
            </p:nvCxnSpPr>
            <p:spPr>
              <a:xfrm>
                <a:off x="4000598" y="5973362"/>
                <a:ext cx="115077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A760B24-31E4-468A-9D75-0377F4E24C2F}"/>
                </a:ext>
              </a:extLst>
            </p:cNvPr>
            <p:cNvGrpSpPr/>
            <p:nvPr/>
          </p:nvGrpSpPr>
          <p:grpSpPr>
            <a:xfrm>
              <a:off x="3989454" y="3659942"/>
              <a:ext cx="200186" cy="220768"/>
              <a:chOff x="4260008" y="3181090"/>
              <a:chExt cx="366645" cy="406200"/>
            </a:xfrm>
          </p:grpSpPr>
          <p:grpSp>
            <p:nvGrpSpPr>
              <p:cNvPr id="124" name="Group 123">
                <a:extLst>
                  <a:ext uri="{FF2B5EF4-FFF2-40B4-BE49-F238E27FC236}">
                    <a16:creationId xmlns:a16="http://schemas.microsoft.com/office/drawing/2014/main" id="{C769BA69-DBD7-4D3C-AF7B-ECB849DC2934}"/>
                  </a:ext>
                </a:extLst>
              </p:cNvPr>
              <p:cNvGrpSpPr/>
              <p:nvPr/>
            </p:nvGrpSpPr>
            <p:grpSpPr>
              <a:xfrm>
                <a:off x="4292428" y="3181090"/>
                <a:ext cx="334225" cy="406200"/>
                <a:chOff x="5863771" y="4270829"/>
                <a:chExt cx="1334406" cy="1621771"/>
              </a:xfrm>
            </p:grpSpPr>
            <p:sp>
              <p:nvSpPr>
                <p:cNvPr id="128" name="Freeform: Shape 127">
                  <a:extLst>
                    <a:ext uri="{FF2B5EF4-FFF2-40B4-BE49-F238E27FC236}">
                      <a16:creationId xmlns:a16="http://schemas.microsoft.com/office/drawing/2014/main" id="{A47FBB5E-8714-48D7-AE41-31F3D7178363}"/>
                    </a:ext>
                  </a:extLst>
                </p:cNvPr>
                <p:cNvSpPr/>
                <p:nvPr/>
              </p:nvSpPr>
              <p:spPr bwMode="auto">
                <a:xfrm>
                  <a:off x="5863771" y="4270829"/>
                  <a:ext cx="602606" cy="1621770"/>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Lst>
                  <a:ahLst/>
                  <a:cxnLst>
                    <a:cxn ang="0">
                      <a:pos x="connsiteX0" y="connsiteY0"/>
                    </a:cxn>
                    <a:cxn ang="0">
                      <a:pos x="connsiteX1" y="connsiteY1"/>
                    </a:cxn>
                    <a:cxn ang="0">
                      <a:pos x="connsiteX2" y="connsiteY2"/>
                    </a:cxn>
                  </a:cxnLst>
                  <a:rect l="l" t="t" r="r" b="b"/>
                  <a:pathLst>
                    <a:path w="602606" h="1629228">
                      <a:moveTo>
                        <a:pt x="602343" y="1629228"/>
                      </a:moveTo>
                      <a:cubicBezTo>
                        <a:pt x="605366" y="1256997"/>
                        <a:pt x="583897" y="801762"/>
                        <a:pt x="457654" y="528863"/>
                      </a:cubicBezTo>
                      <a:cubicBezTo>
                        <a:pt x="331411" y="255964"/>
                        <a:pt x="72722" y="56091"/>
                        <a:pt x="0" y="0"/>
                      </a:cubicBezTo>
                    </a:path>
                  </a:pathLst>
                </a:custGeom>
                <a:noFill/>
                <a:ln w="15875" cap="rnd">
                  <a:solidFill>
                    <a:schemeClr val="tx1"/>
                  </a:solidFill>
                  <a:miter lim="800000"/>
                  <a:headEnd/>
                  <a:tailEnd type="non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4840219-4500-4688-93C9-05CE4730F8A1}"/>
                    </a:ext>
                  </a:extLst>
                </p:cNvPr>
                <p:cNvSpPr/>
                <p:nvPr/>
              </p:nvSpPr>
              <p:spPr bwMode="auto">
                <a:xfrm flipH="1">
                  <a:off x="6466080" y="4917311"/>
                  <a:ext cx="732097" cy="975289"/>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17"/>
                    <a:gd name="connsiteY0" fmla="*/ 1629228 h 1629228"/>
                    <a:gd name="connsiteX1" fmla="*/ 458779 w 602617"/>
                    <a:gd name="connsiteY1" fmla="*/ 449150 h 1629228"/>
                    <a:gd name="connsiteX2" fmla="*/ 0 w 602617"/>
                    <a:gd name="connsiteY2" fmla="*/ 0 h 1629228"/>
                    <a:gd name="connsiteX0" fmla="*/ 604592 w 604732"/>
                    <a:gd name="connsiteY0" fmla="*/ 1390089 h 1390089"/>
                    <a:gd name="connsiteX1" fmla="*/ 461028 w 604732"/>
                    <a:gd name="connsiteY1" fmla="*/ 210011 h 1390089"/>
                    <a:gd name="connsiteX2" fmla="*/ 0 w 604732"/>
                    <a:gd name="connsiteY2" fmla="*/ 0 h 1390089"/>
                    <a:gd name="connsiteX0" fmla="*/ 604592 w 604732"/>
                    <a:gd name="connsiteY0" fmla="*/ 1395113 h 1395113"/>
                    <a:gd name="connsiteX1" fmla="*/ 461028 w 604732"/>
                    <a:gd name="connsiteY1" fmla="*/ 215035 h 1395113"/>
                    <a:gd name="connsiteX2" fmla="*/ 0 w 604732"/>
                    <a:gd name="connsiteY2" fmla="*/ 5024 h 1395113"/>
                    <a:gd name="connsiteX0" fmla="*/ 604592 w 604742"/>
                    <a:gd name="connsiteY0" fmla="*/ 1392497 h 1392497"/>
                    <a:gd name="connsiteX1" fmla="*/ 464402 w 604742"/>
                    <a:gd name="connsiteY1" fmla="*/ 247415 h 1392497"/>
                    <a:gd name="connsiteX2" fmla="*/ 0 w 604742"/>
                    <a:gd name="connsiteY2" fmla="*/ 2408 h 1392497"/>
                    <a:gd name="connsiteX0" fmla="*/ 604592 w 604908"/>
                    <a:gd name="connsiteY0" fmla="*/ 1391443 h 1391443"/>
                    <a:gd name="connsiteX1" fmla="*/ 464402 w 604908"/>
                    <a:gd name="connsiteY1" fmla="*/ 246361 h 1391443"/>
                    <a:gd name="connsiteX2" fmla="*/ 0 w 604908"/>
                    <a:gd name="connsiteY2" fmla="*/ 1354 h 1391443"/>
                    <a:gd name="connsiteX0" fmla="*/ 604592 w 604719"/>
                    <a:gd name="connsiteY0" fmla="*/ 1393678 h 1393678"/>
                    <a:gd name="connsiteX1" fmla="*/ 430662 w 604719"/>
                    <a:gd name="connsiteY1" fmla="*/ 190270 h 1393678"/>
                    <a:gd name="connsiteX2" fmla="*/ 0 w 604719"/>
                    <a:gd name="connsiteY2" fmla="*/ 3589 h 1393678"/>
                    <a:gd name="connsiteX0" fmla="*/ 604592 w 604719"/>
                    <a:gd name="connsiteY0" fmla="*/ 1393678 h 1393678"/>
                    <a:gd name="connsiteX1" fmla="*/ 430662 w 604719"/>
                    <a:gd name="connsiteY1" fmla="*/ 190270 h 1393678"/>
                    <a:gd name="connsiteX2" fmla="*/ 0 w 604719"/>
                    <a:gd name="connsiteY2" fmla="*/ 3589 h 1393678"/>
                    <a:gd name="connsiteX0" fmla="*/ 604592 w 605017"/>
                    <a:gd name="connsiteY0" fmla="*/ 1393969 h 1393969"/>
                    <a:gd name="connsiteX1" fmla="*/ 430662 w 605017"/>
                    <a:gd name="connsiteY1" fmla="*/ 190561 h 1393969"/>
                    <a:gd name="connsiteX2" fmla="*/ 0 w 605017"/>
                    <a:gd name="connsiteY2" fmla="*/ 3880 h 1393969"/>
                    <a:gd name="connsiteX0" fmla="*/ 604592 w 605100"/>
                    <a:gd name="connsiteY0" fmla="*/ 1393516 h 1393516"/>
                    <a:gd name="connsiteX1" fmla="*/ 430662 w 605100"/>
                    <a:gd name="connsiteY1" fmla="*/ 190108 h 1393516"/>
                    <a:gd name="connsiteX2" fmla="*/ 0 w 605100"/>
                    <a:gd name="connsiteY2" fmla="*/ 3427 h 1393516"/>
                  </a:gdLst>
                  <a:ahLst/>
                  <a:cxnLst>
                    <a:cxn ang="0">
                      <a:pos x="connsiteX0" y="connsiteY0"/>
                    </a:cxn>
                    <a:cxn ang="0">
                      <a:pos x="connsiteX1" y="connsiteY1"/>
                    </a:cxn>
                    <a:cxn ang="0">
                      <a:pos x="connsiteX2" y="connsiteY2"/>
                    </a:cxn>
                  </a:cxnLst>
                  <a:rect l="l" t="t" r="r" b="b"/>
                  <a:pathLst>
                    <a:path w="605100" h="1393516">
                      <a:moveTo>
                        <a:pt x="604592" y="1393516"/>
                      </a:moveTo>
                      <a:cubicBezTo>
                        <a:pt x="607615" y="1021285"/>
                        <a:pt x="602609" y="458338"/>
                        <a:pt x="430662" y="190108"/>
                      </a:cubicBezTo>
                      <a:cubicBezTo>
                        <a:pt x="309714" y="1434"/>
                        <a:pt x="101964" y="-8529"/>
                        <a:pt x="0" y="3427"/>
                      </a:cubicBezTo>
                    </a:path>
                  </a:pathLst>
                </a:custGeom>
                <a:noFill/>
                <a:ln w="15875" cap="rnd">
                  <a:solidFill>
                    <a:schemeClr val="tx1"/>
                  </a:solidFill>
                  <a:miter lim="800000"/>
                  <a:headEnd/>
                  <a:tailEnd type="non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768A9EE8-7E2A-4D2E-AD0F-E3618BC144FE}"/>
                  </a:ext>
                </a:extLst>
              </p:cNvPr>
              <p:cNvGrpSpPr/>
              <p:nvPr/>
            </p:nvGrpSpPr>
            <p:grpSpPr>
              <a:xfrm flipH="1">
                <a:off x="4260008" y="3181090"/>
                <a:ext cx="334225" cy="406200"/>
                <a:chOff x="5863771" y="4270829"/>
                <a:chExt cx="1334406" cy="1621771"/>
              </a:xfrm>
            </p:grpSpPr>
            <p:sp>
              <p:nvSpPr>
                <p:cNvPr id="126" name="Freeform: Shape 125">
                  <a:extLst>
                    <a:ext uri="{FF2B5EF4-FFF2-40B4-BE49-F238E27FC236}">
                      <a16:creationId xmlns:a16="http://schemas.microsoft.com/office/drawing/2014/main" id="{10B8BC3B-719A-4872-93A5-6410C02E6B86}"/>
                    </a:ext>
                  </a:extLst>
                </p:cNvPr>
                <p:cNvSpPr/>
                <p:nvPr/>
              </p:nvSpPr>
              <p:spPr bwMode="auto">
                <a:xfrm>
                  <a:off x="5863771" y="4270829"/>
                  <a:ext cx="602606" cy="1621770"/>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Lst>
                  <a:ahLst/>
                  <a:cxnLst>
                    <a:cxn ang="0">
                      <a:pos x="connsiteX0" y="connsiteY0"/>
                    </a:cxn>
                    <a:cxn ang="0">
                      <a:pos x="connsiteX1" y="connsiteY1"/>
                    </a:cxn>
                    <a:cxn ang="0">
                      <a:pos x="connsiteX2" y="connsiteY2"/>
                    </a:cxn>
                  </a:cxnLst>
                  <a:rect l="l" t="t" r="r" b="b"/>
                  <a:pathLst>
                    <a:path w="602606" h="1629228">
                      <a:moveTo>
                        <a:pt x="602343" y="1629228"/>
                      </a:moveTo>
                      <a:cubicBezTo>
                        <a:pt x="605366" y="1256997"/>
                        <a:pt x="583897" y="801762"/>
                        <a:pt x="457654" y="528863"/>
                      </a:cubicBezTo>
                      <a:cubicBezTo>
                        <a:pt x="331411" y="255964"/>
                        <a:pt x="72722" y="56091"/>
                        <a:pt x="0" y="0"/>
                      </a:cubicBezTo>
                    </a:path>
                  </a:pathLst>
                </a:custGeom>
                <a:noFill/>
                <a:ln w="15875" cap="rnd">
                  <a:solidFill>
                    <a:schemeClr val="tx1"/>
                  </a:solidFill>
                  <a:miter lim="800000"/>
                  <a:headEnd/>
                  <a:tailEnd type="non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32347771-F271-4167-9AF5-D1319B22AEDC}"/>
                    </a:ext>
                  </a:extLst>
                </p:cNvPr>
                <p:cNvSpPr/>
                <p:nvPr/>
              </p:nvSpPr>
              <p:spPr bwMode="auto">
                <a:xfrm flipH="1">
                  <a:off x="6466080" y="4917311"/>
                  <a:ext cx="732097" cy="975289"/>
                </a:xfrm>
                <a:custGeom>
                  <a:avLst/>
                  <a:gdLst>
                    <a:gd name="connsiteX0" fmla="*/ 602343 w 603376"/>
                    <a:gd name="connsiteY0" fmla="*/ 1629228 h 1629228"/>
                    <a:gd name="connsiteX1" fmla="*/ 508000 w 603376"/>
                    <a:gd name="connsiteY1" fmla="*/ 613228 h 1629228"/>
                    <a:gd name="connsiteX2" fmla="*/ 0 w 603376"/>
                    <a:gd name="connsiteY2" fmla="*/ 0 h 1629228"/>
                    <a:gd name="connsiteX0" fmla="*/ 602343 w 602640"/>
                    <a:gd name="connsiteY0" fmla="*/ 1629228 h 1629228"/>
                    <a:gd name="connsiteX1" fmla="*/ 486229 w 602640"/>
                    <a:gd name="connsiteY1" fmla="*/ 598260 h 1629228"/>
                    <a:gd name="connsiteX2" fmla="*/ 0 w 602640"/>
                    <a:gd name="connsiteY2" fmla="*/ 0 h 1629228"/>
                    <a:gd name="connsiteX0" fmla="*/ 602343 w 603570"/>
                    <a:gd name="connsiteY0" fmla="*/ 1629228 h 1629228"/>
                    <a:gd name="connsiteX1" fmla="*/ 486229 w 603570"/>
                    <a:gd name="connsiteY1" fmla="*/ 598260 h 1629228"/>
                    <a:gd name="connsiteX2" fmla="*/ 0 w 603570"/>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06"/>
                    <a:gd name="connsiteY0" fmla="*/ 1629228 h 1629228"/>
                    <a:gd name="connsiteX1" fmla="*/ 457654 w 602606"/>
                    <a:gd name="connsiteY1" fmla="*/ 528863 h 1629228"/>
                    <a:gd name="connsiteX2" fmla="*/ 0 w 602606"/>
                    <a:gd name="connsiteY2" fmla="*/ 0 h 1629228"/>
                    <a:gd name="connsiteX0" fmla="*/ 602343 w 602617"/>
                    <a:gd name="connsiteY0" fmla="*/ 1629228 h 1629228"/>
                    <a:gd name="connsiteX1" fmla="*/ 458779 w 602617"/>
                    <a:gd name="connsiteY1" fmla="*/ 449150 h 1629228"/>
                    <a:gd name="connsiteX2" fmla="*/ 0 w 602617"/>
                    <a:gd name="connsiteY2" fmla="*/ 0 h 1629228"/>
                    <a:gd name="connsiteX0" fmla="*/ 604592 w 604732"/>
                    <a:gd name="connsiteY0" fmla="*/ 1390089 h 1390089"/>
                    <a:gd name="connsiteX1" fmla="*/ 461028 w 604732"/>
                    <a:gd name="connsiteY1" fmla="*/ 210011 h 1390089"/>
                    <a:gd name="connsiteX2" fmla="*/ 0 w 604732"/>
                    <a:gd name="connsiteY2" fmla="*/ 0 h 1390089"/>
                    <a:gd name="connsiteX0" fmla="*/ 604592 w 604732"/>
                    <a:gd name="connsiteY0" fmla="*/ 1395113 h 1395113"/>
                    <a:gd name="connsiteX1" fmla="*/ 461028 w 604732"/>
                    <a:gd name="connsiteY1" fmla="*/ 215035 h 1395113"/>
                    <a:gd name="connsiteX2" fmla="*/ 0 w 604732"/>
                    <a:gd name="connsiteY2" fmla="*/ 5024 h 1395113"/>
                    <a:gd name="connsiteX0" fmla="*/ 604592 w 604742"/>
                    <a:gd name="connsiteY0" fmla="*/ 1392497 h 1392497"/>
                    <a:gd name="connsiteX1" fmla="*/ 464402 w 604742"/>
                    <a:gd name="connsiteY1" fmla="*/ 247415 h 1392497"/>
                    <a:gd name="connsiteX2" fmla="*/ 0 w 604742"/>
                    <a:gd name="connsiteY2" fmla="*/ 2408 h 1392497"/>
                    <a:gd name="connsiteX0" fmla="*/ 604592 w 604908"/>
                    <a:gd name="connsiteY0" fmla="*/ 1391443 h 1391443"/>
                    <a:gd name="connsiteX1" fmla="*/ 464402 w 604908"/>
                    <a:gd name="connsiteY1" fmla="*/ 246361 h 1391443"/>
                    <a:gd name="connsiteX2" fmla="*/ 0 w 604908"/>
                    <a:gd name="connsiteY2" fmla="*/ 1354 h 1391443"/>
                    <a:gd name="connsiteX0" fmla="*/ 604592 w 604719"/>
                    <a:gd name="connsiteY0" fmla="*/ 1393678 h 1393678"/>
                    <a:gd name="connsiteX1" fmla="*/ 430662 w 604719"/>
                    <a:gd name="connsiteY1" fmla="*/ 190270 h 1393678"/>
                    <a:gd name="connsiteX2" fmla="*/ 0 w 604719"/>
                    <a:gd name="connsiteY2" fmla="*/ 3589 h 1393678"/>
                    <a:gd name="connsiteX0" fmla="*/ 604592 w 604719"/>
                    <a:gd name="connsiteY0" fmla="*/ 1393678 h 1393678"/>
                    <a:gd name="connsiteX1" fmla="*/ 430662 w 604719"/>
                    <a:gd name="connsiteY1" fmla="*/ 190270 h 1393678"/>
                    <a:gd name="connsiteX2" fmla="*/ 0 w 604719"/>
                    <a:gd name="connsiteY2" fmla="*/ 3589 h 1393678"/>
                    <a:gd name="connsiteX0" fmla="*/ 604592 w 605017"/>
                    <a:gd name="connsiteY0" fmla="*/ 1393969 h 1393969"/>
                    <a:gd name="connsiteX1" fmla="*/ 430662 w 605017"/>
                    <a:gd name="connsiteY1" fmla="*/ 190561 h 1393969"/>
                    <a:gd name="connsiteX2" fmla="*/ 0 w 605017"/>
                    <a:gd name="connsiteY2" fmla="*/ 3880 h 1393969"/>
                    <a:gd name="connsiteX0" fmla="*/ 604592 w 605100"/>
                    <a:gd name="connsiteY0" fmla="*/ 1393516 h 1393516"/>
                    <a:gd name="connsiteX1" fmla="*/ 430662 w 605100"/>
                    <a:gd name="connsiteY1" fmla="*/ 190108 h 1393516"/>
                    <a:gd name="connsiteX2" fmla="*/ 0 w 605100"/>
                    <a:gd name="connsiteY2" fmla="*/ 3427 h 1393516"/>
                  </a:gdLst>
                  <a:ahLst/>
                  <a:cxnLst>
                    <a:cxn ang="0">
                      <a:pos x="connsiteX0" y="connsiteY0"/>
                    </a:cxn>
                    <a:cxn ang="0">
                      <a:pos x="connsiteX1" y="connsiteY1"/>
                    </a:cxn>
                    <a:cxn ang="0">
                      <a:pos x="connsiteX2" y="connsiteY2"/>
                    </a:cxn>
                  </a:cxnLst>
                  <a:rect l="l" t="t" r="r" b="b"/>
                  <a:pathLst>
                    <a:path w="605100" h="1393516">
                      <a:moveTo>
                        <a:pt x="604592" y="1393516"/>
                      </a:moveTo>
                      <a:cubicBezTo>
                        <a:pt x="607615" y="1021285"/>
                        <a:pt x="602609" y="458338"/>
                        <a:pt x="430662" y="190108"/>
                      </a:cubicBezTo>
                      <a:cubicBezTo>
                        <a:pt x="309714" y="1434"/>
                        <a:pt x="101964" y="-8529"/>
                        <a:pt x="0" y="3427"/>
                      </a:cubicBezTo>
                    </a:path>
                  </a:pathLst>
                </a:custGeom>
                <a:noFill/>
                <a:ln w="15875" cap="rnd">
                  <a:solidFill>
                    <a:schemeClr val="tx1"/>
                  </a:solidFill>
                  <a:miter lim="800000"/>
                  <a:headEnd/>
                  <a:tailEnd type="none"/>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42" name="Group 141">
            <a:extLst>
              <a:ext uri="{FF2B5EF4-FFF2-40B4-BE49-F238E27FC236}">
                <a16:creationId xmlns:a16="http://schemas.microsoft.com/office/drawing/2014/main" id="{7C677955-B717-4AF6-B4F9-F72BEA16A65C}"/>
              </a:ext>
            </a:extLst>
          </p:cNvPr>
          <p:cNvGrpSpPr/>
          <p:nvPr/>
        </p:nvGrpSpPr>
        <p:grpSpPr>
          <a:xfrm>
            <a:off x="3586152" y="3058499"/>
            <a:ext cx="315870" cy="326492"/>
            <a:chOff x="6175919" y="4051028"/>
            <a:chExt cx="248788" cy="257154"/>
          </a:xfrm>
        </p:grpSpPr>
        <p:sp>
          <p:nvSpPr>
            <p:cNvPr id="143" name="Freeform: Shape 526">
              <a:extLst>
                <a:ext uri="{FF2B5EF4-FFF2-40B4-BE49-F238E27FC236}">
                  <a16:creationId xmlns:a16="http://schemas.microsoft.com/office/drawing/2014/main" id="{F870DA62-18C4-41A6-9C6A-76B9817A4F44}"/>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527">
              <a:extLst>
                <a:ext uri="{FF2B5EF4-FFF2-40B4-BE49-F238E27FC236}">
                  <a16:creationId xmlns:a16="http://schemas.microsoft.com/office/drawing/2014/main" id="{1BFC8488-E11A-4BE3-B23F-6EAAB18F9905}"/>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529">
              <a:extLst>
                <a:ext uri="{FF2B5EF4-FFF2-40B4-BE49-F238E27FC236}">
                  <a16:creationId xmlns:a16="http://schemas.microsoft.com/office/drawing/2014/main" id="{4FEDF2A5-ED49-40C4-8338-B8233389110D}"/>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Freeform: Shape 530">
              <a:extLst>
                <a:ext uri="{FF2B5EF4-FFF2-40B4-BE49-F238E27FC236}">
                  <a16:creationId xmlns:a16="http://schemas.microsoft.com/office/drawing/2014/main" id="{20337B61-2501-4CFA-8D33-FB57618576CD}"/>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Freeform: Shape 531">
              <a:extLst>
                <a:ext uri="{FF2B5EF4-FFF2-40B4-BE49-F238E27FC236}">
                  <a16:creationId xmlns:a16="http://schemas.microsoft.com/office/drawing/2014/main" id="{BECC2224-785B-4FF4-92DF-3060D9AC8BE5}"/>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Freeform: Shape 532">
              <a:extLst>
                <a:ext uri="{FF2B5EF4-FFF2-40B4-BE49-F238E27FC236}">
                  <a16:creationId xmlns:a16="http://schemas.microsoft.com/office/drawing/2014/main" id="{DA2F8BC9-F036-4148-8DA1-8210115D6707}"/>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Freeform: Shape 524">
              <a:extLst>
                <a:ext uri="{FF2B5EF4-FFF2-40B4-BE49-F238E27FC236}">
                  <a16:creationId xmlns:a16="http://schemas.microsoft.com/office/drawing/2014/main" id="{C638A50C-6B00-4C70-836B-5D5C91358DC9}"/>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Freeform: Shape 533">
              <a:extLst>
                <a:ext uri="{FF2B5EF4-FFF2-40B4-BE49-F238E27FC236}">
                  <a16:creationId xmlns:a16="http://schemas.microsoft.com/office/drawing/2014/main" id="{8E1F634E-7E12-4B9B-AEC6-620672598DBA}"/>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B32A4011-7B02-4A70-8642-33A4C067B30D}"/>
              </a:ext>
            </a:extLst>
          </p:cNvPr>
          <p:cNvGrpSpPr/>
          <p:nvPr/>
        </p:nvGrpSpPr>
        <p:grpSpPr>
          <a:xfrm>
            <a:off x="5600383" y="3069586"/>
            <a:ext cx="995150" cy="304318"/>
            <a:chOff x="4740633" y="1697461"/>
            <a:chExt cx="1096822" cy="335410"/>
          </a:xfrm>
        </p:grpSpPr>
        <p:sp>
          <p:nvSpPr>
            <p:cNvPr id="206" name="Freeform 13">
              <a:extLst>
                <a:ext uri="{FF2B5EF4-FFF2-40B4-BE49-F238E27FC236}">
                  <a16:creationId xmlns:a16="http://schemas.microsoft.com/office/drawing/2014/main" id="{96F952F0-B096-4722-B1D5-E6596E905568}"/>
                </a:ext>
              </a:extLst>
            </p:cNvPr>
            <p:cNvSpPr>
              <a:spLocks noEditPoints="1"/>
            </p:cNvSpPr>
            <p:nvPr/>
          </p:nvSpPr>
          <p:spPr bwMode="auto">
            <a:xfrm>
              <a:off x="4740633" y="1759459"/>
              <a:ext cx="280699" cy="260648"/>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a:solidFill>
                <a:schemeClr val="tx1"/>
              </a:solidFill>
              <a:miter lim="800000"/>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07" name="Group 206">
              <a:extLst>
                <a:ext uri="{FF2B5EF4-FFF2-40B4-BE49-F238E27FC236}">
                  <a16:creationId xmlns:a16="http://schemas.microsoft.com/office/drawing/2014/main" id="{00B196AB-E1F5-4029-A124-8C8C08693DFD}"/>
                </a:ext>
              </a:extLst>
            </p:cNvPr>
            <p:cNvGrpSpPr/>
            <p:nvPr/>
          </p:nvGrpSpPr>
          <p:grpSpPr>
            <a:xfrm>
              <a:off x="5134665" y="1697461"/>
              <a:ext cx="702790" cy="335410"/>
              <a:chOff x="4225364" y="3598095"/>
              <a:chExt cx="2048239" cy="977534"/>
            </a:xfrm>
          </p:grpSpPr>
          <p:sp useBgFill="1">
            <p:nvSpPr>
              <p:cNvPr id="208" name="Freeform: Shape 13">
                <a:extLst>
                  <a:ext uri="{FF2B5EF4-FFF2-40B4-BE49-F238E27FC236}">
                    <a16:creationId xmlns:a16="http://schemas.microsoft.com/office/drawing/2014/main" id="{CD164AE5-5E67-4519-B539-18DFCDAF1AE6}"/>
                  </a:ext>
                </a:extLst>
              </p:cNvPr>
              <p:cNvSpPr/>
              <p:nvPr/>
            </p:nvSpPr>
            <p:spPr bwMode="auto">
              <a:xfrm>
                <a:off x="5589038" y="4077324"/>
                <a:ext cx="684565" cy="348986"/>
              </a:xfrm>
              <a:custGeom>
                <a:avLst/>
                <a:gdLst>
                  <a:gd name="connsiteX0" fmla="*/ 0 w 992741"/>
                  <a:gd name="connsiteY0" fmla="*/ 0 h 554101"/>
                  <a:gd name="connsiteX1" fmla="*/ 715690 w 992741"/>
                  <a:gd name="connsiteY1" fmla="*/ 0 h 554101"/>
                  <a:gd name="connsiteX2" fmla="*/ 992741 w 992741"/>
                  <a:gd name="connsiteY2" fmla="*/ 277051 h 554101"/>
                  <a:gd name="connsiteX3" fmla="*/ 992740 w 992741"/>
                  <a:gd name="connsiteY3" fmla="*/ 453293 h 554101"/>
                  <a:gd name="connsiteX4" fmla="*/ 891932 w 992741"/>
                  <a:gd name="connsiteY4" fmla="*/ 554101 h 554101"/>
                  <a:gd name="connsiteX5" fmla="*/ 0 w 992741"/>
                  <a:gd name="connsiteY5" fmla="*/ 554101 h 554101"/>
                  <a:gd name="connsiteX6" fmla="*/ 0 w 992741"/>
                  <a:gd name="connsiteY6" fmla="*/ 0 h 55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2741" h="554101">
                    <a:moveTo>
                      <a:pt x="0" y="0"/>
                    </a:moveTo>
                    <a:lnTo>
                      <a:pt x="715690" y="0"/>
                    </a:lnTo>
                    <a:cubicBezTo>
                      <a:pt x="868701" y="0"/>
                      <a:pt x="992741" y="124040"/>
                      <a:pt x="992741" y="277051"/>
                    </a:cubicBezTo>
                    <a:cubicBezTo>
                      <a:pt x="992741" y="335798"/>
                      <a:pt x="992740" y="394546"/>
                      <a:pt x="992740" y="453293"/>
                    </a:cubicBezTo>
                    <a:cubicBezTo>
                      <a:pt x="992740" y="508968"/>
                      <a:pt x="947607" y="554101"/>
                      <a:pt x="891932" y="554101"/>
                    </a:cubicBezTo>
                    <a:lnTo>
                      <a:pt x="0" y="554101"/>
                    </a:lnTo>
                    <a:lnTo>
                      <a:pt x="0" y="0"/>
                    </a:lnTo>
                    <a:close/>
                  </a:path>
                </a:pathLst>
              </a:custGeom>
              <a:ln w="158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09" name="Oval 208">
                <a:extLst>
                  <a:ext uri="{FF2B5EF4-FFF2-40B4-BE49-F238E27FC236}">
                    <a16:creationId xmlns:a16="http://schemas.microsoft.com/office/drawing/2014/main" id="{A89EF977-ABE2-45EF-A411-C65C7AA92CD8}"/>
                  </a:ext>
                </a:extLst>
              </p:cNvPr>
              <p:cNvSpPr/>
              <p:nvPr/>
            </p:nvSpPr>
            <p:spPr bwMode="auto">
              <a:xfrm>
                <a:off x="5879289" y="4318066"/>
                <a:ext cx="257561" cy="257563"/>
              </a:xfrm>
              <a:prstGeom prst="ellipse">
                <a:avLst/>
              </a:prstGeom>
              <a:ln w="158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35" name="Freeform: Shape 15">
                <a:extLst>
                  <a:ext uri="{FF2B5EF4-FFF2-40B4-BE49-F238E27FC236}">
                    <a16:creationId xmlns:a16="http://schemas.microsoft.com/office/drawing/2014/main" id="{664A8930-274F-4015-B7C0-ADCFF8A06421}"/>
                  </a:ext>
                </a:extLst>
              </p:cNvPr>
              <p:cNvSpPr/>
              <p:nvPr/>
            </p:nvSpPr>
            <p:spPr bwMode="auto">
              <a:xfrm>
                <a:off x="5589038" y="3810641"/>
                <a:ext cx="455393" cy="266682"/>
              </a:xfrm>
              <a:custGeom>
                <a:avLst/>
                <a:gdLst>
                  <a:gd name="connsiteX0" fmla="*/ 0 w 660400"/>
                  <a:gd name="connsiteY0" fmla="*/ 0 h 330051"/>
                  <a:gd name="connsiteX1" fmla="*/ 318734 w 660400"/>
                  <a:gd name="connsiteY1" fmla="*/ 0 h 330051"/>
                  <a:gd name="connsiteX2" fmla="*/ 431800 w 660400"/>
                  <a:gd name="connsiteY2" fmla="*/ 113066 h 330051"/>
                  <a:gd name="connsiteX3" fmla="*/ 431800 w 660400"/>
                  <a:gd name="connsiteY3" fmla="*/ 158438 h 330051"/>
                  <a:gd name="connsiteX4" fmla="*/ 660400 w 660400"/>
                  <a:gd name="connsiteY4" fmla="*/ 158438 h 330051"/>
                  <a:gd name="connsiteX5" fmla="*/ 660400 w 660400"/>
                  <a:gd name="connsiteY5" fmla="*/ 330051 h 330051"/>
                  <a:gd name="connsiteX6" fmla="*/ 431800 w 660400"/>
                  <a:gd name="connsiteY6" fmla="*/ 330051 h 330051"/>
                  <a:gd name="connsiteX7" fmla="*/ 101600 w 660400"/>
                  <a:gd name="connsiteY7" fmla="*/ 330051 h 330051"/>
                  <a:gd name="connsiteX8" fmla="*/ 0 w 660400"/>
                  <a:gd name="connsiteY8" fmla="*/ 330051 h 330051"/>
                  <a:gd name="connsiteX0" fmla="*/ 0 w 660400"/>
                  <a:gd name="connsiteY0" fmla="*/ 0 h 330051"/>
                  <a:gd name="connsiteX1" fmla="*/ 318734 w 660400"/>
                  <a:gd name="connsiteY1" fmla="*/ 0 h 330051"/>
                  <a:gd name="connsiteX2" fmla="*/ 431800 w 660400"/>
                  <a:gd name="connsiteY2" fmla="*/ 113066 h 330051"/>
                  <a:gd name="connsiteX3" fmla="*/ 660400 w 660400"/>
                  <a:gd name="connsiteY3" fmla="*/ 158438 h 330051"/>
                  <a:gd name="connsiteX4" fmla="*/ 660400 w 660400"/>
                  <a:gd name="connsiteY4" fmla="*/ 330051 h 330051"/>
                  <a:gd name="connsiteX5" fmla="*/ 431800 w 660400"/>
                  <a:gd name="connsiteY5" fmla="*/ 330051 h 330051"/>
                  <a:gd name="connsiteX6" fmla="*/ 101600 w 660400"/>
                  <a:gd name="connsiteY6" fmla="*/ 330051 h 330051"/>
                  <a:gd name="connsiteX7" fmla="*/ 0 w 660400"/>
                  <a:gd name="connsiteY7" fmla="*/ 330051 h 330051"/>
                  <a:gd name="connsiteX8" fmla="*/ 0 w 660400"/>
                  <a:gd name="connsiteY8" fmla="*/ 0 h 330051"/>
                  <a:gd name="connsiteX0" fmla="*/ 0 w 660400"/>
                  <a:gd name="connsiteY0" fmla="*/ 0 h 330051"/>
                  <a:gd name="connsiteX1" fmla="*/ 318734 w 660400"/>
                  <a:gd name="connsiteY1" fmla="*/ 0 h 330051"/>
                  <a:gd name="connsiteX2" fmla="*/ 431800 w 660400"/>
                  <a:gd name="connsiteY2" fmla="*/ 113066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0 h 330051"/>
                  <a:gd name="connsiteX1" fmla="*/ 318734 w 660400"/>
                  <a:gd name="connsiteY1" fmla="*/ 0 h 330051"/>
                  <a:gd name="connsiteX2" fmla="*/ 430440 w 660400"/>
                  <a:gd name="connsiteY2" fmla="*/ 70884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0 h 330051"/>
                  <a:gd name="connsiteX1" fmla="*/ 318734 w 660400"/>
                  <a:gd name="connsiteY1" fmla="*/ 0 h 330051"/>
                  <a:gd name="connsiteX2" fmla="*/ 430440 w 660400"/>
                  <a:gd name="connsiteY2" fmla="*/ 70884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0 h 330051"/>
                  <a:gd name="connsiteX1" fmla="*/ 318734 w 660400"/>
                  <a:gd name="connsiteY1" fmla="*/ 0 h 330051"/>
                  <a:gd name="connsiteX2" fmla="*/ 430440 w 660400"/>
                  <a:gd name="connsiteY2" fmla="*/ 70884 h 330051"/>
                  <a:gd name="connsiteX3" fmla="*/ 660400 w 660400"/>
                  <a:gd name="connsiteY3" fmla="*/ 330051 h 330051"/>
                  <a:gd name="connsiteX4" fmla="*/ 431800 w 660400"/>
                  <a:gd name="connsiteY4" fmla="*/ 330051 h 330051"/>
                  <a:gd name="connsiteX5" fmla="*/ 101600 w 660400"/>
                  <a:gd name="connsiteY5" fmla="*/ 330051 h 330051"/>
                  <a:gd name="connsiteX6" fmla="*/ 0 w 660400"/>
                  <a:gd name="connsiteY6" fmla="*/ 330051 h 330051"/>
                  <a:gd name="connsiteX7" fmla="*/ 0 w 660400"/>
                  <a:gd name="connsiteY7" fmla="*/ 0 h 330051"/>
                  <a:gd name="connsiteX0" fmla="*/ 0 w 660400"/>
                  <a:gd name="connsiteY0" fmla="*/ 27291 h 357342"/>
                  <a:gd name="connsiteX1" fmla="*/ 318734 w 660400"/>
                  <a:gd name="connsiteY1" fmla="*/ 27291 h 357342"/>
                  <a:gd name="connsiteX2" fmla="*/ 430440 w 660400"/>
                  <a:gd name="connsiteY2" fmla="*/ 98175 h 357342"/>
                  <a:gd name="connsiteX3" fmla="*/ 660400 w 660400"/>
                  <a:gd name="connsiteY3" fmla="*/ 357342 h 357342"/>
                  <a:gd name="connsiteX4" fmla="*/ 431800 w 660400"/>
                  <a:gd name="connsiteY4" fmla="*/ 357342 h 357342"/>
                  <a:gd name="connsiteX5" fmla="*/ 101600 w 660400"/>
                  <a:gd name="connsiteY5" fmla="*/ 357342 h 357342"/>
                  <a:gd name="connsiteX6" fmla="*/ 0 w 660400"/>
                  <a:gd name="connsiteY6" fmla="*/ 357342 h 357342"/>
                  <a:gd name="connsiteX7" fmla="*/ 0 w 660400"/>
                  <a:gd name="connsiteY7" fmla="*/ 27291 h 357342"/>
                  <a:gd name="connsiteX0" fmla="*/ 0 w 660400"/>
                  <a:gd name="connsiteY0" fmla="*/ 5710 h 335761"/>
                  <a:gd name="connsiteX1" fmla="*/ 318734 w 660400"/>
                  <a:gd name="connsiteY1" fmla="*/ 5710 h 335761"/>
                  <a:gd name="connsiteX2" fmla="*/ 430440 w 660400"/>
                  <a:gd name="connsiteY2" fmla="*/ 76594 h 335761"/>
                  <a:gd name="connsiteX3" fmla="*/ 660400 w 660400"/>
                  <a:gd name="connsiteY3" fmla="*/ 335761 h 335761"/>
                  <a:gd name="connsiteX4" fmla="*/ 431800 w 660400"/>
                  <a:gd name="connsiteY4" fmla="*/ 335761 h 335761"/>
                  <a:gd name="connsiteX5" fmla="*/ 101600 w 660400"/>
                  <a:gd name="connsiteY5" fmla="*/ 335761 h 335761"/>
                  <a:gd name="connsiteX6" fmla="*/ 0 w 660400"/>
                  <a:gd name="connsiteY6" fmla="*/ 335761 h 335761"/>
                  <a:gd name="connsiteX7" fmla="*/ 0 w 660400"/>
                  <a:gd name="connsiteY7" fmla="*/ 5710 h 335761"/>
                  <a:gd name="connsiteX0" fmla="*/ 0 w 660400"/>
                  <a:gd name="connsiteY0" fmla="*/ 2724 h 332775"/>
                  <a:gd name="connsiteX1" fmla="*/ 318734 w 660400"/>
                  <a:gd name="connsiteY1" fmla="*/ 2724 h 332775"/>
                  <a:gd name="connsiteX2" fmla="*/ 430440 w 660400"/>
                  <a:gd name="connsiteY2" fmla="*/ 73608 h 332775"/>
                  <a:gd name="connsiteX3" fmla="*/ 660400 w 660400"/>
                  <a:gd name="connsiteY3" fmla="*/ 332775 h 332775"/>
                  <a:gd name="connsiteX4" fmla="*/ 431800 w 660400"/>
                  <a:gd name="connsiteY4" fmla="*/ 332775 h 332775"/>
                  <a:gd name="connsiteX5" fmla="*/ 101600 w 660400"/>
                  <a:gd name="connsiteY5" fmla="*/ 332775 h 332775"/>
                  <a:gd name="connsiteX6" fmla="*/ 0 w 660400"/>
                  <a:gd name="connsiteY6" fmla="*/ 332775 h 332775"/>
                  <a:gd name="connsiteX7" fmla="*/ 0 w 660400"/>
                  <a:gd name="connsiteY7" fmla="*/ 2724 h 332775"/>
                  <a:gd name="connsiteX0" fmla="*/ 0 w 660400"/>
                  <a:gd name="connsiteY0" fmla="*/ 1098 h 331149"/>
                  <a:gd name="connsiteX1" fmla="*/ 318734 w 660400"/>
                  <a:gd name="connsiteY1" fmla="*/ 1098 h 331149"/>
                  <a:gd name="connsiteX2" fmla="*/ 430440 w 660400"/>
                  <a:gd name="connsiteY2" fmla="*/ 71982 h 331149"/>
                  <a:gd name="connsiteX3" fmla="*/ 660400 w 660400"/>
                  <a:gd name="connsiteY3" fmla="*/ 331149 h 331149"/>
                  <a:gd name="connsiteX4" fmla="*/ 431800 w 660400"/>
                  <a:gd name="connsiteY4" fmla="*/ 331149 h 331149"/>
                  <a:gd name="connsiteX5" fmla="*/ 101600 w 660400"/>
                  <a:gd name="connsiteY5" fmla="*/ 331149 h 331149"/>
                  <a:gd name="connsiteX6" fmla="*/ 0 w 660400"/>
                  <a:gd name="connsiteY6" fmla="*/ 331149 h 331149"/>
                  <a:gd name="connsiteX7" fmla="*/ 0 w 660400"/>
                  <a:gd name="connsiteY7" fmla="*/ 1098 h 33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331149">
                    <a:moveTo>
                      <a:pt x="0" y="1098"/>
                    </a:moveTo>
                    <a:cubicBezTo>
                      <a:pt x="91222" y="-843"/>
                      <a:pt x="240036" y="204"/>
                      <a:pt x="318734" y="1098"/>
                    </a:cubicBezTo>
                    <a:cubicBezTo>
                      <a:pt x="366800" y="1644"/>
                      <a:pt x="373496" y="16974"/>
                      <a:pt x="430440" y="71982"/>
                    </a:cubicBezTo>
                    <a:lnTo>
                      <a:pt x="660400" y="331149"/>
                    </a:lnTo>
                    <a:lnTo>
                      <a:pt x="431800" y="331149"/>
                    </a:lnTo>
                    <a:lnTo>
                      <a:pt x="101600" y="331149"/>
                    </a:lnTo>
                    <a:lnTo>
                      <a:pt x="0" y="331149"/>
                    </a:lnTo>
                    <a:lnTo>
                      <a:pt x="0" y="1098"/>
                    </a:lnTo>
                    <a:close/>
                  </a:path>
                </a:pathLst>
              </a:custGeom>
              <a:ln w="158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36" name="Rectangle: Single Corner Rounded 16">
                <a:extLst>
                  <a:ext uri="{FF2B5EF4-FFF2-40B4-BE49-F238E27FC236}">
                    <a16:creationId xmlns:a16="http://schemas.microsoft.com/office/drawing/2014/main" id="{CEB4F46E-5123-4812-9750-8BEDF7410F86}"/>
                  </a:ext>
                </a:extLst>
              </p:cNvPr>
              <p:cNvSpPr/>
              <p:nvPr/>
            </p:nvSpPr>
            <p:spPr bwMode="auto">
              <a:xfrm>
                <a:off x="4225364" y="3598095"/>
                <a:ext cx="1363672" cy="828214"/>
              </a:xfrm>
              <a:prstGeom prst="round1Rect">
                <a:avLst>
                  <a:gd name="adj" fmla="val 9165"/>
                </a:avLst>
              </a:prstGeom>
              <a:ln w="158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useBgFill="1">
            <p:nvSpPr>
              <p:cNvPr id="237" name="Oval 236">
                <a:extLst>
                  <a:ext uri="{FF2B5EF4-FFF2-40B4-BE49-F238E27FC236}">
                    <a16:creationId xmlns:a16="http://schemas.microsoft.com/office/drawing/2014/main" id="{1CB4F759-8AF6-4184-8C18-8BEE9B307293}"/>
                  </a:ext>
                </a:extLst>
              </p:cNvPr>
              <p:cNvSpPr/>
              <p:nvPr/>
            </p:nvSpPr>
            <p:spPr bwMode="auto">
              <a:xfrm>
                <a:off x="4548407" y="4318066"/>
                <a:ext cx="257561" cy="257563"/>
              </a:xfrm>
              <a:prstGeom prst="ellipse">
                <a:avLst/>
              </a:prstGeom>
              <a:ln w="158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8" name="Straight Connector 237">
                <a:extLst>
                  <a:ext uri="{FF2B5EF4-FFF2-40B4-BE49-F238E27FC236}">
                    <a16:creationId xmlns:a16="http://schemas.microsoft.com/office/drawing/2014/main" id="{717CED4B-1A94-4466-8FCC-1E1C10385BE3}"/>
                  </a:ext>
                </a:extLst>
              </p:cNvPr>
              <p:cNvCxnSpPr>
                <a:cxnSpLocks/>
              </p:cNvCxnSpPr>
              <p:nvPr/>
            </p:nvCxnSpPr>
            <p:spPr>
              <a:xfrm>
                <a:off x="4304103" y="4318066"/>
                <a:ext cx="205770" cy="0"/>
              </a:xfrm>
              <a:prstGeom prst="line">
                <a:avLst/>
              </a:prstGeom>
              <a:ln w="15875">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72EB252-E32B-43AB-9DBA-F195F956B8D7}"/>
                  </a:ext>
                </a:extLst>
              </p:cNvPr>
              <p:cNvCxnSpPr>
                <a:cxnSpLocks/>
              </p:cNvCxnSpPr>
              <p:nvPr/>
            </p:nvCxnSpPr>
            <p:spPr>
              <a:xfrm>
                <a:off x="4844162" y="4318066"/>
                <a:ext cx="744875" cy="0"/>
              </a:xfrm>
              <a:prstGeom prst="line">
                <a:avLst/>
              </a:prstGeom>
              <a:ln w="15875">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785A050-5D9E-469F-8041-B556081172EB}"/>
                  </a:ext>
                </a:extLst>
              </p:cNvPr>
              <p:cNvCxnSpPr>
                <a:cxnSpLocks/>
              </p:cNvCxnSpPr>
              <p:nvPr/>
            </p:nvCxnSpPr>
            <p:spPr>
              <a:xfrm>
                <a:off x="4304103" y="4126581"/>
                <a:ext cx="1284936" cy="0"/>
              </a:xfrm>
              <a:prstGeom prst="line">
                <a:avLst/>
              </a:prstGeom>
              <a:ln w="15875">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1" name="Group 240">
            <a:extLst>
              <a:ext uri="{FF2B5EF4-FFF2-40B4-BE49-F238E27FC236}">
                <a16:creationId xmlns:a16="http://schemas.microsoft.com/office/drawing/2014/main" id="{2FB3E2CD-05F8-4AC7-9E32-1DCE06AA6F8F}"/>
              </a:ext>
            </a:extLst>
          </p:cNvPr>
          <p:cNvGrpSpPr/>
          <p:nvPr/>
        </p:nvGrpSpPr>
        <p:grpSpPr>
          <a:xfrm>
            <a:off x="8101110" y="3076132"/>
            <a:ext cx="687290" cy="291226"/>
            <a:chOff x="5360552" y="2860661"/>
            <a:chExt cx="1941002" cy="822465"/>
          </a:xfrm>
        </p:grpSpPr>
        <p:grpSp>
          <p:nvGrpSpPr>
            <p:cNvPr id="242" name="Group 241">
              <a:extLst>
                <a:ext uri="{FF2B5EF4-FFF2-40B4-BE49-F238E27FC236}">
                  <a16:creationId xmlns:a16="http://schemas.microsoft.com/office/drawing/2014/main" id="{85F82257-9B2A-4BD6-AAB7-DBF497A068D7}"/>
                </a:ext>
              </a:extLst>
            </p:cNvPr>
            <p:cNvGrpSpPr/>
            <p:nvPr/>
          </p:nvGrpSpPr>
          <p:grpSpPr>
            <a:xfrm>
              <a:off x="5360552" y="2860661"/>
              <a:ext cx="585572" cy="822465"/>
              <a:chOff x="5360552" y="2860661"/>
              <a:chExt cx="585572" cy="822465"/>
            </a:xfrm>
          </p:grpSpPr>
          <p:sp>
            <p:nvSpPr>
              <p:cNvPr id="256" name="Freeform 21">
                <a:extLst>
                  <a:ext uri="{FF2B5EF4-FFF2-40B4-BE49-F238E27FC236}">
                    <a16:creationId xmlns:a16="http://schemas.microsoft.com/office/drawing/2014/main" id="{C48DCD84-DF95-46F1-B39E-3930C6F1DB37}"/>
                  </a:ext>
                </a:extLst>
              </p:cNvPr>
              <p:cNvSpPr>
                <a:spLocks/>
              </p:cNvSpPr>
              <p:nvPr/>
            </p:nvSpPr>
            <p:spPr bwMode="auto">
              <a:xfrm>
                <a:off x="5360552" y="2860661"/>
                <a:ext cx="0" cy="18898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22">
                <a:extLst>
                  <a:ext uri="{FF2B5EF4-FFF2-40B4-BE49-F238E27FC236}">
                    <a16:creationId xmlns:a16="http://schemas.microsoft.com/office/drawing/2014/main" id="{3CF50002-9563-4C98-89D9-81200E3B2F1D}"/>
                  </a:ext>
                </a:extLst>
              </p:cNvPr>
              <p:cNvSpPr>
                <a:spLocks/>
              </p:cNvSpPr>
              <p:nvPr/>
            </p:nvSpPr>
            <p:spPr bwMode="auto">
              <a:xfrm>
                <a:off x="5714557" y="2860661"/>
                <a:ext cx="0" cy="18898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24">
                <a:extLst>
                  <a:ext uri="{FF2B5EF4-FFF2-40B4-BE49-F238E27FC236}">
                    <a16:creationId xmlns:a16="http://schemas.microsoft.com/office/drawing/2014/main" id="{122F0330-FB92-4744-81D7-79D2CADA12AF}"/>
                  </a:ext>
                </a:extLst>
              </p:cNvPr>
              <p:cNvSpPr>
                <a:spLocks/>
              </p:cNvSpPr>
              <p:nvPr/>
            </p:nvSpPr>
            <p:spPr bwMode="auto">
              <a:xfrm>
                <a:off x="5475005" y="2860661"/>
                <a:ext cx="125101" cy="19164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27">
                <a:extLst>
                  <a:ext uri="{FF2B5EF4-FFF2-40B4-BE49-F238E27FC236}">
                    <a16:creationId xmlns:a16="http://schemas.microsoft.com/office/drawing/2014/main" id="{1EBFC5DE-0872-4A2A-AC4D-51AFC66B1386}"/>
                  </a:ext>
                </a:extLst>
              </p:cNvPr>
              <p:cNvSpPr>
                <a:spLocks/>
              </p:cNvSpPr>
              <p:nvPr/>
            </p:nvSpPr>
            <p:spPr bwMode="auto">
              <a:xfrm>
                <a:off x="5360552"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28">
                <a:extLst>
                  <a:ext uri="{FF2B5EF4-FFF2-40B4-BE49-F238E27FC236}">
                    <a16:creationId xmlns:a16="http://schemas.microsoft.com/office/drawing/2014/main" id="{48E6CD3F-EEDB-4627-8495-FAF9C3BCF8DF}"/>
                  </a:ext>
                </a:extLst>
              </p:cNvPr>
              <p:cNvSpPr>
                <a:spLocks/>
              </p:cNvSpPr>
              <p:nvPr/>
            </p:nvSpPr>
            <p:spPr bwMode="auto">
              <a:xfrm>
                <a:off x="5714557"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83E0ABC6-0BC2-4B37-A797-0786A52330CA}"/>
                  </a:ext>
                </a:extLst>
              </p:cNvPr>
              <p:cNvSpPr>
                <a:spLocks/>
              </p:cNvSpPr>
              <p:nvPr/>
            </p:nvSpPr>
            <p:spPr bwMode="auto">
              <a:xfrm>
                <a:off x="5475005" y="3491484"/>
                <a:ext cx="125101" cy="19164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2" name="Freeform 31">
                <a:extLst>
                  <a:ext uri="{FF2B5EF4-FFF2-40B4-BE49-F238E27FC236}">
                    <a16:creationId xmlns:a16="http://schemas.microsoft.com/office/drawing/2014/main" id="{AB2A061F-39D9-4E54-95C5-74631E8E1945}"/>
                  </a:ext>
                </a:extLst>
              </p:cNvPr>
              <p:cNvSpPr>
                <a:spLocks/>
              </p:cNvSpPr>
              <p:nvPr/>
            </p:nvSpPr>
            <p:spPr bwMode="auto">
              <a:xfrm>
                <a:off x="5829010" y="3491484"/>
                <a:ext cx="117114" cy="19164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33">
                <a:extLst>
                  <a:ext uri="{FF2B5EF4-FFF2-40B4-BE49-F238E27FC236}">
                    <a16:creationId xmlns:a16="http://schemas.microsoft.com/office/drawing/2014/main" id="{FADA1A70-3B75-4C1C-A024-3B9BB5E24043}"/>
                  </a:ext>
                </a:extLst>
              </p:cNvPr>
              <p:cNvSpPr>
                <a:spLocks/>
              </p:cNvSpPr>
              <p:nvPr/>
            </p:nvSpPr>
            <p:spPr bwMode="auto">
              <a:xfrm>
                <a:off x="5600104" y="3185388"/>
                <a:ext cx="0" cy="18099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35">
                <a:extLst>
                  <a:ext uri="{FF2B5EF4-FFF2-40B4-BE49-F238E27FC236}">
                    <a16:creationId xmlns:a16="http://schemas.microsoft.com/office/drawing/2014/main" id="{8820CD97-469A-4F86-B8D9-780993FBE41E}"/>
                  </a:ext>
                </a:extLst>
              </p:cNvPr>
              <p:cNvSpPr>
                <a:spLocks/>
              </p:cNvSpPr>
              <p:nvPr/>
            </p:nvSpPr>
            <p:spPr bwMode="auto">
              <a:xfrm>
                <a:off x="5360552" y="3185388"/>
                <a:ext cx="122437" cy="18898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5" name="Freeform 36">
                <a:extLst>
                  <a:ext uri="{FF2B5EF4-FFF2-40B4-BE49-F238E27FC236}">
                    <a16:creationId xmlns:a16="http://schemas.microsoft.com/office/drawing/2014/main" id="{1485BF40-E62B-418B-B6A1-1C017DA3BD78}"/>
                  </a:ext>
                </a:extLst>
              </p:cNvPr>
              <p:cNvSpPr>
                <a:spLocks/>
              </p:cNvSpPr>
              <p:nvPr/>
            </p:nvSpPr>
            <p:spPr bwMode="auto">
              <a:xfrm>
                <a:off x="5714557" y="3185388"/>
                <a:ext cx="119776" cy="18898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9C241050-6F40-4C89-8688-444437C0B333}"/>
                </a:ext>
              </a:extLst>
            </p:cNvPr>
            <p:cNvGrpSpPr/>
            <p:nvPr/>
          </p:nvGrpSpPr>
          <p:grpSpPr>
            <a:xfrm>
              <a:off x="6715980" y="2860661"/>
              <a:ext cx="585574" cy="822465"/>
              <a:chOff x="6415281" y="2860661"/>
              <a:chExt cx="585574" cy="822465"/>
            </a:xfrm>
          </p:grpSpPr>
          <p:sp>
            <p:nvSpPr>
              <p:cNvPr id="245" name="Freeform 22">
                <a:extLst>
                  <a:ext uri="{FF2B5EF4-FFF2-40B4-BE49-F238E27FC236}">
                    <a16:creationId xmlns:a16="http://schemas.microsoft.com/office/drawing/2014/main" id="{9DABD940-CD3F-4B67-B302-888E6311D628}"/>
                  </a:ext>
                </a:extLst>
              </p:cNvPr>
              <p:cNvSpPr>
                <a:spLocks/>
              </p:cNvSpPr>
              <p:nvPr/>
            </p:nvSpPr>
            <p:spPr bwMode="auto">
              <a:xfrm>
                <a:off x="6769288" y="2860661"/>
                <a:ext cx="0" cy="18898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24">
                <a:extLst>
                  <a:ext uri="{FF2B5EF4-FFF2-40B4-BE49-F238E27FC236}">
                    <a16:creationId xmlns:a16="http://schemas.microsoft.com/office/drawing/2014/main" id="{B039278D-963C-4A6A-A748-D99096095932}"/>
                  </a:ext>
                </a:extLst>
              </p:cNvPr>
              <p:cNvSpPr>
                <a:spLocks/>
              </p:cNvSpPr>
              <p:nvPr/>
            </p:nvSpPr>
            <p:spPr bwMode="auto">
              <a:xfrm>
                <a:off x="6529734" y="2860661"/>
                <a:ext cx="125101" cy="19164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25">
                <a:extLst>
                  <a:ext uri="{FF2B5EF4-FFF2-40B4-BE49-F238E27FC236}">
                    <a16:creationId xmlns:a16="http://schemas.microsoft.com/office/drawing/2014/main" id="{6FCA5B08-135F-41DD-9157-B7140A5DBCAD}"/>
                  </a:ext>
                </a:extLst>
              </p:cNvPr>
              <p:cNvSpPr>
                <a:spLocks/>
              </p:cNvSpPr>
              <p:nvPr/>
            </p:nvSpPr>
            <p:spPr bwMode="auto">
              <a:xfrm>
                <a:off x="6883741" y="2860661"/>
                <a:ext cx="117114" cy="19164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27">
                <a:extLst>
                  <a:ext uri="{FF2B5EF4-FFF2-40B4-BE49-F238E27FC236}">
                    <a16:creationId xmlns:a16="http://schemas.microsoft.com/office/drawing/2014/main" id="{46EF51D2-1E3B-4A7F-9F64-CE85B9075D1C}"/>
                  </a:ext>
                </a:extLst>
              </p:cNvPr>
              <p:cNvSpPr>
                <a:spLocks/>
              </p:cNvSpPr>
              <p:nvPr/>
            </p:nvSpPr>
            <p:spPr bwMode="auto">
              <a:xfrm>
                <a:off x="6415281"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28">
                <a:extLst>
                  <a:ext uri="{FF2B5EF4-FFF2-40B4-BE49-F238E27FC236}">
                    <a16:creationId xmlns:a16="http://schemas.microsoft.com/office/drawing/2014/main" id="{56E456BF-0519-4DDB-82D4-53FDB7EF7088}"/>
                  </a:ext>
                </a:extLst>
              </p:cNvPr>
              <p:cNvSpPr>
                <a:spLocks/>
              </p:cNvSpPr>
              <p:nvPr/>
            </p:nvSpPr>
            <p:spPr bwMode="auto">
              <a:xfrm>
                <a:off x="6769288" y="3491484"/>
                <a:ext cx="0" cy="19164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30">
                <a:extLst>
                  <a:ext uri="{FF2B5EF4-FFF2-40B4-BE49-F238E27FC236}">
                    <a16:creationId xmlns:a16="http://schemas.microsoft.com/office/drawing/2014/main" id="{9A8B71AA-B2A2-48F9-B006-806B3BF4DF51}"/>
                  </a:ext>
                </a:extLst>
              </p:cNvPr>
              <p:cNvSpPr>
                <a:spLocks/>
              </p:cNvSpPr>
              <p:nvPr/>
            </p:nvSpPr>
            <p:spPr bwMode="auto">
              <a:xfrm>
                <a:off x="6529734" y="3491484"/>
                <a:ext cx="125101" cy="19164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31">
                <a:extLst>
                  <a:ext uri="{FF2B5EF4-FFF2-40B4-BE49-F238E27FC236}">
                    <a16:creationId xmlns:a16="http://schemas.microsoft.com/office/drawing/2014/main" id="{9EB219EB-573C-4807-BA71-7791AB10ECA5}"/>
                  </a:ext>
                </a:extLst>
              </p:cNvPr>
              <p:cNvSpPr>
                <a:spLocks/>
              </p:cNvSpPr>
              <p:nvPr/>
            </p:nvSpPr>
            <p:spPr bwMode="auto">
              <a:xfrm>
                <a:off x="6883741" y="3491484"/>
                <a:ext cx="117114" cy="19164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33">
                <a:extLst>
                  <a:ext uri="{FF2B5EF4-FFF2-40B4-BE49-F238E27FC236}">
                    <a16:creationId xmlns:a16="http://schemas.microsoft.com/office/drawing/2014/main" id="{3500391A-E8BD-4275-B1E3-D9DB446CA057}"/>
                  </a:ext>
                </a:extLst>
              </p:cNvPr>
              <p:cNvSpPr>
                <a:spLocks/>
              </p:cNvSpPr>
              <p:nvPr/>
            </p:nvSpPr>
            <p:spPr bwMode="auto">
              <a:xfrm>
                <a:off x="6654834" y="3185388"/>
                <a:ext cx="0" cy="18099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3" name="Freeform 34">
                <a:extLst>
                  <a:ext uri="{FF2B5EF4-FFF2-40B4-BE49-F238E27FC236}">
                    <a16:creationId xmlns:a16="http://schemas.microsoft.com/office/drawing/2014/main" id="{153BEEA0-2F5C-4A2C-9885-1FE942D4EF90}"/>
                  </a:ext>
                </a:extLst>
              </p:cNvPr>
              <p:cNvSpPr>
                <a:spLocks/>
              </p:cNvSpPr>
              <p:nvPr/>
            </p:nvSpPr>
            <p:spPr bwMode="auto">
              <a:xfrm>
                <a:off x="7000855" y="3185388"/>
                <a:ext cx="0" cy="180995"/>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4" name="Freeform 35">
                <a:extLst>
                  <a:ext uri="{FF2B5EF4-FFF2-40B4-BE49-F238E27FC236}">
                    <a16:creationId xmlns:a16="http://schemas.microsoft.com/office/drawing/2014/main" id="{AD71E747-B790-48E4-A2EC-3455797D47E7}"/>
                  </a:ext>
                </a:extLst>
              </p:cNvPr>
              <p:cNvSpPr>
                <a:spLocks/>
              </p:cNvSpPr>
              <p:nvPr/>
            </p:nvSpPr>
            <p:spPr bwMode="auto">
              <a:xfrm>
                <a:off x="6415281" y="3185388"/>
                <a:ext cx="122437" cy="18898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36">
                <a:extLst>
                  <a:ext uri="{FF2B5EF4-FFF2-40B4-BE49-F238E27FC236}">
                    <a16:creationId xmlns:a16="http://schemas.microsoft.com/office/drawing/2014/main" id="{8C1EE8F1-2E79-4135-A7A3-F20781E6062D}"/>
                  </a:ext>
                </a:extLst>
              </p:cNvPr>
              <p:cNvSpPr>
                <a:spLocks/>
              </p:cNvSpPr>
              <p:nvPr/>
            </p:nvSpPr>
            <p:spPr bwMode="auto">
              <a:xfrm>
                <a:off x="6769288" y="3185388"/>
                <a:ext cx="119776" cy="18898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4" name="Freeform 271">
              <a:extLst>
                <a:ext uri="{FF2B5EF4-FFF2-40B4-BE49-F238E27FC236}">
                  <a16:creationId xmlns:a16="http://schemas.microsoft.com/office/drawing/2014/main" id="{E3EDC11F-3E21-4D7A-9F61-5505A9295217}"/>
                </a:ext>
              </a:extLst>
            </p:cNvPr>
            <p:cNvSpPr>
              <a:spLocks noChangeAspect="1"/>
            </p:cNvSpPr>
            <p:nvPr/>
          </p:nvSpPr>
          <p:spPr bwMode="black">
            <a:xfrm>
              <a:off x="5924938" y="2860661"/>
              <a:ext cx="724328" cy="822465"/>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763275 w 1342613"/>
                <a:gd name="connsiteY5" fmla="*/ 796673 h 1524532"/>
                <a:gd name="connsiteX6" fmla="*/ 803729 w 1342613"/>
                <a:gd name="connsiteY6" fmla="*/ 769397 h 1524532"/>
                <a:gd name="connsiteX7" fmla="*/ 858309 w 1342613"/>
                <a:gd name="connsiteY7" fmla="*/ 637630 h 1524532"/>
                <a:gd name="connsiteX8" fmla="*/ 671962 w 1342613"/>
                <a:gd name="connsiteY8" fmla="*/ 451283 h 1524532"/>
                <a:gd name="connsiteX9" fmla="*/ 665941 w 1342613"/>
                <a:gd name="connsiteY9" fmla="*/ 0 h 1524532"/>
                <a:gd name="connsiteX10" fmla="*/ 677983 w 1342613"/>
                <a:gd name="connsiteY10" fmla="*/ 12004 h 1524532"/>
                <a:gd name="connsiteX11" fmla="*/ 1015160 w 1342613"/>
                <a:gd name="connsiteY11" fmla="*/ 156055 h 1524532"/>
                <a:gd name="connsiteX12" fmla="*/ 1292127 w 1342613"/>
                <a:gd name="connsiteY12" fmla="*/ 84029 h 1524532"/>
                <a:gd name="connsiteX13" fmla="*/ 665941 w 1342613"/>
                <a:gd name="connsiteY13" fmla="*/ 1524532 h 1524532"/>
                <a:gd name="connsiteX14" fmla="*/ 51797 w 1342613"/>
                <a:gd name="connsiteY14" fmla="*/ 84029 h 1524532"/>
                <a:gd name="connsiteX15" fmla="*/ 328763 w 1342613"/>
                <a:gd name="connsiteY15" fmla="*/ 156055 h 1524532"/>
                <a:gd name="connsiteX16" fmla="*/ 665941 w 1342613"/>
                <a:gd name="connsiteY16" fmla="*/ 12004 h 1524532"/>
                <a:gd name="connsiteX17" fmla="*/ 665941 w 1342613"/>
                <a:gd name="connsiteY17"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763275 w 1342613"/>
                <a:gd name="connsiteY4" fmla="*/ 796673 h 1524532"/>
                <a:gd name="connsiteX5" fmla="*/ 803729 w 1342613"/>
                <a:gd name="connsiteY5" fmla="*/ 769397 h 1524532"/>
                <a:gd name="connsiteX6" fmla="*/ 858309 w 1342613"/>
                <a:gd name="connsiteY6" fmla="*/ 637630 h 1524532"/>
                <a:gd name="connsiteX7" fmla="*/ 671962 w 1342613"/>
                <a:gd name="connsiteY7" fmla="*/ 451283 h 1524532"/>
                <a:gd name="connsiteX8" fmla="*/ 665941 w 1342613"/>
                <a:gd name="connsiteY8" fmla="*/ 0 h 1524532"/>
                <a:gd name="connsiteX9" fmla="*/ 677983 w 1342613"/>
                <a:gd name="connsiteY9" fmla="*/ 12004 h 1524532"/>
                <a:gd name="connsiteX10" fmla="*/ 1015160 w 1342613"/>
                <a:gd name="connsiteY10" fmla="*/ 156055 h 1524532"/>
                <a:gd name="connsiteX11" fmla="*/ 1292127 w 1342613"/>
                <a:gd name="connsiteY11" fmla="*/ 84029 h 1524532"/>
                <a:gd name="connsiteX12" fmla="*/ 665941 w 1342613"/>
                <a:gd name="connsiteY12" fmla="*/ 1524532 h 1524532"/>
                <a:gd name="connsiteX13" fmla="*/ 51797 w 1342613"/>
                <a:gd name="connsiteY13" fmla="*/ 84029 h 1524532"/>
                <a:gd name="connsiteX14" fmla="*/ 328763 w 1342613"/>
                <a:gd name="connsiteY14" fmla="*/ 156055 h 1524532"/>
                <a:gd name="connsiteX15" fmla="*/ 665941 w 1342613"/>
                <a:gd name="connsiteY15" fmla="*/ 12004 h 1524532"/>
                <a:gd name="connsiteX16" fmla="*/ 665941 w 1342613"/>
                <a:gd name="connsiteY16" fmla="*/ 0 h 1524532"/>
                <a:gd name="connsiteX0" fmla="*/ 671962 w 1342613"/>
                <a:gd name="connsiteY0" fmla="*/ 451283 h 1524532"/>
                <a:gd name="connsiteX1" fmla="*/ 485615 w 1342613"/>
                <a:gd name="connsiteY1" fmla="*/ 637630 h 1524532"/>
                <a:gd name="connsiteX2" fmla="*/ 540195 w 1342613"/>
                <a:gd name="connsiteY2" fmla="*/ 769397 h 1524532"/>
                <a:gd name="connsiteX3" fmla="*/ 763275 w 1342613"/>
                <a:gd name="connsiteY3" fmla="*/ 796673 h 1524532"/>
                <a:gd name="connsiteX4" fmla="*/ 803729 w 1342613"/>
                <a:gd name="connsiteY4" fmla="*/ 769397 h 1524532"/>
                <a:gd name="connsiteX5" fmla="*/ 858309 w 1342613"/>
                <a:gd name="connsiteY5" fmla="*/ 637630 h 1524532"/>
                <a:gd name="connsiteX6" fmla="*/ 671962 w 1342613"/>
                <a:gd name="connsiteY6" fmla="*/ 451283 h 1524532"/>
                <a:gd name="connsiteX7" fmla="*/ 665941 w 1342613"/>
                <a:gd name="connsiteY7" fmla="*/ 0 h 1524532"/>
                <a:gd name="connsiteX8" fmla="*/ 677983 w 1342613"/>
                <a:gd name="connsiteY8" fmla="*/ 12004 h 1524532"/>
                <a:gd name="connsiteX9" fmla="*/ 1015160 w 1342613"/>
                <a:gd name="connsiteY9" fmla="*/ 156055 h 1524532"/>
                <a:gd name="connsiteX10" fmla="*/ 1292127 w 1342613"/>
                <a:gd name="connsiteY10" fmla="*/ 84029 h 1524532"/>
                <a:gd name="connsiteX11" fmla="*/ 665941 w 1342613"/>
                <a:gd name="connsiteY11" fmla="*/ 1524532 h 1524532"/>
                <a:gd name="connsiteX12" fmla="*/ 51797 w 1342613"/>
                <a:gd name="connsiteY12" fmla="*/ 84029 h 1524532"/>
                <a:gd name="connsiteX13" fmla="*/ 328763 w 1342613"/>
                <a:gd name="connsiteY13" fmla="*/ 156055 h 1524532"/>
                <a:gd name="connsiteX14" fmla="*/ 665941 w 1342613"/>
                <a:gd name="connsiteY14" fmla="*/ 12004 h 1524532"/>
                <a:gd name="connsiteX15" fmla="*/ 665941 w 1342613"/>
                <a:gd name="connsiteY15" fmla="*/ 0 h 1524532"/>
                <a:gd name="connsiteX0" fmla="*/ 671962 w 1342613"/>
                <a:gd name="connsiteY0" fmla="*/ 451283 h 1524532"/>
                <a:gd name="connsiteX1" fmla="*/ 485615 w 1342613"/>
                <a:gd name="connsiteY1" fmla="*/ 637630 h 1524532"/>
                <a:gd name="connsiteX2" fmla="*/ 763275 w 1342613"/>
                <a:gd name="connsiteY2" fmla="*/ 796673 h 1524532"/>
                <a:gd name="connsiteX3" fmla="*/ 803729 w 1342613"/>
                <a:gd name="connsiteY3" fmla="*/ 769397 h 1524532"/>
                <a:gd name="connsiteX4" fmla="*/ 858309 w 1342613"/>
                <a:gd name="connsiteY4" fmla="*/ 637630 h 1524532"/>
                <a:gd name="connsiteX5" fmla="*/ 671962 w 1342613"/>
                <a:gd name="connsiteY5" fmla="*/ 451283 h 1524532"/>
                <a:gd name="connsiteX6" fmla="*/ 665941 w 1342613"/>
                <a:gd name="connsiteY6" fmla="*/ 0 h 1524532"/>
                <a:gd name="connsiteX7" fmla="*/ 677983 w 1342613"/>
                <a:gd name="connsiteY7" fmla="*/ 12004 h 1524532"/>
                <a:gd name="connsiteX8" fmla="*/ 1015160 w 1342613"/>
                <a:gd name="connsiteY8" fmla="*/ 156055 h 1524532"/>
                <a:gd name="connsiteX9" fmla="*/ 1292127 w 1342613"/>
                <a:gd name="connsiteY9" fmla="*/ 84029 h 1524532"/>
                <a:gd name="connsiteX10" fmla="*/ 665941 w 1342613"/>
                <a:gd name="connsiteY10" fmla="*/ 1524532 h 1524532"/>
                <a:gd name="connsiteX11" fmla="*/ 51797 w 1342613"/>
                <a:gd name="connsiteY11" fmla="*/ 84029 h 1524532"/>
                <a:gd name="connsiteX12" fmla="*/ 328763 w 1342613"/>
                <a:gd name="connsiteY12" fmla="*/ 156055 h 1524532"/>
                <a:gd name="connsiteX13" fmla="*/ 665941 w 1342613"/>
                <a:gd name="connsiteY13" fmla="*/ 12004 h 1524532"/>
                <a:gd name="connsiteX14" fmla="*/ 665941 w 1342613"/>
                <a:gd name="connsiteY14" fmla="*/ 0 h 1524532"/>
                <a:gd name="connsiteX0" fmla="*/ 671962 w 1342613"/>
                <a:gd name="connsiteY0" fmla="*/ 451283 h 1524532"/>
                <a:gd name="connsiteX1" fmla="*/ 763275 w 1342613"/>
                <a:gd name="connsiteY1" fmla="*/ 796673 h 1524532"/>
                <a:gd name="connsiteX2" fmla="*/ 803729 w 1342613"/>
                <a:gd name="connsiteY2" fmla="*/ 769397 h 1524532"/>
                <a:gd name="connsiteX3" fmla="*/ 858309 w 1342613"/>
                <a:gd name="connsiteY3" fmla="*/ 637630 h 1524532"/>
                <a:gd name="connsiteX4" fmla="*/ 671962 w 1342613"/>
                <a:gd name="connsiteY4" fmla="*/ 451283 h 1524532"/>
                <a:gd name="connsiteX5" fmla="*/ 665941 w 1342613"/>
                <a:gd name="connsiteY5" fmla="*/ 0 h 1524532"/>
                <a:gd name="connsiteX6" fmla="*/ 677983 w 1342613"/>
                <a:gd name="connsiteY6" fmla="*/ 12004 h 1524532"/>
                <a:gd name="connsiteX7" fmla="*/ 1015160 w 1342613"/>
                <a:gd name="connsiteY7" fmla="*/ 156055 h 1524532"/>
                <a:gd name="connsiteX8" fmla="*/ 1292127 w 1342613"/>
                <a:gd name="connsiteY8" fmla="*/ 84029 h 1524532"/>
                <a:gd name="connsiteX9" fmla="*/ 665941 w 1342613"/>
                <a:gd name="connsiteY9" fmla="*/ 1524532 h 1524532"/>
                <a:gd name="connsiteX10" fmla="*/ 51797 w 1342613"/>
                <a:gd name="connsiteY10" fmla="*/ 84029 h 1524532"/>
                <a:gd name="connsiteX11" fmla="*/ 328763 w 1342613"/>
                <a:gd name="connsiteY11" fmla="*/ 156055 h 1524532"/>
                <a:gd name="connsiteX12" fmla="*/ 665941 w 1342613"/>
                <a:gd name="connsiteY12" fmla="*/ 12004 h 1524532"/>
                <a:gd name="connsiteX13" fmla="*/ 665941 w 1342613"/>
                <a:gd name="connsiteY13" fmla="*/ 0 h 1524532"/>
                <a:gd name="connsiteX0" fmla="*/ 671962 w 1342613"/>
                <a:gd name="connsiteY0" fmla="*/ 451283 h 1524532"/>
                <a:gd name="connsiteX1" fmla="*/ 763275 w 1342613"/>
                <a:gd name="connsiteY1" fmla="*/ 796673 h 1524532"/>
                <a:gd name="connsiteX2" fmla="*/ 858309 w 1342613"/>
                <a:gd name="connsiteY2" fmla="*/ 637630 h 1524532"/>
                <a:gd name="connsiteX3" fmla="*/ 671962 w 1342613"/>
                <a:gd name="connsiteY3" fmla="*/ 451283 h 1524532"/>
                <a:gd name="connsiteX4" fmla="*/ 665941 w 1342613"/>
                <a:gd name="connsiteY4" fmla="*/ 0 h 1524532"/>
                <a:gd name="connsiteX5" fmla="*/ 677983 w 1342613"/>
                <a:gd name="connsiteY5" fmla="*/ 12004 h 1524532"/>
                <a:gd name="connsiteX6" fmla="*/ 1015160 w 1342613"/>
                <a:gd name="connsiteY6" fmla="*/ 156055 h 1524532"/>
                <a:gd name="connsiteX7" fmla="*/ 1292127 w 1342613"/>
                <a:gd name="connsiteY7" fmla="*/ 84029 h 1524532"/>
                <a:gd name="connsiteX8" fmla="*/ 665941 w 1342613"/>
                <a:gd name="connsiteY8" fmla="*/ 1524532 h 1524532"/>
                <a:gd name="connsiteX9" fmla="*/ 51797 w 1342613"/>
                <a:gd name="connsiteY9" fmla="*/ 84029 h 1524532"/>
                <a:gd name="connsiteX10" fmla="*/ 328763 w 1342613"/>
                <a:gd name="connsiteY10" fmla="*/ 156055 h 1524532"/>
                <a:gd name="connsiteX11" fmla="*/ 665941 w 1342613"/>
                <a:gd name="connsiteY11" fmla="*/ 12004 h 1524532"/>
                <a:gd name="connsiteX12" fmla="*/ 665941 w 1342613"/>
                <a:gd name="connsiteY12" fmla="*/ 0 h 1524532"/>
                <a:gd name="connsiteX0" fmla="*/ 671962 w 1342613"/>
                <a:gd name="connsiteY0" fmla="*/ 451283 h 1524532"/>
                <a:gd name="connsiteX1" fmla="*/ 858309 w 1342613"/>
                <a:gd name="connsiteY1" fmla="*/ 637630 h 1524532"/>
                <a:gd name="connsiteX2" fmla="*/ 671962 w 1342613"/>
                <a:gd name="connsiteY2" fmla="*/ 451283 h 1524532"/>
                <a:gd name="connsiteX3" fmla="*/ 665941 w 1342613"/>
                <a:gd name="connsiteY3" fmla="*/ 0 h 1524532"/>
                <a:gd name="connsiteX4" fmla="*/ 677983 w 1342613"/>
                <a:gd name="connsiteY4" fmla="*/ 12004 h 1524532"/>
                <a:gd name="connsiteX5" fmla="*/ 1015160 w 1342613"/>
                <a:gd name="connsiteY5" fmla="*/ 156055 h 1524532"/>
                <a:gd name="connsiteX6" fmla="*/ 1292127 w 1342613"/>
                <a:gd name="connsiteY6" fmla="*/ 84029 h 1524532"/>
                <a:gd name="connsiteX7" fmla="*/ 665941 w 1342613"/>
                <a:gd name="connsiteY7" fmla="*/ 1524532 h 1524532"/>
                <a:gd name="connsiteX8" fmla="*/ 51797 w 1342613"/>
                <a:gd name="connsiteY8" fmla="*/ 84029 h 1524532"/>
                <a:gd name="connsiteX9" fmla="*/ 328763 w 1342613"/>
                <a:gd name="connsiteY9" fmla="*/ 156055 h 1524532"/>
                <a:gd name="connsiteX10" fmla="*/ 665941 w 1342613"/>
                <a:gd name="connsiteY10" fmla="*/ 12004 h 1524532"/>
                <a:gd name="connsiteX11" fmla="*/ 665941 w 1342613"/>
                <a:gd name="connsiteY11" fmla="*/ 0 h 1524532"/>
                <a:gd name="connsiteX0" fmla="*/ 665941 w 1342613"/>
                <a:gd name="connsiteY0" fmla="*/ 0 h 1524532"/>
                <a:gd name="connsiteX1" fmla="*/ 677983 w 1342613"/>
                <a:gd name="connsiteY1" fmla="*/ 12004 h 1524532"/>
                <a:gd name="connsiteX2" fmla="*/ 1015160 w 1342613"/>
                <a:gd name="connsiteY2" fmla="*/ 156055 h 1524532"/>
                <a:gd name="connsiteX3" fmla="*/ 1292127 w 1342613"/>
                <a:gd name="connsiteY3" fmla="*/ 84029 h 1524532"/>
                <a:gd name="connsiteX4" fmla="*/ 665941 w 1342613"/>
                <a:gd name="connsiteY4" fmla="*/ 1524532 h 1524532"/>
                <a:gd name="connsiteX5" fmla="*/ 51797 w 1342613"/>
                <a:gd name="connsiteY5" fmla="*/ 84029 h 1524532"/>
                <a:gd name="connsiteX6" fmla="*/ 328763 w 1342613"/>
                <a:gd name="connsiteY6" fmla="*/ 156055 h 1524532"/>
                <a:gd name="connsiteX7" fmla="*/ 665941 w 1342613"/>
                <a:gd name="connsiteY7" fmla="*/ 12004 h 1524532"/>
                <a:gd name="connsiteX8" fmla="*/ 665941 w 1342613"/>
                <a:gd name="connsiteY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613" h="1524532">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lnTo>
                    <a:pt x="665941" y="0"/>
                  </a:lnTo>
                  <a:close/>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703071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55595" y="4564853"/>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lumMod val="65000"/>
                  </a:prstClr>
                </a:solidFill>
                <a:effectLst/>
                <a:uLnTx/>
                <a:uFillTx/>
                <a:latin typeface="Segoe UI Semibold"/>
                <a:ea typeface="+mn-ea"/>
                <a:cs typeface="+mn-cs"/>
              </a:rPr>
              <a:t>Azure Bot Service</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lumMod val="65000"/>
                  </a:prstClr>
                </a:solidFill>
                <a:effectLst/>
                <a:uLnTx/>
                <a:uFillTx/>
                <a:latin typeface="Segoe UI Semibold"/>
                <a:ea typeface="+mn-ea"/>
                <a:cs typeface="+mn-cs"/>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117697" y="4571518"/>
            <a:ext cx="2486454"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lumMod val="65000"/>
                  </a:prstClr>
                </a:solidFill>
                <a:effectLst/>
                <a:uLnTx/>
                <a:uFillTx/>
                <a:latin typeface="Segoe UI Semibold"/>
                <a:ea typeface="+mn-ea"/>
                <a:cs typeface="+mn-cs"/>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852773" y="4548319"/>
            <a:ext cx="2486454" cy="523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Databricks</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Azure Machine Learning</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373474" y="2515760"/>
            <a:ext cx="1974900"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prstClr val="white">
                    <a:lumMod val="65000"/>
                  </a:prstClr>
                </a:solidFill>
                <a:effectLst/>
                <a:uLnTx/>
                <a:uFillTx/>
                <a:latin typeface="Segoe UI Semibold"/>
                <a:ea typeface="+mn-ea"/>
                <a:cs typeface="+mn-cs"/>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09779" y="2509095"/>
            <a:ext cx="1779333" cy="276999"/>
          </a:xfrm>
          <a:prstGeom prst="rect">
            <a:avLst/>
          </a:prstGeom>
          <a:noFill/>
        </p:spPr>
        <p:txBody>
          <a:bodyPr wrap="none" lIns="0" tIns="0" rIns="0" bIns="0" rtlCol="0" anchor="t">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prstClr val="white">
                    <a:lumMod val="65000"/>
                  </a:prstClr>
                </a:solidFill>
                <a:effectLst/>
                <a:uLnTx/>
                <a:uFillTx/>
                <a:latin typeface="Segoe UI Semibold"/>
                <a:ea typeface="+mn-ea"/>
                <a:cs typeface="+mn-cs"/>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186296" y="2492561"/>
            <a:ext cx="181940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178641" y="3197765"/>
            <a:ext cx="981849" cy="981849"/>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chemeClr val="bg1">
                  <a:lumMod val="85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chemeClr val="bg1">
                  <a:lumMod val="85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chemeClr val="bg1">
                  <a:lumMod val="85000"/>
                </a:schemeClr>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8943848" y="3236094"/>
            <a:ext cx="981849" cy="972580"/>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chemeClr val="bg1">
                <a:lumMod val="85000"/>
              </a:schemeClr>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lumMod val="85000"/>
                </a:schemeClr>
              </a:solidFill>
              <a:ln w="9525" cap="flat">
                <a:solidFill>
                  <a:schemeClr val="bg1">
                    <a:lumMod val="75000"/>
                  </a:schemeClr>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chemeClr val="bg1">
                  <a:lumMod val="85000"/>
                </a:schemeClr>
              </a:solidFill>
              <a:ln w="9525" cap="flat">
                <a:solidFill>
                  <a:schemeClr val="bg1">
                    <a:lumMod val="75000"/>
                  </a:schemeClr>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605076" y="3228477"/>
            <a:ext cx="981849" cy="944711"/>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p:txBody>
          <a:bodyPr/>
          <a:lstStyle/>
          <a:p>
            <a:pPr algn="ctr"/>
            <a:r>
              <a:rPr lang="en-US"/>
              <a:t>Azure AI</a:t>
            </a:r>
          </a:p>
        </p:txBody>
      </p:sp>
    </p:spTree>
    <p:extLst>
      <p:ext uri="{BB962C8B-B14F-4D97-AF65-F5344CB8AC3E}">
        <p14:creationId xmlns:p14="http://schemas.microsoft.com/office/powerpoint/2010/main" val="1323163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124" name="Rectangle 123">
            <a:extLst>
              <a:ext uri="{FF2B5EF4-FFF2-40B4-BE49-F238E27FC236}">
                <a16:creationId xmlns:a16="http://schemas.microsoft.com/office/drawing/2014/main" id="{72167D39-879E-AF4B-9948-4A79737DD8EF}"/>
              </a:ext>
            </a:extLst>
          </p:cNvPr>
          <p:cNvSpPr/>
          <p:nvPr/>
        </p:nvSpPr>
        <p:spPr bwMode="auto">
          <a:xfrm>
            <a:off x="39493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25" name="Rectangle 124">
            <a:extLst>
              <a:ext uri="{FF2B5EF4-FFF2-40B4-BE49-F238E27FC236}">
                <a16:creationId xmlns:a16="http://schemas.microsoft.com/office/drawing/2014/main" id="{8E0A4BB6-0FF1-5F49-8EB2-617AB9C8FA9C}"/>
              </a:ext>
            </a:extLst>
          </p:cNvPr>
          <p:cNvSpPr/>
          <p:nvPr/>
        </p:nvSpPr>
        <p:spPr bwMode="auto">
          <a:xfrm>
            <a:off x="2743710"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3" name="Rectangle 162">
            <a:extLst>
              <a:ext uri="{FF2B5EF4-FFF2-40B4-BE49-F238E27FC236}">
                <a16:creationId xmlns:a16="http://schemas.microsoft.com/office/drawing/2014/main" id="{C32D9C9B-F0DB-3A46-85AD-59B6B54C3FC5}"/>
              </a:ext>
            </a:extLst>
          </p:cNvPr>
          <p:cNvSpPr/>
          <p:nvPr/>
        </p:nvSpPr>
        <p:spPr bwMode="auto">
          <a:xfrm>
            <a:off x="5094911"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4" name="Rectangle 163">
            <a:extLst>
              <a:ext uri="{FF2B5EF4-FFF2-40B4-BE49-F238E27FC236}">
                <a16:creationId xmlns:a16="http://schemas.microsoft.com/office/drawing/2014/main" id="{C2AF3C42-4C40-C145-96A2-11628F7FDC66}"/>
              </a:ext>
            </a:extLst>
          </p:cNvPr>
          <p:cNvSpPr/>
          <p:nvPr/>
        </p:nvSpPr>
        <p:spPr bwMode="auto">
          <a:xfrm>
            <a:off x="7446114"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5" name="Rectangle 164">
            <a:extLst>
              <a:ext uri="{FF2B5EF4-FFF2-40B4-BE49-F238E27FC236}">
                <a16:creationId xmlns:a16="http://schemas.microsoft.com/office/drawing/2014/main" id="{EC3C7815-FB4C-5242-80AE-21A69D66D3F1}"/>
              </a:ext>
            </a:extLst>
          </p:cNvPr>
          <p:cNvSpPr/>
          <p:nvPr/>
        </p:nvSpPr>
        <p:spPr bwMode="auto">
          <a:xfrm>
            <a:off x="9802187" y="1048487"/>
            <a:ext cx="2000815" cy="5477347"/>
          </a:xfrm>
          <a:prstGeom prst="rect">
            <a:avLst/>
          </a:prstGeom>
          <a:noFill/>
          <a:ln w="19050" cap="rnd">
            <a:solidFill>
              <a:srgbClr val="0078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68" name="Shape 770">
            <a:extLst>
              <a:ext uri="{FF2B5EF4-FFF2-40B4-BE49-F238E27FC236}">
                <a16:creationId xmlns:a16="http://schemas.microsoft.com/office/drawing/2014/main" id="{27C19805-C278-D245-8023-40FC97B516A0}"/>
              </a:ext>
            </a:extLst>
          </p:cNvPr>
          <p:cNvCxnSpPr/>
          <p:nvPr/>
        </p:nvCxnSpPr>
        <p:spPr>
          <a:xfrm>
            <a:off x="396903"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69" name="Shape 770">
            <a:extLst>
              <a:ext uri="{FF2B5EF4-FFF2-40B4-BE49-F238E27FC236}">
                <a16:creationId xmlns:a16="http://schemas.microsoft.com/office/drawing/2014/main" id="{4FC1EA20-16F5-8D4D-846C-00E2EC549ECF}"/>
              </a:ext>
            </a:extLst>
          </p:cNvPr>
          <p:cNvCxnSpPr/>
          <p:nvPr/>
        </p:nvCxnSpPr>
        <p:spPr>
          <a:xfrm>
            <a:off x="2745676"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0" name="Shape 770">
            <a:extLst>
              <a:ext uri="{FF2B5EF4-FFF2-40B4-BE49-F238E27FC236}">
                <a16:creationId xmlns:a16="http://schemas.microsoft.com/office/drawing/2014/main" id="{F3E02D27-41F2-D942-856E-A1E05CB96964}"/>
              </a:ext>
            </a:extLst>
          </p:cNvPr>
          <p:cNvCxnSpPr/>
          <p:nvPr/>
        </p:nvCxnSpPr>
        <p:spPr>
          <a:xfrm>
            <a:off x="5096877"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3" name="Shape 770">
            <a:extLst>
              <a:ext uri="{FF2B5EF4-FFF2-40B4-BE49-F238E27FC236}">
                <a16:creationId xmlns:a16="http://schemas.microsoft.com/office/drawing/2014/main" id="{38E117A2-BCAA-2044-8996-D46DEA554D07}"/>
              </a:ext>
            </a:extLst>
          </p:cNvPr>
          <p:cNvCxnSpPr/>
          <p:nvPr/>
        </p:nvCxnSpPr>
        <p:spPr>
          <a:xfrm>
            <a:off x="7448080" y="1545493"/>
            <a:ext cx="1996882" cy="0"/>
          </a:xfrm>
          <a:prstGeom prst="straightConnector1">
            <a:avLst/>
          </a:prstGeom>
          <a:noFill/>
          <a:ln w="19050" cap="flat" cmpd="sng">
            <a:solidFill>
              <a:srgbClr val="0078D7"/>
            </a:solidFill>
            <a:prstDash val="solid"/>
            <a:round/>
            <a:headEnd type="none" w="lg" len="lg"/>
            <a:tailEnd type="none" w="lg" len="lg"/>
          </a:ln>
        </p:spPr>
      </p:cxnSp>
      <p:cxnSp>
        <p:nvCxnSpPr>
          <p:cNvPr id="174" name="Shape 770">
            <a:extLst>
              <a:ext uri="{FF2B5EF4-FFF2-40B4-BE49-F238E27FC236}">
                <a16:creationId xmlns:a16="http://schemas.microsoft.com/office/drawing/2014/main" id="{BC94594C-AD66-9441-808B-40AC7C6EB994}"/>
              </a:ext>
            </a:extLst>
          </p:cNvPr>
          <p:cNvCxnSpPr/>
          <p:nvPr/>
        </p:nvCxnSpPr>
        <p:spPr>
          <a:xfrm>
            <a:off x="9804153" y="1545493"/>
            <a:ext cx="1996882" cy="0"/>
          </a:xfrm>
          <a:prstGeom prst="straightConnector1">
            <a:avLst/>
          </a:prstGeom>
          <a:noFill/>
          <a:ln w="19050" cap="flat" cmpd="sng">
            <a:solidFill>
              <a:srgbClr val="0078D7"/>
            </a:solidFill>
            <a:prstDash val="solid"/>
            <a:round/>
            <a:headEnd type="none" w="lg" len="lg"/>
            <a:tailEnd type="none" w="lg" len="lg"/>
          </a:ln>
        </p:spPr>
      </p:cxnSp>
      <p:sp>
        <p:nvSpPr>
          <p:cNvPr id="180" name="Freeform: Shape 57">
            <a:extLst>
              <a:ext uri="{FF2B5EF4-FFF2-40B4-BE49-F238E27FC236}">
                <a16:creationId xmlns:a16="http://schemas.microsoft.com/office/drawing/2014/main" id="{21704B71-C352-9C45-A571-9DA0114F67F8}"/>
              </a:ext>
            </a:extLst>
          </p:cNvPr>
          <p:cNvSpPr/>
          <p:nvPr/>
        </p:nvSpPr>
        <p:spPr bwMode="auto">
          <a:xfrm>
            <a:off x="39493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1" name="Freeform: Shape 56">
            <a:extLst>
              <a:ext uri="{FF2B5EF4-FFF2-40B4-BE49-F238E27FC236}">
                <a16:creationId xmlns:a16="http://schemas.microsoft.com/office/drawing/2014/main" id="{6388B124-F08D-DB4A-914C-A14FD4F27904}"/>
              </a:ext>
            </a:extLst>
          </p:cNvPr>
          <p:cNvSpPr/>
          <p:nvPr/>
        </p:nvSpPr>
        <p:spPr bwMode="auto">
          <a:xfrm>
            <a:off x="2743710"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2" name="Freeform: Shape 55">
            <a:extLst>
              <a:ext uri="{FF2B5EF4-FFF2-40B4-BE49-F238E27FC236}">
                <a16:creationId xmlns:a16="http://schemas.microsoft.com/office/drawing/2014/main" id="{95D9A2B1-6DE4-554B-9776-B2B871260E58}"/>
              </a:ext>
            </a:extLst>
          </p:cNvPr>
          <p:cNvSpPr/>
          <p:nvPr/>
        </p:nvSpPr>
        <p:spPr bwMode="auto">
          <a:xfrm>
            <a:off x="5094911"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3" name="Freeform: Shape 54">
            <a:extLst>
              <a:ext uri="{FF2B5EF4-FFF2-40B4-BE49-F238E27FC236}">
                <a16:creationId xmlns:a16="http://schemas.microsoft.com/office/drawing/2014/main" id="{AE023985-F71E-FA44-B196-1FA3E7B23736}"/>
              </a:ext>
            </a:extLst>
          </p:cNvPr>
          <p:cNvSpPr/>
          <p:nvPr/>
        </p:nvSpPr>
        <p:spPr bwMode="auto">
          <a:xfrm>
            <a:off x="7446114"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84" name="Freeform: Shape 53">
            <a:extLst>
              <a:ext uri="{FF2B5EF4-FFF2-40B4-BE49-F238E27FC236}">
                <a16:creationId xmlns:a16="http://schemas.microsoft.com/office/drawing/2014/main" id="{AFFAFEA6-AD02-3E42-8FCD-98BC74358589}"/>
              </a:ext>
            </a:extLst>
          </p:cNvPr>
          <p:cNvSpPr/>
          <p:nvPr/>
        </p:nvSpPr>
        <p:spPr bwMode="auto">
          <a:xfrm>
            <a:off x="9802187" y="5500999"/>
            <a:ext cx="2000815" cy="1032215"/>
          </a:xfrm>
          <a:custGeom>
            <a:avLst/>
            <a:gdLst>
              <a:gd name="connsiteX0" fmla="*/ 0 w 2000815"/>
              <a:gd name="connsiteY0" fmla="*/ 0 h 1032215"/>
              <a:gd name="connsiteX1" fmla="*/ 1002670 w 2000815"/>
              <a:gd name="connsiteY1" fmla="*/ 136493 h 1032215"/>
              <a:gd name="connsiteX2" fmla="*/ 2000815 w 2000815"/>
              <a:gd name="connsiteY2" fmla="*/ 616 h 1032215"/>
              <a:gd name="connsiteX3" fmla="*/ 2000815 w 2000815"/>
              <a:gd name="connsiteY3" fmla="*/ 1032215 h 1032215"/>
              <a:gd name="connsiteX4" fmla="*/ 0 w 2000815"/>
              <a:gd name="connsiteY4" fmla="*/ 1032215 h 1032215"/>
              <a:gd name="connsiteX5" fmla="*/ 0 w 2000815"/>
              <a:gd name="connsiteY5" fmla="*/ 0 h 103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0815" h="1032215">
                <a:moveTo>
                  <a:pt x="0" y="0"/>
                </a:moveTo>
                <a:lnTo>
                  <a:pt x="1002670" y="136493"/>
                </a:lnTo>
                <a:lnTo>
                  <a:pt x="2000815" y="616"/>
                </a:lnTo>
                <a:lnTo>
                  <a:pt x="2000815" y="1032215"/>
                </a:lnTo>
                <a:lnTo>
                  <a:pt x="0" y="1032215"/>
                </a:lnTo>
                <a:lnTo>
                  <a:pt x="0" y="0"/>
                </a:lnTo>
                <a:close/>
              </a:path>
            </a:pathLst>
          </a:custGeom>
          <a:solidFill>
            <a:srgbClr val="0078D7"/>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0" name="Text Placeholder 9">
            <a:extLst>
              <a:ext uri="{FF2B5EF4-FFF2-40B4-BE49-F238E27FC236}">
                <a16:creationId xmlns:a16="http://schemas.microsoft.com/office/drawing/2014/main" id="{722F4ACD-92CD-4FD2-B948-42868DDD829F}"/>
              </a:ext>
            </a:extLst>
          </p:cNvPr>
          <p:cNvSpPr>
            <a:spLocks noGrp="1"/>
          </p:cNvSpPr>
          <p:nvPr>
            <p:ph type="body" sz="quarter" idx="12"/>
          </p:nvPr>
        </p:nvSpPr>
        <p:spPr>
          <a:xfrm>
            <a:off x="394937" y="3530518"/>
            <a:ext cx="2000815" cy="738664"/>
          </a:xfrm>
          <a:noFill/>
          <a:ln>
            <a:noFill/>
          </a:ln>
        </p:spPr>
        <p:txBody>
          <a:bodyPr vert="horz" wrap="square" lIns="91440" tIns="45720" rIns="91440" bIns="45720" rtlCol="0" anchor="t" anchorCtr="0">
            <a:spAutoFit/>
          </a:bodyPr>
          <a:lstStyle/>
          <a:p>
            <a:r>
              <a:rPr lang="en-US">
                <a:sym typeface="Source Sans Pro"/>
              </a:rPr>
              <a:t>Intrusion detection</a:t>
            </a:r>
            <a:br>
              <a:rPr lang="en-US">
                <a:sym typeface="Source Sans Pro"/>
              </a:rPr>
            </a:br>
            <a:r>
              <a:rPr lang="en-US">
                <a:sym typeface="Source Sans Pro"/>
              </a:rPr>
              <a:t> and predictive analytics</a:t>
            </a:r>
          </a:p>
        </p:txBody>
      </p:sp>
      <p:sp>
        <p:nvSpPr>
          <p:cNvPr id="11" name="Text Placeholder 10">
            <a:extLst>
              <a:ext uri="{FF2B5EF4-FFF2-40B4-BE49-F238E27FC236}">
                <a16:creationId xmlns:a16="http://schemas.microsoft.com/office/drawing/2014/main" id="{9CEB15E7-23D7-4681-8F23-A7EF7C7645F5}"/>
              </a:ext>
            </a:extLst>
          </p:cNvPr>
          <p:cNvSpPr>
            <a:spLocks noGrp="1"/>
          </p:cNvSpPr>
          <p:nvPr>
            <p:ph type="body" sz="quarter" idx="13"/>
          </p:nvPr>
        </p:nvSpPr>
        <p:spPr>
          <a:noFill/>
          <a:ln>
            <a:noFill/>
          </a:ln>
        </p:spPr>
        <p:txBody>
          <a:bodyPr vert="horz" wrap="square" lIns="91440" tIns="45720" rIns="91440" bIns="45720" rtlCol="0" anchor="t" anchorCtr="0">
            <a:spAutoFit/>
          </a:bodyPr>
          <a:lstStyle/>
          <a:p>
            <a:r>
              <a:rPr lang="en-US">
                <a:sym typeface="Source Sans Pro"/>
              </a:rPr>
              <a:t>Security </a:t>
            </a:r>
            <a:br>
              <a:rPr lang="en-US">
                <a:sym typeface="Source Sans Pro"/>
              </a:rPr>
            </a:br>
            <a:r>
              <a:rPr lang="en-US">
                <a:sym typeface="Source Sans Pro"/>
              </a:rPr>
              <a:t>intelligence </a:t>
            </a:r>
          </a:p>
        </p:txBody>
      </p:sp>
      <p:sp>
        <p:nvSpPr>
          <p:cNvPr id="12" name="Text Placeholder 11">
            <a:extLst>
              <a:ext uri="{FF2B5EF4-FFF2-40B4-BE49-F238E27FC236}">
                <a16:creationId xmlns:a16="http://schemas.microsoft.com/office/drawing/2014/main" id="{F4CC8662-DB35-465C-B335-A2EE6004FC62}"/>
              </a:ext>
            </a:extLst>
          </p:cNvPr>
          <p:cNvSpPr>
            <a:spLocks noGrp="1"/>
          </p:cNvSpPr>
          <p:nvPr>
            <p:ph type="body" sz="quarter" idx="14"/>
          </p:nvPr>
        </p:nvSpPr>
        <p:spPr>
          <a:noFill/>
          <a:ln>
            <a:noFill/>
          </a:ln>
        </p:spPr>
        <p:txBody>
          <a:bodyPr vert="horz" wrap="square" lIns="91440" tIns="45720" rIns="91440" bIns="45720" rtlCol="0" anchor="t" anchorCtr="0">
            <a:spAutoFit/>
          </a:bodyPr>
          <a:lstStyle/>
          <a:p>
            <a:r>
              <a:rPr lang="en-US">
                <a:sym typeface="Source Sans Pro"/>
              </a:rPr>
              <a:t>Fraud detection </a:t>
            </a:r>
            <a:br>
              <a:rPr lang="en-US">
                <a:sym typeface="Source Sans Pro"/>
              </a:rPr>
            </a:br>
            <a:r>
              <a:rPr lang="en-US">
                <a:sym typeface="Source Sans Pro"/>
              </a:rPr>
              <a:t>and prevention</a:t>
            </a:r>
          </a:p>
        </p:txBody>
      </p:sp>
      <p:sp>
        <p:nvSpPr>
          <p:cNvPr id="13" name="Text Placeholder 12">
            <a:extLst>
              <a:ext uri="{FF2B5EF4-FFF2-40B4-BE49-F238E27FC236}">
                <a16:creationId xmlns:a16="http://schemas.microsoft.com/office/drawing/2014/main" id="{FE220F5B-AB05-4781-9CF8-334BF0921082}"/>
              </a:ext>
            </a:extLst>
          </p:cNvPr>
          <p:cNvSpPr>
            <a:spLocks noGrp="1"/>
          </p:cNvSpPr>
          <p:nvPr>
            <p:ph type="body" sz="quarter" idx="15"/>
          </p:nvPr>
        </p:nvSpPr>
        <p:spPr>
          <a:noFill/>
          <a:ln>
            <a:noFill/>
          </a:ln>
        </p:spPr>
        <p:txBody>
          <a:bodyPr vert="horz" wrap="square" lIns="91440" tIns="45720" rIns="91440" bIns="45720" rtlCol="0" anchor="t" anchorCtr="0">
            <a:spAutoFit/>
          </a:bodyPr>
          <a:lstStyle/>
          <a:p>
            <a:r>
              <a:rPr lang="en-US">
                <a:sym typeface="Source Sans Pro"/>
              </a:rPr>
              <a:t>Security compliance reporting</a:t>
            </a:r>
          </a:p>
        </p:txBody>
      </p:sp>
      <p:sp>
        <p:nvSpPr>
          <p:cNvPr id="14" name="Text Placeholder 13">
            <a:extLst>
              <a:ext uri="{FF2B5EF4-FFF2-40B4-BE49-F238E27FC236}">
                <a16:creationId xmlns:a16="http://schemas.microsoft.com/office/drawing/2014/main" id="{D46FAA7F-CCE6-4367-8C54-F7E7ACA3BF70}"/>
              </a:ext>
            </a:extLst>
          </p:cNvPr>
          <p:cNvSpPr>
            <a:spLocks noGrp="1"/>
          </p:cNvSpPr>
          <p:nvPr>
            <p:ph type="body" sz="quarter" idx="16"/>
          </p:nvPr>
        </p:nvSpPr>
        <p:spPr>
          <a:noFill/>
          <a:ln>
            <a:noFill/>
          </a:ln>
        </p:spPr>
        <p:txBody>
          <a:bodyPr vert="horz" wrap="square" lIns="91440" tIns="45720" rIns="91440" bIns="45720" rtlCol="0" anchor="t" anchorCtr="0">
            <a:spAutoFit/>
          </a:bodyPr>
          <a:lstStyle/>
          <a:p>
            <a:r>
              <a:rPr lang="en-US">
                <a:sym typeface="Source Sans Pro"/>
              </a:rPr>
              <a:t>Fine-grained data analytics security</a:t>
            </a:r>
          </a:p>
        </p:txBody>
      </p:sp>
      <p:sp>
        <p:nvSpPr>
          <p:cNvPr id="4" name="Text Placeholder 3">
            <a:extLst>
              <a:ext uri="{FF2B5EF4-FFF2-40B4-BE49-F238E27FC236}">
                <a16:creationId xmlns:a16="http://schemas.microsoft.com/office/drawing/2014/main" id="{B03844BB-3C54-4082-A1D1-40FAAACB70E2}"/>
              </a:ext>
            </a:extLst>
          </p:cNvPr>
          <p:cNvSpPr>
            <a:spLocks noGrp="1"/>
          </p:cNvSpPr>
          <p:nvPr>
            <p:ph type="body" sz="quarter" idx="22"/>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Prevent complex threats with machine learning</a:t>
            </a:r>
          </a:p>
        </p:txBody>
      </p:sp>
      <p:sp>
        <p:nvSpPr>
          <p:cNvPr id="5" name="Text Placeholder 4">
            <a:extLst>
              <a:ext uri="{FF2B5EF4-FFF2-40B4-BE49-F238E27FC236}">
                <a16:creationId xmlns:a16="http://schemas.microsoft.com/office/drawing/2014/main" id="{1C904ADC-1294-42C2-B42C-CA67EEBDCA08}"/>
              </a:ext>
            </a:extLst>
          </p:cNvPr>
          <p:cNvSpPr>
            <a:spLocks noGrp="1"/>
          </p:cNvSpPr>
          <p:nvPr>
            <p:ph type="body" sz="quarter" idx="23"/>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Faster innovation</a:t>
            </a:r>
            <a:br>
              <a:rPr lang="en-US" b="0">
                <a:latin typeface="+mj-lt"/>
                <a:sym typeface="Source Sans Pro"/>
              </a:rPr>
            </a:br>
            <a:r>
              <a:rPr lang="en-US" b="0">
                <a:latin typeface="+mj-lt"/>
                <a:sym typeface="Source Sans Pro"/>
              </a:rPr>
              <a:t>for threat prevention</a:t>
            </a:r>
          </a:p>
        </p:txBody>
      </p:sp>
      <p:sp>
        <p:nvSpPr>
          <p:cNvPr id="6" name="Text Placeholder 5">
            <a:extLst>
              <a:ext uri="{FF2B5EF4-FFF2-40B4-BE49-F238E27FC236}">
                <a16:creationId xmlns:a16="http://schemas.microsoft.com/office/drawing/2014/main" id="{18864341-1178-44AD-8247-E46AF4A4D3C2}"/>
              </a:ext>
            </a:extLst>
          </p:cNvPr>
          <p:cNvSpPr>
            <a:spLocks noGrp="1"/>
          </p:cNvSpPr>
          <p:nvPr>
            <p:ph type="body" sz="quarter" idx="24"/>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Risk management with machine learning</a:t>
            </a:r>
          </a:p>
        </p:txBody>
      </p:sp>
      <p:sp>
        <p:nvSpPr>
          <p:cNvPr id="7" name="Text Placeholder 6">
            <a:extLst>
              <a:ext uri="{FF2B5EF4-FFF2-40B4-BE49-F238E27FC236}">
                <a16:creationId xmlns:a16="http://schemas.microsoft.com/office/drawing/2014/main" id="{313DDE7C-3838-4FD2-B56D-C4B149019BE7}"/>
              </a:ext>
            </a:extLst>
          </p:cNvPr>
          <p:cNvSpPr>
            <a:spLocks noGrp="1"/>
          </p:cNvSpPr>
          <p:nvPr>
            <p:ph type="body" sz="quarter" idx="25"/>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Transform security with improved visibility</a:t>
            </a:r>
          </a:p>
        </p:txBody>
      </p:sp>
      <p:sp>
        <p:nvSpPr>
          <p:cNvPr id="8" name="Text Placeholder 7">
            <a:extLst>
              <a:ext uri="{FF2B5EF4-FFF2-40B4-BE49-F238E27FC236}">
                <a16:creationId xmlns:a16="http://schemas.microsoft.com/office/drawing/2014/main" id="{CF4643C8-4ECC-47D0-B8F5-73BF2A4EECC9}"/>
              </a:ext>
            </a:extLst>
          </p:cNvPr>
          <p:cNvSpPr>
            <a:spLocks noGrp="1"/>
          </p:cNvSpPr>
          <p:nvPr>
            <p:ph type="body" sz="quarter" idx="26"/>
          </p:nvPr>
        </p:nvSpPr>
        <p:spPr>
          <a:noFill/>
          <a:ln>
            <a:noFill/>
          </a:ln>
        </p:spPr>
        <p:txBody>
          <a:bodyPr vert="horz" wrap="square" lIns="91440" tIns="45720" rIns="91440" bIns="45720" rtlCol="0" anchor="b" anchorCtr="0">
            <a:spAutoFit/>
          </a:bodyPr>
          <a:lstStyle/>
          <a:p>
            <a:pPr>
              <a:lnSpc>
                <a:spcPct val="90000"/>
              </a:lnSpc>
              <a:spcBef>
                <a:spcPts val="600"/>
              </a:spcBef>
              <a:spcAft>
                <a:spcPts val="0"/>
              </a:spcAft>
            </a:pPr>
            <a:r>
              <a:rPr lang="en-US" b="0">
                <a:latin typeface="+mj-lt"/>
                <a:sym typeface="Source Sans Pro"/>
              </a:rPr>
              <a:t>Limit malicious insiders to transform growth</a:t>
            </a:r>
          </a:p>
        </p:txBody>
      </p:sp>
      <p:sp>
        <p:nvSpPr>
          <p:cNvPr id="9" name="Text Placeholder 8">
            <a:extLst>
              <a:ext uri="{FF2B5EF4-FFF2-40B4-BE49-F238E27FC236}">
                <a16:creationId xmlns:a16="http://schemas.microsoft.com/office/drawing/2014/main" id="{304086B9-16E4-403D-B7D0-09C2C78804AE}"/>
              </a:ext>
            </a:extLst>
          </p:cNvPr>
          <p:cNvSpPr>
            <a:spLocks noGrp="1"/>
          </p:cNvSpPr>
          <p:nvPr>
            <p:ph type="body" sz="quarter" idx="27"/>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Firewall/network logs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Apps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Data access layers</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15" name="Text Placeholder 14">
            <a:extLst>
              <a:ext uri="{FF2B5EF4-FFF2-40B4-BE49-F238E27FC236}">
                <a16:creationId xmlns:a16="http://schemas.microsoft.com/office/drawing/2014/main" id="{3F1F531D-87C6-4F3D-A13B-2D36255B2527}"/>
              </a:ext>
            </a:extLst>
          </p:cNvPr>
          <p:cNvSpPr>
            <a:spLocks noGrp="1"/>
          </p:cNvSpPr>
          <p:nvPr>
            <p:ph type="body" sz="quarter" idx="28"/>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Firewall/network logs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Network flows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Authentications</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16" name="Text Placeholder 15">
            <a:extLst>
              <a:ext uri="{FF2B5EF4-FFF2-40B4-BE49-F238E27FC236}">
                <a16:creationId xmlns:a16="http://schemas.microsoft.com/office/drawing/2014/main" id="{1BAE7A7E-710C-4F2F-B9A3-5998B0392567}"/>
              </a:ext>
            </a:extLst>
          </p:cNvPr>
          <p:cNvSpPr>
            <a:spLocks noGrp="1"/>
          </p:cNvSpPr>
          <p:nvPr>
            <p:ph type="body" sz="quarter" idx="30"/>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Firewall/network logs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Web</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Applications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Devices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OS</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17" name="Text Placeholder 16">
            <a:extLst>
              <a:ext uri="{FF2B5EF4-FFF2-40B4-BE49-F238E27FC236}">
                <a16:creationId xmlns:a16="http://schemas.microsoft.com/office/drawing/2014/main" id="{C2017B67-3D27-4959-97F2-333D9D2932B7}"/>
              </a:ext>
            </a:extLst>
          </p:cNvPr>
          <p:cNvSpPr>
            <a:spLocks noGrp="1"/>
          </p:cNvSpPr>
          <p:nvPr>
            <p:ph type="body" sz="quarter" idx="3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Files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Tables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Clusters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Reports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Dashboards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Notebooks</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18" name="Text Placeholder 17">
            <a:extLst>
              <a:ext uri="{FF2B5EF4-FFF2-40B4-BE49-F238E27FC236}">
                <a16:creationId xmlns:a16="http://schemas.microsoft.com/office/drawing/2014/main" id="{B56BD55C-EBAC-4811-B351-AFDB405C467B}"/>
              </a:ext>
            </a:extLst>
          </p:cNvPr>
          <p:cNvSpPr>
            <a:spLocks noGrp="1"/>
          </p:cNvSpPr>
          <p:nvPr>
            <p:ph type="body" sz="quarter" idx="36"/>
          </p:nvPr>
        </p:nvSpPr>
        <p:spPr>
          <a:xfrm>
            <a:off x="460375" y="4267443"/>
            <a:ext cx="1852613" cy="230832"/>
          </a:xfrm>
        </p:spPr>
        <p:txBody>
          <a:bodyPr vert="horz" wrap="square" lIns="91440" tIns="45720" rIns="91440" bIns="45720" rtlCol="0">
            <a:spAutoFit/>
          </a:bodyPr>
          <a:lstStyle/>
          <a:p>
            <a:pPr>
              <a:lnSpc>
                <a:spcPct val="90000"/>
              </a:lnSpc>
              <a:spcAft>
                <a:spcPts val="0"/>
              </a:spcAft>
            </a:pPr>
            <a:r>
              <a:rPr lang="en-US">
                <a:sym typeface="Source Sans Pro Light"/>
              </a:rPr>
              <a:t>Prevention of DDoS attacks</a:t>
            </a:r>
          </a:p>
          <a:p>
            <a:pPr>
              <a:lnSpc>
                <a:spcPct val="90000"/>
              </a:lnSpc>
              <a:spcAft>
                <a:spcPts val="0"/>
              </a:spcAft>
            </a:pPr>
            <a:r>
              <a:rPr lang="en-US">
                <a:sym typeface="Source Sans Pro Light"/>
              </a:rPr>
              <a:t>Threat classifications</a:t>
            </a:r>
          </a:p>
          <a:p>
            <a:pPr>
              <a:lnSpc>
                <a:spcPct val="90000"/>
              </a:lnSpc>
              <a:spcAft>
                <a:spcPts val="0"/>
              </a:spcAft>
            </a:pPr>
            <a:r>
              <a:rPr lang="en-US">
                <a:sym typeface="Source Sans Pro Light"/>
              </a:rPr>
              <a:t>Data loss/anomaly detection in streaming</a:t>
            </a:r>
          </a:p>
          <a:p>
            <a:pPr>
              <a:lnSpc>
                <a:spcPct val="90000"/>
              </a:lnSpc>
              <a:spcAft>
                <a:spcPts val="0"/>
              </a:spcAft>
            </a:pPr>
            <a:r>
              <a:rPr lang="en-US">
                <a:sym typeface="Source Sans Pro Light"/>
              </a:rPr>
              <a:t>Cybermetrics and changing use patterns</a:t>
            </a:r>
          </a:p>
          <a:p>
            <a:pPr>
              <a:lnSpc>
                <a:spcPct val="90000"/>
              </a:lnSpc>
              <a:spcAft>
                <a:spcPts val="0"/>
              </a:spcAft>
            </a:pPr>
            <a:endParaRPr lang="en-US"/>
          </a:p>
        </p:txBody>
      </p:sp>
      <p:sp>
        <p:nvSpPr>
          <p:cNvPr id="19" name="Text Placeholder 18">
            <a:extLst>
              <a:ext uri="{FF2B5EF4-FFF2-40B4-BE49-F238E27FC236}">
                <a16:creationId xmlns:a16="http://schemas.microsoft.com/office/drawing/2014/main" id="{DB365165-3A33-4E31-A705-1CD2DE2237BB}"/>
              </a:ext>
            </a:extLst>
          </p:cNvPr>
          <p:cNvSpPr>
            <a:spLocks noGrp="1"/>
          </p:cNvSpPr>
          <p:nvPr>
            <p:ph type="body" sz="quarter" idx="37"/>
          </p:nvPr>
        </p:nvSpPr>
        <p:spPr>
          <a:xfrm>
            <a:off x="2815629" y="4267443"/>
            <a:ext cx="1852613" cy="230832"/>
          </a:xfrm>
        </p:spPr>
        <p:txBody>
          <a:bodyPr vert="horz" wrap="square" lIns="91440" tIns="45720" rIns="91440" bIns="45720" rtlCol="0">
            <a:spAutoFit/>
          </a:bodyPr>
          <a:lstStyle/>
          <a:p>
            <a:pPr>
              <a:lnSpc>
                <a:spcPct val="90000"/>
              </a:lnSpc>
              <a:spcAft>
                <a:spcPts val="0"/>
              </a:spcAft>
            </a:pPr>
            <a:r>
              <a:rPr lang="en-US">
                <a:sym typeface="Source Sans Pro Light"/>
              </a:rPr>
              <a:t>Real-time data correlation</a:t>
            </a:r>
          </a:p>
          <a:p>
            <a:pPr>
              <a:lnSpc>
                <a:spcPct val="90000"/>
              </a:lnSpc>
              <a:spcAft>
                <a:spcPts val="0"/>
              </a:spcAft>
            </a:pPr>
            <a:r>
              <a:rPr lang="en-US">
                <a:sym typeface="Source Sans Pro Light"/>
              </a:rPr>
              <a:t>Anomaly detection</a:t>
            </a:r>
          </a:p>
          <a:p>
            <a:pPr>
              <a:lnSpc>
                <a:spcPct val="90000"/>
              </a:lnSpc>
              <a:spcAft>
                <a:spcPts val="0"/>
              </a:spcAft>
            </a:pPr>
            <a:r>
              <a:rPr lang="en-US">
                <a:sym typeface="Source Sans Pro Light"/>
              </a:rPr>
              <a:t>Security context, enrichment</a:t>
            </a:r>
          </a:p>
          <a:p>
            <a:pPr>
              <a:lnSpc>
                <a:spcPct val="90000"/>
              </a:lnSpc>
              <a:spcAft>
                <a:spcPts val="0"/>
              </a:spcAft>
            </a:pPr>
            <a:r>
              <a:rPr lang="en-US">
                <a:sym typeface="Source Sans Pro Light"/>
              </a:rPr>
              <a:t>Offence scoring, prioritization</a:t>
            </a:r>
          </a:p>
          <a:p>
            <a:pPr>
              <a:lnSpc>
                <a:spcPct val="90000"/>
              </a:lnSpc>
              <a:spcAft>
                <a:spcPts val="0"/>
              </a:spcAft>
            </a:pPr>
            <a:r>
              <a:rPr lang="en-US">
                <a:sym typeface="Source Sans Pro Light"/>
              </a:rPr>
              <a:t>Security orchestration</a:t>
            </a:r>
          </a:p>
          <a:p>
            <a:pPr>
              <a:lnSpc>
                <a:spcPct val="90000"/>
              </a:lnSpc>
              <a:spcAft>
                <a:spcPts val="0"/>
              </a:spcAft>
            </a:pPr>
            <a:endParaRPr lang="en-US"/>
          </a:p>
        </p:txBody>
      </p:sp>
      <p:sp>
        <p:nvSpPr>
          <p:cNvPr id="20" name="Text Placeholder 19">
            <a:extLst>
              <a:ext uri="{FF2B5EF4-FFF2-40B4-BE49-F238E27FC236}">
                <a16:creationId xmlns:a16="http://schemas.microsoft.com/office/drawing/2014/main" id="{468A673D-E9DB-41DF-A7E8-7DF7BA35F6C0}"/>
              </a:ext>
            </a:extLst>
          </p:cNvPr>
          <p:cNvSpPr>
            <a:spLocks noGrp="1"/>
          </p:cNvSpPr>
          <p:nvPr>
            <p:ph type="body" sz="quarter" idx="38"/>
          </p:nvPr>
        </p:nvSpPr>
        <p:spPr>
          <a:xfrm>
            <a:off x="5170155" y="4267443"/>
            <a:ext cx="1852613" cy="230832"/>
          </a:xfrm>
        </p:spPr>
        <p:txBody>
          <a:bodyPr vert="horz" wrap="square" lIns="91440" tIns="45720" rIns="91440" bIns="45720" rtlCol="0">
            <a:spAutoFit/>
          </a:bodyPr>
          <a:lstStyle/>
          <a:p>
            <a:pPr>
              <a:lnSpc>
                <a:spcPct val="90000"/>
              </a:lnSpc>
              <a:spcAft>
                <a:spcPts val="0"/>
              </a:spcAft>
            </a:pPr>
            <a:r>
              <a:rPr lang="en-US">
                <a:sym typeface="Source Sans Pro Light"/>
              </a:rPr>
              <a:t>e-Tailing</a:t>
            </a:r>
          </a:p>
          <a:p>
            <a:pPr>
              <a:lnSpc>
                <a:spcPct val="90000"/>
              </a:lnSpc>
              <a:spcAft>
                <a:spcPts val="0"/>
              </a:spcAft>
            </a:pPr>
            <a:r>
              <a:rPr lang="en-US">
                <a:sym typeface="Source Sans Pro Light"/>
              </a:rPr>
              <a:t>Inventory monitoring</a:t>
            </a:r>
            <a:r>
              <a:rPr lang="en-US">
                <a:sym typeface="Source Sans Pro"/>
              </a:rPr>
              <a:t> </a:t>
            </a:r>
          </a:p>
          <a:p>
            <a:pPr>
              <a:lnSpc>
                <a:spcPct val="90000"/>
              </a:lnSpc>
              <a:spcAft>
                <a:spcPts val="0"/>
              </a:spcAft>
            </a:pPr>
            <a:r>
              <a:rPr lang="en-US">
                <a:sym typeface="Source Sans Pro Light"/>
              </a:rPr>
              <a:t>Social media monitoring </a:t>
            </a:r>
          </a:p>
          <a:p>
            <a:pPr>
              <a:lnSpc>
                <a:spcPct val="90000"/>
              </a:lnSpc>
              <a:spcAft>
                <a:spcPts val="0"/>
              </a:spcAft>
            </a:pPr>
            <a:r>
              <a:rPr lang="en-US">
                <a:sym typeface="Source Sans Pro Light"/>
              </a:rPr>
              <a:t>Phishing scams</a:t>
            </a:r>
          </a:p>
          <a:p>
            <a:pPr>
              <a:lnSpc>
                <a:spcPct val="90000"/>
              </a:lnSpc>
              <a:spcAft>
                <a:spcPts val="0"/>
              </a:spcAft>
            </a:pPr>
            <a:r>
              <a:rPr lang="en-US">
                <a:sym typeface="Source Sans Pro Light"/>
              </a:rPr>
              <a:t>Piracy protection</a:t>
            </a:r>
          </a:p>
          <a:p>
            <a:pPr>
              <a:lnSpc>
                <a:spcPct val="90000"/>
              </a:lnSpc>
              <a:spcAft>
                <a:spcPts val="0"/>
              </a:spcAft>
            </a:pPr>
            <a:endParaRPr lang="en-US"/>
          </a:p>
        </p:txBody>
      </p:sp>
      <p:sp>
        <p:nvSpPr>
          <p:cNvPr id="21" name="Text Placeholder 20">
            <a:extLst>
              <a:ext uri="{FF2B5EF4-FFF2-40B4-BE49-F238E27FC236}">
                <a16:creationId xmlns:a16="http://schemas.microsoft.com/office/drawing/2014/main" id="{046D6A65-1702-4C60-9BBC-2B223E999662}"/>
              </a:ext>
            </a:extLst>
          </p:cNvPr>
          <p:cNvSpPr>
            <a:spLocks noGrp="1"/>
          </p:cNvSpPr>
          <p:nvPr>
            <p:ph type="body" sz="quarter" idx="39"/>
          </p:nvPr>
        </p:nvSpPr>
        <p:spPr>
          <a:xfrm>
            <a:off x="7520214" y="4267443"/>
            <a:ext cx="1852613" cy="230832"/>
          </a:xfrm>
        </p:spPr>
        <p:txBody>
          <a:bodyPr vert="horz" wrap="square" lIns="91440" tIns="45720" rIns="91440" bIns="45720" rtlCol="0">
            <a:spAutoFit/>
          </a:bodyPr>
          <a:lstStyle/>
          <a:p>
            <a:pPr>
              <a:lnSpc>
                <a:spcPct val="90000"/>
              </a:lnSpc>
              <a:spcAft>
                <a:spcPts val="0"/>
              </a:spcAft>
            </a:pPr>
            <a:r>
              <a:rPr lang="en-US">
                <a:sym typeface="Source Sans Pro Light"/>
              </a:rPr>
              <a:t>Ad-hoc/historic incident reports</a:t>
            </a:r>
          </a:p>
          <a:p>
            <a:pPr>
              <a:lnSpc>
                <a:spcPct val="90000"/>
              </a:lnSpc>
              <a:spcAft>
                <a:spcPts val="0"/>
              </a:spcAft>
            </a:pPr>
            <a:r>
              <a:rPr lang="en-US">
                <a:sym typeface="Source Sans Pro Light"/>
              </a:rPr>
              <a:t>SOC/NOC dashboards</a:t>
            </a:r>
          </a:p>
          <a:p>
            <a:pPr>
              <a:lnSpc>
                <a:spcPct val="90000"/>
              </a:lnSpc>
              <a:spcAft>
                <a:spcPts val="0"/>
              </a:spcAft>
            </a:pPr>
            <a:r>
              <a:rPr lang="en-US">
                <a:sym typeface="Source Sans Pro Light"/>
              </a:rPr>
              <a:t>Deep OS auditing</a:t>
            </a:r>
          </a:p>
          <a:p>
            <a:pPr>
              <a:lnSpc>
                <a:spcPct val="90000"/>
              </a:lnSpc>
              <a:spcAft>
                <a:spcPts val="0"/>
              </a:spcAft>
            </a:pPr>
            <a:r>
              <a:rPr lang="en-US">
                <a:sym typeface="Source Sans Pro Light"/>
              </a:rPr>
              <a:t>Data loss detection in IoT</a:t>
            </a:r>
          </a:p>
          <a:p>
            <a:pPr>
              <a:lnSpc>
                <a:spcPct val="90000"/>
              </a:lnSpc>
              <a:spcAft>
                <a:spcPts val="0"/>
              </a:spcAft>
            </a:pPr>
            <a:r>
              <a:rPr lang="en-US">
                <a:sym typeface="Source Sans Pro Light"/>
              </a:rPr>
              <a:t>User behavior analytics</a:t>
            </a:r>
          </a:p>
          <a:p>
            <a:pPr>
              <a:lnSpc>
                <a:spcPct val="90000"/>
              </a:lnSpc>
              <a:spcAft>
                <a:spcPts val="0"/>
              </a:spcAft>
            </a:pPr>
            <a:endParaRPr lang="en-US"/>
          </a:p>
        </p:txBody>
      </p:sp>
      <p:sp>
        <p:nvSpPr>
          <p:cNvPr id="22" name="Text Placeholder 21">
            <a:extLst>
              <a:ext uri="{FF2B5EF4-FFF2-40B4-BE49-F238E27FC236}">
                <a16:creationId xmlns:a16="http://schemas.microsoft.com/office/drawing/2014/main" id="{9BD7FA1C-FE2D-4AAB-8446-47DDCFE9B197}"/>
              </a:ext>
            </a:extLst>
          </p:cNvPr>
          <p:cNvSpPr>
            <a:spLocks noGrp="1"/>
          </p:cNvSpPr>
          <p:nvPr>
            <p:ph type="body" sz="quarter" idx="40"/>
          </p:nvPr>
        </p:nvSpPr>
        <p:spPr>
          <a:xfrm>
            <a:off x="9876858" y="4267443"/>
            <a:ext cx="1852613" cy="230832"/>
          </a:xfrm>
        </p:spPr>
        <p:txBody>
          <a:bodyPr vert="horz" wrap="square" lIns="91440" tIns="45720" rIns="91440" bIns="45720" rtlCol="0">
            <a:spAutoFit/>
          </a:bodyPr>
          <a:lstStyle/>
          <a:p>
            <a:pPr>
              <a:lnSpc>
                <a:spcPct val="90000"/>
              </a:lnSpc>
              <a:spcAft>
                <a:spcPts val="0"/>
              </a:spcAft>
            </a:pPr>
            <a:r>
              <a:rPr lang="en-US">
                <a:sym typeface="Source Sans Pro Light"/>
              </a:rPr>
              <a:t>Role-based access controls</a:t>
            </a:r>
          </a:p>
          <a:p>
            <a:pPr>
              <a:lnSpc>
                <a:spcPct val="90000"/>
              </a:lnSpc>
              <a:spcAft>
                <a:spcPts val="0"/>
              </a:spcAft>
            </a:pPr>
            <a:r>
              <a:rPr lang="en-US">
                <a:sym typeface="Source Sans Pro Light"/>
              </a:rPr>
              <a:t>Auditing and governance</a:t>
            </a:r>
          </a:p>
          <a:p>
            <a:pPr>
              <a:lnSpc>
                <a:spcPct val="90000"/>
              </a:lnSpc>
              <a:spcAft>
                <a:spcPts val="0"/>
              </a:spcAft>
            </a:pPr>
            <a:r>
              <a:rPr lang="en-US">
                <a:sym typeface="Source Sans Pro Light"/>
              </a:rPr>
              <a:t>File integrity monitoring</a:t>
            </a:r>
          </a:p>
          <a:p>
            <a:pPr>
              <a:lnSpc>
                <a:spcPct val="90000"/>
              </a:lnSpc>
              <a:spcAft>
                <a:spcPts val="0"/>
              </a:spcAft>
            </a:pPr>
            <a:r>
              <a:rPr lang="en-US">
                <a:sym typeface="Source Sans Pro Light"/>
              </a:rPr>
              <a:t>Row level and column level access permissions</a:t>
            </a:r>
          </a:p>
          <a:p>
            <a:pPr>
              <a:lnSpc>
                <a:spcPct val="90000"/>
              </a:lnSpc>
              <a:spcAft>
                <a:spcPts val="0"/>
              </a:spcAft>
            </a:pPr>
            <a:endParaRPr lang="en-US"/>
          </a:p>
        </p:txBody>
      </p:sp>
      <p:sp>
        <p:nvSpPr>
          <p:cNvPr id="23" name="Text Placeholder 22">
            <a:extLst>
              <a:ext uri="{FF2B5EF4-FFF2-40B4-BE49-F238E27FC236}">
                <a16:creationId xmlns:a16="http://schemas.microsoft.com/office/drawing/2014/main" id="{8E716123-0469-45F8-B4D9-D49466D29919}"/>
              </a:ext>
            </a:extLst>
          </p:cNvPr>
          <p:cNvSpPr>
            <a:spLocks noGrp="1"/>
          </p:cNvSpPr>
          <p:nvPr>
            <p:ph type="body" sz="quarter" idx="41"/>
          </p:nvPr>
        </p:nvSpPr>
        <p:spPr>
          <a:noFill/>
          <a:ln>
            <a:noFill/>
          </a:ln>
        </p:spPr>
        <p:txBody>
          <a:bodyPr vert="horz" wrap="square" lIns="91440" tIns="45720" rIns="91440" bIns="45720" rtlCol="0" anchor="t" anchorCtr="0">
            <a:noAutofit/>
          </a:bodyPr>
          <a:lstStyle/>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Firewall/network logs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Web/app logs</a:t>
            </a:r>
          </a:p>
          <a:p>
            <a:pPr>
              <a:lnSpc>
                <a:spcPct val="90000"/>
              </a:lnSpc>
              <a:spcBef>
                <a:spcPts val="600"/>
              </a:spcBef>
              <a:spcAft>
                <a:spcPts val="0"/>
              </a:spcAft>
            </a:pPr>
            <a:r>
              <a:rPr lang="en-US">
                <a:latin typeface="Segoe UI" panose="020B0502040204020203" pitchFamily="34" charset="0"/>
                <a:cs typeface="Segoe UI" panose="020B0502040204020203" pitchFamily="34" charset="0"/>
                <a:sym typeface="Source Sans Pro"/>
              </a:rPr>
              <a:t>Social media content </a:t>
            </a:r>
          </a:p>
          <a:p>
            <a:pPr>
              <a:lnSpc>
                <a:spcPct val="90000"/>
              </a:lnSpc>
              <a:spcBef>
                <a:spcPts val="600"/>
              </a:spcBef>
              <a:spcAft>
                <a:spcPts val="0"/>
              </a:spcAft>
            </a:pPr>
            <a:endParaRPr lang="en-US">
              <a:latin typeface="Segoe UI" panose="020B0502040204020203" pitchFamily="34" charset="0"/>
              <a:cs typeface="Segoe UI" panose="020B0502040204020203" pitchFamily="34" charset="0"/>
            </a:endParaRPr>
          </a:p>
        </p:txBody>
      </p:sp>
      <p:sp>
        <p:nvSpPr>
          <p:cNvPr id="24" name="Text Placeholder 23">
            <a:extLst>
              <a:ext uri="{FF2B5EF4-FFF2-40B4-BE49-F238E27FC236}">
                <a16:creationId xmlns:a16="http://schemas.microsoft.com/office/drawing/2014/main" id="{17335157-13CC-4CD1-B2CD-C6EF598C8A40}"/>
              </a:ext>
            </a:extLst>
          </p:cNvPr>
          <p:cNvSpPr>
            <a:spLocks noGrp="1"/>
          </p:cNvSpPr>
          <p:nvPr>
            <p:ph type="body" sz="quarter" idx="42"/>
          </p:nvPr>
        </p:nvSpPr>
        <p:spPr/>
        <p:txBody>
          <a:bodyPr vert="horz" wrap="square" lIns="91440" tIns="45720" rIns="91440" bIns="45720" rtlCol="0">
            <a:spAutoFit/>
          </a:bodyPr>
          <a:lstStyle/>
          <a:p>
            <a:r>
              <a:rPr lang="en-US">
                <a:sym typeface="Source Sans Pro"/>
              </a:rPr>
              <a:t>Security controls to leverage all data</a:t>
            </a:r>
          </a:p>
        </p:txBody>
      </p:sp>
      <p:sp>
        <p:nvSpPr>
          <p:cNvPr id="25" name="Text Placeholder 24">
            <a:extLst>
              <a:ext uri="{FF2B5EF4-FFF2-40B4-BE49-F238E27FC236}">
                <a16:creationId xmlns:a16="http://schemas.microsoft.com/office/drawing/2014/main" id="{1650867A-C78C-4229-AE47-6360A4067175}"/>
              </a:ext>
            </a:extLst>
          </p:cNvPr>
          <p:cNvSpPr>
            <a:spLocks noGrp="1"/>
          </p:cNvSpPr>
          <p:nvPr>
            <p:ph type="body" sz="quarter" idx="43"/>
          </p:nvPr>
        </p:nvSpPr>
        <p:spPr/>
        <p:txBody>
          <a:bodyPr vert="horz" wrap="square" lIns="91440" tIns="45720" rIns="91440" bIns="45720" rtlCol="0">
            <a:spAutoFit/>
          </a:bodyPr>
          <a:lstStyle/>
          <a:p>
            <a:r>
              <a:rPr lang="en-US">
                <a:sym typeface="Source Sans Pro"/>
              </a:rPr>
              <a:t>Actionable threat intelligence</a:t>
            </a:r>
          </a:p>
        </p:txBody>
      </p:sp>
      <p:sp>
        <p:nvSpPr>
          <p:cNvPr id="26" name="Text Placeholder 25">
            <a:extLst>
              <a:ext uri="{FF2B5EF4-FFF2-40B4-BE49-F238E27FC236}">
                <a16:creationId xmlns:a16="http://schemas.microsoft.com/office/drawing/2014/main" id="{FD41E2E6-441F-420B-837F-7231A7F1441D}"/>
              </a:ext>
            </a:extLst>
          </p:cNvPr>
          <p:cNvSpPr>
            <a:spLocks noGrp="1"/>
          </p:cNvSpPr>
          <p:nvPr>
            <p:ph type="body" sz="quarter" idx="44"/>
          </p:nvPr>
        </p:nvSpPr>
        <p:spPr/>
        <p:txBody>
          <a:bodyPr vert="horz" wrap="square" lIns="91440" tIns="45720" rIns="91440" bIns="45720" rtlCol="0">
            <a:spAutoFit/>
          </a:bodyPr>
          <a:lstStyle/>
          <a:p>
            <a:r>
              <a:rPr lang="en-US">
                <a:sym typeface="Source Sans Pro"/>
              </a:rPr>
              <a:t>Risk and fraud</a:t>
            </a:r>
            <a:br>
              <a:rPr lang="en-US">
                <a:sym typeface="Source Sans Pro"/>
              </a:rPr>
            </a:br>
            <a:r>
              <a:rPr lang="en-US">
                <a:sym typeface="Source Sans Pro"/>
              </a:rPr>
              <a:t>analysis</a:t>
            </a:r>
          </a:p>
        </p:txBody>
      </p:sp>
      <p:sp>
        <p:nvSpPr>
          <p:cNvPr id="27" name="Text Placeholder 26">
            <a:extLst>
              <a:ext uri="{FF2B5EF4-FFF2-40B4-BE49-F238E27FC236}">
                <a16:creationId xmlns:a16="http://schemas.microsoft.com/office/drawing/2014/main" id="{42DF4BDE-AC5E-4B1A-ABC4-89C79384EC2D}"/>
              </a:ext>
            </a:extLst>
          </p:cNvPr>
          <p:cNvSpPr>
            <a:spLocks noGrp="1"/>
          </p:cNvSpPr>
          <p:nvPr>
            <p:ph type="body" sz="quarter" idx="45"/>
          </p:nvPr>
        </p:nvSpPr>
        <p:spPr/>
        <p:txBody>
          <a:bodyPr vert="horz" wrap="square" lIns="91440" tIns="45720" rIns="91440" bIns="45720" rtlCol="0">
            <a:spAutoFit/>
          </a:bodyPr>
          <a:lstStyle/>
          <a:p>
            <a:r>
              <a:rPr lang="en-US">
                <a:sym typeface="Source Sans Pro"/>
              </a:rPr>
              <a:t>Compliance</a:t>
            </a:r>
            <a:br>
              <a:rPr lang="en-US">
                <a:sym typeface="Source Sans Pro"/>
              </a:rPr>
            </a:br>
            <a:r>
              <a:rPr lang="en-US">
                <a:sym typeface="Source Sans Pro"/>
              </a:rPr>
              <a:t>management</a:t>
            </a:r>
          </a:p>
        </p:txBody>
      </p:sp>
      <p:sp>
        <p:nvSpPr>
          <p:cNvPr id="28" name="Text Placeholder 27">
            <a:extLst>
              <a:ext uri="{FF2B5EF4-FFF2-40B4-BE49-F238E27FC236}">
                <a16:creationId xmlns:a16="http://schemas.microsoft.com/office/drawing/2014/main" id="{074A6CDB-5925-498F-B0E6-31B7EB1CA99A}"/>
              </a:ext>
            </a:extLst>
          </p:cNvPr>
          <p:cNvSpPr>
            <a:spLocks noGrp="1"/>
          </p:cNvSpPr>
          <p:nvPr>
            <p:ph type="body" sz="quarter" idx="46"/>
          </p:nvPr>
        </p:nvSpPr>
        <p:spPr/>
        <p:txBody>
          <a:bodyPr vert="horz" wrap="square" lIns="91440" tIns="45720" rIns="91440" bIns="45720" rtlCol="0">
            <a:spAutoFit/>
          </a:bodyPr>
          <a:lstStyle/>
          <a:p>
            <a:r>
              <a:rPr lang="en-US">
                <a:sym typeface="Source Sans Pro"/>
              </a:rPr>
              <a:t>Identity and access management for analytics</a:t>
            </a:r>
          </a:p>
        </p:txBody>
      </p:sp>
      <p:sp>
        <p:nvSpPr>
          <p:cNvPr id="738" name="Shape 738"/>
          <p:cNvSpPr txBox="1">
            <a:spLocks noGrp="1"/>
          </p:cNvSpPr>
          <p:nvPr>
            <p:ph type="title"/>
          </p:nvPr>
        </p:nvSpPr>
        <p:spPr/>
        <p:txBody>
          <a:bodyPr vert="horz" wrap="square" lIns="0" tIns="164592" rIns="0" bIns="0" rtlCol="0" anchor="t">
            <a:noAutofit/>
          </a:bodyPr>
          <a:lstStyle/>
          <a:p>
            <a:r>
              <a:rPr lang="en-US" sz="3600" b="1" spc="-50">
                <a:gradFill>
                  <a:gsLst>
                    <a:gs pos="1250">
                      <a:schemeClr val="tx1"/>
                    </a:gs>
                    <a:gs pos="100000">
                      <a:schemeClr val="tx1"/>
                    </a:gs>
                  </a:gsLst>
                  <a:lin ang="5400000" scaled="0"/>
                </a:gradFill>
                <a:sym typeface="Source Sans Pro"/>
              </a:rPr>
              <a:t>Security use cases</a:t>
            </a:r>
          </a:p>
        </p:txBody>
      </p:sp>
      <p:grpSp>
        <p:nvGrpSpPr>
          <p:cNvPr id="126" name="Group 125">
            <a:extLst>
              <a:ext uri="{FF2B5EF4-FFF2-40B4-BE49-F238E27FC236}">
                <a16:creationId xmlns:a16="http://schemas.microsoft.com/office/drawing/2014/main" id="{53958F83-37CE-4858-974A-628F2F22C6BC}"/>
              </a:ext>
            </a:extLst>
          </p:cNvPr>
          <p:cNvGrpSpPr>
            <a:grpSpLocks noChangeAspect="1"/>
          </p:cNvGrpSpPr>
          <p:nvPr/>
        </p:nvGrpSpPr>
        <p:grpSpPr>
          <a:xfrm>
            <a:off x="1212071" y="3089501"/>
            <a:ext cx="372252" cy="340590"/>
            <a:chOff x="4475583" y="2774302"/>
            <a:chExt cx="954393" cy="873218"/>
          </a:xfrm>
        </p:grpSpPr>
        <p:grpSp>
          <p:nvGrpSpPr>
            <p:cNvPr id="127" name="Group 126">
              <a:extLst>
                <a:ext uri="{FF2B5EF4-FFF2-40B4-BE49-F238E27FC236}">
                  <a16:creationId xmlns:a16="http://schemas.microsoft.com/office/drawing/2014/main" id="{4AEEF03C-C378-40AA-9808-CBD092658A23}"/>
                </a:ext>
              </a:extLst>
            </p:cNvPr>
            <p:cNvGrpSpPr/>
            <p:nvPr/>
          </p:nvGrpSpPr>
          <p:grpSpPr>
            <a:xfrm>
              <a:off x="4475583" y="2774302"/>
              <a:ext cx="867748" cy="807098"/>
              <a:chOff x="4475583" y="2774302"/>
              <a:chExt cx="867748" cy="807098"/>
            </a:xfrm>
          </p:grpSpPr>
          <p:sp>
            <p:nvSpPr>
              <p:cNvPr id="129" name="Rectangle 128">
                <a:extLst>
                  <a:ext uri="{FF2B5EF4-FFF2-40B4-BE49-F238E27FC236}">
                    <a16:creationId xmlns:a16="http://schemas.microsoft.com/office/drawing/2014/main" id="{5B731564-820D-49B1-BF82-FC28C747B278}"/>
                  </a:ext>
                </a:extLst>
              </p:cNvPr>
              <p:cNvSpPr/>
              <p:nvPr/>
            </p:nvSpPr>
            <p:spPr bwMode="auto">
              <a:xfrm>
                <a:off x="4705548" y="2774302"/>
                <a:ext cx="407819" cy="239486"/>
              </a:xfrm>
              <a:prstGeom prst="rect">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0" name="Rectangle 129">
                <a:extLst>
                  <a:ext uri="{FF2B5EF4-FFF2-40B4-BE49-F238E27FC236}">
                    <a16:creationId xmlns:a16="http://schemas.microsoft.com/office/drawing/2014/main" id="{B4B1A7C9-8891-46BC-B724-0D31356E024A}"/>
                  </a:ext>
                </a:extLst>
              </p:cNvPr>
              <p:cNvSpPr/>
              <p:nvPr/>
            </p:nvSpPr>
            <p:spPr bwMode="auto">
              <a:xfrm>
                <a:off x="4705548" y="3341914"/>
                <a:ext cx="407819" cy="239486"/>
              </a:xfrm>
              <a:prstGeom prst="rect">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1" name="Rectangle 130">
                <a:extLst>
                  <a:ext uri="{FF2B5EF4-FFF2-40B4-BE49-F238E27FC236}">
                    <a16:creationId xmlns:a16="http://schemas.microsoft.com/office/drawing/2014/main" id="{C42E8351-817B-4214-9835-B9172BD45406}"/>
                  </a:ext>
                </a:extLst>
              </p:cNvPr>
              <p:cNvSpPr/>
              <p:nvPr/>
            </p:nvSpPr>
            <p:spPr bwMode="auto">
              <a:xfrm>
                <a:off x="4475583" y="3058108"/>
                <a:ext cx="407819" cy="239486"/>
              </a:xfrm>
              <a:prstGeom prst="rect">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2" name="Rectangle 131">
                <a:extLst>
                  <a:ext uri="{FF2B5EF4-FFF2-40B4-BE49-F238E27FC236}">
                    <a16:creationId xmlns:a16="http://schemas.microsoft.com/office/drawing/2014/main" id="{292894A4-514B-4F74-AF3B-0E74F0EED100}"/>
                  </a:ext>
                </a:extLst>
              </p:cNvPr>
              <p:cNvSpPr/>
              <p:nvPr/>
            </p:nvSpPr>
            <p:spPr bwMode="auto">
              <a:xfrm>
                <a:off x="4935512" y="3058108"/>
                <a:ext cx="407819" cy="239486"/>
              </a:xfrm>
              <a:prstGeom prst="rect">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3" name="Rectangle 132">
                <a:extLst>
                  <a:ext uri="{FF2B5EF4-FFF2-40B4-BE49-F238E27FC236}">
                    <a16:creationId xmlns:a16="http://schemas.microsoft.com/office/drawing/2014/main" id="{83C247CB-8C39-426C-9C36-8614497B2BA1}"/>
                  </a:ext>
                </a:extLst>
              </p:cNvPr>
              <p:cNvSpPr/>
              <p:nvPr/>
            </p:nvSpPr>
            <p:spPr bwMode="auto">
              <a:xfrm>
                <a:off x="5162932" y="2774302"/>
                <a:ext cx="177855" cy="239486"/>
              </a:xfrm>
              <a:prstGeom prst="rect">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Rectangle 133">
                <a:extLst>
                  <a:ext uri="{FF2B5EF4-FFF2-40B4-BE49-F238E27FC236}">
                    <a16:creationId xmlns:a16="http://schemas.microsoft.com/office/drawing/2014/main" id="{462B043D-1391-4FFE-A499-1375AD22AA1B}"/>
                  </a:ext>
                </a:extLst>
              </p:cNvPr>
              <p:cNvSpPr/>
              <p:nvPr/>
            </p:nvSpPr>
            <p:spPr bwMode="auto">
              <a:xfrm>
                <a:off x="4475583" y="2774302"/>
                <a:ext cx="177855" cy="239486"/>
              </a:xfrm>
              <a:prstGeom prst="rect">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Rectangle 134">
                <a:extLst>
                  <a:ext uri="{FF2B5EF4-FFF2-40B4-BE49-F238E27FC236}">
                    <a16:creationId xmlns:a16="http://schemas.microsoft.com/office/drawing/2014/main" id="{410DC29F-E3BC-4C58-8FA7-CDC753F047FF}"/>
                  </a:ext>
                </a:extLst>
              </p:cNvPr>
              <p:cNvSpPr/>
              <p:nvPr/>
            </p:nvSpPr>
            <p:spPr bwMode="auto">
              <a:xfrm>
                <a:off x="4475583" y="3341914"/>
                <a:ext cx="177855" cy="239486"/>
              </a:xfrm>
              <a:prstGeom prst="rect">
                <a:avLst/>
              </a:prstGeom>
              <a:noFill/>
              <a:ln w="15875"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28" name="Freeform: Shape 127">
              <a:extLst>
                <a:ext uri="{FF2B5EF4-FFF2-40B4-BE49-F238E27FC236}">
                  <a16:creationId xmlns:a16="http://schemas.microsoft.com/office/drawing/2014/main" id="{2A0F5C5E-C21E-4129-B1DE-2B204FED9311}"/>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solidFill>
            <a:ln w="158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791D6FF8-203D-4F0C-B5B8-265EA3979A0E}"/>
              </a:ext>
            </a:extLst>
          </p:cNvPr>
          <p:cNvGrpSpPr/>
          <p:nvPr/>
        </p:nvGrpSpPr>
        <p:grpSpPr>
          <a:xfrm>
            <a:off x="3567280" y="3089039"/>
            <a:ext cx="348167" cy="341514"/>
            <a:chOff x="6594072" y="3095551"/>
            <a:chExt cx="795442" cy="780243"/>
          </a:xfrm>
        </p:grpSpPr>
        <p:sp>
          <p:nvSpPr>
            <p:cNvPr id="137" name="eye_2">
              <a:extLst>
                <a:ext uri="{FF2B5EF4-FFF2-40B4-BE49-F238E27FC236}">
                  <a16:creationId xmlns:a16="http://schemas.microsoft.com/office/drawing/2014/main" id="{86930E26-9EAF-4F81-9A9C-394F4C780114}"/>
                </a:ext>
              </a:extLst>
            </p:cNvPr>
            <p:cNvSpPr>
              <a:spLocks noChangeAspect="1" noEditPoints="1"/>
            </p:cNvSpPr>
            <p:nvPr/>
          </p:nvSpPr>
          <p:spPr bwMode="auto">
            <a:xfrm>
              <a:off x="6642379" y="3243080"/>
              <a:ext cx="413144" cy="229234"/>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5">
              <a:extLst>
                <a:ext uri="{FF2B5EF4-FFF2-40B4-BE49-F238E27FC236}">
                  <a16:creationId xmlns:a16="http://schemas.microsoft.com/office/drawing/2014/main" id="{11EE12AE-B22A-4C9C-A2AF-94931F8210BA}"/>
                </a:ext>
              </a:extLst>
            </p:cNvPr>
            <p:cNvSpPr>
              <a:spLocks noChangeAspect="1" noEditPoints="1"/>
            </p:cNvSpPr>
            <p:nvPr/>
          </p:nvSpPr>
          <p:spPr bwMode="auto">
            <a:xfrm>
              <a:off x="6594072" y="3095551"/>
              <a:ext cx="795442" cy="78024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EA91F002-4DB4-46B7-A741-95AD00AD93D1}"/>
              </a:ext>
            </a:extLst>
          </p:cNvPr>
          <p:cNvGrpSpPr/>
          <p:nvPr/>
        </p:nvGrpSpPr>
        <p:grpSpPr>
          <a:xfrm>
            <a:off x="5747626" y="3092401"/>
            <a:ext cx="684364" cy="334791"/>
            <a:chOff x="5353195" y="1639796"/>
            <a:chExt cx="1063934" cy="520476"/>
          </a:xfrm>
        </p:grpSpPr>
        <p:grpSp>
          <p:nvGrpSpPr>
            <p:cNvPr id="140" name="Group 139">
              <a:extLst>
                <a:ext uri="{FF2B5EF4-FFF2-40B4-BE49-F238E27FC236}">
                  <a16:creationId xmlns:a16="http://schemas.microsoft.com/office/drawing/2014/main" id="{73DE433C-DC9E-4E4A-AC7D-B576BFB81998}"/>
                </a:ext>
              </a:extLst>
            </p:cNvPr>
            <p:cNvGrpSpPr/>
            <p:nvPr/>
          </p:nvGrpSpPr>
          <p:grpSpPr>
            <a:xfrm>
              <a:off x="5353195" y="1639796"/>
              <a:ext cx="1063934" cy="520476"/>
              <a:chOff x="4664380" y="1193273"/>
              <a:chExt cx="729819" cy="357027"/>
            </a:xfrm>
          </p:grpSpPr>
          <p:grpSp>
            <p:nvGrpSpPr>
              <p:cNvPr id="143" name="Group 142">
                <a:extLst>
                  <a:ext uri="{FF2B5EF4-FFF2-40B4-BE49-F238E27FC236}">
                    <a16:creationId xmlns:a16="http://schemas.microsoft.com/office/drawing/2014/main" id="{6902C393-4ECC-4E11-9D81-F8DC4AF46456}"/>
                  </a:ext>
                </a:extLst>
              </p:cNvPr>
              <p:cNvGrpSpPr/>
              <p:nvPr/>
            </p:nvGrpSpPr>
            <p:grpSpPr>
              <a:xfrm>
                <a:off x="4664380" y="1193273"/>
                <a:ext cx="312640" cy="353534"/>
                <a:chOff x="9005458" y="6149105"/>
                <a:chExt cx="1115922" cy="1261888"/>
              </a:xfrm>
            </p:grpSpPr>
            <p:sp>
              <p:nvSpPr>
                <p:cNvPr id="153" name="Freeform 938">
                  <a:extLst>
                    <a:ext uri="{FF2B5EF4-FFF2-40B4-BE49-F238E27FC236}">
                      <a16:creationId xmlns:a16="http://schemas.microsoft.com/office/drawing/2014/main" id="{D89B4A5C-888A-4A85-85AA-203BE7F80032}"/>
                    </a:ext>
                  </a:extLst>
                </p:cNvPr>
                <p:cNvSpPr/>
                <p:nvPr/>
              </p:nvSpPr>
              <p:spPr>
                <a:xfrm>
                  <a:off x="9005458" y="6282460"/>
                  <a:ext cx="555627"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939">
                  <a:extLst>
                    <a:ext uri="{FF2B5EF4-FFF2-40B4-BE49-F238E27FC236}">
                      <a16:creationId xmlns:a16="http://schemas.microsoft.com/office/drawing/2014/main" id="{0211B76D-5F40-49DB-82C5-9E227B89AB00}"/>
                    </a:ext>
                  </a:extLst>
                </p:cNvPr>
                <p:cNvSpPr/>
                <p:nvPr/>
              </p:nvSpPr>
              <p:spPr>
                <a:xfrm>
                  <a:off x="9707132" y="6282460"/>
                  <a:ext cx="215899"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940">
                  <a:extLst>
                    <a:ext uri="{FF2B5EF4-FFF2-40B4-BE49-F238E27FC236}">
                      <a16:creationId xmlns:a16="http://schemas.microsoft.com/office/drawing/2014/main" id="{28F7883D-DB9E-4C77-85C8-B91D4FEB5C1C}"/>
                    </a:ext>
                  </a:extLst>
                </p:cNvPr>
                <p:cNvSpPr/>
                <p:nvPr/>
              </p:nvSpPr>
              <p:spPr>
                <a:xfrm>
                  <a:off x="9221354" y="6149105"/>
                  <a:ext cx="482601"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941">
                  <a:extLst>
                    <a:ext uri="{FF2B5EF4-FFF2-40B4-BE49-F238E27FC236}">
                      <a16:creationId xmlns:a16="http://schemas.microsoft.com/office/drawing/2014/main" id="{4D5D26A6-7957-4FE7-8B7E-99567C08B899}"/>
                    </a:ext>
                  </a:extLst>
                </p:cNvPr>
                <p:cNvSpPr/>
                <p:nvPr/>
              </p:nvSpPr>
              <p:spPr bwMode="auto">
                <a:xfrm>
                  <a:off x="9671567" y="7021830"/>
                  <a:ext cx="333570" cy="212269"/>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Oval 156">
                  <a:extLst>
                    <a:ext uri="{FF2B5EF4-FFF2-40B4-BE49-F238E27FC236}">
                      <a16:creationId xmlns:a16="http://schemas.microsoft.com/office/drawing/2014/main" id="{17F9DCA8-CA55-4486-9F76-BF84847E3285}"/>
                    </a:ext>
                  </a:extLst>
                </p:cNvPr>
                <p:cNvSpPr/>
                <p:nvPr/>
              </p:nvSpPr>
              <p:spPr bwMode="auto">
                <a:xfrm>
                  <a:off x="9555324" y="6844940"/>
                  <a:ext cx="566056" cy="566053"/>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B6762C97-9969-4236-AF74-187428C824CB}"/>
                  </a:ext>
                </a:extLst>
              </p:cNvPr>
              <p:cNvGrpSpPr/>
              <p:nvPr/>
            </p:nvGrpSpPr>
            <p:grpSpPr>
              <a:xfrm>
                <a:off x="5043788" y="1193273"/>
                <a:ext cx="350411" cy="357027"/>
                <a:chOff x="5302324" y="1193273"/>
                <a:chExt cx="350411" cy="357027"/>
              </a:xfrm>
            </p:grpSpPr>
            <p:grpSp>
              <p:nvGrpSpPr>
                <p:cNvPr id="145" name="Group 144">
                  <a:extLst>
                    <a:ext uri="{FF2B5EF4-FFF2-40B4-BE49-F238E27FC236}">
                      <a16:creationId xmlns:a16="http://schemas.microsoft.com/office/drawing/2014/main" id="{7A5B7CCE-DD13-494E-A7F5-4A148DBD325F}"/>
                    </a:ext>
                  </a:extLst>
                </p:cNvPr>
                <p:cNvGrpSpPr/>
                <p:nvPr/>
              </p:nvGrpSpPr>
              <p:grpSpPr>
                <a:xfrm>
                  <a:off x="5482948" y="1395938"/>
                  <a:ext cx="169787" cy="154362"/>
                  <a:chOff x="4530976" y="2990126"/>
                  <a:chExt cx="231285" cy="210274"/>
                </a:xfrm>
              </p:grpSpPr>
              <p:sp>
                <p:nvSpPr>
                  <p:cNvPr id="149" name="Freeform 5">
                    <a:extLst>
                      <a:ext uri="{FF2B5EF4-FFF2-40B4-BE49-F238E27FC236}">
                        <a16:creationId xmlns:a16="http://schemas.microsoft.com/office/drawing/2014/main" id="{83AAFDC9-82C0-4644-AAFD-4F2EC87119BF}"/>
                      </a:ext>
                    </a:extLst>
                  </p:cNvPr>
                  <p:cNvSpPr>
                    <a:spLocks noEditPoints="1"/>
                  </p:cNvSpPr>
                  <p:nvPr/>
                </p:nvSpPr>
                <p:spPr bwMode="auto">
                  <a:xfrm>
                    <a:off x="4530976" y="2990126"/>
                    <a:ext cx="231285" cy="210274"/>
                  </a:xfrm>
                  <a:prstGeom prst="triangle">
                    <a:avLst/>
                  </a:prstGeom>
                  <a:noFill/>
                  <a:ln w="15875">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ABA5264B-AB0D-4862-8385-8B4E4B7CCC96}"/>
                      </a:ext>
                    </a:extLst>
                  </p:cNvPr>
                  <p:cNvGrpSpPr/>
                  <p:nvPr/>
                </p:nvGrpSpPr>
                <p:grpSpPr>
                  <a:xfrm>
                    <a:off x="4646619" y="3052306"/>
                    <a:ext cx="0" cy="122254"/>
                    <a:chOff x="4791447" y="2616042"/>
                    <a:chExt cx="0" cy="1427764"/>
                  </a:xfrm>
                </p:grpSpPr>
                <p:cxnSp>
                  <p:nvCxnSpPr>
                    <p:cNvPr id="151" name="Straight Connector 150">
                      <a:extLst>
                        <a:ext uri="{FF2B5EF4-FFF2-40B4-BE49-F238E27FC236}">
                          <a16:creationId xmlns:a16="http://schemas.microsoft.com/office/drawing/2014/main" id="{470145D0-8BE1-4403-B45C-C2C0BEFCDCFE}"/>
                        </a:ext>
                      </a:extLst>
                    </p:cNvPr>
                    <p:cNvCxnSpPr>
                      <a:cxnSpLocks/>
                    </p:cNvCxnSpPr>
                    <p:nvPr/>
                  </p:nvCxnSpPr>
                  <p:spPr>
                    <a:xfrm>
                      <a:off x="4791447" y="2616042"/>
                      <a:ext cx="0" cy="1030199"/>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F4A3AE8-A0B5-4104-B297-C3283D1677B2}"/>
                        </a:ext>
                      </a:extLst>
                    </p:cNvPr>
                    <p:cNvCxnSpPr>
                      <a:cxnSpLocks/>
                    </p:cNvCxnSpPr>
                    <p:nvPr/>
                  </p:nvCxnSpPr>
                  <p:spPr>
                    <a:xfrm>
                      <a:off x="4791447" y="3793908"/>
                      <a:ext cx="0" cy="249898"/>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46" name="Freeform 938">
                  <a:extLst>
                    <a:ext uri="{FF2B5EF4-FFF2-40B4-BE49-F238E27FC236}">
                      <a16:creationId xmlns:a16="http://schemas.microsoft.com/office/drawing/2014/main" id="{C00D4B82-A074-4053-B20D-2D5435219FA3}"/>
                    </a:ext>
                  </a:extLst>
                </p:cNvPr>
                <p:cNvSpPr/>
                <p:nvPr/>
              </p:nvSpPr>
              <p:spPr>
                <a:xfrm>
                  <a:off x="5302324" y="1230634"/>
                  <a:ext cx="155666" cy="31488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939">
                  <a:extLst>
                    <a:ext uri="{FF2B5EF4-FFF2-40B4-BE49-F238E27FC236}">
                      <a16:creationId xmlns:a16="http://schemas.microsoft.com/office/drawing/2014/main" id="{36F3CAFE-4346-4DD4-9CAE-BA32C9E4B13A}"/>
                    </a:ext>
                  </a:extLst>
                </p:cNvPr>
                <p:cNvSpPr/>
                <p:nvPr/>
              </p:nvSpPr>
              <p:spPr>
                <a:xfrm>
                  <a:off x="5498907" y="1230634"/>
                  <a:ext cx="60487" cy="136096"/>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940">
                  <a:extLst>
                    <a:ext uri="{FF2B5EF4-FFF2-40B4-BE49-F238E27FC236}">
                      <a16:creationId xmlns:a16="http://schemas.microsoft.com/office/drawing/2014/main" id="{69372C4D-7609-4380-9E6E-19CB601E72A6}"/>
                    </a:ext>
                  </a:extLst>
                </p:cNvPr>
                <p:cNvSpPr/>
                <p:nvPr/>
              </p:nvSpPr>
              <p:spPr>
                <a:xfrm>
                  <a:off x="5362810" y="1193273"/>
                  <a:ext cx="135207" cy="53371"/>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5875">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1" name="Fingerprint_E928">
              <a:extLst>
                <a:ext uri="{FF2B5EF4-FFF2-40B4-BE49-F238E27FC236}">
                  <a16:creationId xmlns:a16="http://schemas.microsoft.com/office/drawing/2014/main" id="{54130F08-38C3-4261-ADAB-2A3C24AF7346}"/>
                </a:ext>
              </a:extLst>
            </p:cNvPr>
            <p:cNvSpPr>
              <a:spLocks noChangeAspect="1" noEditPoints="1"/>
            </p:cNvSpPr>
            <p:nvPr/>
          </p:nvSpPr>
          <p:spPr bwMode="auto">
            <a:xfrm>
              <a:off x="5406649" y="1771335"/>
              <a:ext cx="176380" cy="23719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42" name="Fingerprint_E928">
              <a:extLst>
                <a:ext uri="{FF2B5EF4-FFF2-40B4-BE49-F238E27FC236}">
                  <a16:creationId xmlns:a16="http://schemas.microsoft.com/office/drawing/2014/main" id="{56E311EE-35C1-4620-B243-103D6D9F0E97}"/>
                </a:ext>
              </a:extLst>
            </p:cNvPr>
            <p:cNvSpPr>
              <a:spLocks noChangeAspect="1" noEditPoints="1"/>
            </p:cNvSpPr>
            <p:nvPr/>
          </p:nvSpPr>
          <p:spPr bwMode="auto">
            <a:xfrm flipH="1">
              <a:off x="5985026" y="1771335"/>
              <a:ext cx="176380" cy="23719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58" name="Group 157">
            <a:extLst>
              <a:ext uri="{FF2B5EF4-FFF2-40B4-BE49-F238E27FC236}">
                <a16:creationId xmlns:a16="http://schemas.microsoft.com/office/drawing/2014/main" id="{556B774D-D526-4DE5-8817-958AC41F03E7}"/>
              </a:ext>
            </a:extLst>
          </p:cNvPr>
          <p:cNvGrpSpPr/>
          <p:nvPr/>
        </p:nvGrpSpPr>
        <p:grpSpPr>
          <a:xfrm>
            <a:off x="8306760" y="3071033"/>
            <a:ext cx="299945" cy="377527"/>
            <a:chOff x="8647329" y="1563765"/>
            <a:chExt cx="507345" cy="638572"/>
          </a:xfrm>
        </p:grpSpPr>
        <p:cxnSp>
          <p:nvCxnSpPr>
            <p:cNvPr id="159" name="Straight Connector 158">
              <a:extLst>
                <a:ext uri="{FF2B5EF4-FFF2-40B4-BE49-F238E27FC236}">
                  <a16:creationId xmlns:a16="http://schemas.microsoft.com/office/drawing/2014/main" id="{5047C3BF-FA3E-4E01-A2EB-E678A8784036}"/>
                </a:ext>
              </a:extLst>
            </p:cNvPr>
            <p:cNvCxnSpPr>
              <a:cxnSpLocks/>
            </p:cNvCxnSpPr>
            <p:nvPr/>
          </p:nvCxnSpPr>
          <p:spPr>
            <a:xfrm>
              <a:off x="8832383" y="1699197"/>
              <a:ext cx="209109" cy="0"/>
            </a:xfrm>
            <a:prstGeom prst="line">
              <a:avLst/>
            </a:prstGeom>
            <a:ln w="1587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3BDB401D-8EBA-4ABD-BE41-D1BFE8A66101}"/>
                </a:ext>
              </a:extLst>
            </p:cNvPr>
            <p:cNvCxnSpPr>
              <a:cxnSpLocks/>
            </p:cNvCxnSpPr>
            <p:nvPr/>
          </p:nvCxnSpPr>
          <p:spPr>
            <a:xfrm>
              <a:off x="8832383" y="1813918"/>
              <a:ext cx="104904" cy="0"/>
            </a:xfrm>
            <a:prstGeom prst="line">
              <a:avLst/>
            </a:prstGeom>
            <a:ln w="1587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8C0799F8-94B5-457A-86A9-B2CD79C3D3EC}"/>
                </a:ext>
              </a:extLst>
            </p:cNvPr>
            <p:cNvCxnSpPr>
              <a:cxnSpLocks/>
            </p:cNvCxnSpPr>
            <p:nvPr/>
          </p:nvCxnSpPr>
          <p:spPr>
            <a:xfrm>
              <a:off x="8832383" y="1928640"/>
              <a:ext cx="60060" cy="0"/>
            </a:xfrm>
            <a:prstGeom prst="line">
              <a:avLst/>
            </a:prstGeom>
            <a:ln w="1587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E766CE0F-A720-474D-AFBA-14277DC61449}"/>
                </a:ext>
              </a:extLst>
            </p:cNvPr>
            <p:cNvCxnSpPr>
              <a:cxnSpLocks/>
            </p:cNvCxnSpPr>
            <p:nvPr/>
          </p:nvCxnSpPr>
          <p:spPr>
            <a:xfrm>
              <a:off x="8832383" y="2043361"/>
              <a:ext cx="25413" cy="0"/>
            </a:xfrm>
            <a:prstGeom prst="line">
              <a:avLst/>
            </a:prstGeom>
            <a:ln w="1587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66" name="Freeform 5">
              <a:extLst>
                <a:ext uri="{FF2B5EF4-FFF2-40B4-BE49-F238E27FC236}">
                  <a16:creationId xmlns:a16="http://schemas.microsoft.com/office/drawing/2014/main" id="{92DC882A-6B80-4727-A61B-3DD51036E3EB}"/>
                </a:ext>
              </a:extLst>
            </p:cNvPr>
            <p:cNvSpPr/>
            <p:nvPr/>
          </p:nvSpPr>
          <p:spPr bwMode="auto">
            <a:xfrm>
              <a:off x="8713449" y="1675026"/>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5875"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5">
              <a:extLst>
                <a:ext uri="{FF2B5EF4-FFF2-40B4-BE49-F238E27FC236}">
                  <a16:creationId xmlns:a16="http://schemas.microsoft.com/office/drawing/2014/main" id="{277FA498-E4E8-455C-87C3-93AB96D3B75D}"/>
                </a:ext>
              </a:extLst>
            </p:cNvPr>
            <p:cNvSpPr/>
            <p:nvPr/>
          </p:nvSpPr>
          <p:spPr bwMode="auto">
            <a:xfrm>
              <a:off x="8713449" y="1789746"/>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5875"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5">
              <a:extLst>
                <a:ext uri="{FF2B5EF4-FFF2-40B4-BE49-F238E27FC236}">
                  <a16:creationId xmlns:a16="http://schemas.microsoft.com/office/drawing/2014/main" id="{CF354F65-D392-44E8-988A-F08AFD167A18}"/>
                </a:ext>
              </a:extLst>
            </p:cNvPr>
            <p:cNvSpPr/>
            <p:nvPr/>
          </p:nvSpPr>
          <p:spPr bwMode="auto">
            <a:xfrm>
              <a:off x="8713449" y="1904466"/>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5875"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5">
              <a:extLst>
                <a:ext uri="{FF2B5EF4-FFF2-40B4-BE49-F238E27FC236}">
                  <a16:creationId xmlns:a16="http://schemas.microsoft.com/office/drawing/2014/main" id="{965A6325-C643-4720-80EA-43BD0A68104A}"/>
                </a:ext>
              </a:extLst>
            </p:cNvPr>
            <p:cNvSpPr/>
            <p:nvPr/>
          </p:nvSpPr>
          <p:spPr bwMode="auto">
            <a:xfrm>
              <a:off x="8713449" y="2018921"/>
              <a:ext cx="71346" cy="45403"/>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5875"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23" name="Group 222">
              <a:extLst>
                <a:ext uri="{FF2B5EF4-FFF2-40B4-BE49-F238E27FC236}">
                  <a16:creationId xmlns:a16="http://schemas.microsoft.com/office/drawing/2014/main" id="{749433DA-40B7-4E7D-8A8B-B64118EDC730}"/>
                </a:ext>
              </a:extLst>
            </p:cNvPr>
            <p:cNvGrpSpPr/>
            <p:nvPr/>
          </p:nvGrpSpPr>
          <p:grpSpPr>
            <a:xfrm>
              <a:off x="8647329" y="1563765"/>
              <a:ext cx="507345" cy="638572"/>
              <a:chOff x="9394158" y="2095500"/>
              <a:chExt cx="289216" cy="364023"/>
            </a:xfrm>
          </p:grpSpPr>
          <p:sp>
            <p:nvSpPr>
              <p:cNvPr id="224" name="Freeform 1388">
                <a:extLst>
                  <a:ext uri="{FF2B5EF4-FFF2-40B4-BE49-F238E27FC236}">
                    <a16:creationId xmlns:a16="http://schemas.microsoft.com/office/drawing/2014/main" id="{72DC41B4-D49C-4279-8D2D-9EEF6E523F8B}"/>
                  </a:ext>
                </a:extLst>
              </p:cNvPr>
              <p:cNvSpPr/>
              <p:nvPr/>
            </p:nvSpPr>
            <p:spPr bwMode="auto">
              <a:xfrm>
                <a:off x="9394158" y="2095500"/>
                <a:ext cx="265163" cy="354453"/>
              </a:xfrm>
              <a:custGeom>
                <a:avLst/>
                <a:gdLst>
                  <a:gd name="connsiteX0" fmla="*/ 367553 w 878541"/>
                  <a:gd name="connsiteY0" fmla="*/ 1174377 h 1174377"/>
                  <a:gd name="connsiteX1" fmla="*/ 0 w 878541"/>
                  <a:gd name="connsiteY1" fmla="*/ 1174377 h 1174377"/>
                  <a:gd name="connsiteX2" fmla="*/ 0 w 878541"/>
                  <a:gd name="connsiteY2" fmla="*/ 179294 h 1174377"/>
                  <a:gd name="connsiteX3" fmla="*/ 179294 w 878541"/>
                  <a:gd name="connsiteY3" fmla="*/ 0 h 1174377"/>
                  <a:gd name="connsiteX4" fmla="*/ 878541 w 878541"/>
                  <a:gd name="connsiteY4" fmla="*/ 0 h 1174377"/>
                  <a:gd name="connsiteX5" fmla="*/ 878541 w 878541"/>
                  <a:gd name="connsiteY5" fmla="*/ 457200 h 117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541" h="1174377">
                    <a:moveTo>
                      <a:pt x="367553" y="1174377"/>
                    </a:moveTo>
                    <a:lnTo>
                      <a:pt x="0" y="1174377"/>
                    </a:lnTo>
                    <a:lnTo>
                      <a:pt x="0" y="179294"/>
                    </a:lnTo>
                    <a:lnTo>
                      <a:pt x="179294" y="0"/>
                    </a:lnTo>
                    <a:lnTo>
                      <a:pt x="878541" y="0"/>
                    </a:lnTo>
                    <a:lnTo>
                      <a:pt x="878541" y="457200"/>
                    </a:lnTo>
                  </a:path>
                </a:pathLst>
              </a:custGeom>
              <a:noFill/>
              <a:ln w="158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25" name="Group 224">
                <a:extLst>
                  <a:ext uri="{FF2B5EF4-FFF2-40B4-BE49-F238E27FC236}">
                    <a16:creationId xmlns:a16="http://schemas.microsoft.com/office/drawing/2014/main" id="{02F7FE2B-CBE1-43C7-8765-823AAFAE60C5}"/>
                  </a:ext>
                </a:extLst>
              </p:cNvPr>
              <p:cNvGrpSpPr/>
              <p:nvPr/>
            </p:nvGrpSpPr>
            <p:grpSpPr>
              <a:xfrm>
                <a:off x="9539576" y="2249677"/>
                <a:ext cx="143798" cy="209846"/>
                <a:chOff x="1103506" y="2567788"/>
                <a:chExt cx="405526" cy="591791"/>
              </a:xfrm>
            </p:grpSpPr>
            <p:sp>
              <p:nvSpPr>
                <p:cNvPr id="226" name="Freeform: Shape 225">
                  <a:extLst>
                    <a:ext uri="{FF2B5EF4-FFF2-40B4-BE49-F238E27FC236}">
                      <a16:creationId xmlns:a16="http://schemas.microsoft.com/office/drawing/2014/main" id="{E5A5E7B8-270C-4089-B4EC-1DC56AA263C8}"/>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5875">
                  <a:solidFill>
                    <a:schemeClr val="tx1"/>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sp>
              <p:nvSpPr>
                <p:cNvPr id="227" name="Rectangle 226">
                  <a:extLst>
                    <a:ext uri="{FF2B5EF4-FFF2-40B4-BE49-F238E27FC236}">
                      <a16:creationId xmlns:a16="http://schemas.microsoft.com/office/drawing/2014/main" id="{0EE236CA-E37E-47F0-84F5-4B1599DEEC21}"/>
                    </a:ext>
                  </a:extLst>
                </p:cNvPr>
                <p:cNvSpPr/>
                <p:nvPr/>
              </p:nvSpPr>
              <p:spPr bwMode="auto">
                <a:xfrm>
                  <a:off x="1103506" y="2816110"/>
                  <a:ext cx="405526" cy="343469"/>
                </a:xfrm>
                <a:prstGeom prst="rect">
                  <a:avLst/>
                </a:prstGeom>
                <a:solidFill>
                  <a:srgbClr val="FFFFFF"/>
                </a:solidFill>
                <a:ln w="15875">
                  <a:solidFill>
                    <a:schemeClr val="tx1"/>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grpSp>
      </p:grpSp>
      <p:grpSp>
        <p:nvGrpSpPr>
          <p:cNvPr id="228" name="Group 227">
            <a:extLst>
              <a:ext uri="{FF2B5EF4-FFF2-40B4-BE49-F238E27FC236}">
                <a16:creationId xmlns:a16="http://schemas.microsoft.com/office/drawing/2014/main" id="{415C4851-5ADF-41CE-8874-2A9B017A8F1E}"/>
              </a:ext>
            </a:extLst>
          </p:cNvPr>
          <p:cNvGrpSpPr/>
          <p:nvPr/>
        </p:nvGrpSpPr>
        <p:grpSpPr>
          <a:xfrm>
            <a:off x="10509506" y="3071032"/>
            <a:ext cx="585444" cy="377528"/>
            <a:chOff x="4519600" y="4701742"/>
            <a:chExt cx="1295847" cy="835638"/>
          </a:xfrm>
        </p:grpSpPr>
        <p:grpSp>
          <p:nvGrpSpPr>
            <p:cNvPr id="229" name="Group 228">
              <a:extLst>
                <a:ext uri="{FF2B5EF4-FFF2-40B4-BE49-F238E27FC236}">
                  <a16:creationId xmlns:a16="http://schemas.microsoft.com/office/drawing/2014/main" id="{485F41FD-99E8-40D7-9A86-55CA6A80FD48}"/>
                </a:ext>
              </a:extLst>
            </p:cNvPr>
            <p:cNvGrpSpPr/>
            <p:nvPr/>
          </p:nvGrpSpPr>
          <p:grpSpPr>
            <a:xfrm>
              <a:off x="4736162" y="4701742"/>
              <a:ext cx="1079285" cy="681455"/>
              <a:chOff x="992778" y="1508263"/>
              <a:chExt cx="2777318" cy="1753581"/>
            </a:xfrm>
          </p:grpSpPr>
          <p:sp useBgFill="1">
            <p:nvSpPr>
              <p:cNvPr id="265" name="Freeform 52">
                <a:extLst>
                  <a:ext uri="{FF2B5EF4-FFF2-40B4-BE49-F238E27FC236}">
                    <a16:creationId xmlns:a16="http://schemas.microsoft.com/office/drawing/2014/main" id="{90D885C0-DDC4-42AB-9935-C3D44A342880}"/>
                  </a:ext>
                </a:extLst>
              </p:cNvPr>
              <p:cNvSpPr>
                <a:spLocks noChangeArrowheads="1"/>
              </p:cNvSpPr>
              <p:nvPr/>
            </p:nvSpPr>
            <p:spPr bwMode="auto">
              <a:xfrm>
                <a:off x="992778" y="1508263"/>
                <a:ext cx="2777318" cy="175358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66" name="Line 54">
                <a:extLst>
                  <a:ext uri="{FF2B5EF4-FFF2-40B4-BE49-F238E27FC236}">
                    <a16:creationId xmlns:a16="http://schemas.microsoft.com/office/drawing/2014/main" id="{59671296-7CC2-49D7-92B2-021B5ED00376}"/>
                  </a:ext>
                </a:extLst>
              </p:cNvPr>
              <p:cNvSpPr>
                <a:spLocks noChangeShapeType="1"/>
              </p:cNvSpPr>
              <p:nvPr/>
            </p:nvSpPr>
            <p:spPr bwMode="auto">
              <a:xfrm flipH="1">
                <a:off x="2619004" y="2828347"/>
                <a:ext cx="935572"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67" name="Line 55">
                <a:extLst>
                  <a:ext uri="{FF2B5EF4-FFF2-40B4-BE49-F238E27FC236}">
                    <a16:creationId xmlns:a16="http://schemas.microsoft.com/office/drawing/2014/main" id="{B72794EE-BA1D-4009-8D08-793AACA7FDDF}"/>
                  </a:ext>
                </a:extLst>
              </p:cNvPr>
              <p:cNvSpPr>
                <a:spLocks noChangeShapeType="1"/>
              </p:cNvSpPr>
              <p:nvPr/>
            </p:nvSpPr>
            <p:spPr bwMode="auto">
              <a:xfrm flipH="1">
                <a:off x="3123527" y="3026726"/>
                <a:ext cx="431049"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68" name="Line 56">
                <a:extLst>
                  <a:ext uri="{FF2B5EF4-FFF2-40B4-BE49-F238E27FC236}">
                    <a16:creationId xmlns:a16="http://schemas.microsoft.com/office/drawing/2014/main" id="{6B2DEFBA-0B87-483A-A832-08BD87DD2398}"/>
                  </a:ext>
                </a:extLst>
              </p:cNvPr>
              <p:cNvSpPr>
                <a:spLocks noChangeShapeType="1"/>
              </p:cNvSpPr>
              <p:nvPr/>
            </p:nvSpPr>
            <p:spPr bwMode="auto">
              <a:xfrm flipH="1">
                <a:off x="2430969" y="2629965"/>
                <a:ext cx="1123608"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69" name="Freeform 57">
                <a:extLst>
                  <a:ext uri="{FF2B5EF4-FFF2-40B4-BE49-F238E27FC236}">
                    <a16:creationId xmlns:a16="http://schemas.microsoft.com/office/drawing/2014/main" id="{B582C8EE-8010-4162-AD15-CC5CAE94E592}"/>
                  </a:ext>
                </a:extLst>
              </p:cNvPr>
              <p:cNvSpPr>
                <a:spLocks noChangeArrowheads="1"/>
              </p:cNvSpPr>
              <p:nvPr/>
            </p:nvSpPr>
            <p:spPr bwMode="auto">
              <a:xfrm>
                <a:off x="2945530" y="2084042"/>
                <a:ext cx="298793" cy="298795"/>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70" name="Freeform 58">
                <a:extLst>
                  <a:ext uri="{FF2B5EF4-FFF2-40B4-BE49-F238E27FC236}">
                    <a16:creationId xmlns:a16="http://schemas.microsoft.com/office/drawing/2014/main" id="{F359F9DB-0184-4960-BE80-C435E167D92D}"/>
                  </a:ext>
                </a:extLst>
              </p:cNvPr>
              <p:cNvSpPr>
                <a:spLocks noChangeArrowheads="1"/>
              </p:cNvSpPr>
              <p:nvPr/>
            </p:nvSpPr>
            <p:spPr bwMode="auto">
              <a:xfrm>
                <a:off x="2301625" y="2075383"/>
                <a:ext cx="298798" cy="298792"/>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71" name="Freeform 60">
                <a:extLst>
                  <a:ext uri="{FF2B5EF4-FFF2-40B4-BE49-F238E27FC236}">
                    <a16:creationId xmlns:a16="http://schemas.microsoft.com/office/drawing/2014/main" id="{E9949C96-F7DC-4932-A00F-979A80A88C81}"/>
                  </a:ext>
                </a:extLst>
              </p:cNvPr>
              <p:cNvSpPr>
                <a:spLocks noChangeArrowheads="1"/>
              </p:cNvSpPr>
              <p:nvPr/>
            </p:nvSpPr>
            <p:spPr bwMode="auto">
              <a:xfrm>
                <a:off x="2597752" y="1736269"/>
                <a:ext cx="298798" cy="298792"/>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72" name="Freeform 61">
                <a:extLst>
                  <a:ext uri="{FF2B5EF4-FFF2-40B4-BE49-F238E27FC236}">
                    <a16:creationId xmlns:a16="http://schemas.microsoft.com/office/drawing/2014/main" id="{B9866760-65E7-4891-BA80-67CB225582D0}"/>
                  </a:ext>
                </a:extLst>
              </p:cNvPr>
              <p:cNvSpPr>
                <a:spLocks noChangeArrowheads="1"/>
              </p:cNvSpPr>
              <p:nvPr/>
            </p:nvSpPr>
            <p:spPr bwMode="auto">
              <a:xfrm>
                <a:off x="3298205" y="1736269"/>
                <a:ext cx="298793" cy="298792"/>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cxnSp>
            <p:nvCxnSpPr>
              <p:cNvPr id="273" name="Straight Connector 272">
                <a:extLst>
                  <a:ext uri="{FF2B5EF4-FFF2-40B4-BE49-F238E27FC236}">
                    <a16:creationId xmlns:a16="http://schemas.microsoft.com/office/drawing/2014/main" id="{541D3765-B120-40AD-BA18-B66FE2007662}"/>
                  </a:ext>
                </a:extLst>
              </p:cNvPr>
              <p:cNvCxnSpPr>
                <a:stCxn id="271" idx="3"/>
                <a:endCxn id="270" idx="7"/>
              </p:cNvCxnSpPr>
              <p:nvPr/>
            </p:nvCxnSpPr>
            <p:spPr>
              <a:xfrm flipH="1">
                <a:off x="2556664" y="1991305"/>
                <a:ext cx="84847" cy="127833"/>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9228CDE2-3959-41FF-AE89-A80B587ADA97}"/>
                  </a:ext>
                </a:extLst>
              </p:cNvPr>
              <p:cNvCxnSpPr>
                <a:cxnSpLocks/>
                <a:stCxn id="271" idx="5"/>
                <a:endCxn id="269" idx="1"/>
              </p:cNvCxnSpPr>
              <p:nvPr/>
            </p:nvCxnSpPr>
            <p:spPr>
              <a:xfrm>
                <a:off x="2852791" y="1991305"/>
                <a:ext cx="136495" cy="13649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621B04A-8536-43AE-9A84-234526D45ECE}"/>
                  </a:ext>
                </a:extLst>
              </p:cNvPr>
              <p:cNvCxnSpPr>
                <a:cxnSpLocks/>
                <a:stCxn id="269" idx="7"/>
                <a:endCxn id="272" idx="3"/>
              </p:cNvCxnSpPr>
              <p:nvPr/>
            </p:nvCxnSpPr>
            <p:spPr>
              <a:xfrm flipV="1">
                <a:off x="3200567" y="1991305"/>
                <a:ext cx="141395" cy="136495"/>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2B9F4FC9-1DF9-492E-98A8-BDEE8C532F85}"/>
                </a:ext>
              </a:extLst>
            </p:cNvPr>
            <p:cNvGrpSpPr/>
            <p:nvPr/>
          </p:nvGrpSpPr>
          <p:grpSpPr>
            <a:xfrm flipH="1">
              <a:off x="4790731" y="4757456"/>
              <a:ext cx="421180" cy="573360"/>
              <a:chOff x="6114879" y="4904463"/>
              <a:chExt cx="421180" cy="573360"/>
            </a:xfrm>
          </p:grpSpPr>
          <p:sp>
            <p:nvSpPr>
              <p:cNvPr id="245" name="Freeform 22">
                <a:extLst>
                  <a:ext uri="{FF2B5EF4-FFF2-40B4-BE49-F238E27FC236}">
                    <a16:creationId xmlns:a16="http://schemas.microsoft.com/office/drawing/2014/main" id="{56FC6D5A-993A-4E18-988C-1411499075E0}"/>
                  </a:ext>
                </a:extLst>
              </p:cNvPr>
              <p:cNvSpPr>
                <a:spLocks/>
              </p:cNvSpPr>
              <p:nvPr/>
            </p:nvSpPr>
            <p:spPr bwMode="auto">
              <a:xfrm>
                <a:off x="6237157" y="490446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23">
                <a:extLst>
                  <a:ext uri="{FF2B5EF4-FFF2-40B4-BE49-F238E27FC236}">
                    <a16:creationId xmlns:a16="http://schemas.microsoft.com/office/drawing/2014/main" id="{A728B4BA-0AF3-48BA-A09D-44FFB92DDACC}"/>
                  </a:ext>
                </a:extLst>
              </p:cNvPr>
              <p:cNvSpPr>
                <a:spLocks/>
              </p:cNvSpPr>
              <p:nvPr/>
            </p:nvSpPr>
            <p:spPr bwMode="auto">
              <a:xfrm>
                <a:off x="6415140" y="4904463"/>
                <a:ext cx="0" cy="96464"/>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24">
                <a:extLst>
                  <a:ext uri="{FF2B5EF4-FFF2-40B4-BE49-F238E27FC236}">
                    <a16:creationId xmlns:a16="http://schemas.microsoft.com/office/drawing/2014/main" id="{2B4E6D9F-5CE2-4951-9322-069C9FD66F65}"/>
                  </a:ext>
                </a:extLst>
              </p:cNvPr>
              <p:cNvSpPr>
                <a:spLocks/>
              </p:cNvSpPr>
              <p:nvPr/>
            </p:nvSpPr>
            <p:spPr bwMode="auto">
              <a:xfrm>
                <a:off x="6114879" y="4904463"/>
                <a:ext cx="63856"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25">
                <a:extLst>
                  <a:ext uri="{FF2B5EF4-FFF2-40B4-BE49-F238E27FC236}">
                    <a16:creationId xmlns:a16="http://schemas.microsoft.com/office/drawing/2014/main" id="{A4F73A0B-CCC0-4401-9EAA-D6AE09EC44EE}"/>
                  </a:ext>
                </a:extLst>
              </p:cNvPr>
              <p:cNvSpPr>
                <a:spLocks/>
              </p:cNvSpPr>
              <p:nvPr/>
            </p:nvSpPr>
            <p:spPr bwMode="auto">
              <a:xfrm>
                <a:off x="6295579" y="4904463"/>
                <a:ext cx="59780" cy="97823"/>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Freeform 26">
                <a:extLst>
                  <a:ext uri="{FF2B5EF4-FFF2-40B4-BE49-F238E27FC236}">
                    <a16:creationId xmlns:a16="http://schemas.microsoft.com/office/drawing/2014/main" id="{3152E7BF-1584-43D1-BCE8-0CA8B933FCCC}"/>
                  </a:ext>
                </a:extLst>
              </p:cNvPr>
              <p:cNvSpPr>
                <a:spLocks/>
              </p:cNvSpPr>
              <p:nvPr/>
            </p:nvSpPr>
            <p:spPr bwMode="auto">
              <a:xfrm>
                <a:off x="6473561" y="4904463"/>
                <a:ext cx="62498" cy="97823"/>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Freeform 28">
                <a:extLst>
                  <a:ext uri="{FF2B5EF4-FFF2-40B4-BE49-F238E27FC236}">
                    <a16:creationId xmlns:a16="http://schemas.microsoft.com/office/drawing/2014/main" id="{C000E524-8D09-4F1A-A12C-D67A3ACFFA31}"/>
                  </a:ext>
                </a:extLst>
              </p:cNvPr>
              <p:cNvSpPr>
                <a:spLocks/>
              </p:cNvSpPr>
              <p:nvPr/>
            </p:nvSpPr>
            <p:spPr bwMode="auto">
              <a:xfrm>
                <a:off x="6237157" y="522646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29">
                <a:extLst>
                  <a:ext uri="{FF2B5EF4-FFF2-40B4-BE49-F238E27FC236}">
                    <a16:creationId xmlns:a16="http://schemas.microsoft.com/office/drawing/2014/main" id="{F0D79AD5-66F8-45BE-A7A9-DBC238403638}"/>
                  </a:ext>
                </a:extLst>
              </p:cNvPr>
              <p:cNvSpPr>
                <a:spLocks/>
              </p:cNvSpPr>
              <p:nvPr/>
            </p:nvSpPr>
            <p:spPr bwMode="auto">
              <a:xfrm>
                <a:off x="6415140" y="5226462"/>
                <a:ext cx="0" cy="97823"/>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30">
                <a:extLst>
                  <a:ext uri="{FF2B5EF4-FFF2-40B4-BE49-F238E27FC236}">
                    <a16:creationId xmlns:a16="http://schemas.microsoft.com/office/drawing/2014/main" id="{F2285CF7-8AD8-4F38-B2C3-DCF44AE45EBD}"/>
                  </a:ext>
                </a:extLst>
              </p:cNvPr>
              <p:cNvSpPr>
                <a:spLocks/>
              </p:cNvSpPr>
              <p:nvPr/>
            </p:nvSpPr>
            <p:spPr bwMode="auto">
              <a:xfrm>
                <a:off x="6114879" y="5226462"/>
                <a:ext cx="63856"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3" name="Freeform 31">
                <a:extLst>
                  <a:ext uri="{FF2B5EF4-FFF2-40B4-BE49-F238E27FC236}">
                    <a16:creationId xmlns:a16="http://schemas.microsoft.com/office/drawing/2014/main" id="{06EBD697-4EAA-46D2-9E18-A5DF86DCA231}"/>
                  </a:ext>
                </a:extLst>
              </p:cNvPr>
              <p:cNvSpPr>
                <a:spLocks/>
              </p:cNvSpPr>
              <p:nvPr/>
            </p:nvSpPr>
            <p:spPr bwMode="auto">
              <a:xfrm>
                <a:off x="6295579" y="5226462"/>
                <a:ext cx="59780" cy="97823"/>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4" name="Freeform 32">
                <a:extLst>
                  <a:ext uri="{FF2B5EF4-FFF2-40B4-BE49-F238E27FC236}">
                    <a16:creationId xmlns:a16="http://schemas.microsoft.com/office/drawing/2014/main" id="{337FF52A-FFD4-4300-B9A7-D6065DF85023}"/>
                  </a:ext>
                </a:extLst>
              </p:cNvPr>
              <p:cNvSpPr>
                <a:spLocks/>
              </p:cNvSpPr>
              <p:nvPr/>
            </p:nvSpPr>
            <p:spPr bwMode="auto">
              <a:xfrm>
                <a:off x="6473561" y="5226462"/>
                <a:ext cx="62498" cy="97823"/>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33">
                <a:extLst>
                  <a:ext uri="{FF2B5EF4-FFF2-40B4-BE49-F238E27FC236}">
                    <a16:creationId xmlns:a16="http://schemas.microsoft.com/office/drawing/2014/main" id="{51663CF1-7708-4571-A7AA-EC9E86F160B2}"/>
                  </a:ext>
                </a:extLst>
              </p:cNvPr>
              <p:cNvSpPr>
                <a:spLocks/>
              </p:cNvSpPr>
              <p:nvPr/>
            </p:nvSpPr>
            <p:spPr bwMode="auto">
              <a:xfrm>
                <a:off x="6178735" y="507021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34">
                <a:extLst>
                  <a:ext uri="{FF2B5EF4-FFF2-40B4-BE49-F238E27FC236}">
                    <a16:creationId xmlns:a16="http://schemas.microsoft.com/office/drawing/2014/main" id="{D9839F9B-CD3B-4E97-81D8-CFDBA38428D2}"/>
                  </a:ext>
                </a:extLst>
              </p:cNvPr>
              <p:cNvSpPr>
                <a:spLocks/>
              </p:cNvSpPr>
              <p:nvPr/>
            </p:nvSpPr>
            <p:spPr bwMode="auto">
              <a:xfrm>
                <a:off x="6355359" y="507021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36">
                <a:extLst>
                  <a:ext uri="{FF2B5EF4-FFF2-40B4-BE49-F238E27FC236}">
                    <a16:creationId xmlns:a16="http://schemas.microsoft.com/office/drawing/2014/main" id="{602AD0A6-0100-4221-B98B-DF06B020743D}"/>
                  </a:ext>
                </a:extLst>
              </p:cNvPr>
              <p:cNvSpPr>
                <a:spLocks/>
              </p:cNvSpPr>
              <p:nvPr/>
            </p:nvSpPr>
            <p:spPr bwMode="auto">
              <a:xfrm>
                <a:off x="6237157" y="507021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8" name="Freeform 37">
                <a:extLst>
                  <a:ext uri="{FF2B5EF4-FFF2-40B4-BE49-F238E27FC236}">
                    <a16:creationId xmlns:a16="http://schemas.microsoft.com/office/drawing/2014/main" id="{B2031F70-4377-44B3-94BB-F4767D7DFA71}"/>
                  </a:ext>
                </a:extLst>
              </p:cNvPr>
              <p:cNvSpPr>
                <a:spLocks/>
              </p:cNvSpPr>
              <p:nvPr/>
            </p:nvSpPr>
            <p:spPr bwMode="auto">
              <a:xfrm>
                <a:off x="6415140" y="5070218"/>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9" name="Freeform 38">
                <a:extLst>
                  <a:ext uri="{FF2B5EF4-FFF2-40B4-BE49-F238E27FC236}">
                    <a16:creationId xmlns:a16="http://schemas.microsoft.com/office/drawing/2014/main" id="{6BBB7752-0972-4426-9633-3E521E7C76D5}"/>
                  </a:ext>
                </a:extLst>
              </p:cNvPr>
              <p:cNvSpPr>
                <a:spLocks/>
              </p:cNvSpPr>
              <p:nvPr/>
            </p:nvSpPr>
            <p:spPr bwMode="auto">
              <a:xfrm>
                <a:off x="6536059" y="5070218"/>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0" name="Freeform 33">
                <a:extLst>
                  <a:ext uri="{FF2B5EF4-FFF2-40B4-BE49-F238E27FC236}">
                    <a16:creationId xmlns:a16="http://schemas.microsoft.com/office/drawing/2014/main" id="{C9079562-8C0B-478A-97FB-168FE6F6B5DE}"/>
                  </a:ext>
                </a:extLst>
              </p:cNvPr>
              <p:cNvSpPr>
                <a:spLocks/>
              </p:cNvSpPr>
              <p:nvPr/>
            </p:nvSpPr>
            <p:spPr bwMode="auto">
              <a:xfrm>
                <a:off x="6178735" y="5381359"/>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1" name="Freeform 34">
                <a:extLst>
                  <a:ext uri="{FF2B5EF4-FFF2-40B4-BE49-F238E27FC236}">
                    <a16:creationId xmlns:a16="http://schemas.microsoft.com/office/drawing/2014/main" id="{AFAF9165-8130-4097-A301-805E4815D013}"/>
                  </a:ext>
                </a:extLst>
              </p:cNvPr>
              <p:cNvSpPr>
                <a:spLocks/>
              </p:cNvSpPr>
              <p:nvPr/>
            </p:nvSpPr>
            <p:spPr bwMode="auto">
              <a:xfrm>
                <a:off x="6355359" y="5381359"/>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2" name="Freeform 36">
                <a:extLst>
                  <a:ext uri="{FF2B5EF4-FFF2-40B4-BE49-F238E27FC236}">
                    <a16:creationId xmlns:a16="http://schemas.microsoft.com/office/drawing/2014/main" id="{0F8849FA-DB3F-4A1D-AF3D-21681EDB15C3}"/>
                  </a:ext>
                </a:extLst>
              </p:cNvPr>
              <p:cNvSpPr>
                <a:spLocks/>
              </p:cNvSpPr>
              <p:nvPr/>
            </p:nvSpPr>
            <p:spPr bwMode="auto">
              <a:xfrm>
                <a:off x="6237157" y="5381359"/>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3" name="Freeform 37">
                <a:extLst>
                  <a:ext uri="{FF2B5EF4-FFF2-40B4-BE49-F238E27FC236}">
                    <a16:creationId xmlns:a16="http://schemas.microsoft.com/office/drawing/2014/main" id="{8836D527-6AA2-4BA9-BAD7-E24202228BE2}"/>
                  </a:ext>
                </a:extLst>
              </p:cNvPr>
              <p:cNvSpPr>
                <a:spLocks/>
              </p:cNvSpPr>
              <p:nvPr/>
            </p:nvSpPr>
            <p:spPr bwMode="auto">
              <a:xfrm>
                <a:off x="6415140" y="5381359"/>
                <a:ext cx="61139" cy="96464"/>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38">
                <a:extLst>
                  <a:ext uri="{FF2B5EF4-FFF2-40B4-BE49-F238E27FC236}">
                    <a16:creationId xmlns:a16="http://schemas.microsoft.com/office/drawing/2014/main" id="{1D7A59D6-A731-47A4-AECA-0DD35EDBABAC}"/>
                  </a:ext>
                </a:extLst>
              </p:cNvPr>
              <p:cNvSpPr>
                <a:spLocks/>
              </p:cNvSpPr>
              <p:nvPr/>
            </p:nvSpPr>
            <p:spPr bwMode="auto">
              <a:xfrm>
                <a:off x="6536059" y="5381359"/>
                <a:ext cx="0" cy="9238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1" name="Group 230">
              <a:extLst>
                <a:ext uri="{FF2B5EF4-FFF2-40B4-BE49-F238E27FC236}">
                  <a16:creationId xmlns:a16="http://schemas.microsoft.com/office/drawing/2014/main" id="{9483DC84-42B7-41FB-B87B-7A26ED2AEE9D}"/>
                </a:ext>
              </a:extLst>
            </p:cNvPr>
            <p:cNvGrpSpPr/>
            <p:nvPr/>
          </p:nvGrpSpPr>
          <p:grpSpPr>
            <a:xfrm>
              <a:off x="4519600" y="5105285"/>
              <a:ext cx="588354" cy="432095"/>
              <a:chOff x="4519600" y="5105285"/>
              <a:chExt cx="588354" cy="432095"/>
            </a:xfrm>
          </p:grpSpPr>
          <p:sp useBgFill="1">
            <p:nvSpPr>
              <p:cNvPr id="232" name="Freeform 66">
                <a:extLst>
                  <a:ext uri="{FF2B5EF4-FFF2-40B4-BE49-F238E27FC236}">
                    <a16:creationId xmlns:a16="http://schemas.microsoft.com/office/drawing/2014/main" id="{CEBCE757-8EB1-4EFC-B6C7-DE4C357E2450}"/>
                  </a:ext>
                </a:extLst>
              </p:cNvPr>
              <p:cNvSpPr>
                <a:spLocks noChangeArrowheads="1"/>
              </p:cNvSpPr>
              <p:nvPr/>
            </p:nvSpPr>
            <p:spPr bwMode="auto">
              <a:xfrm>
                <a:off x="4519600" y="5105285"/>
                <a:ext cx="588354" cy="43209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233" name="Group 232">
                <a:extLst>
                  <a:ext uri="{FF2B5EF4-FFF2-40B4-BE49-F238E27FC236}">
                    <a16:creationId xmlns:a16="http://schemas.microsoft.com/office/drawing/2014/main" id="{45285E7D-C341-47F7-8D7E-6D30D690D7D0}"/>
                  </a:ext>
                </a:extLst>
              </p:cNvPr>
              <p:cNvGrpSpPr/>
              <p:nvPr/>
            </p:nvGrpSpPr>
            <p:grpSpPr>
              <a:xfrm>
                <a:off x="4883402" y="5290247"/>
                <a:ext cx="147374" cy="163703"/>
                <a:chOff x="1619756" y="3207967"/>
                <a:chExt cx="406559" cy="313488"/>
              </a:xfrm>
            </p:grpSpPr>
            <p:sp useBgFill="1">
              <p:nvSpPr>
                <p:cNvPr id="240" name="Line 68">
                  <a:extLst>
                    <a:ext uri="{FF2B5EF4-FFF2-40B4-BE49-F238E27FC236}">
                      <a16:creationId xmlns:a16="http://schemas.microsoft.com/office/drawing/2014/main" id="{B7EEDC5C-9CFB-4AE8-979B-A9E5B690EEDE}"/>
                    </a:ext>
                  </a:extLst>
                </p:cNvPr>
                <p:cNvSpPr>
                  <a:spLocks noChangeShapeType="1"/>
                </p:cNvSpPr>
                <p:nvPr/>
              </p:nvSpPr>
              <p:spPr bwMode="auto">
                <a:xfrm flipV="1">
                  <a:off x="1619756" y="3433284"/>
                  <a:ext cx="0" cy="88171"/>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1" name="Line 69">
                  <a:extLst>
                    <a:ext uri="{FF2B5EF4-FFF2-40B4-BE49-F238E27FC236}">
                      <a16:creationId xmlns:a16="http://schemas.microsoft.com/office/drawing/2014/main" id="{2901B23C-F88A-4187-BEDD-3C756DCC6E2B}"/>
                    </a:ext>
                  </a:extLst>
                </p:cNvPr>
                <p:cNvSpPr>
                  <a:spLocks noChangeShapeType="1"/>
                </p:cNvSpPr>
                <p:nvPr/>
              </p:nvSpPr>
              <p:spPr bwMode="auto">
                <a:xfrm flipV="1">
                  <a:off x="1721395" y="3335321"/>
                  <a:ext cx="0" cy="186134"/>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2" name="Line 70">
                  <a:extLst>
                    <a:ext uri="{FF2B5EF4-FFF2-40B4-BE49-F238E27FC236}">
                      <a16:creationId xmlns:a16="http://schemas.microsoft.com/office/drawing/2014/main" id="{45F554E1-0D30-4769-A3BD-9A945B3E78DE}"/>
                    </a:ext>
                  </a:extLst>
                </p:cNvPr>
                <p:cNvSpPr>
                  <a:spLocks noChangeShapeType="1"/>
                </p:cNvSpPr>
                <p:nvPr/>
              </p:nvSpPr>
              <p:spPr bwMode="auto">
                <a:xfrm flipV="1">
                  <a:off x="1823035" y="3384303"/>
                  <a:ext cx="0" cy="137152"/>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3" name="Line 71">
                  <a:extLst>
                    <a:ext uri="{FF2B5EF4-FFF2-40B4-BE49-F238E27FC236}">
                      <a16:creationId xmlns:a16="http://schemas.microsoft.com/office/drawing/2014/main" id="{30BFFAA6-4DEE-4AE2-9083-CF6F642D9507}"/>
                    </a:ext>
                  </a:extLst>
                </p:cNvPr>
                <p:cNvSpPr>
                  <a:spLocks noChangeShapeType="1"/>
                </p:cNvSpPr>
                <p:nvPr/>
              </p:nvSpPr>
              <p:spPr bwMode="auto">
                <a:xfrm flipV="1">
                  <a:off x="1924674" y="3207967"/>
                  <a:ext cx="0" cy="313488"/>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4" name="Line 72">
                  <a:extLst>
                    <a:ext uri="{FF2B5EF4-FFF2-40B4-BE49-F238E27FC236}">
                      <a16:creationId xmlns:a16="http://schemas.microsoft.com/office/drawing/2014/main" id="{57B43827-29F5-4523-AD01-B036AAD0826D}"/>
                    </a:ext>
                  </a:extLst>
                </p:cNvPr>
                <p:cNvSpPr>
                  <a:spLocks noChangeShapeType="1"/>
                </p:cNvSpPr>
                <p:nvPr/>
              </p:nvSpPr>
              <p:spPr bwMode="auto">
                <a:xfrm flipV="1">
                  <a:off x="2026315" y="3310830"/>
                  <a:ext cx="0" cy="210625"/>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234" name="Line 78">
                <a:extLst>
                  <a:ext uri="{FF2B5EF4-FFF2-40B4-BE49-F238E27FC236}">
                    <a16:creationId xmlns:a16="http://schemas.microsoft.com/office/drawing/2014/main" id="{C3DF8EC0-3215-496B-B599-E26F4AFC4B06}"/>
                  </a:ext>
                </a:extLst>
              </p:cNvPr>
              <p:cNvSpPr>
                <a:spLocks noChangeShapeType="1"/>
              </p:cNvSpPr>
              <p:nvPr/>
            </p:nvSpPr>
            <p:spPr bwMode="auto">
              <a:xfrm>
                <a:off x="4903240" y="5225528"/>
                <a:ext cx="105244"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5" name="Line 79">
                <a:extLst>
                  <a:ext uri="{FF2B5EF4-FFF2-40B4-BE49-F238E27FC236}">
                    <a16:creationId xmlns:a16="http://schemas.microsoft.com/office/drawing/2014/main" id="{EF1AE252-7CD9-498B-A11A-6E9C7BB047A9}"/>
                  </a:ext>
                </a:extLst>
              </p:cNvPr>
              <p:cNvSpPr>
                <a:spLocks noChangeShapeType="1"/>
              </p:cNvSpPr>
              <p:nvPr/>
            </p:nvSpPr>
            <p:spPr bwMode="auto">
              <a:xfrm>
                <a:off x="4987710" y="5177941"/>
                <a:ext cx="43067"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6" name="Line 80">
                <a:extLst>
                  <a:ext uri="{FF2B5EF4-FFF2-40B4-BE49-F238E27FC236}">
                    <a16:creationId xmlns:a16="http://schemas.microsoft.com/office/drawing/2014/main" id="{8E632126-E358-4AAB-88C1-A0B0A159E1FD}"/>
                  </a:ext>
                </a:extLst>
              </p:cNvPr>
              <p:cNvSpPr>
                <a:spLocks noChangeShapeType="1"/>
              </p:cNvSpPr>
              <p:nvPr/>
            </p:nvSpPr>
            <p:spPr bwMode="auto">
              <a:xfrm>
                <a:off x="4903240" y="5177941"/>
                <a:ext cx="36503" cy="0"/>
              </a:xfrm>
              <a:prstGeom prst="line">
                <a:avLst/>
              </a:prstGeom>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7" name="Freeform 81">
                <a:extLst>
                  <a:ext uri="{FF2B5EF4-FFF2-40B4-BE49-F238E27FC236}">
                    <a16:creationId xmlns:a16="http://schemas.microsoft.com/office/drawing/2014/main" id="{68915404-ACF1-4193-A115-5BCE354DA40D}"/>
                  </a:ext>
                </a:extLst>
              </p:cNvPr>
              <p:cNvSpPr>
                <a:spLocks noChangeArrowheads="1"/>
              </p:cNvSpPr>
              <p:nvPr/>
            </p:nvSpPr>
            <p:spPr bwMode="auto">
              <a:xfrm>
                <a:off x="4955788" y="5170003"/>
                <a:ext cx="15876" cy="15876"/>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8" name="Freeform 82">
                <a:extLst>
                  <a:ext uri="{FF2B5EF4-FFF2-40B4-BE49-F238E27FC236}">
                    <a16:creationId xmlns:a16="http://schemas.microsoft.com/office/drawing/2014/main" id="{E29877BB-9189-4C7B-BDD5-6997B8625B7E}"/>
                  </a:ext>
                </a:extLst>
              </p:cNvPr>
              <p:cNvSpPr>
                <a:spLocks noChangeArrowheads="1"/>
              </p:cNvSpPr>
              <p:nvPr/>
            </p:nvSpPr>
            <p:spPr bwMode="auto">
              <a:xfrm>
                <a:off x="5023162" y="5217590"/>
                <a:ext cx="15876" cy="15876"/>
              </a:xfrm>
              <a:prstGeom prst="ellipse">
                <a:avLst/>
              </a:prstGeom>
              <a:ln w="15875" cap="sq">
                <a:solidFill>
                  <a:schemeClr val="tx1"/>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39" name="Freeform 5">
                <a:extLst>
                  <a:ext uri="{FF2B5EF4-FFF2-40B4-BE49-F238E27FC236}">
                    <a16:creationId xmlns:a16="http://schemas.microsoft.com/office/drawing/2014/main" id="{DF6E2D86-3B16-43EF-AD38-C5C519BAEA81}"/>
                  </a:ext>
                </a:extLst>
              </p:cNvPr>
              <p:cNvSpPr>
                <a:spLocks noEditPoints="1"/>
              </p:cNvSpPr>
              <p:nvPr/>
            </p:nvSpPr>
            <p:spPr bwMode="auto">
              <a:xfrm>
                <a:off x="4581006" y="5178415"/>
                <a:ext cx="252278" cy="281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71" name="Text Placeholder 13">
            <a:extLst>
              <a:ext uri="{FF2B5EF4-FFF2-40B4-BE49-F238E27FC236}">
                <a16:creationId xmlns:a16="http://schemas.microsoft.com/office/drawing/2014/main" id="{FF02B6E7-9664-4180-91DC-FAB1BE732C8A}"/>
              </a:ext>
            </a:extLst>
          </p:cNvPr>
          <p:cNvSpPr txBox="1">
            <a:spLocks/>
          </p:cNvSpPr>
          <p:nvPr/>
        </p:nvSpPr>
        <p:spPr>
          <a:xfrm>
            <a:off x="4897135" y="1043080"/>
            <a:ext cx="2240280" cy="338554"/>
          </a:xfrm>
          <a:prstGeom prst="rect">
            <a:avLst/>
          </a:prstGeom>
        </p:spPr>
        <p:txBody>
          <a:bodyPr vert="horz" wrap="square" lIns="91440" tIns="45720" rIns="91440" bIns="45720" rtlCol="0">
            <a:spAutoFit/>
          </a:bodyPr>
          <a:lstStyle>
            <a:lvl1pPr marL="0" marR="0" indent="0" algn="ctr" defTabSz="914367" rtl="0" eaLnBrk="1" fontAlgn="auto" latinLnBrk="0" hangingPunct="1">
              <a:lnSpc>
                <a:spcPct val="100000"/>
              </a:lnSpc>
              <a:spcBef>
                <a:spcPct val="20000"/>
              </a:spcBef>
              <a:spcAft>
                <a:spcPts val="0"/>
              </a:spcAft>
              <a:buClrTx/>
              <a:buSzPct val="90000"/>
              <a:buFont typeface="Arial" pitchFamily="34" charset="0"/>
              <a:buNone/>
              <a:tabLst/>
              <a:defRPr lang="en-US" sz="1600" kern="1200" spc="0" baseline="0" dirty="0">
                <a:solidFill>
                  <a:srgbClr val="0278D7"/>
                </a:solidFill>
                <a:latin typeface="Segoe UI Semilight" panose="020B0402040204020203" pitchFamily="34" charset="0"/>
                <a:ea typeface="Source Sans Pro"/>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172" name="Text Placeholder 14">
            <a:extLst>
              <a:ext uri="{FF2B5EF4-FFF2-40B4-BE49-F238E27FC236}">
                <a16:creationId xmlns:a16="http://schemas.microsoft.com/office/drawing/2014/main" id="{660FA8BA-8CB9-47E2-8FAA-B1814FA1A164}"/>
              </a:ext>
            </a:extLst>
          </p:cNvPr>
          <p:cNvSpPr txBox="1">
            <a:spLocks/>
          </p:cNvSpPr>
          <p:nvPr/>
        </p:nvSpPr>
        <p:spPr>
          <a:xfrm>
            <a:off x="7194537" y="1043080"/>
            <a:ext cx="2240280" cy="338554"/>
          </a:xfrm>
          <a:prstGeom prst="rect">
            <a:avLst/>
          </a:prstGeom>
        </p:spPr>
        <p:txBody>
          <a:bodyPr vert="horz" wrap="square" lIns="91440" tIns="45720" rIns="91440" bIns="45720" rtlCol="0">
            <a:spAutoFit/>
          </a:bodyPr>
          <a:lstStyle>
            <a:lvl1pPr marL="0" marR="0" indent="0" algn="ctr" defTabSz="914367" rtl="0" eaLnBrk="1" fontAlgn="auto" latinLnBrk="0" hangingPunct="1">
              <a:lnSpc>
                <a:spcPct val="100000"/>
              </a:lnSpc>
              <a:spcBef>
                <a:spcPct val="20000"/>
              </a:spcBef>
              <a:spcAft>
                <a:spcPts val="0"/>
              </a:spcAft>
              <a:buClrTx/>
              <a:buSzPct val="90000"/>
              <a:buFont typeface="Arial" pitchFamily="34" charset="0"/>
              <a:buNone/>
              <a:tabLst/>
              <a:defRPr lang="en-US" sz="1600" kern="1200" spc="0" baseline="0" dirty="0">
                <a:solidFill>
                  <a:srgbClr val="0278D7"/>
                </a:solidFill>
                <a:latin typeface="Segoe UI Semilight" panose="020B0402040204020203" pitchFamily="34" charset="0"/>
                <a:ea typeface="Source Sans Pro"/>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ct val="20000"/>
              </a:spcBef>
              <a:spcAft>
                <a:spcPts val="0"/>
              </a:spcAft>
              <a:buClrTx/>
              <a:buSzPct val="90000"/>
              <a:buFont typeface="Arial" pitchFamily="34" charset="0"/>
              <a:buNone/>
              <a:tabLst/>
              <a:defRPr/>
            </a:pPr>
            <a:endParaRPr kumimoji="0" lang="en-US" sz="1600" b="0" i="0" u="none" strike="noStrike" kern="1200" cap="none" spc="0" normalizeH="0" baseline="0" noProof="0">
              <a:ln>
                <a:noFill/>
              </a:ln>
              <a:solidFill>
                <a:srgbClr val="0278D7"/>
              </a:solidFill>
              <a:effectLst/>
              <a:uLnTx/>
              <a:uFillTx/>
              <a:latin typeface="Segoe UI Semilight" panose="020B0402040204020203" pitchFamily="34" charset="0"/>
              <a:ea typeface="Source Sans Pro"/>
              <a:cs typeface="Segoe UI Semilight" panose="020B0402040204020203" pitchFamily="34" charset="0"/>
              <a:sym typeface="Source Sans Pro"/>
            </a:endParaRPr>
          </a:p>
        </p:txBody>
      </p:sp>
      <p:sp>
        <p:nvSpPr>
          <p:cNvPr id="185" name="Freeform 3">
            <a:extLst>
              <a:ext uri="{FF2B5EF4-FFF2-40B4-BE49-F238E27FC236}">
                <a16:creationId xmlns:a16="http://schemas.microsoft.com/office/drawing/2014/main" id="{A5B799B9-B231-4C5F-9D83-14378D604DD8}"/>
              </a:ext>
            </a:extLst>
          </p:cNvPr>
          <p:cNvSpPr/>
          <p:nvPr/>
        </p:nvSpPr>
        <p:spPr bwMode="auto">
          <a:xfrm rot="10800000">
            <a:off x="398566"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177">
            <a:extLst>
              <a:ext uri="{FF2B5EF4-FFF2-40B4-BE49-F238E27FC236}">
                <a16:creationId xmlns:a16="http://schemas.microsoft.com/office/drawing/2014/main" id="{D5CD2029-FAF6-45C3-984F-2EBBB57660E6}"/>
              </a:ext>
            </a:extLst>
          </p:cNvPr>
          <p:cNvSpPr/>
          <p:nvPr/>
        </p:nvSpPr>
        <p:spPr bwMode="auto">
          <a:xfrm rot="10800000">
            <a:off x="2747339"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179">
            <a:extLst>
              <a:ext uri="{FF2B5EF4-FFF2-40B4-BE49-F238E27FC236}">
                <a16:creationId xmlns:a16="http://schemas.microsoft.com/office/drawing/2014/main" id="{8ADE2EDE-03F6-4900-BB83-769C0B53ACED}"/>
              </a:ext>
            </a:extLst>
          </p:cNvPr>
          <p:cNvSpPr/>
          <p:nvPr/>
        </p:nvSpPr>
        <p:spPr bwMode="auto">
          <a:xfrm rot="10800000">
            <a:off x="5098540"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81">
            <a:extLst>
              <a:ext uri="{FF2B5EF4-FFF2-40B4-BE49-F238E27FC236}">
                <a16:creationId xmlns:a16="http://schemas.microsoft.com/office/drawing/2014/main" id="{B193C1E3-5177-4F80-B85D-42AC2A1DB874}"/>
              </a:ext>
            </a:extLst>
          </p:cNvPr>
          <p:cNvSpPr/>
          <p:nvPr/>
        </p:nvSpPr>
        <p:spPr bwMode="auto">
          <a:xfrm rot="10800000">
            <a:off x="7449743" y="2827634"/>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83">
            <a:extLst>
              <a:ext uri="{FF2B5EF4-FFF2-40B4-BE49-F238E27FC236}">
                <a16:creationId xmlns:a16="http://schemas.microsoft.com/office/drawing/2014/main" id="{579BB4C7-FA81-471F-91E5-3BB02C7C942E}"/>
              </a:ext>
            </a:extLst>
          </p:cNvPr>
          <p:cNvSpPr/>
          <p:nvPr/>
        </p:nvSpPr>
        <p:spPr bwMode="auto">
          <a:xfrm rot="10800000">
            <a:off x="9805816" y="2827635"/>
            <a:ext cx="1993557" cy="140045"/>
          </a:xfrm>
          <a:custGeom>
            <a:avLst/>
            <a:gdLst>
              <a:gd name="connsiteX0" fmla="*/ 0 w 914400"/>
              <a:gd name="connsiteY0" fmla="*/ 453081 h 461319"/>
              <a:gd name="connsiteX1" fmla="*/ 453081 w 914400"/>
              <a:gd name="connsiteY1" fmla="*/ 0 h 461319"/>
              <a:gd name="connsiteX2" fmla="*/ 914400 w 914400"/>
              <a:gd name="connsiteY2" fmla="*/ 461319 h 461319"/>
            </a:gdLst>
            <a:ahLst/>
            <a:cxnLst>
              <a:cxn ang="0">
                <a:pos x="connsiteX0" y="connsiteY0"/>
              </a:cxn>
              <a:cxn ang="0">
                <a:pos x="connsiteX1" y="connsiteY1"/>
              </a:cxn>
              <a:cxn ang="0">
                <a:pos x="connsiteX2" y="connsiteY2"/>
              </a:cxn>
            </a:cxnLst>
            <a:rect l="l" t="t" r="r" b="b"/>
            <a:pathLst>
              <a:path w="914400" h="461319">
                <a:moveTo>
                  <a:pt x="0" y="453081"/>
                </a:moveTo>
                <a:lnTo>
                  <a:pt x="453081" y="0"/>
                </a:lnTo>
                <a:lnTo>
                  <a:pt x="914400" y="461319"/>
                </a:lnTo>
              </a:path>
            </a:pathLst>
          </a:custGeom>
          <a:noFill/>
          <a:ln w="19050" cap="rnd">
            <a:solidFill>
              <a:schemeClr val="tx2"/>
            </a:solidFill>
            <a:miter lim="800000"/>
            <a:headEnd/>
            <a:tailEnd/>
          </a:ln>
          <a:effectLs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11285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826A209-C82F-4AD6-9463-4AB586F5F052}"/>
              </a:ext>
            </a:extLst>
          </p:cNvPr>
          <p:cNvGrpSpPr/>
          <p:nvPr/>
        </p:nvGrpSpPr>
        <p:grpSpPr>
          <a:xfrm>
            <a:off x="1715921" y="4698580"/>
            <a:ext cx="3657600" cy="1361776"/>
            <a:chOff x="1715921" y="4698580"/>
            <a:chExt cx="3657600" cy="1361776"/>
          </a:xfrm>
        </p:grpSpPr>
        <p:cxnSp>
          <p:nvCxnSpPr>
            <p:cNvPr id="37" name="Straight Connector 36">
              <a:extLst>
                <a:ext uri="{FF2B5EF4-FFF2-40B4-BE49-F238E27FC236}">
                  <a16:creationId xmlns:a16="http://schemas.microsoft.com/office/drawing/2014/main" id="{0D31AAB9-CD99-4A29-8CF3-4099A4242A52}"/>
                </a:ext>
              </a:extLst>
            </p:cNvPr>
            <p:cNvCxnSpPr>
              <a:cxnSpLocks/>
            </p:cNvCxnSpPr>
            <p:nvPr/>
          </p:nvCxnSpPr>
          <p:spPr>
            <a:xfrm>
              <a:off x="1715921" y="5253949"/>
              <a:ext cx="365760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A369AFC-F8DD-43E0-B313-2FB71977C730}"/>
                </a:ext>
              </a:extLst>
            </p:cNvPr>
            <p:cNvGrpSpPr/>
            <p:nvPr/>
          </p:nvGrpSpPr>
          <p:grpSpPr>
            <a:xfrm>
              <a:off x="2267854" y="5484768"/>
              <a:ext cx="2555896" cy="575588"/>
              <a:chOff x="2489647" y="5617341"/>
              <a:chExt cx="2112311" cy="475693"/>
            </a:xfrm>
          </p:grpSpPr>
          <p:grpSp>
            <p:nvGrpSpPr>
              <p:cNvPr id="58" name="Group 4">
                <a:extLst>
                  <a:ext uri="{FF2B5EF4-FFF2-40B4-BE49-F238E27FC236}">
                    <a16:creationId xmlns:a16="http://schemas.microsoft.com/office/drawing/2014/main" id="{F5E3D4EC-1683-4246-92BA-C8649FA017F3}"/>
                  </a:ext>
                </a:extLst>
              </p:cNvPr>
              <p:cNvGrpSpPr>
                <a:grpSpLocks noChangeAspect="1"/>
              </p:cNvGrpSpPr>
              <p:nvPr/>
            </p:nvGrpSpPr>
            <p:grpSpPr bwMode="auto">
              <a:xfrm>
                <a:off x="2569476" y="5911537"/>
                <a:ext cx="246970" cy="181497"/>
                <a:chOff x="4414" y="3673"/>
                <a:chExt cx="298" cy="219"/>
              </a:xfrm>
              <a:solidFill>
                <a:srgbClr val="0078D7"/>
              </a:solidFill>
            </p:grpSpPr>
            <p:sp>
              <p:nvSpPr>
                <p:cNvPr id="59" name="Freeform 5">
                  <a:extLst>
                    <a:ext uri="{FF2B5EF4-FFF2-40B4-BE49-F238E27FC236}">
                      <a16:creationId xmlns:a16="http://schemas.microsoft.com/office/drawing/2014/main" id="{7826F5CA-70E0-4666-B2C4-9E050F67CC04}"/>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bold"/>
                    <a:ea typeface="+mn-ea"/>
                    <a:cs typeface="+mn-cs"/>
                  </a:endParaRPr>
                </a:p>
              </p:txBody>
            </p:sp>
            <p:sp>
              <p:nvSpPr>
                <p:cNvPr id="60" name="Freeform 6">
                  <a:extLst>
                    <a:ext uri="{FF2B5EF4-FFF2-40B4-BE49-F238E27FC236}">
                      <a16:creationId xmlns:a16="http://schemas.microsoft.com/office/drawing/2014/main" id="{0238A103-BADA-476E-9D0F-945A2324AB20}"/>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bold"/>
                    <a:ea typeface="+mn-ea"/>
                    <a:cs typeface="+mn-cs"/>
                  </a:endParaRPr>
                </a:p>
              </p:txBody>
            </p:sp>
            <p:sp>
              <p:nvSpPr>
                <p:cNvPr id="61" name="Freeform 7">
                  <a:extLst>
                    <a:ext uri="{FF2B5EF4-FFF2-40B4-BE49-F238E27FC236}">
                      <a16:creationId xmlns:a16="http://schemas.microsoft.com/office/drawing/2014/main" id="{33DE83D2-823B-4267-B423-D5324AFDC8C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bold"/>
                    <a:ea typeface="+mn-ea"/>
                    <a:cs typeface="+mn-cs"/>
                  </a:endParaRPr>
                </a:p>
              </p:txBody>
            </p:sp>
          </p:grpSp>
          <p:pic>
            <p:nvPicPr>
              <p:cNvPr id="62" name="Picture 61">
                <a:extLst>
                  <a:ext uri="{FF2B5EF4-FFF2-40B4-BE49-F238E27FC236}">
                    <a16:creationId xmlns:a16="http://schemas.microsoft.com/office/drawing/2014/main" id="{5E1876F7-01B4-402C-B412-78DFDDB7FC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67966" y="5870220"/>
                <a:ext cx="398720" cy="208551"/>
              </a:xfrm>
              <a:prstGeom prst="rect">
                <a:avLst/>
              </a:prstGeom>
            </p:spPr>
          </p:pic>
          <p:pic>
            <p:nvPicPr>
              <p:cNvPr id="63" name="Picture 62">
                <a:extLst>
                  <a:ext uri="{FF2B5EF4-FFF2-40B4-BE49-F238E27FC236}">
                    <a16:creationId xmlns:a16="http://schemas.microsoft.com/office/drawing/2014/main" id="{C7343AF5-4723-4D1E-94F0-07D231431FA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71885" y="5927886"/>
                <a:ext cx="702415" cy="126825"/>
              </a:xfrm>
              <a:prstGeom prst="rect">
                <a:avLst/>
              </a:prstGeom>
            </p:spPr>
          </p:pic>
          <p:pic>
            <p:nvPicPr>
              <p:cNvPr id="64" name="Picture 63">
                <a:extLst>
                  <a:ext uri="{FF2B5EF4-FFF2-40B4-BE49-F238E27FC236}">
                    <a16:creationId xmlns:a16="http://schemas.microsoft.com/office/drawing/2014/main" id="{F837D7A6-871A-4790-8DF6-2D0E7C3069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89647" y="5636206"/>
                <a:ext cx="489859" cy="142105"/>
              </a:xfrm>
              <a:prstGeom prst="rect">
                <a:avLst/>
              </a:prstGeom>
            </p:spPr>
          </p:pic>
          <p:pic>
            <p:nvPicPr>
              <p:cNvPr id="5" name="Picture 4">
                <a:extLst>
                  <a:ext uri="{FF2B5EF4-FFF2-40B4-BE49-F238E27FC236}">
                    <a16:creationId xmlns:a16="http://schemas.microsoft.com/office/drawing/2014/main" id="{08DDD165-981C-4CFD-87C9-9540D710DD30}"/>
                  </a:ext>
                </a:extLst>
              </p:cNvPr>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219483" y="5617341"/>
                <a:ext cx="607218" cy="126824"/>
              </a:xfrm>
              <a:prstGeom prst="rect">
                <a:avLst/>
              </a:prstGeom>
            </p:spPr>
          </p:pic>
          <p:pic>
            <p:nvPicPr>
              <p:cNvPr id="1026" name="Picture 2" descr="See the source image">
                <a:extLst>
                  <a:ext uri="{FF2B5EF4-FFF2-40B4-BE49-F238E27FC236}">
                    <a16:creationId xmlns:a16="http://schemas.microsoft.com/office/drawing/2014/main" id="{5AEF5025-B7FB-4388-AB1E-9CC6030E87A2}"/>
                  </a:ext>
                </a:extLst>
              </p:cNvPr>
              <p:cNvPicPr>
                <a:picLocks noChangeAspect="1" noChangeArrowheads="1"/>
              </p:cNvPicPr>
              <p:nvPr/>
            </p:nvPicPr>
            <p:blipFill rotWithShape="1">
              <a:blip r:embed="rId7" cstate="email">
                <a:duotone>
                  <a:schemeClr val="accent1">
                    <a:shade val="45000"/>
                    <a:satMod val="135000"/>
                  </a:schemeClr>
                  <a:prstClr val="white"/>
                </a:duotone>
                <a:extLst>
                  <a:ext uri="{28A0092B-C50C-407E-A947-70E740481C1C}">
                    <a14:useLocalDpi xmlns:a14="http://schemas.microsoft.com/office/drawing/2010/main"/>
                  </a:ext>
                </a:extLst>
              </a:blip>
              <a:srcRect l="23090" t="42303" r="20618" b="42484"/>
              <a:stretch/>
            </p:blipFill>
            <p:spPr bwMode="auto">
              <a:xfrm>
                <a:off x="4132690" y="5633479"/>
                <a:ext cx="469268" cy="126823"/>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3CAB2ADD-BBE6-4195-84C8-FF9167E52E75}"/>
                </a:ext>
              </a:extLst>
            </p:cNvPr>
            <p:cNvSpPr txBox="1"/>
            <p:nvPr/>
          </p:nvSpPr>
          <p:spPr>
            <a:xfrm>
              <a:off x="2022363" y="4698580"/>
              <a:ext cx="3044716"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Use any language, any development tool and any framework</a:t>
              </a:r>
            </a:p>
          </p:txBody>
        </p:sp>
      </p:grpSp>
      <p:grpSp>
        <p:nvGrpSpPr>
          <p:cNvPr id="7" name="Group 6">
            <a:extLst>
              <a:ext uri="{FF2B5EF4-FFF2-40B4-BE49-F238E27FC236}">
                <a16:creationId xmlns:a16="http://schemas.microsoft.com/office/drawing/2014/main" id="{4BD07546-297F-4C56-8695-9478D07C5510}"/>
              </a:ext>
            </a:extLst>
          </p:cNvPr>
          <p:cNvGrpSpPr/>
          <p:nvPr/>
        </p:nvGrpSpPr>
        <p:grpSpPr>
          <a:xfrm>
            <a:off x="6248332" y="4698580"/>
            <a:ext cx="4565983" cy="1361776"/>
            <a:chOff x="6248332" y="4698580"/>
            <a:chExt cx="4565983" cy="1361776"/>
          </a:xfrm>
        </p:grpSpPr>
        <p:cxnSp>
          <p:nvCxnSpPr>
            <p:cNvPr id="38" name="Straight Connector 37">
              <a:extLst>
                <a:ext uri="{FF2B5EF4-FFF2-40B4-BE49-F238E27FC236}">
                  <a16:creationId xmlns:a16="http://schemas.microsoft.com/office/drawing/2014/main" id="{2B48A4A0-AD13-4573-AC74-970551F03026}"/>
                </a:ext>
              </a:extLst>
            </p:cNvPr>
            <p:cNvCxnSpPr>
              <a:cxnSpLocks/>
            </p:cNvCxnSpPr>
            <p:nvPr/>
          </p:nvCxnSpPr>
          <p:spPr>
            <a:xfrm>
              <a:off x="6702523" y="5261933"/>
              <a:ext cx="365760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CB9F9507-2A82-4DB2-A51D-83FCC8BB9C4E}"/>
                </a:ext>
              </a:extLst>
            </p:cNvPr>
            <p:cNvSpPr txBox="1"/>
            <p:nvPr/>
          </p:nvSpPr>
          <p:spPr>
            <a:xfrm>
              <a:off x="7169768" y="5324465"/>
              <a:ext cx="2723110" cy="735891"/>
            </a:xfrm>
            <a:prstGeom prst="rect">
              <a:avLst/>
            </a:prstGeom>
            <a:noFill/>
          </p:spPr>
          <p:txBody>
            <a:bodyPr wrap="square" lIns="179259" tIns="143407" rIns="179259" bIns="143407" rtlCol="0" anchor="ctr">
              <a:spAutoFit/>
            </a:bodyPr>
            <a:lstStyle/>
            <a:p>
              <a:pPr marL="0" marR="0" lvl="0" indent="0" algn="ctr" defTabSz="91419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Semibold"/>
                  <a:ea typeface="+mn-ea"/>
                  <a:cs typeface="Segoe UI Semilight" charset="0"/>
                </a:rPr>
                <a:t>&gt;90% </a:t>
              </a:r>
              <a:r>
                <a:rPr kumimoji="0" lang="en-US" sz="1100" b="0" i="0" u="none" strike="noStrike" kern="0" cap="none" spc="0" normalizeH="0" baseline="0" noProof="0">
                  <a:ln>
                    <a:noFill/>
                  </a:ln>
                  <a:solidFill>
                    <a:srgbClr val="0078D7"/>
                  </a:solidFill>
                  <a:effectLst/>
                  <a:uLnTx/>
                  <a:uFillTx/>
                  <a:latin typeface="Segoe UI"/>
                  <a:ea typeface="+mn-ea"/>
                  <a:cs typeface="Segoe UI Semilight" charset="0"/>
                </a:rPr>
                <a:t>of Fortune 500 companies</a:t>
              </a:r>
              <a:br>
                <a:rPr kumimoji="0" lang="en-US" sz="1100" b="0" i="0" u="none" strike="noStrike" kern="0" cap="none" spc="0" normalizeH="0" baseline="0" noProof="0">
                  <a:ln>
                    <a:noFill/>
                  </a:ln>
                  <a:solidFill>
                    <a:srgbClr val="0078D7"/>
                  </a:solidFill>
                  <a:effectLst/>
                  <a:uLnTx/>
                  <a:uFillTx/>
                  <a:latin typeface="Segoe UI"/>
                  <a:ea typeface="+mn-ea"/>
                  <a:cs typeface="Segoe UI Semilight" charset="0"/>
                </a:rPr>
              </a:br>
              <a:r>
                <a:rPr kumimoji="0" lang="en-US" sz="1100" b="0" i="0" u="none" strike="noStrike" kern="0" cap="none" spc="0" normalizeH="0" baseline="0" noProof="0">
                  <a:ln>
                    <a:noFill/>
                  </a:ln>
                  <a:solidFill>
                    <a:srgbClr val="0078D7"/>
                  </a:solidFill>
                  <a:effectLst/>
                  <a:uLnTx/>
                  <a:uFillTx/>
                  <a:latin typeface="Segoe UI"/>
                  <a:ea typeface="+mn-ea"/>
                  <a:cs typeface="Segoe UI Semilight" charset="0"/>
                </a:rPr>
                <a:t> use Microsoft Cloud</a:t>
              </a:r>
              <a:endParaRPr kumimoji="0" lang="en-US" sz="1050" b="0" i="0" u="none" strike="noStrike" kern="0" cap="none" spc="0" normalizeH="0" baseline="0" noProof="0">
                <a:ln>
                  <a:noFill/>
                </a:ln>
                <a:solidFill>
                  <a:srgbClr val="0078D7"/>
                </a:solidFill>
                <a:effectLst/>
                <a:uLnTx/>
                <a:uFillTx/>
                <a:latin typeface="Segoe UI"/>
                <a:ea typeface="+mn-ea"/>
                <a:cs typeface="Segoe UI Semilight" charset="0"/>
              </a:endParaRPr>
            </a:p>
          </p:txBody>
        </p:sp>
        <p:sp>
          <p:nvSpPr>
            <p:cNvPr id="28" name="TextBox 27">
              <a:extLst>
                <a:ext uri="{FF2B5EF4-FFF2-40B4-BE49-F238E27FC236}">
                  <a16:creationId xmlns:a16="http://schemas.microsoft.com/office/drawing/2014/main" id="{98BD1A4E-7D50-433E-A9D5-07BA7938C529}"/>
                </a:ext>
              </a:extLst>
            </p:cNvPr>
            <p:cNvSpPr txBox="1"/>
            <p:nvPr/>
          </p:nvSpPr>
          <p:spPr>
            <a:xfrm>
              <a:off x="6248332" y="4698580"/>
              <a:ext cx="456598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Benefit from industry-leading security, privacy, compliance, transparency, and AI ethics standards</a:t>
              </a:r>
            </a:p>
          </p:txBody>
        </p:sp>
      </p:grpSp>
      <p:sp>
        <p:nvSpPr>
          <p:cNvPr id="2" name="Title 1">
            <a:extLst>
              <a:ext uri="{FF2B5EF4-FFF2-40B4-BE49-F238E27FC236}">
                <a16:creationId xmlns:a16="http://schemas.microsoft.com/office/drawing/2014/main" id="{3B948292-44BF-4F3D-A6D8-EA8346C82916}"/>
              </a:ext>
            </a:extLst>
          </p:cNvPr>
          <p:cNvSpPr>
            <a:spLocks noGrp="1"/>
          </p:cNvSpPr>
          <p:nvPr>
            <p:ph type="title"/>
          </p:nvPr>
        </p:nvSpPr>
        <p:spPr>
          <a:xfrm>
            <a:off x="588263" y="457200"/>
            <a:ext cx="11018520" cy="553998"/>
          </a:xfrm>
        </p:spPr>
        <p:txBody>
          <a:bodyPr/>
          <a:lstStyle/>
          <a:p>
            <a:pPr lvl="0" algn="ctr">
              <a:defRPr/>
            </a:pPr>
            <a:r>
              <a:rPr lang="en-US">
                <a:gradFill>
                  <a:gsLst>
                    <a:gs pos="1250">
                      <a:srgbClr val="1A1A1A"/>
                    </a:gs>
                    <a:gs pos="100000">
                      <a:srgbClr val="1A1A1A"/>
                    </a:gs>
                  </a:gsLst>
                  <a:lin ang="5400000" scaled="0"/>
                </a:gradFill>
              </a:rPr>
              <a:t>Our differentiated value proposition </a:t>
            </a:r>
            <a:endParaRPr lang="en-US"/>
          </a:p>
        </p:txBody>
      </p:sp>
      <p:grpSp>
        <p:nvGrpSpPr>
          <p:cNvPr id="4" name="Group 3">
            <a:extLst>
              <a:ext uri="{FF2B5EF4-FFF2-40B4-BE49-F238E27FC236}">
                <a16:creationId xmlns:a16="http://schemas.microsoft.com/office/drawing/2014/main" id="{209EE076-CB59-45E3-851E-54CCC58B6A4B}"/>
              </a:ext>
            </a:extLst>
          </p:cNvPr>
          <p:cNvGrpSpPr/>
          <p:nvPr/>
        </p:nvGrpSpPr>
        <p:grpSpPr>
          <a:xfrm>
            <a:off x="1684241" y="2037345"/>
            <a:ext cx="3720960" cy="1587351"/>
            <a:chOff x="1684241" y="2037345"/>
            <a:chExt cx="3720960" cy="1587351"/>
          </a:xfrm>
        </p:grpSpPr>
        <p:sp>
          <p:nvSpPr>
            <p:cNvPr id="53" name="Rectangle 52">
              <a:extLst>
                <a:ext uri="{FF2B5EF4-FFF2-40B4-BE49-F238E27FC236}">
                  <a16:creationId xmlns:a16="http://schemas.microsoft.com/office/drawing/2014/main" id="{D2E302CD-8867-4842-B24B-C0EFCD135B85}"/>
                </a:ext>
              </a:extLst>
            </p:cNvPr>
            <p:cNvSpPr/>
            <p:nvPr/>
          </p:nvSpPr>
          <p:spPr>
            <a:xfrm>
              <a:off x="1684241" y="2037345"/>
              <a:ext cx="372096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Accelerate time to value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with agile tools and services </a:t>
              </a:r>
            </a:p>
          </p:txBody>
        </p:sp>
        <p:cxnSp>
          <p:nvCxnSpPr>
            <p:cNvPr id="55" name="Straight Connector 54">
              <a:extLst>
                <a:ext uri="{FF2B5EF4-FFF2-40B4-BE49-F238E27FC236}">
                  <a16:creationId xmlns:a16="http://schemas.microsoft.com/office/drawing/2014/main" id="{2E7248A7-4839-4A1B-B013-51F2D03E6B2A}"/>
                </a:ext>
              </a:extLst>
            </p:cNvPr>
            <p:cNvCxnSpPr>
              <a:cxnSpLocks/>
            </p:cNvCxnSpPr>
            <p:nvPr/>
          </p:nvCxnSpPr>
          <p:spPr>
            <a:xfrm>
              <a:off x="1715921" y="2644345"/>
              <a:ext cx="365760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621914A-B0F0-4357-B342-F4F9FE95E05D}"/>
                </a:ext>
              </a:extLst>
            </p:cNvPr>
            <p:cNvSpPr/>
            <p:nvPr/>
          </p:nvSpPr>
          <p:spPr>
            <a:xfrm>
              <a:off x="2982282" y="3279986"/>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Powerful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tools </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66" name="Rectangle 65">
              <a:extLst>
                <a:ext uri="{FF2B5EF4-FFF2-40B4-BE49-F238E27FC236}">
                  <a16:creationId xmlns:a16="http://schemas.microsoft.com/office/drawing/2014/main" id="{BC6428CC-6038-4EA7-ABE4-D8CF1401F716}"/>
                </a:ext>
              </a:extLst>
            </p:cNvPr>
            <p:cNvSpPr/>
            <p:nvPr/>
          </p:nvSpPr>
          <p:spPr>
            <a:xfrm>
              <a:off x="1770127" y="3279986"/>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Pretrained AI services</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67" name="Rectangle 66">
              <a:extLst>
                <a:ext uri="{FF2B5EF4-FFF2-40B4-BE49-F238E27FC236}">
                  <a16:creationId xmlns:a16="http://schemas.microsoft.com/office/drawing/2014/main" id="{802FE0F1-8975-4668-835B-7CDDBFEA46EA}"/>
                </a:ext>
              </a:extLst>
            </p:cNvPr>
            <p:cNvSpPr/>
            <p:nvPr/>
          </p:nvSpPr>
          <p:spPr>
            <a:xfrm>
              <a:off x="4194437" y="3279986"/>
              <a:ext cx="1124878" cy="344710"/>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Comprehensive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platform</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grpSp>
          <p:nvGrpSpPr>
            <p:cNvPr id="101" name="Group 100">
              <a:extLst>
                <a:ext uri="{FF2B5EF4-FFF2-40B4-BE49-F238E27FC236}">
                  <a16:creationId xmlns:a16="http://schemas.microsoft.com/office/drawing/2014/main" id="{2189A64B-36F6-4E30-A967-02B54A1D7882}"/>
                </a:ext>
              </a:extLst>
            </p:cNvPr>
            <p:cNvGrpSpPr/>
            <p:nvPr/>
          </p:nvGrpSpPr>
          <p:grpSpPr>
            <a:xfrm>
              <a:off x="4589221" y="2870081"/>
              <a:ext cx="335310" cy="336191"/>
              <a:chOff x="5552547" y="2760291"/>
              <a:chExt cx="662799" cy="664540"/>
            </a:xfrm>
          </p:grpSpPr>
          <p:sp useBgFill="1">
            <p:nvSpPr>
              <p:cNvPr id="113" name="Hexagon 112">
                <a:extLst>
                  <a:ext uri="{FF2B5EF4-FFF2-40B4-BE49-F238E27FC236}">
                    <a16:creationId xmlns:a16="http://schemas.microsoft.com/office/drawing/2014/main" id="{CC346093-18F5-4070-AF67-61035A431B77}"/>
                  </a:ext>
                </a:extLst>
              </p:cNvPr>
              <p:cNvSpPr/>
              <p:nvPr/>
            </p:nvSpPr>
            <p:spPr bwMode="auto">
              <a:xfrm rot="5400000">
                <a:off x="5582808" y="2861683"/>
                <a:ext cx="602276" cy="524020"/>
              </a:xfrm>
              <a:prstGeom prst="hexagon">
                <a:avLst>
                  <a:gd name="adj" fmla="val 27346"/>
                  <a:gd name="vf" fmla="val 115470"/>
                </a:avLst>
              </a:prstGeom>
              <a:ln w="12700">
                <a:solidFill>
                  <a:srgbClr val="037A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nvGrpSpPr>
              <p:cNvPr id="100" name="Group 99">
                <a:extLst>
                  <a:ext uri="{FF2B5EF4-FFF2-40B4-BE49-F238E27FC236}">
                    <a16:creationId xmlns:a16="http://schemas.microsoft.com/office/drawing/2014/main" id="{81DE1E44-0581-458B-9625-DE2F98131C6D}"/>
                  </a:ext>
                </a:extLst>
              </p:cNvPr>
              <p:cNvGrpSpPr/>
              <p:nvPr/>
            </p:nvGrpSpPr>
            <p:grpSpPr>
              <a:xfrm>
                <a:off x="5552547" y="3068716"/>
                <a:ext cx="290064" cy="333382"/>
                <a:chOff x="5552547" y="3068716"/>
                <a:chExt cx="290064" cy="333382"/>
              </a:xfrm>
            </p:grpSpPr>
            <p:sp useBgFill="1">
              <p:nvSpPr>
                <p:cNvPr id="97" name="Hexagon 96">
                  <a:extLst>
                    <a:ext uri="{FF2B5EF4-FFF2-40B4-BE49-F238E27FC236}">
                      <a16:creationId xmlns:a16="http://schemas.microsoft.com/office/drawing/2014/main" id="{2BFBE87B-94EA-41F1-B9CE-A99F2311881B}"/>
                    </a:ext>
                  </a:extLst>
                </p:cNvPr>
                <p:cNvSpPr/>
                <p:nvPr/>
              </p:nvSpPr>
              <p:spPr bwMode="auto">
                <a:xfrm rot="5400000">
                  <a:off x="5530888" y="3090375"/>
                  <a:ext cx="333382" cy="290064"/>
                </a:xfrm>
                <a:prstGeom prst="hexagon">
                  <a:avLst>
                    <a:gd name="adj" fmla="val 27346"/>
                    <a:gd name="vf" fmla="val 115470"/>
                  </a:avLst>
                </a:prstGeom>
                <a:ln w="12700">
                  <a:solidFill>
                    <a:srgbClr val="037A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8E794D29-4DA1-4BEF-9F5E-49081586E601}"/>
                    </a:ext>
                  </a:extLst>
                </p:cNvPr>
                <p:cNvCxnSpPr>
                  <a:cxnSpLocks/>
                  <a:stCxn id="97" idx="2"/>
                </p:cNvCxnSpPr>
                <p:nvPr/>
              </p:nvCxnSpPr>
              <p:spPr>
                <a:xfrm>
                  <a:off x="5552547" y="3148037"/>
                  <a:ext cx="145032" cy="8737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75622C9-4DDB-4371-8CA2-A1C50E7E6DE4}"/>
                    </a:ext>
                  </a:extLst>
                </p:cNvPr>
                <p:cNvCxnSpPr>
                  <a:cxnSpLocks/>
                  <a:endCxn id="97" idx="0"/>
                </p:cNvCxnSpPr>
                <p:nvPr/>
              </p:nvCxnSpPr>
              <p:spPr>
                <a:xfrm>
                  <a:off x="5697579" y="3229723"/>
                  <a:ext cx="0" cy="17237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7D04AC1-DD30-44AC-9E1E-6DD400EDD622}"/>
                    </a:ext>
                  </a:extLst>
                </p:cNvPr>
                <p:cNvCxnSpPr>
                  <a:cxnSpLocks/>
                  <a:endCxn id="97" idx="4"/>
                </p:cNvCxnSpPr>
                <p:nvPr/>
              </p:nvCxnSpPr>
              <p:spPr>
                <a:xfrm flipV="1">
                  <a:off x="5691648" y="3148037"/>
                  <a:ext cx="150963" cy="9094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A2FE526E-725E-4A26-ADFC-9A5B1F78E003}"/>
                  </a:ext>
                </a:extLst>
              </p:cNvPr>
              <p:cNvGrpSpPr/>
              <p:nvPr/>
            </p:nvGrpSpPr>
            <p:grpSpPr>
              <a:xfrm>
                <a:off x="5925282" y="3063032"/>
                <a:ext cx="290064" cy="333382"/>
                <a:chOff x="5552547" y="3068716"/>
                <a:chExt cx="290064" cy="333382"/>
              </a:xfrm>
            </p:grpSpPr>
            <p:sp useBgFill="1">
              <p:nvSpPr>
                <p:cNvPr id="103" name="Hexagon 102">
                  <a:extLst>
                    <a:ext uri="{FF2B5EF4-FFF2-40B4-BE49-F238E27FC236}">
                      <a16:creationId xmlns:a16="http://schemas.microsoft.com/office/drawing/2014/main" id="{06AACCF8-4166-42F9-828B-B5F7F25E54F9}"/>
                    </a:ext>
                  </a:extLst>
                </p:cNvPr>
                <p:cNvSpPr/>
                <p:nvPr/>
              </p:nvSpPr>
              <p:spPr bwMode="auto">
                <a:xfrm rot="5400000">
                  <a:off x="5530888" y="3090375"/>
                  <a:ext cx="333382" cy="290064"/>
                </a:xfrm>
                <a:prstGeom prst="hexagon">
                  <a:avLst>
                    <a:gd name="adj" fmla="val 27346"/>
                    <a:gd name="vf" fmla="val 115470"/>
                  </a:avLst>
                </a:prstGeom>
                <a:ln w="12700">
                  <a:solidFill>
                    <a:srgbClr val="037A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cxnSp>
              <p:nvCxnSpPr>
                <p:cNvPr id="104" name="Straight Connector 103">
                  <a:extLst>
                    <a:ext uri="{FF2B5EF4-FFF2-40B4-BE49-F238E27FC236}">
                      <a16:creationId xmlns:a16="http://schemas.microsoft.com/office/drawing/2014/main" id="{3281FAB6-75BC-42B6-9AC0-ECA6C2C099E9}"/>
                    </a:ext>
                  </a:extLst>
                </p:cNvPr>
                <p:cNvCxnSpPr>
                  <a:cxnSpLocks/>
                  <a:stCxn id="103" idx="2"/>
                </p:cNvCxnSpPr>
                <p:nvPr/>
              </p:nvCxnSpPr>
              <p:spPr>
                <a:xfrm>
                  <a:off x="5552547" y="3148037"/>
                  <a:ext cx="145032" cy="8737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8DCD4C3-9BBA-462E-BE43-C34F7DE05033}"/>
                    </a:ext>
                  </a:extLst>
                </p:cNvPr>
                <p:cNvCxnSpPr>
                  <a:cxnSpLocks/>
                  <a:endCxn id="103" idx="0"/>
                </p:cNvCxnSpPr>
                <p:nvPr/>
              </p:nvCxnSpPr>
              <p:spPr>
                <a:xfrm>
                  <a:off x="5697579" y="3229723"/>
                  <a:ext cx="0" cy="17237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A4E52C9-0E72-4CD0-B02B-142AF948FC53}"/>
                    </a:ext>
                  </a:extLst>
                </p:cNvPr>
                <p:cNvCxnSpPr>
                  <a:cxnSpLocks/>
                  <a:endCxn id="103" idx="4"/>
                </p:cNvCxnSpPr>
                <p:nvPr/>
              </p:nvCxnSpPr>
              <p:spPr>
                <a:xfrm flipV="1">
                  <a:off x="5691648" y="3148037"/>
                  <a:ext cx="150963" cy="9094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06269EA3-5733-49B1-BD3E-AC354FEE722C}"/>
                  </a:ext>
                </a:extLst>
              </p:cNvPr>
              <p:cNvGrpSpPr/>
              <p:nvPr/>
            </p:nvGrpSpPr>
            <p:grpSpPr>
              <a:xfrm>
                <a:off x="5738915" y="2760291"/>
                <a:ext cx="290064" cy="333382"/>
                <a:chOff x="5552547" y="3068716"/>
                <a:chExt cx="290064" cy="333382"/>
              </a:xfrm>
            </p:grpSpPr>
            <p:sp useBgFill="1">
              <p:nvSpPr>
                <p:cNvPr id="108" name="Hexagon 107">
                  <a:extLst>
                    <a:ext uri="{FF2B5EF4-FFF2-40B4-BE49-F238E27FC236}">
                      <a16:creationId xmlns:a16="http://schemas.microsoft.com/office/drawing/2014/main" id="{F3AD3371-6209-4521-8D30-858F3786E304}"/>
                    </a:ext>
                  </a:extLst>
                </p:cNvPr>
                <p:cNvSpPr/>
                <p:nvPr/>
              </p:nvSpPr>
              <p:spPr bwMode="auto">
                <a:xfrm rot="5400000">
                  <a:off x="5530888" y="3090375"/>
                  <a:ext cx="333382" cy="290064"/>
                </a:xfrm>
                <a:prstGeom prst="hexagon">
                  <a:avLst>
                    <a:gd name="adj" fmla="val 27346"/>
                    <a:gd name="vf" fmla="val 115470"/>
                  </a:avLst>
                </a:prstGeom>
                <a:ln w="12700">
                  <a:solidFill>
                    <a:srgbClr val="037A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FCA07D05-0AA2-4BA3-B712-0467584896AB}"/>
                    </a:ext>
                  </a:extLst>
                </p:cNvPr>
                <p:cNvCxnSpPr>
                  <a:cxnSpLocks/>
                  <a:stCxn id="108" idx="2"/>
                </p:cNvCxnSpPr>
                <p:nvPr/>
              </p:nvCxnSpPr>
              <p:spPr>
                <a:xfrm>
                  <a:off x="5552547" y="3148037"/>
                  <a:ext cx="145032" cy="8737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93A9661-2D08-43CD-9C0B-ACF2BD7C42E6}"/>
                    </a:ext>
                  </a:extLst>
                </p:cNvPr>
                <p:cNvCxnSpPr>
                  <a:cxnSpLocks/>
                  <a:endCxn id="108" idx="0"/>
                </p:cNvCxnSpPr>
                <p:nvPr/>
              </p:nvCxnSpPr>
              <p:spPr>
                <a:xfrm>
                  <a:off x="5697579" y="3229723"/>
                  <a:ext cx="0" cy="17237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6FC503E-B725-4995-90FA-8475CEC70A72}"/>
                    </a:ext>
                  </a:extLst>
                </p:cNvPr>
                <p:cNvCxnSpPr>
                  <a:cxnSpLocks/>
                  <a:endCxn id="108" idx="4"/>
                </p:cNvCxnSpPr>
                <p:nvPr/>
              </p:nvCxnSpPr>
              <p:spPr>
                <a:xfrm flipV="1">
                  <a:off x="5691648" y="3148037"/>
                  <a:ext cx="150963" cy="9094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25" name="Group 1024">
              <a:extLst>
                <a:ext uri="{FF2B5EF4-FFF2-40B4-BE49-F238E27FC236}">
                  <a16:creationId xmlns:a16="http://schemas.microsoft.com/office/drawing/2014/main" id="{484FC3A3-D978-451F-BC64-230E99917929}"/>
                </a:ext>
              </a:extLst>
            </p:cNvPr>
            <p:cNvGrpSpPr/>
            <p:nvPr/>
          </p:nvGrpSpPr>
          <p:grpSpPr>
            <a:xfrm>
              <a:off x="3413082" y="2946073"/>
              <a:ext cx="265103" cy="225517"/>
              <a:chOff x="3739145" y="3028755"/>
              <a:chExt cx="265103" cy="225517"/>
            </a:xfrm>
          </p:grpSpPr>
          <p:grpSp>
            <p:nvGrpSpPr>
              <p:cNvPr id="120" name="Group 119">
                <a:extLst>
                  <a:ext uri="{FF2B5EF4-FFF2-40B4-BE49-F238E27FC236}">
                    <a16:creationId xmlns:a16="http://schemas.microsoft.com/office/drawing/2014/main" id="{2A0CF2C4-C62E-4EFB-9E14-70808AC2B31E}"/>
                  </a:ext>
                </a:extLst>
              </p:cNvPr>
              <p:cNvGrpSpPr/>
              <p:nvPr/>
            </p:nvGrpSpPr>
            <p:grpSpPr>
              <a:xfrm>
                <a:off x="3892689" y="3049148"/>
                <a:ext cx="81570" cy="20393"/>
                <a:chOff x="2287367" y="1599181"/>
                <a:chExt cx="95690" cy="23923"/>
              </a:xfrm>
              <a:solidFill>
                <a:schemeClr val="accent1"/>
              </a:solidFill>
            </p:grpSpPr>
            <p:sp>
              <p:nvSpPr>
                <p:cNvPr id="124" name="Oval 11">
                  <a:extLst>
                    <a:ext uri="{FF2B5EF4-FFF2-40B4-BE49-F238E27FC236}">
                      <a16:creationId xmlns:a16="http://schemas.microsoft.com/office/drawing/2014/main" id="{A01C2CC3-4E38-4163-B8E7-5410F43B64F1}"/>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Semibold"/>
                    <a:ea typeface="+mn-ea"/>
                    <a:cs typeface="+mn-cs"/>
                  </a:endParaRPr>
                </a:p>
              </p:txBody>
            </p:sp>
            <p:sp>
              <p:nvSpPr>
                <p:cNvPr id="125" name="Oval 12">
                  <a:extLst>
                    <a:ext uri="{FF2B5EF4-FFF2-40B4-BE49-F238E27FC236}">
                      <a16:creationId xmlns:a16="http://schemas.microsoft.com/office/drawing/2014/main" id="{0A0BF3E3-D6DE-4523-BBC7-E0171DE29E28}"/>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Semibold"/>
                    <a:ea typeface="+mn-ea"/>
                    <a:cs typeface="+mn-cs"/>
                  </a:endParaRPr>
                </a:p>
              </p:txBody>
            </p:sp>
            <p:sp>
              <p:nvSpPr>
                <p:cNvPr id="126" name="Oval 13">
                  <a:extLst>
                    <a:ext uri="{FF2B5EF4-FFF2-40B4-BE49-F238E27FC236}">
                      <a16:creationId xmlns:a16="http://schemas.microsoft.com/office/drawing/2014/main" id="{3FA83F5A-8EB5-4338-BA1D-FCA797889275}"/>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Semibold"/>
                    <a:ea typeface="+mn-ea"/>
                    <a:cs typeface="+mn-cs"/>
                  </a:endParaRPr>
                </a:p>
              </p:txBody>
            </p:sp>
          </p:grpSp>
          <p:grpSp>
            <p:nvGrpSpPr>
              <p:cNvPr id="1024" name="Group 1023">
                <a:extLst>
                  <a:ext uri="{FF2B5EF4-FFF2-40B4-BE49-F238E27FC236}">
                    <a16:creationId xmlns:a16="http://schemas.microsoft.com/office/drawing/2014/main" id="{2F26F12E-7BAA-419E-8DE9-7324BD09315E}"/>
                  </a:ext>
                </a:extLst>
              </p:cNvPr>
              <p:cNvGrpSpPr/>
              <p:nvPr/>
            </p:nvGrpSpPr>
            <p:grpSpPr>
              <a:xfrm>
                <a:off x="3739145" y="3028755"/>
                <a:ext cx="265103" cy="225517"/>
                <a:chOff x="3739145" y="3028755"/>
                <a:chExt cx="265103" cy="225517"/>
              </a:xfrm>
            </p:grpSpPr>
            <p:grpSp>
              <p:nvGrpSpPr>
                <p:cNvPr id="119" name="Group 118">
                  <a:extLst>
                    <a:ext uri="{FF2B5EF4-FFF2-40B4-BE49-F238E27FC236}">
                      <a16:creationId xmlns:a16="http://schemas.microsoft.com/office/drawing/2014/main" id="{9C46D200-0DC1-4274-AD77-2D0CA72EAA50}"/>
                    </a:ext>
                  </a:extLst>
                </p:cNvPr>
                <p:cNvGrpSpPr/>
                <p:nvPr/>
              </p:nvGrpSpPr>
              <p:grpSpPr>
                <a:xfrm>
                  <a:off x="3739145" y="3028755"/>
                  <a:ext cx="265103" cy="225517"/>
                  <a:chOff x="2107244" y="1575258"/>
                  <a:chExt cx="310993" cy="264555"/>
                </a:xfrm>
              </p:grpSpPr>
              <p:sp>
                <p:nvSpPr>
                  <p:cNvPr id="127" name="Rectangle 9">
                    <a:extLst>
                      <a:ext uri="{FF2B5EF4-FFF2-40B4-BE49-F238E27FC236}">
                        <a16:creationId xmlns:a16="http://schemas.microsoft.com/office/drawing/2014/main" id="{B471FE2A-F741-4238-B1A8-D81FBB6E6816}"/>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Semibold"/>
                      <a:ea typeface="+mn-ea"/>
                      <a:cs typeface="+mn-cs"/>
                    </a:endParaRPr>
                  </a:p>
                </p:txBody>
              </p:sp>
              <p:sp>
                <p:nvSpPr>
                  <p:cNvPr id="128" name="Line 10">
                    <a:extLst>
                      <a:ext uri="{FF2B5EF4-FFF2-40B4-BE49-F238E27FC236}">
                        <a16:creationId xmlns:a16="http://schemas.microsoft.com/office/drawing/2014/main" id="{CF610845-3896-4D50-AD68-4793639E5255}"/>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Semibold"/>
                      <a:ea typeface="+mn-ea"/>
                      <a:cs typeface="+mn-cs"/>
                    </a:endParaRPr>
                  </a:p>
                </p:txBody>
              </p:sp>
            </p:grpSp>
            <p:grpSp>
              <p:nvGrpSpPr>
                <p:cNvPr id="117" name="Group 116">
                  <a:extLst>
                    <a:ext uri="{FF2B5EF4-FFF2-40B4-BE49-F238E27FC236}">
                      <a16:creationId xmlns:a16="http://schemas.microsoft.com/office/drawing/2014/main" id="{5072A815-B790-4D46-B532-2E36D41E3521}"/>
                    </a:ext>
                  </a:extLst>
                </p:cNvPr>
                <p:cNvGrpSpPr/>
                <p:nvPr/>
              </p:nvGrpSpPr>
              <p:grpSpPr>
                <a:xfrm>
                  <a:off x="3819679" y="3141394"/>
                  <a:ext cx="121465" cy="67414"/>
                  <a:chOff x="3862637" y="3141394"/>
                  <a:chExt cx="121465" cy="67414"/>
                </a:xfrm>
              </p:grpSpPr>
              <p:sp>
                <p:nvSpPr>
                  <p:cNvPr id="122" name="Freeform 14">
                    <a:extLst>
                      <a:ext uri="{FF2B5EF4-FFF2-40B4-BE49-F238E27FC236}">
                        <a16:creationId xmlns:a16="http://schemas.microsoft.com/office/drawing/2014/main" id="{9ABBE471-4F28-4C15-B099-DFB12FCEDB63}"/>
                      </a:ext>
                    </a:extLst>
                  </p:cNvPr>
                  <p:cNvSpPr>
                    <a:spLocks/>
                  </p:cNvSpPr>
                  <p:nvPr/>
                </p:nvSpPr>
                <p:spPr bwMode="auto">
                  <a:xfrm rot="5400000">
                    <a:off x="3845785" y="3158246"/>
                    <a:ext cx="67414" cy="33710"/>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 name="connsiteX0" fmla="*/ 0 w 10000"/>
                      <a:gd name="connsiteY0" fmla="*/ 10000 h 10000"/>
                      <a:gd name="connsiteX1" fmla="*/ 0 w 10000"/>
                      <a:gd name="connsiteY1" fmla="*/ 5313 h 10000"/>
                      <a:gd name="connsiteX2" fmla="*/ 5000 w 10000"/>
                      <a:gd name="connsiteY2" fmla="*/ 0 h 10000"/>
                      <a:gd name="connsiteX3" fmla="*/ 10000 w 10000"/>
                      <a:gd name="connsiteY3" fmla="*/ 5313 h 10000"/>
                      <a:gd name="connsiteX4" fmla="*/ 0 w 10000"/>
                      <a:gd name="connsiteY4" fmla="*/ 10000 h 10000"/>
                      <a:gd name="connsiteX0" fmla="*/ 0 w 11210"/>
                      <a:gd name="connsiteY0" fmla="*/ 10000 h 21911"/>
                      <a:gd name="connsiteX1" fmla="*/ 0 w 11210"/>
                      <a:gd name="connsiteY1" fmla="*/ 5313 h 21911"/>
                      <a:gd name="connsiteX2" fmla="*/ 5000 w 11210"/>
                      <a:gd name="connsiteY2" fmla="*/ 0 h 21911"/>
                      <a:gd name="connsiteX3" fmla="*/ 10000 w 11210"/>
                      <a:gd name="connsiteY3" fmla="*/ 5313 h 21911"/>
                      <a:gd name="connsiteX4" fmla="*/ 11210 w 11210"/>
                      <a:gd name="connsiteY4" fmla="*/ 21911 h 21911"/>
                      <a:gd name="connsiteX0" fmla="*/ 0 w 10000"/>
                      <a:gd name="connsiteY0" fmla="*/ 10000 h 10000"/>
                      <a:gd name="connsiteX1" fmla="*/ 0 w 10000"/>
                      <a:gd name="connsiteY1" fmla="*/ 5313 h 10000"/>
                      <a:gd name="connsiteX2" fmla="*/ 5000 w 10000"/>
                      <a:gd name="connsiteY2" fmla="*/ 0 h 10000"/>
                      <a:gd name="connsiteX3" fmla="*/ 10000 w 10000"/>
                      <a:gd name="connsiteY3" fmla="*/ 5313 h 10000"/>
                      <a:gd name="connsiteX0" fmla="*/ 0 w 10000"/>
                      <a:gd name="connsiteY0" fmla="*/ 5313 h 5313"/>
                      <a:gd name="connsiteX1" fmla="*/ 5000 w 10000"/>
                      <a:gd name="connsiteY1" fmla="*/ 0 h 5313"/>
                      <a:gd name="connsiteX2" fmla="*/ 10000 w 10000"/>
                      <a:gd name="connsiteY2" fmla="*/ 5313 h 5313"/>
                    </a:gdLst>
                    <a:ahLst/>
                    <a:cxnLst>
                      <a:cxn ang="0">
                        <a:pos x="connsiteX0" y="connsiteY0"/>
                      </a:cxn>
                      <a:cxn ang="0">
                        <a:pos x="connsiteX1" y="connsiteY1"/>
                      </a:cxn>
                      <a:cxn ang="0">
                        <a:pos x="connsiteX2" y="connsiteY2"/>
                      </a:cxn>
                    </a:cxnLst>
                    <a:rect l="l" t="t" r="r" b="b"/>
                    <a:pathLst>
                      <a:path w="10000" h="5313">
                        <a:moveTo>
                          <a:pt x="0" y="5313"/>
                        </a:moveTo>
                        <a:lnTo>
                          <a:pt x="5000" y="0"/>
                        </a:lnTo>
                        <a:lnTo>
                          <a:pt x="10000" y="5313"/>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Semibold"/>
                      <a:ea typeface="+mn-ea"/>
                      <a:cs typeface="+mn-cs"/>
                    </a:endParaRPr>
                  </a:p>
                </p:txBody>
              </p:sp>
              <p:sp>
                <p:nvSpPr>
                  <p:cNvPr id="123" name="Line 15">
                    <a:extLst>
                      <a:ext uri="{FF2B5EF4-FFF2-40B4-BE49-F238E27FC236}">
                        <a16:creationId xmlns:a16="http://schemas.microsoft.com/office/drawing/2014/main" id="{2F9C0259-70E5-4E01-8E89-33C718D55F74}"/>
                      </a:ext>
                    </a:extLst>
                  </p:cNvPr>
                  <p:cNvSpPr>
                    <a:spLocks noChangeShapeType="1"/>
                  </p:cNvSpPr>
                  <p:nvPr/>
                </p:nvSpPr>
                <p:spPr bwMode="auto">
                  <a:xfrm rot="5400000">
                    <a:off x="3958988" y="3151981"/>
                    <a:ext cx="0" cy="50229"/>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Semibold"/>
                      <a:ea typeface="+mn-ea"/>
                      <a:cs typeface="+mn-cs"/>
                    </a:endParaRPr>
                  </a:p>
                </p:txBody>
              </p:sp>
            </p:grpSp>
          </p:grpSp>
        </p:grpSp>
        <p:grpSp>
          <p:nvGrpSpPr>
            <p:cNvPr id="3" name="Group 2">
              <a:extLst>
                <a:ext uri="{FF2B5EF4-FFF2-40B4-BE49-F238E27FC236}">
                  <a16:creationId xmlns:a16="http://schemas.microsoft.com/office/drawing/2014/main" id="{A1E44D46-5178-44F6-A866-A451CA04F373}"/>
                </a:ext>
              </a:extLst>
            </p:cNvPr>
            <p:cNvGrpSpPr/>
            <p:nvPr/>
          </p:nvGrpSpPr>
          <p:grpSpPr>
            <a:xfrm>
              <a:off x="2146468" y="2866540"/>
              <a:ext cx="361600" cy="346653"/>
              <a:chOff x="2146468" y="2866540"/>
              <a:chExt cx="361600" cy="346653"/>
            </a:xfrm>
          </p:grpSpPr>
          <p:cxnSp>
            <p:nvCxnSpPr>
              <p:cNvPr id="69" name="Straight Connector 68">
                <a:extLst>
                  <a:ext uri="{FF2B5EF4-FFF2-40B4-BE49-F238E27FC236}">
                    <a16:creationId xmlns:a16="http://schemas.microsoft.com/office/drawing/2014/main" id="{C6234041-9FEC-4C23-91D8-28A5F53E64AF}"/>
                  </a:ext>
                </a:extLst>
              </p:cNvPr>
              <p:cNvCxnSpPr>
                <a:cxnSpLocks/>
              </p:cNvCxnSpPr>
              <p:nvPr/>
            </p:nvCxnSpPr>
            <p:spPr>
              <a:xfrm flipV="1">
                <a:off x="2314397" y="3065860"/>
                <a:ext cx="16487" cy="78103"/>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1D9A66C-372A-4236-AF97-196028028ED8}"/>
                  </a:ext>
                </a:extLst>
              </p:cNvPr>
              <p:cNvCxnSpPr>
                <a:cxnSpLocks/>
              </p:cNvCxnSpPr>
              <p:nvPr/>
            </p:nvCxnSpPr>
            <p:spPr>
              <a:xfrm flipH="1" flipV="1">
                <a:off x="2343826" y="3062332"/>
                <a:ext cx="75198" cy="111525"/>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C3E469F-0474-46DD-B73B-FD6D64B214BE}"/>
                  </a:ext>
                </a:extLst>
              </p:cNvPr>
              <p:cNvCxnSpPr>
                <a:cxnSpLocks/>
              </p:cNvCxnSpPr>
              <p:nvPr/>
            </p:nvCxnSpPr>
            <p:spPr>
              <a:xfrm flipH="1" flipV="1">
                <a:off x="2347540" y="3058832"/>
                <a:ext cx="68235" cy="48739"/>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E7ECBCD-A47E-4C5E-BED7-762666994A3B}"/>
                  </a:ext>
                </a:extLst>
              </p:cNvPr>
              <p:cNvCxnSpPr>
                <a:cxnSpLocks/>
              </p:cNvCxnSpPr>
              <p:nvPr/>
            </p:nvCxnSpPr>
            <p:spPr>
              <a:xfrm flipH="1">
                <a:off x="2352089" y="3048434"/>
                <a:ext cx="111776" cy="65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78EC805-9489-4567-9F40-9526057FDE58}"/>
                  </a:ext>
                </a:extLst>
              </p:cNvPr>
              <p:cNvCxnSpPr>
                <a:cxnSpLocks/>
              </p:cNvCxnSpPr>
              <p:nvPr/>
            </p:nvCxnSpPr>
            <p:spPr>
              <a:xfrm flipH="1">
                <a:off x="2348436" y="2973701"/>
                <a:ext cx="66039" cy="61811"/>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DB29DBB-7D80-40E7-998A-B3754F504D19}"/>
                  </a:ext>
                </a:extLst>
              </p:cNvPr>
              <p:cNvCxnSpPr>
                <a:cxnSpLocks/>
              </p:cNvCxnSpPr>
              <p:nvPr/>
            </p:nvCxnSpPr>
            <p:spPr>
              <a:xfrm flipH="1">
                <a:off x="2232514" y="3058832"/>
                <a:ext cx="90577" cy="109826"/>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B5C903F-3C7F-4D9B-A411-637CD53FFE26}"/>
                  </a:ext>
                </a:extLst>
              </p:cNvPr>
              <p:cNvCxnSpPr>
                <a:cxnSpLocks/>
              </p:cNvCxnSpPr>
              <p:nvPr/>
            </p:nvCxnSpPr>
            <p:spPr>
              <a:xfrm flipH="1">
                <a:off x="2248111" y="3056883"/>
                <a:ext cx="70185" cy="40291"/>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1AE59F-8EF2-430F-BE5A-1BC70FFFF0B6}"/>
                  </a:ext>
                </a:extLst>
              </p:cNvPr>
              <p:cNvCxnSpPr>
                <a:cxnSpLocks/>
              </p:cNvCxnSpPr>
              <p:nvPr/>
            </p:nvCxnSpPr>
            <p:spPr>
              <a:xfrm flipH="1" flipV="1">
                <a:off x="2189624" y="3010255"/>
                <a:ext cx="125260" cy="33630"/>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E057140-C927-4D23-8C09-9A47C4C421C6}"/>
                  </a:ext>
                </a:extLst>
              </p:cNvPr>
              <p:cNvCxnSpPr>
                <a:cxnSpLocks/>
              </p:cNvCxnSpPr>
              <p:nvPr/>
            </p:nvCxnSpPr>
            <p:spPr>
              <a:xfrm flipH="1" flipV="1">
                <a:off x="2244699" y="2937634"/>
                <a:ext cx="76034" cy="95529"/>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BEBC6387-31AC-4089-8B4E-8EAB1F223DD9}"/>
                  </a:ext>
                </a:extLst>
              </p:cNvPr>
              <p:cNvCxnSpPr>
                <a:cxnSpLocks/>
              </p:cNvCxnSpPr>
              <p:nvPr/>
            </p:nvCxnSpPr>
            <p:spPr>
              <a:xfrm flipH="1" flipV="1">
                <a:off x="2310498" y="2942507"/>
                <a:ext cx="19291" cy="86837"/>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07745D4-5A16-4077-B7EE-27131EADAACA}"/>
                  </a:ext>
                </a:extLst>
              </p:cNvPr>
              <p:cNvCxnSpPr>
                <a:cxnSpLocks/>
              </p:cNvCxnSpPr>
              <p:nvPr/>
            </p:nvCxnSpPr>
            <p:spPr>
              <a:xfrm flipV="1">
                <a:off x="2341041" y="2909365"/>
                <a:ext cx="48090" cy="120224"/>
              </a:xfrm>
              <a:prstGeom prst="line">
                <a:avLst/>
              </a:prstGeom>
              <a:ln w="12700">
                <a:solidFill>
                  <a:srgbClr val="037A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F2C70D3D-3F8F-4F3C-921E-754FC97C95B5}"/>
                  </a:ext>
                </a:extLst>
              </p:cNvPr>
              <p:cNvSpPr/>
              <p:nvPr/>
            </p:nvSpPr>
            <p:spPr bwMode="auto">
              <a:xfrm>
                <a:off x="2308933" y="3021856"/>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2" name="Oval 81">
                <a:extLst>
                  <a:ext uri="{FF2B5EF4-FFF2-40B4-BE49-F238E27FC236}">
                    <a16:creationId xmlns:a16="http://schemas.microsoft.com/office/drawing/2014/main" id="{A79A5C27-0A78-48D5-A7E3-29F14134EB54}"/>
                  </a:ext>
                </a:extLst>
              </p:cNvPr>
              <p:cNvSpPr/>
              <p:nvPr/>
            </p:nvSpPr>
            <p:spPr bwMode="auto">
              <a:xfrm>
                <a:off x="2457750" y="3021856"/>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3" name="Oval 82">
                <a:extLst>
                  <a:ext uri="{FF2B5EF4-FFF2-40B4-BE49-F238E27FC236}">
                    <a16:creationId xmlns:a16="http://schemas.microsoft.com/office/drawing/2014/main" id="{2E364001-3F2E-4FE5-B47B-802B3661FC70}"/>
                  </a:ext>
                </a:extLst>
              </p:cNvPr>
              <p:cNvSpPr/>
              <p:nvPr/>
            </p:nvSpPr>
            <p:spPr bwMode="auto">
              <a:xfrm>
                <a:off x="2403162" y="3092691"/>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4" name="Oval 83">
                <a:extLst>
                  <a:ext uri="{FF2B5EF4-FFF2-40B4-BE49-F238E27FC236}">
                    <a16:creationId xmlns:a16="http://schemas.microsoft.com/office/drawing/2014/main" id="{C6B275DF-817B-4D9E-AEA8-A9317D51BC1D}"/>
                  </a:ext>
                </a:extLst>
              </p:cNvPr>
              <p:cNvSpPr/>
              <p:nvPr/>
            </p:nvSpPr>
            <p:spPr bwMode="auto">
              <a:xfrm>
                <a:off x="2403162" y="3162875"/>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5" name="Oval 84">
                <a:extLst>
                  <a:ext uri="{FF2B5EF4-FFF2-40B4-BE49-F238E27FC236}">
                    <a16:creationId xmlns:a16="http://schemas.microsoft.com/office/drawing/2014/main" id="{1386A7CB-C55F-4ACB-9048-EE1CC8094DDF}"/>
                  </a:ext>
                </a:extLst>
              </p:cNvPr>
              <p:cNvSpPr/>
              <p:nvPr/>
            </p:nvSpPr>
            <p:spPr bwMode="auto">
              <a:xfrm>
                <a:off x="2403162" y="2936075"/>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6" name="Oval 85">
                <a:extLst>
                  <a:ext uri="{FF2B5EF4-FFF2-40B4-BE49-F238E27FC236}">
                    <a16:creationId xmlns:a16="http://schemas.microsoft.com/office/drawing/2014/main" id="{2F0AA54B-AA9A-481C-A8A1-1F850902C95B}"/>
                  </a:ext>
                </a:extLst>
              </p:cNvPr>
              <p:cNvSpPr/>
              <p:nvPr/>
            </p:nvSpPr>
            <p:spPr bwMode="auto">
              <a:xfrm>
                <a:off x="2370669" y="2866540"/>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7" name="Oval 86">
                <a:extLst>
                  <a:ext uri="{FF2B5EF4-FFF2-40B4-BE49-F238E27FC236}">
                    <a16:creationId xmlns:a16="http://schemas.microsoft.com/office/drawing/2014/main" id="{C3480C5A-9B90-4D46-83C8-A927353D5A89}"/>
                  </a:ext>
                </a:extLst>
              </p:cNvPr>
              <p:cNvSpPr/>
              <p:nvPr/>
            </p:nvSpPr>
            <p:spPr bwMode="auto">
              <a:xfrm>
                <a:off x="2280989" y="2899683"/>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8" name="Oval 87">
                <a:extLst>
                  <a:ext uri="{FF2B5EF4-FFF2-40B4-BE49-F238E27FC236}">
                    <a16:creationId xmlns:a16="http://schemas.microsoft.com/office/drawing/2014/main" id="{07660A33-E72E-4D93-B95E-F4AC90E36E9A}"/>
                  </a:ext>
                </a:extLst>
              </p:cNvPr>
              <p:cNvSpPr/>
              <p:nvPr/>
            </p:nvSpPr>
            <p:spPr bwMode="auto">
              <a:xfrm>
                <a:off x="2207555" y="2899683"/>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89" name="Oval 88">
                <a:extLst>
                  <a:ext uri="{FF2B5EF4-FFF2-40B4-BE49-F238E27FC236}">
                    <a16:creationId xmlns:a16="http://schemas.microsoft.com/office/drawing/2014/main" id="{98E33687-89C3-4660-A73D-C4E8B296A715}"/>
                  </a:ext>
                </a:extLst>
              </p:cNvPr>
              <p:cNvSpPr/>
              <p:nvPr/>
            </p:nvSpPr>
            <p:spPr bwMode="auto">
              <a:xfrm>
                <a:off x="2146468" y="2980915"/>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0" name="Oval 89">
                <a:extLst>
                  <a:ext uri="{FF2B5EF4-FFF2-40B4-BE49-F238E27FC236}">
                    <a16:creationId xmlns:a16="http://schemas.microsoft.com/office/drawing/2014/main" id="{88F424C1-5AAB-4B45-A030-28FC7F9DB58F}"/>
                  </a:ext>
                </a:extLst>
              </p:cNvPr>
              <p:cNvSpPr/>
              <p:nvPr/>
            </p:nvSpPr>
            <p:spPr bwMode="auto">
              <a:xfrm>
                <a:off x="2207555" y="3080997"/>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1" name="Oval 90">
                <a:extLst>
                  <a:ext uri="{FF2B5EF4-FFF2-40B4-BE49-F238E27FC236}">
                    <a16:creationId xmlns:a16="http://schemas.microsoft.com/office/drawing/2014/main" id="{759E2C04-6536-4267-8F3E-8606D74A7040}"/>
                  </a:ext>
                </a:extLst>
              </p:cNvPr>
              <p:cNvSpPr/>
              <p:nvPr/>
            </p:nvSpPr>
            <p:spPr bwMode="auto">
              <a:xfrm>
                <a:off x="2195207" y="3155730"/>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2" name="Oval 91">
                <a:extLst>
                  <a:ext uri="{FF2B5EF4-FFF2-40B4-BE49-F238E27FC236}">
                    <a16:creationId xmlns:a16="http://schemas.microsoft.com/office/drawing/2014/main" id="{B41EEBE0-9EAB-4811-BD6A-88BA2E50443B}"/>
                  </a:ext>
                </a:extLst>
              </p:cNvPr>
              <p:cNvSpPr/>
              <p:nvPr/>
            </p:nvSpPr>
            <p:spPr bwMode="auto">
              <a:xfrm>
                <a:off x="2286188" y="3134935"/>
                <a:ext cx="50318" cy="50318"/>
              </a:xfrm>
              <a:prstGeom prst="ellipse">
                <a:avLst/>
              </a:prstGeom>
              <a:solidFill>
                <a:schemeClr val="bg1"/>
              </a:solidFill>
              <a:ln w="12700">
                <a:solidFill>
                  <a:srgbClr val="037A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grpSp>
        <p:nvGrpSpPr>
          <p:cNvPr id="112" name="Group 111">
            <a:extLst>
              <a:ext uri="{FF2B5EF4-FFF2-40B4-BE49-F238E27FC236}">
                <a16:creationId xmlns:a16="http://schemas.microsoft.com/office/drawing/2014/main" id="{DB45D69D-156D-4F4E-AAF9-8A43A31F9134}"/>
              </a:ext>
            </a:extLst>
          </p:cNvPr>
          <p:cNvGrpSpPr/>
          <p:nvPr/>
        </p:nvGrpSpPr>
        <p:grpSpPr>
          <a:xfrm>
            <a:off x="6702523" y="2037345"/>
            <a:ext cx="3657600" cy="1433462"/>
            <a:chOff x="6702523" y="2037345"/>
            <a:chExt cx="3657600" cy="1433462"/>
          </a:xfrm>
        </p:grpSpPr>
        <p:sp>
          <p:nvSpPr>
            <p:cNvPr id="114" name="Rectangle 113">
              <a:extLst>
                <a:ext uri="{FF2B5EF4-FFF2-40B4-BE49-F238E27FC236}">
                  <a16:creationId xmlns:a16="http://schemas.microsoft.com/office/drawing/2014/main" id="{887F665C-99EC-431F-BAA6-878D59C0C7D8}"/>
                </a:ext>
              </a:extLst>
            </p:cNvPr>
            <p:cNvSpPr/>
            <p:nvPr/>
          </p:nvSpPr>
          <p:spPr>
            <a:xfrm>
              <a:off x="8702147" y="3279986"/>
              <a:ext cx="995544"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On-premises</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115" name="Rectangle 114">
              <a:extLst>
                <a:ext uri="{FF2B5EF4-FFF2-40B4-BE49-F238E27FC236}">
                  <a16:creationId xmlns:a16="http://schemas.microsoft.com/office/drawing/2014/main" id="{B671CA75-3C63-430F-8552-28D9376D350F}"/>
                </a:ext>
              </a:extLst>
            </p:cNvPr>
            <p:cNvSpPr/>
            <p:nvPr/>
          </p:nvSpPr>
          <p:spPr>
            <a:xfrm>
              <a:off x="8250426" y="3279986"/>
              <a:ext cx="410726"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Edge</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sp>
          <p:nvSpPr>
            <p:cNvPr id="116" name="Rectangle 115">
              <a:extLst>
                <a:ext uri="{FF2B5EF4-FFF2-40B4-BE49-F238E27FC236}">
                  <a16:creationId xmlns:a16="http://schemas.microsoft.com/office/drawing/2014/main" id="{07EBFCF4-AEF7-4789-95D7-BCC148BE1650}"/>
                </a:ext>
              </a:extLst>
            </p:cNvPr>
            <p:cNvSpPr/>
            <p:nvPr/>
          </p:nvSpPr>
          <p:spPr>
            <a:xfrm>
              <a:off x="7364956" y="3279986"/>
              <a:ext cx="720917"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sym typeface="Wingdings" panose="05000000000000000000" pitchFamily="2" charset="2"/>
                </a:rPr>
                <a:t>Cloud</a:t>
              </a:r>
              <a:endParaRPr kumimoji="0" lang="en-US" sz="1000" b="0" i="0" u="none" strike="noStrike" kern="0" cap="none" spc="0" normalizeH="0" baseline="0" noProof="0">
                <a:ln>
                  <a:noFill/>
                </a:ln>
                <a:solidFill>
                  <a:srgbClr val="037AD7"/>
                </a:solidFill>
                <a:effectLst/>
                <a:uLnTx/>
                <a:uFillTx/>
                <a:latin typeface="Segoe UI Semibold"/>
                <a:ea typeface="Segoe UI Semilight" charset="0"/>
                <a:cs typeface="Segoe UI Semilight" charset="0"/>
              </a:endParaRPr>
            </a:p>
          </p:txBody>
        </p:sp>
        <p:grpSp>
          <p:nvGrpSpPr>
            <p:cNvPr id="118" name="Group 117">
              <a:extLst>
                <a:ext uri="{FF2B5EF4-FFF2-40B4-BE49-F238E27FC236}">
                  <a16:creationId xmlns:a16="http://schemas.microsoft.com/office/drawing/2014/main" id="{166DABEC-64C6-4E19-B28B-13A9D3EEAAA5}"/>
                </a:ext>
              </a:extLst>
            </p:cNvPr>
            <p:cNvGrpSpPr/>
            <p:nvPr/>
          </p:nvGrpSpPr>
          <p:grpSpPr>
            <a:xfrm>
              <a:off x="9015434" y="2932078"/>
              <a:ext cx="346802" cy="274194"/>
              <a:chOff x="967154" y="1481462"/>
              <a:chExt cx="5331069" cy="4214950"/>
            </a:xfrm>
            <a:noFill/>
          </p:grpSpPr>
          <p:cxnSp>
            <p:nvCxnSpPr>
              <p:cNvPr id="137" name="Straight Connector 136">
                <a:extLst>
                  <a:ext uri="{FF2B5EF4-FFF2-40B4-BE49-F238E27FC236}">
                    <a16:creationId xmlns:a16="http://schemas.microsoft.com/office/drawing/2014/main" id="{FE59A258-B285-4AF8-B842-5CC49D6AB1A6}"/>
                  </a:ext>
                </a:extLst>
              </p:cNvPr>
              <p:cNvCxnSpPr>
                <a:cxnSpLocks/>
              </p:cNvCxnSpPr>
              <p:nvPr/>
            </p:nvCxnSpPr>
            <p:spPr>
              <a:xfrm>
                <a:off x="967154" y="5696412"/>
                <a:ext cx="5331069" cy="0"/>
              </a:xfrm>
              <a:prstGeom prst="line">
                <a:avLst/>
              </a:prstGeom>
              <a:grpFill/>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14E68F26-242A-4411-A950-F652734C9C67}"/>
                  </a:ext>
                </a:extLst>
              </p:cNvPr>
              <p:cNvSpPr/>
              <p:nvPr/>
            </p:nvSpPr>
            <p:spPr bwMode="auto">
              <a:xfrm>
                <a:off x="1286608" y="2696308"/>
                <a:ext cx="2793023" cy="3000104"/>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9" name="Rectangle 138">
                <a:extLst>
                  <a:ext uri="{FF2B5EF4-FFF2-40B4-BE49-F238E27FC236}">
                    <a16:creationId xmlns:a16="http://schemas.microsoft.com/office/drawing/2014/main" id="{FCF60DED-ED59-4D2F-A7DC-1F1BCA9A6258}"/>
                  </a:ext>
                </a:extLst>
              </p:cNvPr>
              <p:cNvSpPr/>
              <p:nvPr/>
            </p:nvSpPr>
            <p:spPr bwMode="auto">
              <a:xfrm>
                <a:off x="2225919" y="4700954"/>
                <a:ext cx="914400" cy="995458"/>
              </a:xfrm>
              <a:prstGeom prst="rect">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0" name="Freeform: Shape 139">
                <a:extLst>
                  <a:ext uri="{FF2B5EF4-FFF2-40B4-BE49-F238E27FC236}">
                    <a16:creationId xmlns:a16="http://schemas.microsoft.com/office/drawing/2014/main" id="{FDD4CCB3-7FBD-432B-A5F5-BE956C64E55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41" name="Freeform: Shape 140">
                <a:extLst>
                  <a:ext uri="{FF2B5EF4-FFF2-40B4-BE49-F238E27FC236}">
                    <a16:creationId xmlns:a16="http://schemas.microsoft.com/office/drawing/2014/main" id="{B352DBF5-6871-46AA-AA9A-D0575E1ACDC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121" name="Freeform 128">
              <a:extLst>
                <a:ext uri="{FF2B5EF4-FFF2-40B4-BE49-F238E27FC236}">
                  <a16:creationId xmlns:a16="http://schemas.microsoft.com/office/drawing/2014/main" id="{A494FFA2-6FA4-4FBD-B6A4-CF3CAB8C0920}"/>
                </a:ext>
              </a:extLst>
            </p:cNvPr>
            <p:cNvSpPr>
              <a:spLocks noChangeAspect="1"/>
            </p:cNvSpPr>
            <p:nvPr/>
          </p:nvSpPr>
          <p:spPr bwMode="auto">
            <a:xfrm>
              <a:off x="7498993" y="2974748"/>
              <a:ext cx="419113" cy="23152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accent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nvGrpSpPr>
            <p:cNvPr id="129" name="Group 128">
              <a:extLst>
                <a:ext uri="{FF2B5EF4-FFF2-40B4-BE49-F238E27FC236}">
                  <a16:creationId xmlns:a16="http://schemas.microsoft.com/office/drawing/2014/main" id="{93F5956C-50CE-42AB-9456-91E264FE29AA}"/>
                </a:ext>
              </a:extLst>
            </p:cNvPr>
            <p:cNvGrpSpPr/>
            <p:nvPr/>
          </p:nvGrpSpPr>
          <p:grpSpPr>
            <a:xfrm>
              <a:off x="8347420" y="2992041"/>
              <a:ext cx="194570" cy="193556"/>
              <a:chOff x="5668872" y="5528948"/>
              <a:chExt cx="194570" cy="193556"/>
            </a:xfrm>
            <a:noFill/>
          </p:grpSpPr>
          <p:grpSp>
            <p:nvGrpSpPr>
              <p:cNvPr id="132" name="Group 131">
                <a:extLst>
                  <a:ext uri="{FF2B5EF4-FFF2-40B4-BE49-F238E27FC236}">
                    <a16:creationId xmlns:a16="http://schemas.microsoft.com/office/drawing/2014/main" id="{CFC29156-00A6-4D79-B4DE-C96FD697E247}"/>
                  </a:ext>
                </a:extLst>
              </p:cNvPr>
              <p:cNvGrpSpPr/>
              <p:nvPr/>
            </p:nvGrpSpPr>
            <p:grpSpPr>
              <a:xfrm flipH="1">
                <a:off x="5668872" y="5528948"/>
                <a:ext cx="186983" cy="188103"/>
                <a:chOff x="7855882" y="2876917"/>
                <a:chExt cx="186983" cy="188103"/>
              </a:xfrm>
              <a:grpFill/>
            </p:grpSpPr>
            <p:sp>
              <p:nvSpPr>
                <p:cNvPr id="134" name="Freeform 99">
                  <a:extLst>
                    <a:ext uri="{FF2B5EF4-FFF2-40B4-BE49-F238E27FC236}">
                      <a16:creationId xmlns:a16="http://schemas.microsoft.com/office/drawing/2014/main" id="{BF58FA4A-66F6-4D4C-9FA5-759749337DDF}"/>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bold"/>
                    <a:ea typeface="+mn-ea"/>
                    <a:cs typeface="+mn-cs"/>
                  </a:endParaRPr>
                </a:p>
              </p:txBody>
            </p:sp>
            <p:sp>
              <p:nvSpPr>
                <p:cNvPr id="135" name="Freeform 100">
                  <a:extLst>
                    <a:ext uri="{FF2B5EF4-FFF2-40B4-BE49-F238E27FC236}">
                      <a16:creationId xmlns:a16="http://schemas.microsoft.com/office/drawing/2014/main" id="{750FF1F1-AD32-4B8A-8D3C-374A944937EB}"/>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bold"/>
                    <a:ea typeface="+mn-ea"/>
                    <a:cs typeface="+mn-cs"/>
                  </a:endParaRPr>
                </a:p>
              </p:txBody>
            </p:sp>
            <p:sp>
              <p:nvSpPr>
                <p:cNvPr id="136" name="Freeform 101">
                  <a:extLst>
                    <a:ext uri="{FF2B5EF4-FFF2-40B4-BE49-F238E27FC236}">
                      <a16:creationId xmlns:a16="http://schemas.microsoft.com/office/drawing/2014/main" id="{D67D89E2-6EB1-4BAF-9B08-DAF8909548C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505050"/>
                    </a:solidFill>
                    <a:effectLst/>
                    <a:uLnTx/>
                    <a:uFillTx/>
                    <a:latin typeface="Segoe UI Semibold"/>
                    <a:ea typeface="+mn-ea"/>
                    <a:cs typeface="+mn-cs"/>
                  </a:endParaRPr>
                </a:p>
              </p:txBody>
            </p:sp>
          </p:grpSp>
          <p:sp>
            <p:nvSpPr>
              <p:cNvPr id="133" name="Oval 132">
                <a:extLst>
                  <a:ext uri="{FF2B5EF4-FFF2-40B4-BE49-F238E27FC236}">
                    <a16:creationId xmlns:a16="http://schemas.microsoft.com/office/drawing/2014/main" id="{2E4C9F4C-B3EE-4A1F-B815-4AD316BA4F6D}"/>
                  </a:ext>
                </a:extLst>
              </p:cNvPr>
              <p:cNvSpPr/>
              <p:nvPr/>
            </p:nvSpPr>
            <p:spPr bwMode="auto">
              <a:xfrm>
                <a:off x="5806583" y="5665645"/>
                <a:ext cx="56859" cy="56859"/>
              </a:xfrm>
              <a:prstGeom prst="ellipse">
                <a:avLst/>
              </a:prstGeom>
              <a:grp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cxnSp>
          <p:nvCxnSpPr>
            <p:cNvPr id="130" name="Straight Connector 129">
              <a:extLst>
                <a:ext uri="{FF2B5EF4-FFF2-40B4-BE49-F238E27FC236}">
                  <a16:creationId xmlns:a16="http://schemas.microsoft.com/office/drawing/2014/main" id="{1D60F960-4AD0-44DF-85AB-6D6FB9C714DF}"/>
                </a:ext>
              </a:extLst>
            </p:cNvPr>
            <p:cNvCxnSpPr>
              <a:cxnSpLocks/>
            </p:cNvCxnSpPr>
            <p:nvPr/>
          </p:nvCxnSpPr>
          <p:spPr>
            <a:xfrm>
              <a:off x="6702523" y="2652329"/>
              <a:ext cx="3657600"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F8DC0974-376F-4B85-9942-57B5489E144D}"/>
                </a:ext>
              </a:extLst>
            </p:cNvPr>
            <p:cNvSpPr/>
            <p:nvPr/>
          </p:nvSpPr>
          <p:spPr>
            <a:xfrm>
              <a:off x="6738714" y="2037345"/>
              <a:ext cx="3585218"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Innovate with AI everywhere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in the cloud, at edge and on-premises</a:t>
              </a:r>
            </a:p>
          </p:txBody>
        </p:sp>
      </p:grpSp>
    </p:spTree>
    <p:extLst>
      <p:ext uri="{BB962C8B-B14F-4D97-AF65-F5344CB8AC3E}">
        <p14:creationId xmlns:p14="http://schemas.microsoft.com/office/powerpoint/2010/main" val="622744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63" presetClass="path" presetSubtype="0" decel="100000" fill="hold" nodeType="withEffect">
                                  <p:stCondLst>
                                    <p:cond delay="0"/>
                                  </p:stCondLst>
                                  <p:childTnLst>
                                    <p:animMotion origin="layout" path="M 3.54167E-6 -4.44444E-6 L -0.00052 0.07107 " pathEditMode="relative" rAng="0" ptsTypes="AA">
                                      <p:cBhvr>
                                        <p:cTn id="9" dur="500" spd="-100000" fill="hold"/>
                                        <p:tgtEl>
                                          <p:spTgt spid="4"/>
                                        </p:tgtEl>
                                        <p:attrNameLst>
                                          <p:attrName>ppt_x</p:attrName>
                                          <p:attrName>ppt_y</p:attrName>
                                        </p:attrNameLst>
                                      </p:cBhvr>
                                      <p:rCtr x="-26" y="3542"/>
                                    </p:animMotion>
                                  </p:childTnLst>
                                </p:cTn>
                              </p:par>
                              <p:par>
                                <p:cTn id="10" presetID="10" presetClass="entr" presetSubtype="0" fill="hold" nodeType="withEffect">
                                  <p:stCondLst>
                                    <p:cond delay="2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350"/>
                                        <p:tgtEl>
                                          <p:spTgt spid="8"/>
                                        </p:tgtEl>
                                      </p:cBhvr>
                                    </p:animEffect>
                                  </p:childTnLst>
                                </p:cTn>
                              </p:par>
                              <p:par>
                                <p:cTn id="13" presetID="63" presetClass="path" presetSubtype="0" decel="100000" fill="hold" nodeType="withEffect">
                                  <p:stCondLst>
                                    <p:cond delay="200"/>
                                  </p:stCondLst>
                                  <p:childTnLst>
                                    <p:animMotion origin="layout" path="M 3.54167E-6 -4.44444E-6 L -0.00052 0.07107 " pathEditMode="relative" rAng="0" ptsTypes="AA">
                                      <p:cBhvr>
                                        <p:cTn id="14" dur="500" spd="-100000" fill="hold"/>
                                        <p:tgtEl>
                                          <p:spTgt spid="8"/>
                                        </p:tgtEl>
                                        <p:attrNameLst>
                                          <p:attrName>ppt_x</p:attrName>
                                          <p:attrName>ppt_y</p:attrName>
                                        </p:attrNameLst>
                                      </p:cBhvr>
                                      <p:rCtr x="-26" y="3542"/>
                                    </p:animMotion>
                                  </p:childTnLst>
                                </p:cTn>
                              </p:par>
                              <p:par>
                                <p:cTn id="15" presetID="10" presetClass="entr" presetSubtype="0"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50"/>
                                        <p:tgtEl>
                                          <p:spTgt spid="7"/>
                                        </p:tgtEl>
                                      </p:cBhvr>
                                    </p:animEffect>
                                  </p:childTnLst>
                                </p:cTn>
                              </p:par>
                              <p:par>
                                <p:cTn id="18" presetID="63" presetClass="path" presetSubtype="0" decel="100000" fill="hold" nodeType="withEffect">
                                  <p:stCondLst>
                                    <p:cond delay="300"/>
                                  </p:stCondLst>
                                  <p:childTnLst>
                                    <p:animMotion origin="layout" path="M 3.54167E-6 -4.44444E-6 L -0.00052 0.07107 " pathEditMode="relative" rAng="0" ptsTypes="AA">
                                      <p:cBhvr>
                                        <p:cTn id="19" dur="500" spd="-100000" fill="hold"/>
                                        <p:tgtEl>
                                          <p:spTgt spid="7"/>
                                        </p:tgtEl>
                                        <p:attrNameLst>
                                          <p:attrName>ppt_x</p:attrName>
                                          <p:attrName>ppt_y</p:attrName>
                                        </p:attrNameLst>
                                      </p:cBhvr>
                                      <p:rCtr x="-26" y="3542"/>
                                    </p:animMotion>
                                  </p:childTnLst>
                                </p:cTn>
                              </p:par>
                              <p:par>
                                <p:cTn id="20" presetID="10" presetClass="entr" presetSubtype="0" fill="hold" nodeType="withEffect">
                                  <p:stCondLst>
                                    <p:cond delay="10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350"/>
                                        <p:tgtEl>
                                          <p:spTgt spid="112"/>
                                        </p:tgtEl>
                                      </p:cBhvr>
                                    </p:animEffect>
                                  </p:childTnLst>
                                </p:cTn>
                              </p:par>
                              <p:par>
                                <p:cTn id="23" presetID="63" presetClass="path" presetSubtype="0" decel="100000" fill="hold" nodeType="withEffect">
                                  <p:stCondLst>
                                    <p:cond delay="100"/>
                                  </p:stCondLst>
                                  <p:childTnLst>
                                    <p:animMotion origin="layout" path="M 3.54167E-6 -4.44444E-6 L -0.00052 0.07107 " pathEditMode="relative" rAng="0" ptsTypes="AA">
                                      <p:cBhvr>
                                        <p:cTn id="24" dur="500" spd="-100000" fill="hold"/>
                                        <p:tgtEl>
                                          <p:spTgt spid="112"/>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031E9E-10B4-4039-ABCA-F0E63B9B6E25}"/>
              </a:ext>
            </a:extLst>
          </p:cNvPr>
          <p:cNvSpPr>
            <a:spLocks noGrp="1"/>
          </p:cNvSpPr>
          <p:nvPr>
            <p:ph type="title"/>
          </p:nvPr>
        </p:nvSpPr>
        <p:spPr/>
        <p:txBody>
          <a:bodyPr anchor="ctr"/>
          <a:lstStyle/>
          <a:p>
            <a:r>
              <a:rPr lang="en-IN"/>
              <a:t>It’s all on </a:t>
            </a:r>
            <a:r>
              <a:rPr lang="en-US" sz="5400" spc="-400">
                <a:latin typeface="Segoe UI Semibold" panose="020B0702040204020203" pitchFamily="34" charset="0"/>
                <a:ea typeface="Segoe UI" pitchFamily="34" charset="0"/>
                <a:cs typeface="Segoe UI Semibold" panose="020B0702040204020203" pitchFamily="34" charset="0"/>
              </a:rPr>
              <a:t>Microso</a:t>
            </a:r>
            <a:r>
              <a:rPr lang="en-US" sz="5400" spc="-500">
                <a:latin typeface="Segoe UI Semibold" panose="020B0702040204020203" pitchFamily="34" charset="0"/>
                <a:ea typeface="Segoe UI" pitchFamily="34" charset="0"/>
                <a:cs typeface="Segoe UI Semibold" panose="020B0702040204020203" pitchFamily="34" charset="0"/>
              </a:rPr>
              <a:t>ft</a:t>
            </a:r>
            <a:r>
              <a:rPr lang="en-US" sz="5400" spc="-400">
                <a:latin typeface="Segoe UI Semibold" panose="020B0702040204020203" pitchFamily="34" charset="0"/>
                <a:ea typeface="Segoe UI" pitchFamily="34" charset="0"/>
                <a:cs typeface="Segoe UI Semibold" panose="020B0702040204020203" pitchFamily="34" charset="0"/>
              </a:rPr>
              <a:t> </a:t>
            </a:r>
            <a:r>
              <a:rPr lang="en-US" sz="5400">
                <a:latin typeface="Segoe UI Semibold" panose="020B0702040204020203" pitchFamily="34" charset="0"/>
                <a:ea typeface="Segoe UI" pitchFamily="34" charset="0"/>
                <a:cs typeface="Segoe UI Semibold" panose="020B0702040204020203" pitchFamily="34" charset="0"/>
              </a:rPr>
              <a:t>Az</a:t>
            </a:r>
            <a:r>
              <a:rPr lang="en-US" sz="5400" spc="-400">
                <a:latin typeface="Segoe UI Semibold" panose="020B0702040204020203" pitchFamily="34" charset="0"/>
                <a:ea typeface="Segoe UI" pitchFamily="34" charset="0"/>
                <a:cs typeface="Segoe UI Semibold" panose="020B0702040204020203" pitchFamily="34" charset="0"/>
              </a:rPr>
              <a:t>ure</a:t>
            </a:r>
            <a:endParaRPr lang="en-IN"/>
          </a:p>
        </p:txBody>
      </p:sp>
      <p:sp>
        <p:nvSpPr>
          <p:cNvPr id="48" name="Title 1">
            <a:extLst>
              <a:ext uri="{FF2B5EF4-FFF2-40B4-BE49-F238E27FC236}">
                <a16:creationId xmlns:a16="http://schemas.microsoft.com/office/drawing/2014/main" id="{DBEA2C01-E832-4B86-9F07-32A21F8C62CB}"/>
              </a:ext>
            </a:extLst>
          </p:cNvPr>
          <p:cNvSpPr txBox="1">
            <a:spLocks/>
          </p:cNvSpPr>
          <p:nvPr/>
        </p:nvSpPr>
        <p:spPr>
          <a:xfrm>
            <a:off x="4613985" y="1589389"/>
            <a:ext cx="3232712" cy="899665"/>
          </a:xfrm>
          <a:prstGeom prst="rect">
            <a:avLst/>
          </a:prstGeom>
        </p:spPr>
        <p:txBody>
          <a:bodyPr vert="horz" wrap="square" lIns="146304" tIns="91440" rIns="146304" bIns="91440" rtlCol="0" anchor="t">
            <a:noAutofit/>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016" rtl="0" eaLnBrk="1" fontAlgn="auto" latinLnBrk="0" hangingPunct="1">
              <a:lnSpc>
                <a:spcPct val="90000"/>
              </a:lnSpc>
              <a:spcBef>
                <a:spcPts val="2400"/>
              </a:spcBef>
              <a:spcAft>
                <a:spcPts val="0"/>
              </a:spcAft>
              <a:buClrTx/>
              <a:buSzTx/>
              <a:buFontTx/>
              <a:buNone/>
              <a:tabLst/>
              <a:defRPr/>
            </a:pPr>
            <a:endParaRPr kumimoji="0" lang="en-US" sz="4400" b="0" i="0" u="none" strike="noStrike" kern="1200" cap="none" spc="-98" normalizeH="0" baseline="0" noProof="0">
              <a:ln w="3175">
                <a:noFill/>
              </a:ln>
              <a:solidFill>
                <a:srgbClr val="000000"/>
              </a:soli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8A74AB29-6A49-4AAE-A815-A4E50175BB96}"/>
              </a:ext>
            </a:extLst>
          </p:cNvPr>
          <p:cNvSpPr/>
          <p:nvPr/>
        </p:nvSpPr>
        <p:spPr bwMode="auto">
          <a:xfrm>
            <a:off x="3551876" y="2831319"/>
            <a:ext cx="6376837" cy="124000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200" b="0" i="0" u="none" strike="noStrike" kern="1200" cap="none" spc="-400" normalizeH="0" baseline="0" noProof="0">
              <a:ln>
                <a:noFill/>
              </a:ln>
              <a:solidFill>
                <a:srgbClr val="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046100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4CFC61-81A0-45CB-B9FB-0BE62F9AE44D}"/>
              </a:ext>
            </a:extLst>
          </p:cNvPr>
          <p:cNvSpPr>
            <a:spLocks noGrp="1"/>
          </p:cNvSpPr>
          <p:nvPr>
            <p:ph type="title"/>
          </p:nvPr>
        </p:nvSpPr>
        <p:spPr/>
        <p:txBody>
          <a:bodyPr/>
          <a:lstStyle/>
          <a:p>
            <a:r>
              <a:rPr lang="en-IN" sz="3600" b="1" spc="-50">
                <a:gradFill>
                  <a:gsLst>
                    <a:gs pos="1250">
                      <a:schemeClr val="tx1"/>
                    </a:gs>
                    <a:gs pos="100000">
                      <a:schemeClr val="tx1"/>
                    </a:gs>
                  </a:gsLst>
                  <a:lin ang="5400000" scaled="0"/>
                </a:gradFill>
              </a:rPr>
              <a:t>Microsoft Azure</a:t>
            </a:r>
            <a:br>
              <a:rPr lang="en-IN" spc="-150"/>
            </a:br>
            <a:endParaRPr lang="en-IN" spc="-150"/>
          </a:p>
        </p:txBody>
      </p:sp>
      <p:grpSp>
        <p:nvGrpSpPr>
          <p:cNvPr id="5" name="Group 4">
            <a:extLst>
              <a:ext uri="{FF2B5EF4-FFF2-40B4-BE49-F238E27FC236}">
                <a16:creationId xmlns:a16="http://schemas.microsoft.com/office/drawing/2014/main" id="{D72BBD6A-9E95-E645-AD4A-A613B1B6D29C}"/>
              </a:ext>
            </a:extLst>
          </p:cNvPr>
          <p:cNvGrpSpPr/>
          <p:nvPr/>
        </p:nvGrpSpPr>
        <p:grpSpPr>
          <a:xfrm>
            <a:off x="473294" y="2523280"/>
            <a:ext cx="2651760" cy="2241259"/>
            <a:chOff x="473294" y="2523280"/>
            <a:chExt cx="2651760" cy="2241259"/>
          </a:xfrm>
        </p:grpSpPr>
        <p:sp>
          <p:nvSpPr>
            <p:cNvPr id="51" name="Rectangle 50">
              <a:extLst>
                <a:ext uri="{FF2B5EF4-FFF2-40B4-BE49-F238E27FC236}">
                  <a16:creationId xmlns:a16="http://schemas.microsoft.com/office/drawing/2014/main" id="{0F0CC701-F05C-47F3-AF36-032D370BFA26}"/>
                </a:ext>
              </a:extLst>
            </p:cNvPr>
            <p:cNvSpPr/>
            <p:nvPr/>
          </p:nvSpPr>
          <p:spPr>
            <a:xfrm>
              <a:off x="473294" y="4425985"/>
              <a:ext cx="26517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Accelerate time to market </a:t>
              </a:r>
            </a:p>
          </p:txBody>
        </p:sp>
        <p:sp>
          <p:nvSpPr>
            <p:cNvPr id="52" name="Rectangle 51">
              <a:extLst>
                <a:ext uri="{FF2B5EF4-FFF2-40B4-BE49-F238E27FC236}">
                  <a16:creationId xmlns:a16="http://schemas.microsoft.com/office/drawing/2014/main" id="{E71CCF35-DAAD-419B-95F9-EDB6FBB3D4BE}"/>
                </a:ext>
              </a:extLst>
            </p:cNvPr>
            <p:cNvSpPr/>
            <p:nvPr/>
          </p:nvSpPr>
          <p:spPr>
            <a:xfrm>
              <a:off x="473294" y="4043120"/>
              <a:ext cx="142646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a:ea typeface="+mn-ea"/>
                  <a:cs typeface="Segoe UI Semibold" panose="020B0702040204020203" pitchFamily="34" charset="0"/>
                </a:rPr>
                <a:t>Productive </a:t>
              </a:r>
            </a:p>
          </p:txBody>
        </p:sp>
        <p:sp>
          <p:nvSpPr>
            <p:cNvPr id="83" name="speedometer_2" title="Icon of a spedometer showing fast speed">
              <a:extLst>
                <a:ext uri="{FF2B5EF4-FFF2-40B4-BE49-F238E27FC236}">
                  <a16:creationId xmlns:a16="http://schemas.microsoft.com/office/drawing/2014/main" id="{61605576-81FE-4482-BEF3-3835830B8647}"/>
                </a:ext>
              </a:extLst>
            </p:cNvPr>
            <p:cNvSpPr>
              <a:spLocks noChangeAspect="1" noEditPoints="1"/>
            </p:cNvSpPr>
            <p:nvPr/>
          </p:nvSpPr>
          <p:spPr bwMode="auto">
            <a:xfrm>
              <a:off x="508842" y="2523280"/>
              <a:ext cx="1018569" cy="1018569"/>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13EBD9C7-64EC-F44F-A422-44B87A8FEFA2}"/>
              </a:ext>
            </a:extLst>
          </p:cNvPr>
          <p:cNvGrpSpPr/>
          <p:nvPr/>
        </p:nvGrpSpPr>
        <p:grpSpPr>
          <a:xfrm>
            <a:off x="3293798" y="2621037"/>
            <a:ext cx="2761719" cy="2143502"/>
            <a:chOff x="3293798" y="2621037"/>
            <a:chExt cx="2761719" cy="2143502"/>
          </a:xfrm>
        </p:grpSpPr>
        <p:sp>
          <p:nvSpPr>
            <p:cNvPr id="68" name="Rectangle 67">
              <a:extLst>
                <a:ext uri="{FF2B5EF4-FFF2-40B4-BE49-F238E27FC236}">
                  <a16:creationId xmlns:a16="http://schemas.microsoft.com/office/drawing/2014/main" id="{6AAB3066-D642-4E4C-94C2-8F1D9BD75338}"/>
                </a:ext>
              </a:extLst>
            </p:cNvPr>
            <p:cNvSpPr/>
            <p:nvPr/>
          </p:nvSpPr>
          <p:spPr>
            <a:xfrm>
              <a:off x="3293798" y="4425985"/>
              <a:ext cx="2761719"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Optimize your infrastructure</a:t>
              </a:r>
            </a:p>
          </p:txBody>
        </p:sp>
        <p:sp>
          <p:nvSpPr>
            <p:cNvPr id="69" name="Rectangle 68">
              <a:extLst>
                <a:ext uri="{FF2B5EF4-FFF2-40B4-BE49-F238E27FC236}">
                  <a16:creationId xmlns:a16="http://schemas.microsoft.com/office/drawing/2014/main" id="{BA74C096-480B-4D0F-9F93-4F60992BD7BB}"/>
                </a:ext>
              </a:extLst>
            </p:cNvPr>
            <p:cNvSpPr/>
            <p:nvPr/>
          </p:nvSpPr>
          <p:spPr>
            <a:xfrm>
              <a:off x="3293798" y="4043120"/>
              <a:ext cx="142646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a:ea typeface="+mn-ea"/>
                  <a:cs typeface="Segoe UI Semibold" panose="020B0702040204020203" pitchFamily="34" charset="0"/>
                </a:rPr>
                <a:t>Hybrid</a:t>
              </a:r>
            </a:p>
          </p:txBody>
        </p:sp>
        <p:grpSp>
          <p:nvGrpSpPr>
            <p:cNvPr id="84" name="Group 83">
              <a:extLst>
                <a:ext uri="{FF2B5EF4-FFF2-40B4-BE49-F238E27FC236}">
                  <a16:creationId xmlns:a16="http://schemas.microsoft.com/office/drawing/2014/main" id="{295EC22E-1484-4800-BA17-4143B06B2972}"/>
                </a:ext>
              </a:extLst>
            </p:cNvPr>
            <p:cNvGrpSpPr/>
            <p:nvPr/>
          </p:nvGrpSpPr>
          <p:grpSpPr>
            <a:xfrm>
              <a:off x="3361504" y="2621037"/>
              <a:ext cx="942739" cy="920813"/>
              <a:chOff x="2432772" y="2598340"/>
              <a:chExt cx="579443" cy="565967"/>
            </a:xfrm>
          </p:grpSpPr>
          <p:sp>
            <p:nvSpPr>
              <p:cNvPr id="85" name="Rectangle 84">
                <a:extLst>
                  <a:ext uri="{FF2B5EF4-FFF2-40B4-BE49-F238E27FC236}">
                    <a16:creationId xmlns:a16="http://schemas.microsoft.com/office/drawing/2014/main" id="{0DDE787E-57A8-4E9E-A1F2-8C351AF94F83}"/>
                  </a:ext>
                </a:extLst>
              </p:cNvPr>
              <p:cNvSpPr/>
              <p:nvPr/>
            </p:nvSpPr>
            <p:spPr bwMode="auto">
              <a:xfrm>
                <a:off x="2601210" y="2598340"/>
                <a:ext cx="411005" cy="410999"/>
              </a:xfrm>
              <a:prstGeom prst="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6" name="Rectangle 85">
                <a:extLst>
                  <a:ext uri="{FF2B5EF4-FFF2-40B4-BE49-F238E27FC236}">
                    <a16:creationId xmlns:a16="http://schemas.microsoft.com/office/drawing/2014/main" id="{61091536-5090-4AB1-80B0-365112551B2C}"/>
                  </a:ext>
                </a:extLst>
              </p:cNvPr>
              <p:cNvSpPr/>
              <p:nvPr/>
            </p:nvSpPr>
            <p:spPr bwMode="auto">
              <a:xfrm>
                <a:off x="2432772" y="2753308"/>
                <a:ext cx="411005" cy="410999"/>
              </a:xfrm>
              <a:prstGeom prst="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7" name="Group 6">
            <a:extLst>
              <a:ext uri="{FF2B5EF4-FFF2-40B4-BE49-F238E27FC236}">
                <a16:creationId xmlns:a16="http://schemas.microsoft.com/office/drawing/2014/main" id="{F8A2F7DF-8D41-0B49-AB3D-0EAF4612CEC0}"/>
              </a:ext>
            </a:extLst>
          </p:cNvPr>
          <p:cNvGrpSpPr/>
          <p:nvPr/>
        </p:nvGrpSpPr>
        <p:grpSpPr>
          <a:xfrm>
            <a:off x="6496183" y="2531959"/>
            <a:ext cx="2651760" cy="2232580"/>
            <a:chOff x="6209747" y="2531959"/>
            <a:chExt cx="2651760" cy="2232580"/>
          </a:xfrm>
        </p:grpSpPr>
        <p:sp>
          <p:nvSpPr>
            <p:cNvPr id="60" name="Rectangle 59">
              <a:extLst>
                <a:ext uri="{FF2B5EF4-FFF2-40B4-BE49-F238E27FC236}">
                  <a16:creationId xmlns:a16="http://schemas.microsoft.com/office/drawing/2014/main" id="{D9EC07CB-33E6-47CB-A18F-E2BE0C44AD2E}"/>
                </a:ext>
              </a:extLst>
            </p:cNvPr>
            <p:cNvSpPr/>
            <p:nvPr/>
          </p:nvSpPr>
          <p:spPr>
            <a:xfrm>
              <a:off x="6209747" y="4043120"/>
              <a:ext cx="142646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a:ea typeface="+mn-ea"/>
                  <a:cs typeface="Segoe UI Semibold" panose="020B0702040204020203" pitchFamily="34" charset="0"/>
                </a:rPr>
                <a:t>Intelligent</a:t>
              </a:r>
            </a:p>
          </p:txBody>
        </p:sp>
        <p:sp>
          <p:nvSpPr>
            <p:cNvPr id="62" name="Rectangle 61">
              <a:extLst>
                <a:ext uri="{FF2B5EF4-FFF2-40B4-BE49-F238E27FC236}">
                  <a16:creationId xmlns:a16="http://schemas.microsoft.com/office/drawing/2014/main" id="{2925BEDA-95F8-4A57-9A6D-4669BC15C50B}"/>
                </a:ext>
              </a:extLst>
            </p:cNvPr>
            <p:cNvSpPr/>
            <p:nvPr/>
          </p:nvSpPr>
          <p:spPr>
            <a:xfrm>
              <a:off x="6209747" y="4425985"/>
              <a:ext cx="26517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Innovate at scale</a:t>
              </a:r>
            </a:p>
          </p:txBody>
        </p:sp>
        <p:sp>
          <p:nvSpPr>
            <p:cNvPr id="87" name="light">
              <a:extLst>
                <a:ext uri="{FF2B5EF4-FFF2-40B4-BE49-F238E27FC236}">
                  <a16:creationId xmlns:a16="http://schemas.microsoft.com/office/drawing/2014/main" id="{B314E59F-A0EE-4EB4-B13C-F2C473093A8E}"/>
                </a:ext>
              </a:extLst>
            </p:cNvPr>
            <p:cNvSpPr>
              <a:spLocks noChangeAspect="1" noEditPoints="1"/>
            </p:cNvSpPr>
            <p:nvPr/>
          </p:nvSpPr>
          <p:spPr bwMode="auto">
            <a:xfrm>
              <a:off x="6232882" y="2531959"/>
              <a:ext cx="680225" cy="100989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2222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1F994E5D-2ADF-1B46-BEC2-5EC569B1C672}"/>
              </a:ext>
            </a:extLst>
          </p:cNvPr>
          <p:cNvGrpSpPr/>
          <p:nvPr/>
        </p:nvGrpSpPr>
        <p:grpSpPr>
          <a:xfrm>
            <a:off x="9316687" y="2546427"/>
            <a:ext cx="2651760" cy="2218112"/>
            <a:chOff x="9088308" y="2546427"/>
            <a:chExt cx="2651760" cy="2218112"/>
          </a:xfrm>
        </p:grpSpPr>
        <p:sp>
          <p:nvSpPr>
            <p:cNvPr id="46" name="Rectangle 45">
              <a:extLst>
                <a:ext uri="{FF2B5EF4-FFF2-40B4-BE49-F238E27FC236}">
                  <a16:creationId xmlns:a16="http://schemas.microsoft.com/office/drawing/2014/main" id="{797E54DF-55BA-42DA-83F0-E354CDC72C84}"/>
                </a:ext>
              </a:extLst>
            </p:cNvPr>
            <p:cNvSpPr/>
            <p:nvPr/>
          </p:nvSpPr>
          <p:spPr>
            <a:xfrm>
              <a:off x="9088308" y="4425985"/>
              <a:ext cx="2651760"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t"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Develop with confidence </a:t>
              </a:r>
            </a:p>
          </p:txBody>
        </p:sp>
        <p:sp>
          <p:nvSpPr>
            <p:cNvPr id="47" name="Rectangle 46">
              <a:extLst>
                <a:ext uri="{FF2B5EF4-FFF2-40B4-BE49-F238E27FC236}">
                  <a16:creationId xmlns:a16="http://schemas.microsoft.com/office/drawing/2014/main" id="{08912E95-8F24-4D19-AE66-FB3D92FCD00A}"/>
                </a:ext>
              </a:extLst>
            </p:cNvPr>
            <p:cNvSpPr/>
            <p:nvPr/>
          </p:nvSpPr>
          <p:spPr>
            <a:xfrm>
              <a:off x="9088308" y="4043120"/>
              <a:ext cx="156911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a:ea typeface="+mn-ea"/>
                  <a:cs typeface="Segoe UI Semibold" panose="020B0702040204020203" pitchFamily="34" charset="0"/>
                </a:rPr>
                <a:t>Trusted </a:t>
              </a:r>
            </a:p>
          </p:txBody>
        </p:sp>
        <p:sp>
          <p:nvSpPr>
            <p:cNvPr id="89" name="Freeform 100">
              <a:extLst>
                <a:ext uri="{FF2B5EF4-FFF2-40B4-BE49-F238E27FC236}">
                  <a16:creationId xmlns:a16="http://schemas.microsoft.com/office/drawing/2014/main" id="{0C099E3C-CC25-42AD-998A-79E9F238A2A4}"/>
                </a:ext>
              </a:extLst>
            </p:cNvPr>
            <p:cNvSpPr>
              <a:spLocks noChangeArrowheads="1"/>
            </p:cNvSpPr>
            <p:nvPr/>
          </p:nvSpPr>
          <p:spPr bwMode="auto">
            <a:xfrm>
              <a:off x="9110658" y="2546427"/>
              <a:ext cx="1005994" cy="995423"/>
            </a:xfrm>
            <a:custGeom>
              <a:avLst/>
              <a:gdLst>
                <a:gd name="T0" fmla="*/ 3212 w 13440"/>
                <a:gd name="T1" fmla="*/ 3671 h 13299"/>
                <a:gd name="T2" fmla="*/ 3433 w 13440"/>
                <a:gd name="T3" fmla="*/ 3583 h 13299"/>
                <a:gd name="T4" fmla="*/ 3600 w 13440"/>
                <a:gd name="T5" fmla="*/ 3415 h 13299"/>
                <a:gd name="T6" fmla="*/ 3689 w 13440"/>
                <a:gd name="T7" fmla="*/ 3194 h 13299"/>
                <a:gd name="T8" fmla="*/ 3697 w 13440"/>
                <a:gd name="T9" fmla="*/ 3009 h 13299"/>
                <a:gd name="T10" fmla="*/ 3627 w 13440"/>
                <a:gd name="T11" fmla="*/ 2762 h 13299"/>
                <a:gd name="T12" fmla="*/ 3477 w 13440"/>
                <a:gd name="T13" fmla="*/ 2577 h 13299"/>
                <a:gd name="T14" fmla="*/ 3274 w 13440"/>
                <a:gd name="T15" fmla="*/ 2462 h 13299"/>
                <a:gd name="T16" fmla="*/ 3088 w 13440"/>
                <a:gd name="T17" fmla="*/ 2427 h 13299"/>
                <a:gd name="T18" fmla="*/ 2833 w 13440"/>
                <a:gd name="T19" fmla="*/ 2480 h 13299"/>
                <a:gd name="T20" fmla="*/ 2630 w 13440"/>
                <a:gd name="T21" fmla="*/ 2621 h 13299"/>
                <a:gd name="T22" fmla="*/ 2488 w 13440"/>
                <a:gd name="T23" fmla="*/ 2824 h 13299"/>
                <a:gd name="T24" fmla="*/ 2444 w 13440"/>
                <a:gd name="T25" fmla="*/ 3080 h 13299"/>
                <a:gd name="T26" fmla="*/ 2471 w 13440"/>
                <a:gd name="T27" fmla="*/ 3256 h 13299"/>
                <a:gd name="T28" fmla="*/ 2585 w 13440"/>
                <a:gd name="T29" fmla="*/ 3459 h 13299"/>
                <a:gd name="T30" fmla="*/ 2780 w 13440"/>
                <a:gd name="T31" fmla="*/ 3609 h 13299"/>
                <a:gd name="T32" fmla="*/ 3027 w 13440"/>
                <a:gd name="T33" fmla="*/ 3680 h 13299"/>
                <a:gd name="T34" fmla="*/ 6988 w 13440"/>
                <a:gd name="T35" fmla="*/ 8127 h 13299"/>
                <a:gd name="T36" fmla="*/ 6380 w 13440"/>
                <a:gd name="T37" fmla="*/ 8480 h 13299"/>
                <a:gd name="T38" fmla="*/ 5718 w 13440"/>
                <a:gd name="T39" fmla="*/ 8736 h 13299"/>
                <a:gd name="T40" fmla="*/ 5004 w 13440"/>
                <a:gd name="T41" fmla="*/ 8886 h 13299"/>
                <a:gd name="T42" fmla="*/ 4439 w 13440"/>
                <a:gd name="T43" fmla="*/ 8921 h 13299"/>
                <a:gd name="T44" fmla="*/ 3547 w 13440"/>
                <a:gd name="T45" fmla="*/ 8824 h 13299"/>
                <a:gd name="T46" fmla="*/ 2709 w 13440"/>
                <a:gd name="T47" fmla="*/ 8568 h 13299"/>
                <a:gd name="T48" fmla="*/ 1959 w 13440"/>
                <a:gd name="T49" fmla="*/ 8153 h 13299"/>
                <a:gd name="T50" fmla="*/ 1297 w 13440"/>
                <a:gd name="T51" fmla="*/ 7615 h 13299"/>
                <a:gd name="T52" fmla="*/ 759 w 13440"/>
                <a:gd name="T53" fmla="*/ 6953 h 13299"/>
                <a:gd name="T54" fmla="*/ 344 w 13440"/>
                <a:gd name="T55" fmla="*/ 6195 h 13299"/>
                <a:gd name="T56" fmla="*/ 88 w 13440"/>
                <a:gd name="T57" fmla="*/ 5357 h 13299"/>
                <a:gd name="T58" fmla="*/ 0 w 13440"/>
                <a:gd name="T59" fmla="*/ 4456 h 13299"/>
                <a:gd name="T60" fmla="*/ 44 w 13440"/>
                <a:gd name="T61" fmla="*/ 3777 h 13299"/>
                <a:gd name="T62" fmla="*/ 264 w 13440"/>
                <a:gd name="T63" fmla="*/ 2921 h 13299"/>
                <a:gd name="T64" fmla="*/ 644 w 13440"/>
                <a:gd name="T65" fmla="*/ 2135 h 13299"/>
                <a:gd name="T66" fmla="*/ 1156 w 13440"/>
                <a:gd name="T67" fmla="*/ 1456 h 13299"/>
                <a:gd name="T68" fmla="*/ 1782 w 13440"/>
                <a:gd name="T69" fmla="*/ 882 h 13299"/>
                <a:gd name="T70" fmla="*/ 2515 w 13440"/>
                <a:gd name="T71" fmla="*/ 432 h 13299"/>
                <a:gd name="T72" fmla="*/ 3327 w 13440"/>
                <a:gd name="T73" fmla="*/ 132 h 13299"/>
                <a:gd name="T74" fmla="*/ 4209 w 13440"/>
                <a:gd name="T75" fmla="*/ 0 h 13299"/>
                <a:gd name="T76" fmla="*/ 4898 w 13440"/>
                <a:gd name="T77" fmla="*/ 17 h 13299"/>
                <a:gd name="T78" fmla="*/ 5771 w 13440"/>
                <a:gd name="T79" fmla="*/ 194 h 13299"/>
                <a:gd name="T80" fmla="*/ 6574 w 13440"/>
                <a:gd name="T81" fmla="*/ 529 h 13299"/>
                <a:gd name="T82" fmla="*/ 7288 w 13440"/>
                <a:gd name="T83" fmla="*/ 1015 h 13299"/>
                <a:gd name="T84" fmla="*/ 7897 w 13440"/>
                <a:gd name="T85" fmla="*/ 1615 h 13299"/>
                <a:gd name="T86" fmla="*/ 8383 w 13440"/>
                <a:gd name="T87" fmla="*/ 2329 h 13299"/>
                <a:gd name="T88" fmla="*/ 8718 w 13440"/>
                <a:gd name="T89" fmla="*/ 3124 h 13299"/>
                <a:gd name="T90" fmla="*/ 8894 w 13440"/>
                <a:gd name="T91" fmla="*/ 3997 h 13299"/>
                <a:gd name="T92" fmla="*/ 8912 w 13440"/>
                <a:gd name="T93" fmla="*/ 4642 h 13299"/>
                <a:gd name="T94" fmla="*/ 8833 w 13440"/>
                <a:gd name="T95" fmla="*/ 5321 h 13299"/>
                <a:gd name="T96" fmla="*/ 13439 w 13440"/>
                <a:gd name="T97" fmla="*/ 10456 h 13299"/>
                <a:gd name="T98" fmla="*/ 10748 w 13440"/>
                <a:gd name="T99" fmla="*/ 13298 h 13299"/>
                <a:gd name="T100" fmla="*/ 9000 w 13440"/>
                <a:gd name="T101" fmla="*/ 11471 h 13299"/>
                <a:gd name="T102" fmla="*/ 7129 w 13440"/>
                <a:gd name="T103" fmla="*/ 9689 h 13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40" h="13299">
                  <a:moveTo>
                    <a:pt x="3088" y="3689"/>
                  </a:moveTo>
                  <a:lnTo>
                    <a:pt x="3088" y="3689"/>
                  </a:lnTo>
                  <a:lnTo>
                    <a:pt x="3150" y="3680"/>
                  </a:lnTo>
                  <a:lnTo>
                    <a:pt x="3212" y="3671"/>
                  </a:lnTo>
                  <a:lnTo>
                    <a:pt x="3274" y="3662"/>
                  </a:lnTo>
                  <a:lnTo>
                    <a:pt x="3327" y="3636"/>
                  </a:lnTo>
                  <a:lnTo>
                    <a:pt x="3380" y="3609"/>
                  </a:lnTo>
                  <a:lnTo>
                    <a:pt x="3433" y="3583"/>
                  </a:lnTo>
                  <a:lnTo>
                    <a:pt x="3477" y="3547"/>
                  </a:lnTo>
                  <a:lnTo>
                    <a:pt x="3521" y="3503"/>
                  </a:lnTo>
                  <a:lnTo>
                    <a:pt x="3556" y="3459"/>
                  </a:lnTo>
                  <a:lnTo>
                    <a:pt x="3600" y="3415"/>
                  </a:lnTo>
                  <a:lnTo>
                    <a:pt x="3627" y="3362"/>
                  </a:lnTo>
                  <a:lnTo>
                    <a:pt x="3653" y="3309"/>
                  </a:lnTo>
                  <a:lnTo>
                    <a:pt x="3671" y="3256"/>
                  </a:lnTo>
                  <a:lnTo>
                    <a:pt x="3689" y="3194"/>
                  </a:lnTo>
                  <a:lnTo>
                    <a:pt x="3697" y="3141"/>
                  </a:lnTo>
                  <a:lnTo>
                    <a:pt x="3706" y="3080"/>
                  </a:lnTo>
                  <a:lnTo>
                    <a:pt x="3706" y="3080"/>
                  </a:lnTo>
                  <a:lnTo>
                    <a:pt x="3697" y="3009"/>
                  </a:lnTo>
                  <a:lnTo>
                    <a:pt x="3689" y="2947"/>
                  </a:lnTo>
                  <a:lnTo>
                    <a:pt x="3671" y="2885"/>
                  </a:lnTo>
                  <a:lnTo>
                    <a:pt x="3653" y="2824"/>
                  </a:lnTo>
                  <a:lnTo>
                    <a:pt x="3627" y="2762"/>
                  </a:lnTo>
                  <a:lnTo>
                    <a:pt x="3600" y="2709"/>
                  </a:lnTo>
                  <a:lnTo>
                    <a:pt x="3556" y="2665"/>
                  </a:lnTo>
                  <a:lnTo>
                    <a:pt x="3521" y="2621"/>
                  </a:lnTo>
                  <a:lnTo>
                    <a:pt x="3477" y="2577"/>
                  </a:lnTo>
                  <a:lnTo>
                    <a:pt x="3433" y="2541"/>
                  </a:lnTo>
                  <a:lnTo>
                    <a:pt x="3380" y="2506"/>
                  </a:lnTo>
                  <a:lnTo>
                    <a:pt x="3327" y="2480"/>
                  </a:lnTo>
                  <a:lnTo>
                    <a:pt x="3274" y="2462"/>
                  </a:lnTo>
                  <a:lnTo>
                    <a:pt x="3212" y="2444"/>
                  </a:lnTo>
                  <a:lnTo>
                    <a:pt x="3150" y="2435"/>
                  </a:lnTo>
                  <a:lnTo>
                    <a:pt x="3088" y="2427"/>
                  </a:lnTo>
                  <a:lnTo>
                    <a:pt x="3088" y="2427"/>
                  </a:lnTo>
                  <a:lnTo>
                    <a:pt x="3027" y="2435"/>
                  </a:lnTo>
                  <a:lnTo>
                    <a:pt x="2956" y="2444"/>
                  </a:lnTo>
                  <a:lnTo>
                    <a:pt x="2894" y="2462"/>
                  </a:lnTo>
                  <a:lnTo>
                    <a:pt x="2833" y="2480"/>
                  </a:lnTo>
                  <a:lnTo>
                    <a:pt x="2780" y="2506"/>
                  </a:lnTo>
                  <a:lnTo>
                    <a:pt x="2727" y="2541"/>
                  </a:lnTo>
                  <a:lnTo>
                    <a:pt x="2674" y="2577"/>
                  </a:lnTo>
                  <a:lnTo>
                    <a:pt x="2630" y="2621"/>
                  </a:lnTo>
                  <a:lnTo>
                    <a:pt x="2585" y="2665"/>
                  </a:lnTo>
                  <a:lnTo>
                    <a:pt x="2550" y="2709"/>
                  </a:lnTo>
                  <a:lnTo>
                    <a:pt x="2515" y="2762"/>
                  </a:lnTo>
                  <a:lnTo>
                    <a:pt x="2488" y="2824"/>
                  </a:lnTo>
                  <a:lnTo>
                    <a:pt x="2471" y="2885"/>
                  </a:lnTo>
                  <a:lnTo>
                    <a:pt x="2453" y="2947"/>
                  </a:lnTo>
                  <a:lnTo>
                    <a:pt x="2444" y="3009"/>
                  </a:lnTo>
                  <a:lnTo>
                    <a:pt x="2444" y="3080"/>
                  </a:lnTo>
                  <a:lnTo>
                    <a:pt x="2444" y="3080"/>
                  </a:lnTo>
                  <a:lnTo>
                    <a:pt x="2444" y="3141"/>
                  </a:lnTo>
                  <a:lnTo>
                    <a:pt x="2453" y="3194"/>
                  </a:lnTo>
                  <a:lnTo>
                    <a:pt x="2471" y="3256"/>
                  </a:lnTo>
                  <a:lnTo>
                    <a:pt x="2488" y="3309"/>
                  </a:lnTo>
                  <a:lnTo>
                    <a:pt x="2515" y="3362"/>
                  </a:lnTo>
                  <a:lnTo>
                    <a:pt x="2550" y="3415"/>
                  </a:lnTo>
                  <a:lnTo>
                    <a:pt x="2585" y="3459"/>
                  </a:lnTo>
                  <a:lnTo>
                    <a:pt x="2630" y="3503"/>
                  </a:lnTo>
                  <a:lnTo>
                    <a:pt x="2674" y="3547"/>
                  </a:lnTo>
                  <a:lnTo>
                    <a:pt x="2727" y="3583"/>
                  </a:lnTo>
                  <a:lnTo>
                    <a:pt x="2780" y="3609"/>
                  </a:lnTo>
                  <a:lnTo>
                    <a:pt x="2833" y="3636"/>
                  </a:lnTo>
                  <a:lnTo>
                    <a:pt x="2894" y="3662"/>
                  </a:lnTo>
                  <a:lnTo>
                    <a:pt x="2956" y="3671"/>
                  </a:lnTo>
                  <a:lnTo>
                    <a:pt x="3027" y="3680"/>
                  </a:lnTo>
                  <a:lnTo>
                    <a:pt x="3088" y="3689"/>
                  </a:lnTo>
                  <a:close/>
                  <a:moveTo>
                    <a:pt x="7129" y="8021"/>
                  </a:moveTo>
                  <a:lnTo>
                    <a:pt x="7129" y="8021"/>
                  </a:lnTo>
                  <a:lnTo>
                    <a:pt x="6988" y="8127"/>
                  </a:lnTo>
                  <a:lnTo>
                    <a:pt x="6838" y="8224"/>
                  </a:lnTo>
                  <a:lnTo>
                    <a:pt x="6689" y="8321"/>
                  </a:lnTo>
                  <a:lnTo>
                    <a:pt x="6539" y="8400"/>
                  </a:lnTo>
                  <a:lnTo>
                    <a:pt x="6380" y="8480"/>
                  </a:lnTo>
                  <a:lnTo>
                    <a:pt x="6221" y="8559"/>
                  </a:lnTo>
                  <a:lnTo>
                    <a:pt x="6054" y="8621"/>
                  </a:lnTo>
                  <a:lnTo>
                    <a:pt x="5886" y="8683"/>
                  </a:lnTo>
                  <a:lnTo>
                    <a:pt x="5718" y="8736"/>
                  </a:lnTo>
                  <a:lnTo>
                    <a:pt x="5542" y="8789"/>
                  </a:lnTo>
                  <a:lnTo>
                    <a:pt x="5365" y="8824"/>
                  </a:lnTo>
                  <a:lnTo>
                    <a:pt x="5180" y="8859"/>
                  </a:lnTo>
                  <a:lnTo>
                    <a:pt x="5004" y="8886"/>
                  </a:lnTo>
                  <a:lnTo>
                    <a:pt x="4818" y="8903"/>
                  </a:lnTo>
                  <a:lnTo>
                    <a:pt x="4624" y="8912"/>
                  </a:lnTo>
                  <a:lnTo>
                    <a:pt x="4439" y="8921"/>
                  </a:lnTo>
                  <a:lnTo>
                    <a:pt x="4439" y="8921"/>
                  </a:lnTo>
                  <a:lnTo>
                    <a:pt x="4209" y="8912"/>
                  </a:lnTo>
                  <a:lnTo>
                    <a:pt x="3989" y="8894"/>
                  </a:lnTo>
                  <a:lnTo>
                    <a:pt x="3759" y="8868"/>
                  </a:lnTo>
                  <a:lnTo>
                    <a:pt x="3547" y="8824"/>
                  </a:lnTo>
                  <a:lnTo>
                    <a:pt x="3327" y="8780"/>
                  </a:lnTo>
                  <a:lnTo>
                    <a:pt x="3124" y="8718"/>
                  </a:lnTo>
                  <a:lnTo>
                    <a:pt x="2912" y="8647"/>
                  </a:lnTo>
                  <a:lnTo>
                    <a:pt x="2709" y="8568"/>
                  </a:lnTo>
                  <a:lnTo>
                    <a:pt x="2515" y="8480"/>
                  </a:lnTo>
                  <a:lnTo>
                    <a:pt x="2321" y="8383"/>
                  </a:lnTo>
                  <a:lnTo>
                    <a:pt x="2135" y="8277"/>
                  </a:lnTo>
                  <a:lnTo>
                    <a:pt x="1959" y="8153"/>
                  </a:lnTo>
                  <a:lnTo>
                    <a:pt x="1782" y="8030"/>
                  </a:lnTo>
                  <a:lnTo>
                    <a:pt x="1615" y="7897"/>
                  </a:lnTo>
                  <a:lnTo>
                    <a:pt x="1456" y="7765"/>
                  </a:lnTo>
                  <a:lnTo>
                    <a:pt x="1297" y="7615"/>
                  </a:lnTo>
                  <a:lnTo>
                    <a:pt x="1156" y="7456"/>
                  </a:lnTo>
                  <a:lnTo>
                    <a:pt x="1015" y="7297"/>
                  </a:lnTo>
                  <a:lnTo>
                    <a:pt x="882" y="7129"/>
                  </a:lnTo>
                  <a:lnTo>
                    <a:pt x="759" y="6953"/>
                  </a:lnTo>
                  <a:lnTo>
                    <a:pt x="644" y="6776"/>
                  </a:lnTo>
                  <a:lnTo>
                    <a:pt x="529" y="6583"/>
                  </a:lnTo>
                  <a:lnTo>
                    <a:pt x="432" y="6398"/>
                  </a:lnTo>
                  <a:lnTo>
                    <a:pt x="344" y="6195"/>
                  </a:lnTo>
                  <a:lnTo>
                    <a:pt x="264" y="5992"/>
                  </a:lnTo>
                  <a:lnTo>
                    <a:pt x="194" y="5789"/>
                  </a:lnTo>
                  <a:lnTo>
                    <a:pt x="132" y="5577"/>
                  </a:lnTo>
                  <a:lnTo>
                    <a:pt x="88" y="5357"/>
                  </a:lnTo>
                  <a:lnTo>
                    <a:pt x="44" y="5136"/>
                  </a:lnTo>
                  <a:lnTo>
                    <a:pt x="17" y="4915"/>
                  </a:lnTo>
                  <a:lnTo>
                    <a:pt x="0" y="4686"/>
                  </a:lnTo>
                  <a:lnTo>
                    <a:pt x="0" y="4456"/>
                  </a:lnTo>
                  <a:lnTo>
                    <a:pt x="0" y="4456"/>
                  </a:lnTo>
                  <a:lnTo>
                    <a:pt x="0" y="4227"/>
                  </a:lnTo>
                  <a:lnTo>
                    <a:pt x="17" y="3997"/>
                  </a:lnTo>
                  <a:lnTo>
                    <a:pt x="44" y="3777"/>
                  </a:lnTo>
                  <a:lnTo>
                    <a:pt x="88" y="3556"/>
                  </a:lnTo>
                  <a:lnTo>
                    <a:pt x="132" y="3336"/>
                  </a:lnTo>
                  <a:lnTo>
                    <a:pt x="194" y="3124"/>
                  </a:lnTo>
                  <a:lnTo>
                    <a:pt x="264" y="2921"/>
                  </a:lnTo>
                  <a:lnTo>
                    <a:pt x="344" y="2718"/>
                  </a:lnTo>
                  <a:lnTo>
                    <a:pt x="432" y="2515"/>
                  </a:lnTo>
                  <a:lnTo>
                    <a:pt x="529" y="2329"/>
                  </a:lnTo>
                  <a:lnTo>
                    <a:pt x="644" y="2135"/>
                  </a:lnTo>
                  <a:lnTo>
                    <a:pt x="759" y="1959"/>
                  </a:lnTo>
                  <a:lnTo>
                    <a:pt x="882" y="1782"/>
                  </a:lnTo>
                  <a:lnTo>
                    <a:pt x="1015" y="1615"/>
                  </a:lnTo>
                  <a:lnTo>
                    <a:pt x="1156" y="1456"/>
                  </a:lnTo>
                  <a:lnTo>
                    <a:pt x="1297" y="1297"/>
                  </a:lnTo>
                  <a:lnTo>
                    <a:pt x="1456" y="1147"/>
                  </a:lnTo>
                  <a:lnTo>
                    <a:pt x="1615" y="1015"/>
                  </a:lnTo>
                  <a:lnTo>
                    <a:pt x="1782" y="882"/>
                  </a:lnTo>
                  <a:lnTo>
                    <a:pt x="1959" y="759"/>
                  </a:lnTo>
                  <a:lnTo>
                    <a:pt x="2135" y="635"/>
                  </a:lnTo>
                  <a:lnTo>
                    <a:pt x="2321" y="529"/>
                  </a:lnTo>
                  <a:lnTo>
                    <a:pt x="2515" y="432"/>
                  </a:lnTo>
                  <a:lnTo>
                    <a:pt x="2709" y="344"/>
                  </a:lnTo>
                  <a:lnTo>
                    <a:pt x="2912" y="264"/>
                  </a:lnTo>
                  <a:lnTo>
                    <a:pt x="3124" y="194"/>
                  </a:lnTo>
                  <a:lnTo>
                    <a:pt x="3327" y="132"/>
                  </a:lnTo>
                  <a:lnTo>
                    <a:pt x="3547" y="88"/>
                  </a:lnTo>
                  <a:lnTo>
                    <a:pt x="3759" y="44"/>
                  </a:lnTo>
                  <a:lnTo>
                    <a:pt x="3989" y="17"/>
                  </a:lnTo>
                  <a:lnTo>
                    <a:pt x="4209" y="0"/>
                  </a:lnTo>
                  <a:lnTo>
                    <a:pt x="4439" y="0"/>
                  </a:lnTo>
                  <a:lnTo>
                    <a:pt x="4439" y="0"/>
                  </a:lnTo>
                  <a:lnTo>
                    <a:pt x="4668" y="0"/>
                  </a:lnTo>
                  <a:lnTo>
                    <a:pt x="4898" y="17"/>
                  </a:lnTo>
                  <a:lnTo>
                    <a:pt x="5118" y="44"/>
                  </a:lnTo>
                  <a:lnTo>
                    <a:pt x="5348" y="88"/>
                  </a:lnTo>
                  <a:lnTo>
                    <a:pt x="5559" y="132"/>
                  </a:lnTo>
                  <a:lnTo>
                    <a:pt x="5771" y="194"/>
                  </a:lnTo>
                  <a:lnTo>
                    <a:pt x="5983" y="264"/>
                  </a:lnTo>
                  <a:lnTo>
                    <a:pt x="6186" y="344"/>
                  </a:lnTo>
                  <a:lnTo>
                    <a:pt x="6389" y="432"/>
                  </a:lnTo>
                  <a:lnTo>
                    <a:pt x="6574" y="529"/>
                  </a:lnTo>
                  <a:lnTo>
                    <a:pt x="6768" y="635"/>
                  </a:lnTo>
                  <a:lnTo>
                    <a:pt x="6944" y="759"/>
                  </a:lnTo>
                  <a:lnTo>
                    <a:pt x="7121" y="882"/>
                  </a:lnTo>
                  <a:lnTo>
                    <a:pt x="7288" y="1015"/>
                  </a:lnTo>
                  <a:lnTo>
                    <a:pt x="7456" y="1147"/>
                  </a:lnTo>
                  <a:lnTo>
                    <a:pt x="7606" y="1297"/>
                  </a:lnTo>
                  <a:lnTo>
                    <a:pt x="7756" y="1456"/>
                  </a:lnTo>
                  <a:lnTo>
                    <a:pt x="7897" y="1615"/>
                  </a:lnTo>
                  <a:lnTo>
                    <a:pt x="8030" y="1782"/>
                  </a:lnTo>
                  <a:lnTo>
                    <a:pt x="8153" y="1959"/>
                  </a:lnTo>
                  <a:lnTo>
                    <a:pt x="8268" y="2135"/>
                  </a:lnTo>
                  <a:lnTo>
                    <a:pt x="8383" y="2329"/>
                  </a:lnTo>
                  <a:lnTo>
                    <a:pt x="8480" y="2515"/>
                  </a:lnTo>
                  <a:lnTo>
                    <a:pt x="8568" y="2718"/>
                  </a:lnTo>
                  <a:lnTo>
                    <a:pt x="8647" y="2921"/>
                  </a:lnTo>
                  <a:lnTo>
                    <a:pt x="8718" y="3124"/>
                  </a:lnTo>
                  <a:lnTo>
                    <a:pt x="8780" y="3336"/>
                  </a:lnTo>
                  <a:lnTo>
                    <a:pt x="8824" y="3556"/>
                  </a:lnTo>
                  <a:lnTo>
                    <a:pt x="8868" y="3777"/>
                  </a:lnTo>
                  <a:lnTo>
                    <a:pt x="8894" y="3997"/>
                  </a:lnTo>
                  <a:lnTo>
                    <a:pt x="8912" y="4227"/>
                  </a:lnTo>
                  <a:lnTo>
                    <a:pt x="8921" y="4456"/>
                  </a:lnTo>
                  <a:lnTo>
                    <a:pt x="8921" y="4456"/>
                  </a:lnTo>
                  <a:lnTo>
                    <a:pt x="8912" y="4642"/>
                  </a:lnTo>
                  <a:lnTo>
                    <a:pt x="8903" y="4818"/>
                  </a:lnTo>
                  <a:lnTo>
                    <a:pt x="8886" y="4986"/>
                  </a:lnTo>
                  <a:lnTo>
                    <a:pt x="8859" y="5154"/>
                  </a:lnTo>
                  <a:lnTo>
                    <a:pt x="8833" y="5321"/>
                  </a:lnTo>
                  <a:lnTo>
                    <a:pt x="8797" y="5480"/>
                  </a:lnTo>
                  <a:lnTo>
                    <a:pt x="8718" y="5798"/>
                  </a:lnTo>
                  <a:lnTo>
                    <a:pt x="8718" y="5798"/>
                  </a:lnTo>
                  <a:lnTo>
                    <a:pt x="13439" y="10456"/>
                  </a:lnTo>
                  <a:lnTo>
                    <a:pt x="13439" y="10456"/>
                  </a:lnTo>
                  <a:lnTo>
                    <a:pt x="13439" y="13298"/>
                  </a:lnTo>
                  <a:lnTo>
                    <a:pt x="13439" y="13298"/>
                  </a:lnTo>
                  <a:lnTo>
                    <a:pt x="10748" y="13298"/>
                  </a:lnTo>
                  <a:lnTo>
                    <a:pt x="10748" y="13298"/>
                  </a:lnTo>
                  <a:lnTo>
                    <a:pt x="10748" y="11471"/>
                  </a:lnTo>
                  <a:lnTo>
                    <a:pt x="10748" y="11471"/>
                  </a:lnTo>
                  <a:lnTo>
                    <a:pt x="9000" y="11471"/>
                  </a:lnTo>
                  <a:lnTo>
                    <a:pt x="9000" y="11471"/>
                  </a:lnTo>
                  <a:lnTo>
                    <a:pt x="9000" y="9689"/>
                  </a:lnTo>
                  <a:lnTo>
                    <a:pt x="9000" y="9689"/>
                  </a:lnTo>
                  <a:lnTo>
                    <a:pt x="7129" y="9689"/>
                  </a:lnTo>
                  <a:lnTo>
                    <a:pt x="7129" y="8021"/>
                  </a:lnTo>
                  <a:close/>
                </a:path>
              </a:pathLst>
            </a:custGeom>
            <a:noFill/>
            <a:ln w="22225"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39D7BBAE-F08C-4B55-83DE-666F8CB06779}"/>
              </a:ext>
            </a:extLst>
          </p:cNvPr>
          <p:cNvGrpSpPr/>
          <p:nvPr/>
        </p:nvGrpSpPr>
        <p:grpSpPr>
          <a:xfrm>
            <a:off x="4051970" y="529100"/>
            <a:ext cx="5554627" cy="921398"/>
            <a:chOff x="1163484" y="3900669"/>
            <a:chExt cx="10397713" cy="1724766"/>
          </a:xfrm>
        </p:grpSpPr>
        <p:grpSp>
          <p:nvGrpSpPr>
            <p:cNvPr id="92" name="Group 91">
              <a:extLst>
                <a:ext uri="{FF2B5EF4-FFF2-40B4-BE49-F238E27FC236}">
                  <a16:creationId xmlns:a16="http://schemas.microsoft.com/office/drawing/2014/main" id="{01EBB38E-9F7B-4462-A77F-63B4D1E36560}"/>
                </a:ext>
              </a:extLst>
            </p:cNvPr>
            <p:cNvGrpSpPr/>
            <p:nvPr userDrawn="1"/>
          </p:nvGrpSpPr>
          <p:grpSpPr>
            <a:xfrm>
              <a:off x="1163484" y="4035822"/>
              <a:ext cx="1456418" cy="1454461"/>
              <a:chOff x="864491" y="3668201"/>
              <a:chExt cx="818390" cy="817172"/>
            </a:xfrm>
            <a:solidFill>
              <a:schemeClr val="bg1"/>
            </a:solidFill>
          </p:grpSpPr>
          <p:sp>
            <p:nvSpPr>
              <p:cNvPr id="94" name="Rectangle 14">
                <a:extLst>
                  <a:ext uri="{FF2B5EF4-FFF2-40B4-BE49-F238E27FC236}">
                    <a16:creationId xmlns:a16="http://schemas.microsoft.com/office/drawing/2014/main" id="{96111F2C-0F88-4B66-8CCF-B4E7E97AE985}"/>
                  </a:ext>
                </a:extLst>
              </p:cNvPr>
              <p:cNvSpPr>
                <a:spLocks noChangeArrowheads="1"/>
              </p:cNvSpPr>
              <p:nvPr/>
            </p:nvSpPr>
            <p:spPr bwMode="auto">
              <a:xfrm>
                <a:off x="864491" y="3668201"/>
                <a:ext cx="389710"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15">
                <a:extLst>
                  <a:ext uri="{FF2B5EF4-FFF2-40B4-BE49-F238E27FC236}">
                    <a16:creationId xmlns:a16="http://schemas.microsoft.com/office/drawing/2014/main" id="{EA957E37-BA44-4013-A4DF-370D42F2F93C}"/>
                  </a:ext>
                </a:extLst>
              </p:cNvPr>
              <p:cNvSpPr>
                <a:spLocks noChangeArrowheads="1"/>
              </p:cNvSpPr>
              <p:nvPr/>
            </p:nvSpPr>
            <p:spPr bwMode="auto">
              <a:xfrm>
                <a:off x="1294389" y="3668201"/>
                <a:ext cx="388492" cy="3872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16">
                <a:extLst>
                  <a:ext uri="{FF2B5EF4-FFF2-40B4-BE49-F238E27FC236}">
                    <a16:creationId xmlns:a16="http://schemas.microsoft.com/office/drawing/2014/main" id="{2202CEF9-651D-431B-9CBF-4B204F0B69D7}"/>
                  </a:ext>
                </a:extLst>
              </p:cNvPr>
              <p:cNvSpPr>
                <a:spLocks noChangeArrowheads="1"/>
              </p:cNvSpPr>
              <p:nvPr/>
            </p:nvSpPr>
            <p:spPr bwMode="auto">
              <a:xfrm>
                <a:off x="864491" y="4096881"/>
                <a:ext cx="389710"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17">
                <a:extLst>
                  <a:ext uri="{FF2B5EF4-FFF2-40B4-BE49-F238E27FC236}">
                    <a16:creationId xmlns:a16="http://schemas.microsoft.com/office/drawing/2014/main" id="{14E20934-E601-4C10-BC9F-F2BE6FB501C3}"/>
                  </a:ext>
                </a:extLst>
              </p:cNvPr>
              <p:cNvSpPr>
                <a:spLocks noChangeArrowheads="1"/>
              </p:cNvSpPr>
              <p:nvPr/>
            </p:nvSpPr>
            <p:spPr bwMode="auto">
              <a:xfrm>
                <a:off x="1294389" y="4096881"/>
                <a:ext cx="388492" cy="3884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258290" rtl="0" eaLnBrk="1" fontAlgn="auto" latinLnBrk="0" hangingPunct="1">
                  <a:lnSpc>
                    <a:spcPct val="100000"/>
                  </a:lnSpc>
                  <a:spcBef>
                    <a:spcPts val="0"/>
                  </a:spcBef>
                  <a:spcAft>
                    <a:spcPts val="0"/>
                  </a:spcAft>
                  <a:buClrTx/>
                  <a:buSzTx/>
                  <a:buFontTx/>
                  <a:buNone/>
                  <a:tabLst/>
                  <a:defRPr/>
                </a:pPr>
                <a:endParaRPr kumimoji="0" lang="en-US" sz="506" b="0" i="0" u="none" strike="noStrike" kern="1200" cap="none" spc="0" normalizeH="0" baseline="0" noProof="0">
                  <a:ln>
                    <a:noFill/>
                  </a:ln>
                  <a:solidFill>
                    <a:srgbClr val="FFFFFF"/>
                  </a:solidFill>
                  <a:effectLst/>
                  <a:uLnTx/>
                  <a:uFillTx/>
                  <a:latin typeface="Segoe UI"/>
                  <a:ea typeface="+mn-ea"/>
                  <a:cs typeface="+mn-cs"/>
                </a:endParaRPr>
              </a:p>
            </p:txBody>
          </p:sp>
        </p:grpSp>
        <p:sp>
          <p:nvSpPr>
            <p:cNvPr id="93" name="Rectangle 92">
              <a:extLst>
                <a:ext uri="{FF2B5EF4-FFF2-40B4-BE49-F238E27FC236}">
                  <a16:creationId xmlns:a16="http://schemas.microsoft.com/office/drawing/2014/main" id="{2873A885-8E92-4B31-99A1-6E63E61D914D}"/>
                </a:ext>
              </a:extLst>
            </p:cNvPr>
            <p:cNvSpPr/>
            <p:nvPr/>
          </p:nvSpPr>
          <p:spPr bwMode="auto">
            <a:xfrm>
              <a:off x="2691421" y="3900669"/>
              <a:ext cx="8869776" cy="17247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20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Microsoft </a:t>
              </a:r>
              <a:r>
                <a:rPr kumimoji="0" lang="en-US" sz="40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a:t>
              </a:r>
              <a:r>
                <a:rPr kumimoji="0" lang="en-US" sz="4000" b="0" i="0" u="none" strike="noStrike" kern="1200" cap="none" spc="-20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zure</a:t>
              </a:r>
            </a:p>
          </p:txBody>
        </p:sp>
      </p:grpSp>
    </p:spTree>
    <p:extLst>
      <p:ext uri="{BB962C8B-B14F-4D97-AF65-F5344CB8AC3E}">
        <p14:creationId xmlns:p14="http://schemas.microsoft.com/office/powerpoint/2010/main" val="2254687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ppt_x"/>
                                          </p:val>
                                        </p:tav>
                                        <p:tav tm="100000">
                                          <p:val>
                                            <p:strVal val="#ppt_x"/>
                                          </p:val>
                                        </p:tav>
                                      </p:tavLst>
                                    </p:anim>
                                    <p:anim calcmode="lin" valueType="num">
                                      <p:cBhvr additive="base">
                                        <p:cTn id="8" dur="75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ppt_x"/>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ppt_x"/>
                                          </p:val>
                                        </p:tav>
                                        <p:tav tm="100000">
                                          <p:val>
                                            <p:strVal val="#ppt_x"/>
                                          </p:val>
                                        </p:tav>
                                      </p:tavLst>
                                    </p:anim>
                                    <p:anim calcmode="lin" valueType="num">
                                      <p:cBhvr additive="base">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accel="50000" decel="50000" fill="hold" nodeType="withEffect">
                                  <p:stCondLst>
                                    <p:cond delay="7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96C3-5D64-47C0-B23B-194924E06B6E}"/>
              </a:ext>
            </a:extLst>
          </p:cNvPr>
          <p:cNvSpPr>
            <a:spLocks noGrp="1"/>
          </p:cNvSpPr>
          <p:nvPr>
            <p:ph type="title"/>
          </p:nvPr>
        </p:nvSpPr>
        <p:spPr/>
        <p:txBody>
          <a:bodyPr/>
          <a:lstStyle/>
          <a:p>
            <a:r>
              <a:rPr lang="en-US" sz="3600" b="1" spc="-50">
                <a:gradFill>
                  <a:gsLst>
                    <a:gs pos="1250">
                      <a:schemeClr val="tx1"/>
                    </a:gs>
                    <a:gs pos="100000">
                      <a:schemeClr val="tx1"/>
                    </a:gs>
                  </a:gsLst>
                  <a:lin ang="5400000" scaled="0"/>
                </a:gradFill>
              </a:rPr>
              <a:t>Companies using Azure for ML and AI</a:t>
            </a:r>
          </a:p>
        </p:txBody>
      </p:sp>
      <p:pic>
        <p:nvPicPr>
          <p:cNvPr id="16" name="Picture 15">
            <a:extLst>
              <a:ext uri="{FF2B5EF4-FFF2-40B4-BE49-F238E27FC236}">
                <a16:creationId xmlns:a16="http://schemas.microsoft.com/office/drawing/2014/main" id="{6CCF752D-9BDA-4848-AE9F-CA558240205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311722" y="3199931"/>
            <a:ext cx="1365463" cy="243523"/>
          </a:xfrm>
          <a:prstGeom prst="rect">
            <a:avLst/>
          </a:prstGeom>
        </p:spPr>
      </p:pic>
      <p:pic>
        <p:nvPicPr>
          <p:cNvPr id="9232" name="Picture 16" descr="Image result for piccollage logo">
            <a:extLst>
              <a:ext uri="{FF2B5EF4-FFF2-40B4-BE49-F238E27FC236}">
                <a16:creationId xmlns:a16="http://schemas.microsoft.com/office/drawing/2014/main" id="{E959FE07-C2E5-474F-ABE1-7A63CB399FD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678677" y="4521214"/>
            <a:ext cx="998508" cy="19892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48EB56A6-78AE-4AE7-BE2E-37CE9E8C0A7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33655" y="3093298"/>
            <a:ext cx="1096002" cy="320580"/>
          </a:xfrm>
          <a:prstGeom prst="rect">
            <a:avLst/>
          </a:prstGeom>
        </p:spPr>
      </p:pic>
      <p:pic>
        <p:nvPicPr>
          <p:cNvPr id="86" name="Picture 85">
            <a:extLst>
              <a:ext uri="{FF2B5EF4-FFF2-40B4-BE49-F238E27FC236}">
                <a16:creationId xmlns:a16="http://schemas.microsoft.com/office/drawing/2014/main" id="{B8872899-900D-4DBC-A70A-F378E92C3B3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9239" y="1877617"/>
            <a:ext cx="1015640" cy="201518"/>
          </a:xfrm>
          <a:prstGeom prst="rect">
            <a:avLst/>
          </a:prstGeom>
        </p:spPr>
      </p:pic>
      <p:pic>
        <p:nvPicPr>
          <p:cNvPr id="87" name="Picture 86">
            <a:extLst>
              <a:ext uri="{FF2B5EF4-FFF2-40B4-BE49-F238E27FC236}">
                <a16:creationId xmlns:a16="http://schemas.microsoft.com/office/drawing/2014/main" id="{6303ED59-7F14-4AC0-A5B2-EEB4FC9E80A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248858" y="1881565"/>
            <a:ext cx="947598" cy="197570"/>
          </a:xfrm>
          <a:prstGeom prst="rect">
            <a:avLst/>
          </a:prstGeom>
        </p:spPr>
      </p:pic>
      <p:pic>
        <p:nvPicPr>
          <p:cNvPr id="88" name="Picture 87">
            <a:extLst>
              <a:ext uri="{FF2B5EF4-FFF2-40B4-BE49-F238E27FC236}">
                <a16:creationId xmlns:a16="http://schemas.microsoft.com/office/drawing/2014/main" id="{37694898-D2B3-4539-973E-CD92559D469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60435" y="1862069"/>
            <a:ext cx="719960" cy="217066"/>
          </a:xfrm>
          <a:prstGeom prst="rect">
            <a:avLst/>
          </a:prstGeom>
        </p:spPr>
      </p:pic>
      <p:pic>
        <p:nvPicPr>
          <p:cNvPr id="89" name="Picture 88">
            <a:extLst>
              <a:ext uri="{FF2B5EF4-FFF2-40B4-BE49-F238E27FC236}">
                <a16:creationId xmlns:a16="http://schemas.microsoft.com/office/drawing/2014/main" id="{9F59A950-F5F8-49FC-833B-1DAD038D6A30}"/>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044374" y="1856635"/>
            <a:ext cx="643994" cy="222500"/>
          </a:xfrm>
          <a:prstGeom prst="rect">
            <a:avLst/>
          </a:prstGeom>
        </p:spPr>
      </p:pic>
      <p:pic>
        <p:nvPicPr>
          <p:cNvPr id="90" name="Picture 89">
            <a:extLst>
              <a:ext uri="{FF2B5EF4-FFF2-40B4-BE49-F238E27FC236}">
                <a16:creationId xmlns:a16="http://schemas.microsoft.com/office/drawing/2014/main" id="{4F701FB6-DE20-430B-9AE9-3F54CACED07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252347" y="1492345"/>
            <a:ext cx="687464" cy="586790"/>
          </a:xfrm>
          <a:prstGeom prst="rect">
            <a:avLst/>
          </a:prstGeom>
        </p:spPr>
      </p:pic>
      <p:pic>
        <p:nvPicPr>
          <p:cNvPr id="91" name="Picture 14" descr="Image result for BT logo png">
            <a:extLst>
              <a:ext uri="{FF2B5EF4-FFF2-40B4-BE49-F238E27FC236}">
                <a16:creationId xmlns:a16="http://schemas.microsoft.com/office/drawing/2014/main" id="{8DBECCAE-82C6-417F-B355-B62A961983D1}"/>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503790" y="1687991"/>
            <a:ext cx="827546" cy="391144"/>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extLst>
              <a:ext uri="{FF2B5EF4-FFF2-40B4-BE49-F238E27FC236}">
                <a16:creationId xmlns:a16="http://schemas.microsoft.com/office/drawing/2014/main" id="{EDA0E3DF-45B5-4A11-BA3A-785324BBCEC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895315" y="1818640"/>
            <a:ext cx="1133104" cy="172230"/>
          </a:xfrm>
          <a:prstGeom prst="rect">
            <a:avLst/>
          </a:prstGeom>
        </p:spPr>
      </p:pic>
      <p:pic>
        <p:nvPicPr>
          <p:cNvPr id="93" name="Picture 18" descr="Image result for Jabil logo png">
            <a:extLst>
              <a:ext uri="{FF2B5EF4-FFF2-40B4-BE49-F238E27FC236}">
                <a16:creationId xmlns:a16="http://schemas.microsoft.com/office/drawing/2014/main" id="{18259F85-EAC4-4D8F-9A53-E4AB10897DBE}"/>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592396" y="1814135"/>
            <a:ext cx="904832" cy="15375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0" descr="Image result for NBA logo png">
            <a:extLst>
              <a:ext uri="{FF2B5EF4-FFF2-40B4-BE49-F238E27FC236}">
                <a16:creationId xmlns:a16="http://schemas.microsoft.com/office/drawing/2014/main" id="{55977064-1F34-416E-A50F-F67202B05503}"/>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72121" y="3051594"/>
            <a:ext cx="594106" cy="40398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a:extLst>
              <a:ext uri="{FF2B5EF4-FFF2-40B4-BE49-F238E27FC236}">
                <a16:creationId xmlns:a16="http://schemas.microsoft.com/office/drawing/2014/main" id="{45014C7F-ECDE-4A42-BF35-C8A5F55EEBED}"/>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774050" y="3126267"/>
            <a:ext cx="931054" cy="254642"/>
          </a:xfrm>
          <a:prstGeom prst="rect">
            <a:avLst/>
          </a:prstGeom>
        </p:spPr>
      </p:pic>
      <p:pic>
        <p:nvPicPr>
          <p:cNvPr id="96" name="Picture 95">
            <a:extLst>
              <a:ext uri="{FF2B5EF4-FFF2-40B4-BE49-F238E27FC236}">
                <a16:creationId xmlns:a16="http://schemas.microsoft.com/office/drawing/2014/main" id="{329F0614-1A9A-4D14-8EFB-BAA06B19ADEE}"/>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863846" y="3167055"/>
            <a:ext cx="1134848" cy="173066"/>
          </a:xfrm>
          <a:prstGeom prst="rect">
            <a:avLst/>
          </a:prstGeom>
        </p:spPr>
      </p:pic>
      <p:pic>
        <p:nvPicPr>
          <p:cNvPr id="97" name="Picture 96">
            <a:extLst>
              <a:ext uri="{FF2B5EF4-FFF2-40B4-BE49-F238E27FC236}">
                <a16:creationId xmlns:a16="http://schemas.microsoft.com/office/drawing/2014/main" id="{16C7BDA5-0633-4E39-A499-CDB327F88F2E}"/>
              </a:ext>
            </a:extLst>
          </p:cNvPr>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8764618" y="3077276"/>
            <a:ext cx="1212146" cy="352624"/>
          </a:xfrm>
          <a:custGeom>
            <a:avLst/>
            <a:gdLst>
              <a:gd name="connsiteX0" fmla="*/ 0 w 1909824"/>
              <a:gd name="connsiteY0" fmla="*/ 0 h 555585"/>
              <a:gd name="connsiteX1" fmla="*/ 1909824 w 1909824"/>
              <a:gd name="connsiteY1" fmla="*/ 0 h 555585"/>
              <a:gd name="connsiteX2" fmla="*/ 1909824 w 1909824"/>
              <a:gd name="connsiteY2" fmla="*/ 555585 h 555585"/>
              <a:gd name="connsiteX3" fmla="*/ 0 w 1909824"/>
              <a:gd name="connsiteY3" fmla="*/ 555585 h 555585"/>
            </a:gdLst>
            <a:ahLst/>
            <a:cxnLst>
              <a:cxn ang="0">
                <a:pos x="connsiteX0" y="connsiteY0"/>
              </a:cxn>
              <a:cxn ang="0">
                <a:pos x="connsiteX1" y="connsiteY1"/>
              </a:cxn>
              <a:cxn ang="0">
                <a:pos x="connsiteX2" y="connsiteY2"/>
              </a:cxn>
              <a:cxn ang="0">
                <a:pos x="connsiteX3" y="connsiteY3"/>
              </a:cxn>
            </a:cxnLst>
            <a:rect l="l" t="t" r="r" b="b"/>
            <a:pathLst>
              <a:path w="1909824" h="555585">
                <a:moveTo>
                  <a:pt x="0" y="0"/>
                </a:moveTo>
                <a:lnTo>
                  <a:pt x="1909824" y="0"/>
                </a:lnTo>
                <a:lnTo>
                  <a:pt x="1909824" y="555585"/>
                </a:lnTo>
                <a:lnTo>
                  <a:pt x="0" y="555585"/>
                </a:lnTo>
                <a:close/>
              </a:path>
            </a:pathLst>
          </a:custGeom>
        </p:spPr>
      </p:pic>
      <p:pic>
        <p:nvPicPr>
          <p:cNvPr id="98" name="Picture 40" descr="Image result for nedbank logo png">
            <a:extLst>
              <a:ext uri="{FF2B5EF4-FFF2-40B4-BE49-F238E27FC236}">
                <a16:creationId xmlns:a16="http://schemas.microsoft.com/office/drawing/2014/main" id="{428FEFC9-FC21-47C9-987A-C7F226549783}"/>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080911" y="4372523"/>
            <a:ext cx="663334" cy="29628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2" descr="Image result for La liga logo png">
            <a:extLst>
              <a:ext uri="{FF2B5EF4-FFF2-40B4-BE49-F238E27FC236}">
                <a16:creationId xmlns:a16="http://schemas.microsoft.com/office/drawing/2014/main" id="{95B0D221-362A-4FFF-8856-ADCFB7FC624A}"/>
              </a:ext>
            </a:extLst>
          </p:cNvPr>
          <p:cNvPicPr>
            <a:picLocks noChangeAspect="1" noChangeArrowheads="1"/>
          </p:cNvPicPr>
          <p:nvPr/>
        </p:nvPicPr>
        <p:blipFill rotWithShape="1">
          <a:blip r:embed="rId19" cstate="email">
            <a:extLst>
              <a:ext uri="{28A0092B-C50C-407E-A947-70E740481C1C}">
                <a14:useLocalDpi xmlns:a14="http://schemas.microsoft.com/office/drawing/2010/main"/>
              </a:ext>
            </a:extLst>
          </a:blip>
          <a:srcRect/>
          <a:stretch/>
        </p:blipFill>
        <p:spPr bwMode="auto">
          <a:xfrm>
            <a:off x="4162301" y="4401312"/>
            <a:ext cx="1060154" cy="41992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A63201BC-8BBF-430B-A19C-B988CDB1417E}"/>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1601188" y="3062375"/>
            <a:ext cx="968168" cy="382426"/>
          </a:xfrm>
          <a:prstGeom prst="rect">
            <a:avLst/>
          </a:prstGeom>
        </p:spPr>
      </p:pic>
      <p:pic>
        <p:nvPicPr>
          <p:cNvPr id="105" name="Picture 104">
            <a:extLst>
              <a:ext uri="{FF2B5EF4-FFF2-40B4-BE49-F238E27FC236}">
                <a16:creationId xmlns:a16="http://schemas.microsoft.com/office/drawing/2014/main" id="{96B2F53E-4897-4353-810B-AAF03F7B4811}"/>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6957145" y="4547683"/>
            <a:ext cx="985018" cy="162850"/>
          </a:xfrm>
          <a:prstGeom prst="rect">
            <a:avLst/>
          </a:prstGeom>
        </p:spPr>
      </p:pic>
      <p:pic>
        <p:nvPicPr>
          <p:cNvPr id="109" name="Picture 2" descr="Image result for ups logo vector">
            <a:extLst>
              <a:ext uri="{FF2B5EF4-FFF2-40B4-BE49-F238E27FC236}">
                <a16:creationId xmlns:a16="http://schemas.microsoft.com/office/drawing/2014/main" id="{3465AB0E-EAB9-48A4-9CA0-AA63EE2F9A97}"/>
              </a:ext>
            </a:extLst>
          </p:cNvPr>
          <p:cNvPicPr>
            <a:picLocks noChangeAspect="1" noChangeArrowheads="1"/>
          </p:cNvPicPr>
          <p:nvPr/>
        </p:nvPicPr>
        <p:blipFill>
          <a:blip r:embed="rId2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4205" y="4372314"/>
            <a:ext cx="429348" cy="429348"/>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6" descr="Image result for snow leopard trust logo vector">
            <a:extLst>
              <a:ext uri="{FF2B5EF4-FFF2-40B4-BE49-F238E27FC236}">
                <a16:creationId xmlns:a16="http://schemas.microsoft.com/office/drawing/2014/main" id="{FAA3C0F9-275B-42C7-98CD-74DED3568663}"/>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2904317" y="2986202"/>
            <a:ext cx="534772" cy="53477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Image result for ignition ai logo">
            <a:extLst>
              <a:ext uri="{FF2B5EF4-FFF2-40B4-BE49-F238E27FC236}">
                <a16:creationId xmlns:a16="http://schemas.microsoft.com/office/drawing/2014/main" id="{B6CFC5FF-497A-4D48-8CF7-82F002851D8A}"/>
              </a:ext>
            </a:extLst>
          </p:cNvPr>
          <p:cNvPicPr>
            <a:picLocks noChangeAspect="1" noChangeArrowheads="1"/>
          </p:cNvPicPr>
          <p:nvPr/>
        </p:nvPicPr>
        <p:blipFill>
          <a:blip r:embed="rId2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040065" y="3009178"/>
            <a:ext cx="488820" cy="48882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0" descr="Image result for chavarri logo">
            <a:extLst>
              <a:ext uri="{FF2B5EF4-FFF2-40B4-BE49-F238E27FC236}">
                <a16:creationId xmlns:a16="http://schemas.microsoft.com/office/drawing/2014/main" id="{0A1ABF1C-27E8-4F67-9618-EDBBEF53F190}"/>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a:fillRect/>
          </a:stretch>
        </p:blipFill>
        <p:spPr bwMode="auto">
          <a:xfrm>
            <a:off x="9343835" y="4528745"/>
            <a:ext cx="916788" cy="210862"/>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8" descr="Image result for plexure logo">
            <a:extLst>
              <a:ext uri="{FF2B5EF4-FFF2-40B4-BE49-F238E27FC236}">
                <a16:creationId xmlns:a16="http://schemas.microsoft.com/office/drawing/2014/main" id="{615CAAE5-59FF-4AEC-98FB-15263471399D}"/>
              </a:ext>
            </a:extLst>
          </p:cNvPr>
          <p:cNvPicPr>
            <a:picLocks noChangeAspect="1" noChangeArrowheads="1"/>
          </p:cNvPicPr>
          <p:nvPr/>
        </p:nvPicPr>
        <p:blipFill rotWithShape="1">
          <a:blip r:embed="rId26" cstate="email">
            <a:extLst>
              <a:ext uri="{28A0092B-C50C-407E-A947-70E740481C1C}">
                <a14:useLocalDpi xmlns:a14="http://schemas.microsoft.com/office/drawing/2010/main"/>
              </a:ext>
            </a:extLst>
          </a:blip>
          <a:srcRect/>
          <a:stretch/>
        </p:blipFill>
        <p:spPr bwMode="auto">
          <a:xfrm>
            <a:off x="1561609" y="4375230"/>
            <a:ext cx="1101246" cy="34490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a:extLst>
              <a:ext uri="{FF2B5EF4-FFF2-40B4-BE49-F238E27FC236}">
                <a16:creationId xmlns:a16="http://schemas.microsoft.com/office/drawing/2014/main" id="{127DE598-4D8C-4658-B7B7-40A1EDD79AF4}"/>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4725052" y="5755402"/>
            <a:ext cx="763796" cy="231430"/>
          </a:xfrm>
          <a:prstGeom prst="rect">
            <a:avLst/>
          </a:prstGeom>
        </p:spPr>
      </p:pic>
      <p:pic>
        <p:nvPicPr>
          <p:cNvPr id="118" name="Picture 117">
            <a:extLst>
              <a:ext uri="{FF2B5EF4-FFF2-40B4-BE49-F238E27FC236}">
                <a16:creationId xmlns:a16="http://schemas.microsoft.com/office/drawing/2014/main" id="{67102D4D-AE4E-4FC4-B46F-D35AE5FF55DF}"/>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2125344" y="5790413"/>
            <a:ext cx="540734" cy="161408"/>
          </a:xfrm>
          <a:prstGeom prst="rect">
            <a:avLst/>
          </a:prstGeom>
        </p:spPr>
      </p:pic>
      <p:pic>
        <p:nvPicPr>
          <p:cNvPr id="119" name="Picture 118">
            <a:extLst>
              <a:ext uri="{FF2B5EF4-FFF2-40B4-BE49-F238E27FC236}">
                <a16:creationId xmlns:a16="http://schemas.microsoft.com/office/drawing/2014/main" id="{D2FE73CB-9F24-400D-B51F-729FEA1FEF8E}"/>
              </a:ext>
            </a:extLst>
          </p:cNvPr>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175841" y="5488230"/>
            <a:ext cx="1039448" cy="584692"/>
          </a:xfrm>
          <a:prstGeom prst="rect">
            <a:avLst/>
          </a:prstGeom>
        </p:spPr>
      </p:pic>
      <p:pic>
        <p:nvPicPr>
          <p:cNvPr id="120" name="Picture 119">
            <a:extLst>
              <a:ext uri="{FF2B5EF4-FFF2-40B4-BE49-F238E27FC236}">
                <a16:creationId xmlns:a16="http://schemas.microsoft.com/office/drawing/2014/main" id="{2B14634A-DFBF-48AC-913E-8C63E3E87698}"/>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5998611" y="5737188"/>
            <a:ext cx="788416" cy="267858"/>
          </a:xfrm>
          <a:prstGeom prst="rect">
            <a:avLst/>
          </a:prstGeom>
        </p:spPr>
      </p:pic>
      <p:pic>
        <p:nvPicPr>
          <p:cNvPr id="121" name="Picture 120">
            <a:extLst>
              <a:ext uri="{FF2B5EF4-FFF2-40B4-BE49-F238E27FC236}">
                <a16:creationId xmlns:a16="http://schemas.microsoft.com/office/drawing/2014/main" id="{FB264939-0BA2-4C0A-8CE5-CC1D13D612B8}"/>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9168183" y="5748794"/>
            <a:ext cx="870592" cy="244646"/>
          </a:xfrm>
          <a:prstGeom prst="rect">
            <a:avLst/>
          </a:prstGeom>
        </p:spPr>
      </p:pic>
      <p:pic>
        <p:nvPicPr>
          <p:cNvPr id="123" name="Picture 14" descr="Image result for farmers edge logo">
            <a:extLst>
              <a:ext uri="{FF2B5EF4-FFF2-40B4-BE49-F238E27FC236}">
                <a16:creationId xmlns:a16="http://schemas.microsoft.com/office/drawing/2014/main" id="{F55D637F-AA82-41C8-8BF9-DC8454BC4AB5}"/>
              </a:ext>
            </a:extLst>
          </p:cNvPr>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548539" y="5782631"/>
            <a:ext cx="992546" cy="17697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1E5B8CB-9057-4BA3-9E40-F3AB382439FC}"/>
              </a:ext>
            </a:extLst>
          </p:cNvPr>
          <p:cNvPicPr>
            <a:picLocks noChangeAspect="1"/>
          </p:cNvPicPr>
          <p:nvPr/>
        </p:nvPicPr>
        <p:blipFill rotWithShape="1">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640511" y="4221480"/>
            <a:ext cx="898578" cy="691384"/>
          </a:xfrm>
          <a:prstGeom prst="rect">
            <a:avLst/>
          </a:prstGeom>
        </p:spPr>
      </p:pic>
      <p:pic>
        <p:nvPicPr>
          <p:cNvPr id="1026" name="Picture 2" descr="Image result for Devon logo Png">
            <a:extLst>
              <a:ext uri="{FF2B5EF4-FFF2-40B4-BE49-F238E27FC236}">
                <a16:creationId xmlns:a16="http://schemas.microsoft.com/office/drawing/2014/main" id="{03EBCA2B-4CC9-4247-90AA-DCBD2ADFF2A4}"/>
              </a:ext>
            </a:extLst>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687377" y="5599519"/>
            <a:ext cx="928204" cy="4168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FA4BFF5-B025-44F4-8460-FEF9BE220A1C}"/>
              </a:ext>
            </a:extLst>
          </p:cNvPr>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7296790" y="5729110"/>
            <a:ext cx="1361630" cy="343812"/>
          </a:xfrm>
          <a:prstGeom prst="rect">
            <a:avLst/>
          </a:prstGeom>
        </p:spPr>
      </p:pic>
      <p:pic>
        <p:nvPicPr>
          <p:cNvPr id="1030" name="Picture 6" descr="Image result for royal dutch shell logo">
            <a:extLst>
              <a:ext uri="{FF2B5EF4-FFF2-40B4-BE49-F238E27FC236}">
                <a16:creationId xmlns:a16="http://schemas.microsoft.com/office/drawing/2014/main" id="{E74F196B-E9E9-4FA6-9ECC-5694261F6B2F}"/>
              </a:ext>
            </a:extLst>
          </p:cNvPr>
          <p:cNvPicPr>
            <a:picLocks noChangeAspect="1" noChangeArrowheads="1"/>
          </p:cNvPicPr>
          <p:nvPr/>
        </p:nvPicPr>
        <p:blipFill>
          <a:blip r:embed="rId36" cstate="email">
            <a:extLst>
              <a:ext uri="{28A0092B-C50C-407E-A947-70E740481C1C}">
                <a14:useLocalDpi xmlns:a14="http://schemas.microsoft.com/office/drawing/2010/main"/>
              </a:ext>
            </a:extLst>
          </a:blip>
          <a:srcRect/>
          <a:stretch>
            <a:fillRect/>
          </a:stretch>
        </p:blipFill>
        <p:spPr bwMode="auto">
          <a:xfrm>
            <a:off x="8360219" y="4358640"/>
            <a:ext cx="565560" cy="524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00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F96C3-5D64-47C0-B23B-194924E06B6E}"/>
              </a:ext>
            </a:extLst>
          </p:cNvPr>
          <p:cNvSpPr>
            <a:spLocks noGrp="1"/>
          </p:cNvSpPr>
          <p:nvPr>
            <p:ph type="title"/>
          </p:nvPr>
        </p:nvSpPr>
        <p:spPr/>
        <p:txBody>
          <a:bodyPr/>
          <a:lstStyle/>
          <a:p>
            <a:r>
              <a:rPr lang="en-US" sz="3600" b="1" spc="-50">
                <a:gradFill>
                  <a:gsLst>
                    <a:gs pos="1250">
                      <a:schemeClr val="tx1"/>
                    </a:gs>
                    <a:gs pos="100000">
                      <a:schemeClr val="tx1"/>
                    </a:gs>
                  </a:gsLst>
                  <a:lin ang="5400000" scaled="0"/>
                </a:gradFill>
              </a:rPr>
              <a:t>Rich partner network</a:t>
            </a:r>
          </a:p>
        </p:txBody>
      </p:sp>
      <p:sp>
        <p:nvSpPr>
          <p:cNvPr id="35" name="TextBox 34">
            <a:extLst>
              <a:ext uri="{FF2B5EF4-FFF2-40B4-BE49-F238E27FC236}">
                <a16:creationId xmlns:a16="http://schemas.microsoft.com/office/drawing/2014/main" id="{1A21A8D1-A0D1-4120-B995-F935FB64BD9E}"/>
              </a:ext>
            </a:extLst>
          </p:cNvPr>
          <p:cNvSpPr txBox="1"/>
          <p:nvPr/>
        </p:nvSpPr>
        <p:spPr>
          <a:xfrm>
            <a:off x="4847006" y="1639445"/>
            <a:ext cx="2460960" cy="489296"/>
          </a:xfrm>
          <a:prstGeom prst="rect">
            <a:avLst/>
          </a:prstGeom>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System integration</a:t>
            </a:r>
          </a:p>
        </p:txBody>
      </p:sp>
      <p:sp>
        <p:nvSpPr>
          <p:cNvPr id="36" name="TextBox 35">
            <a:extLst>
              <a:ext uri="{FF2B5EF4-FFF2-40B4-BE49-F238E27FC236}">
                <a16:creationId xmlns:a16="http://schemas.microsoft.com/office/drawing/2014/main" id="{F9AAB129-F235-4451-9810-1C750143237D}"/>
              </a:ext>
            </a:extLst>
          </p:cNvPr>
          <p:cNvSpPr txBox="1"/>
          <p:nvPr/>
        </p:nvSpPr>
        <p:spPr>
          <a:xfrm>
            <a:off x="664174" y="1639445"/>
            <a:ext cx="2460960" cy="489296"/>
          </a:xfrm>
          <a:prstGeom prst="rect">
            <a:avLst/>
          </a:prstGeom>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 integration</a:t>
            </a:r>
          </a:p>
        </p:txBody>
      </p:sp>
      <p:pic>
        <p:nvPicPr>
          <p:cNvPr id="38" name="Picture 37">
            <a:extLst>
              <a:ext uri="{FF2B5EF4-FFF2-40B4-BE49-F238E27FC236}">
                <a16:creationId xmlns:a16="http://schemas.microsoft.com/office/drawing/2014/main" id="{A017100F-9506-4F80-8B8F-12CC00813D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6392" y="2582252"/>
            <a:ext cx="1416524" cy="340064"/>
          </a:xfrm>
          <a:prstGeom prst="rect">
            <a:avLst/>
          </a:prstGeom>
        </p:spPr>
      </p:pic>
      <p:pic>
        <p:nvPicPr>
          <p:cNvPr id="39" name="Picture 38">
            <a:extLst>
              <a:ext uri="{FF2B5EF4-FFF2-40B4-BE49-F238E27FC236}">
                <a16:creationId xmlns:a16="http://schemas.microsoft.com/office/drawing/2014/main" id="{1385B0B0-2906-4A98-99C8-DD84C5FEF3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03949" y="3346626"/>
            <a:ext cx="981411" cy="236059"/>
          </a:xfrm>
          <a:prstGeom prst="rect">
            <a:avLst/>
          </a:prstGeom>
        </p:spPr>
      </p:pic>
      <p:pic>
        <p:nvPicPr>
          <p:cNvPr id="40" name="Picture 39">
            <a:extLst>
              <a:ext uri="{FF2B5EF4-FFF2-40B4-BE49-F238E27FC236}">
                <a16:creationId xmlns:a16="http://schemas.microsoft.com/office/drawing/2014/main" id="{BB112F56-34B5-4677-B4C2-4B078A0AF25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0444" y="4095844"/>
            <a:ext cx="1308421" cy="261033"/>
          </a:xfrm>
          <a:prstGeom prst="rect">
            <a:avLst/>
          </a:prstGeom>
        </p:spPr>
      </p:pic>
      <p:pic>
        <p:nvPicPr>
          <p:cNvPr id="41" name="Picture 40">
            <a:extLst>
              <a:ext uri="{FF2B5EF4-FFF2-40B4-BE49-F238E27FC236}">
                <a16:creationId xmlns:a16="http://schemas.microsoft.com/office/drawing/2014/main" id="{88392C09-7BF2-4F8C-8A3C-E4237F0EF88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17598" y="4774787"/>
            <a:ext cx="1154113" cy="280124"/>
          </a:xfrm>
          <a:prstGeom prst="rect">
            <a:avLst/>
          </a:prstGeom>
        </p:spPr>
      </p:pic>
      <p:pic>
        <p:nvPicPr>
          <p:cNvPr id="42" name="Picture 41">
            <a:extLst>
              <a:ext uri="{FF2B5EF4-FFF2-40B4-BE49-F238E27FC236}">
                <a16:creationId xmlns:a16="http://schemas.microsoft.com/office/drawing/2014/main" id="{D11CAC76-AF56-4BE8-ABDE-B28BF741096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077367" y="4764365"/>
            <a:ext cx="916095" cy="203259"/>
          </a:xfrm>
          <a:prstGeom prst="rect">
            <a:avLst/>
          </a:prstGeom>
        </p:spPr>
      </p:pic>
      <p:pic>
        <p:nvPicPr>
          <p:cNvPr id="43" name="Picture 42">
            <a:extLst>
              <a:ext uri="{FF2B5EF4-FFF2-40B4-BE49-F238E27FC236}">
                <a16:creationId xmlns:a16="http://schemas.microsoft.com/office/drawing/2014/main" id="{A8689A26-AC9A-4BFE-B035-C282578B669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21275" y="5262221"/>
            <a:ext cx="428278" cy="342137"/>
          </a:xfrm>
          <a:prstGeom prst="rect">
            <a:avLst/>
          </a:prstGeom>
        </p:spPr>
      </p:pic>
      <p:pic>
        <p:nvPicPr>
          <p:cNvPr id="44" name="Picture 43">
            <a:extLst>
              <a:ext uri="{FF2B5EF4-FFF2-40B4-BE49-F238E27FC236}">
                <a16:creationId xmlns:a16="http://schemas.microsoft.com/office/drawing/2014/main" id="{A7704781-4E1D-488A-99E6-5629CD81BC9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11613" y="4706001"/>
            <a:ext cx="684918" cy="319986"/>
          </a:xfrm>
          <a:prstGeom prst="rect">
            <a:avLst/>
          </a:prstGeom>
        </p:spPr>
      </p:pic>
      <p:pic>
        <p:nvPicPr>
          <p:cNvPr id="45" name="Picture 44">
            <a:extLst>
              <a:ext uri="{FF2B5EF4-FFF2-40B4-BE49-F238E27FC236}">
                <a16:creationId xmlns:a16="http://schemas.microsoft.com/office/drawing/2014/main" id="{375D8F9D-84C4-438E-A43B-174E142F797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722098" y="4067940"/>
            <a:ext cx="863948" cy="219131"/>
          </a:xfrm>
          <a:prstGeom prst="rect">
            <a:avLst/>
          </a:prstGeom>
        </p:spPr>
      </p:pic>
      <p:cxnSp>
        <p:nvCxnSpPr>
          <p:cNvPr id="46" name="Straight Connector 45">
            <a:extLst>
              <a:ext uri="{FF2B5EF4-FFF2-40B4-BE49-F238E27FC236}">
                <a16:creationId xmlns:a16="http://schemas.microsoft.com/office/drawing/2014/main" id="{0BDB4405-5172-4739-ACB6-72669E3C7299}"/>
              </a:ext>
            </a:extLst>
          </p:cNvPr>
          <p:cNvCxnSpPr/>
          <p:nvPr/>
        </p:nvCxnSpPr>
        <p:spPr>
          <a:xfrm>
            <a:off x="3278305" y="2415146"/>
            <a:ext cx="0" cy="3540055"/>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F24350E7-013F-4E0B-9FDC-9925A7F592F4}"/>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724289" y="3301915"/>
            <a:ext cx="859566" cy="227771"/>
          </a:xfrm>
          <a:prstGeom prst="rect">
            <a:avLst/>
          </a:prstGeom>
        </p:spPr>
      </p:pic>
      <p:pic>
        <p:nvPicPr>
          <p:cNvPr id="48" name="Picture 47">
            <a:extLst>
              <a:ext uri="{FF2B5EF4-FFF2-40B4-BE49-F238E27FC236}">
                <a16:creationId xmlns:a16="http://schemas.microsoft.com/office/drawing/2014/main" id="{E61CC729-2D8F-47A9-8AB6-EFB273C2C9F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018079" y="2568922"/>
            <a:ext cx="1034670" cy="269014"/>
          </a:xfrm>
          <a:prstGeom prst="rect">
            <a:avLst/>
          </a:prstGeom>
        </p:spPr>
      </p:pic>
      <p:pic>
        <p:nvPicPr>
          <p:cNvPr id="49" name="Picture 48">
            <a:extLst>
              <a:ext uri="{FF2B5EF4-FFF2-40B4-BE49-F238E27FC236}">
                <a16:creationId xmlns:a16="http://schemas.microsoft.com/office/drawing/2014/main" id="{2BD4434A-2384-4CE3-B09D-A2637105A0F8}"/>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070442" y="3288124"/>
            <a:ext cx="929944" cy="255353"/>
          </a:xfrm>
          <a:prstGeom prst="rect">
            <a:avLst/>
          </a:prstGeom>
        </p:spPr>
      </p:pic>
      <p:pic>
        <p:nvPicPr>
          <p:cNvPr id="50" name="Picture 49">
            <a:extLst>
              <a:ext uri="{FF2B5EF4-FFF2-40B4-BE49-F238E27FC236}">
                <a16:creationId xmlns:a16="http://schemas.microsoft.com/office/drawing/2014/main" id="{0FBC8CB4-004B-46A3-BAE5-AD16DBC8C1C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709592" y="2602810"/>
            <a:ext cx="888960" cy="201238"/>
          </a:xfrm>
          <a:prstGeom prst="rect">
            <a:avLst/>
          </a:prstGeom>
        </p:spPr>
      </p:pic>
      <p:pic>
        <p:nvPicPr>
          <p:cNvPr id="51" name="Picture 50">
            <a:extLst>
              <a:ext uri="{FF2B5EF4-FFF2-40B4-BE49-F238E27FC236}">
                <a16:creationId xmlns:a16="http://schemas.microsoft.com/office/drawing/2014/main" id="{5104797A-1D51-43FD-B801-C768CA317C5D}"/>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4036712" y="4024415"/>
            <a:ext cx="997405" cy="306180"/>
          </a:xfrm>
          <a:prstGeom prst="rect">
            <a:avLst/>
          </a:prstGeom>
        </p:spPr>
      </p:pic>
      <p:pic>
        <p:nvPicPr>
          <p:cNvPr id="52" name="Picture 51">
            <a:extLst>
              <a:ext uri="{FF2B5EF4-FFF2-40B4-BE49-F238E27FC236}">
                <a16:creationId xmlns:a16="http://schemas.microsoft.com/office/drawing/2014/main" id="{8C7DB7C8-6B79-4BB9-B6B1-C01C622F70A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5746528" y="5244931"/>
            <a:ext cx="815089" cy="341293"/>
          </a:xfrm>
          <a:prstGeom prst="rect">
            <a:avLst/>
          </a:prstGeom>
        </p:spPr>
      </p:pic>
      <p:pic>
        <p:nvPicPr>
          <p:cNvPr id="53" name="Picture 52">
            <a:extLst>
              <a:ext uri="{FF2B5EF4-FFF2-40B4-BE49-F238E27FC236}">
                <a16:creationId xmlns:a16="http://schemas.microsoft.com/office/drawing/2014/main" id="{70545D15-F152-41AF-92A5-83A7B7B85ABC}"/>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194754" y="2576910"/>
            <a:ext cx="881553" cy="253038"/>
          </a:xfrm>
          <a:prstGeom prst="rect">
            <a:avLst/>
          </a:prstGeom>
        </p:spPr>
      </p:pic>
      <p:pic>
        <p:nvPicPr>
          <p:cNvPr id="54" name="Picture 53">
            <a:extLst>
              <a:ext uri="{FF2B5EF4-FFF2-40B4-BE49-F238E27FC236}">
                <a16:creationId xmlns:a16="http://schemas.microsoft.com/office/drawing/2014/main" id="{C5E03FF0-93A0-4CDC-B733-1F1711257A48}"/>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197366" y="3185997"/>
            <a:ext cx="876328" cy="459607"/>
          </a:xfrm>
          <a:prstGeom prst="rect">
            <a:avLst/>
          </a:prstGeom>
        </p:spPr>
      </p:pic>
      <p:pic>
        <p:nvPicPr>
          <p:cNvPr id="55" name="Picture 54">
            <a:extLst>
              <a:ext uri="{FF2B5EF4-FFF2-40B4-BE49-F238E27FC236}">
                <a16:creationId xmlns:a16="http://schemas.microsoft.com/office/drawing/2014/main" id="{76E790DC-0858-4E0E-A1C9-36BEF75B334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74669" y="4074118"/>
            <a:ext cx="721723" cy="206774"/>
          </a:xfrm>
          <a:prstGeom prst="rect">
            <a:avLst/>
          </a:prstGeom>
        </p:spPr>
      </p:pic>
      <p:pic>
        <p:nvPicPr>
          <p:cNvPr id="56" name="Picture 55">
            <a:extLst>
              <a:ext uri="{FF2B5EF4-FFF2-40B4-BE49-F238E27FC236}">
                <a16:creationId xmlns:a16="http://schemas.microsoft.com/office/drawing/2014/main" id="{F258A189-6EC0-43F7-AB1B-43B8770105EA}"/>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300833" y="4761132"/>
            <a:ext cx="669395" cy="209725"/>
          </a:xfrm>
          <a:prstGeom prst="rect">
            <a:avLst/>
          </a:prstGeom>
        </p:spPr>
      </p:pic>
      <p:sp>
        <p:nvSpPr>
          <p:cNvPr id="57" name="TextBox 56">
            <a:extLst>
              <a:ext uri="{FF2B5EF4-FFF2-40B4-BE49-F238E27FC236}">
                <a16:creationId xmlns:a16="http://schemas.microsoft.com/office/drawing/2014/main" id="{7149747B-D34A-4FEE-B1F8-538798D102BD}"/>
              </a:ext>
            </a:extLst>
          </p:cNvPr>
          <p:cNvSpPr txBox="1"/>
          <p:nvPr/>
        </p:nvSpPr>
        <p:spPr>
          <a:xfrm>
            <a:off x="9029838" y="1639445"/>
            <a:ext cx="2460960" cy="489296"/>
          </a:xfrm>
          <a:prstGeom prst="rect">
            <a:avLst/>
          </a:prstGeom>
        </p:spPr>
        <p:txBody>
          <a:bodyPr wrap="squar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BI and analytics</a:t>
            </a:r>
          </a:p>
        </p:txBody>
      </p:sp>
      <p:pic>
        <p:nvPicPr>
          <p:cNvPr id="58" name="Picture 57">
            <a:extLst>
              <a:ext uri="{FF2B5EF4-FFF2-40B4-BE49-F238E27FC236}">
                <a16:creationId xmlns:a16="http://schemas.microsoft.com/office/drawing/2014/main" id="{A1B58AD4-8E8D-44FB-A3A4-7D737EAA8EAD}"/>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9565425" y="2678792"/>
            <a:ext cx="1389786" cy="271708"/>
          </a:xfrm>
          <a:prstGeom prst="rect">
            <a:avLst/>
          </a:prstGeom>
        </p:spPr>
      </p:pic>
      <p:pic>
        <p:nvPicPr>
          <p:cNvPr id="59" name="Picture 58">
            <a:extLst>
              <a:ext uri="{FF2B5EF4-FFF2-40B4-BE49-F238E27FC236}">
                <a16:creationId xmlns:a16="http://schemas.microsoft.com/office/drawing/2014/main" id="{E634C4D5-D256-4781-852C-201E91F04D97}"/>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826400" y="5403850"/>
            <a:ext cx="867837" cy="245887"/>
          </a:xfrm>
          <a:prstGeom prst="rect">
            <a:avLst/>
          </a:prstGeom>
        </p:spPr>
      </p:pic>
      <p:pic>
        <p:nvPicPr>
          <p:cNvPr id="60" name="Picture 59">
            <a:extLst>
              <a:ext uri="{FF2B5EF4-FFF2-40B4-BE49-F238E27FC236}">
                <a16:creationId xmlns:a16="http://schemas.microsoft.com/office/drawing/2014/main" id="{091C6ACE-4C41-4FBF-8E5C-01605FBD310C}"/>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9875483" y="3408034"/>
            <a:ext cx="769670" cy="237966"/>
          </a:xfrm>
          <a:prstGeom prst="rect">
            <a:avLst/>
          </a:prstGeom>
        </p:spPr>
      </p:pic>
      <p:pic>
        <p:nvPicPr>
          <p:cNvPr id="61" name="Picture 60">
            <a:extLst>
              <a:ext uri="{FF2B5EF4-FFF2-40B4-BE49-F238E27FC236}">
                <a16:creationId xmlns:a16="http://schemas.microsoft.com/office/drawing/2014/main" id="{D8BA07AC-FACE-418C-AB84-5F54DC007677}"/>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552057" y="4173434"/>
            <a:ext cx="1416523" cy="230577"/>
          </a:xfrm>
          <a:prstGeom prst="rect">
            <a:avLst/>
          </a:prstGeom>
        </p:spPr>
      </p:pic>
      <p:pic>
        <p:nvPicPr>
          <p:cNvPr id="62" name="Picture 61">
            <a:extLst>
              <a:ext uri="{FF2B5EF4-FFF2-40B4-BE49-F238E27FC236}">
                <a16:creationId xmlns:a16="http://schemas.microsoft.com/office/drawing/2014/main" id="{C51CA082-9BE2-4E90-B8F1-78787258D6EA}"/>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9882935" y="4859182"/>
            <a:ext cx="754766" cy="236059"/>
          </a:xfrm>
          <a:prstGeom prst="rect">
            <a:avLst/>
          </a:prstGeom>
        </p:spPr>
      </p:pic>
      <p:cxnSp>
        <p:nvCxnSpPr>
          <p:cNvPr id="63" name="Straight Connector 62">
            <a:extLst>
              <a:ext uri="{FF2B5EF4-FFF2-40B4-BE49-F238E27FC236}">
                <a16:creationId xmlns:a16="http://schemas.microsoft.com/office/drawing/2014/main" id="{21BD2AD8-4E84-4996-B4AB-58AF189FF518}"/>
              </a:ext>
            </a:extLst>
          </p:cNvPr>
          <p:cNvCxnSpPr/>
          <p:nvPr/>
        </p:nvCxnSpPr>
        <p:spPr>
          <a:xfrm>
            <a:off x="8822603" y="2477508"/>
            <a:ext cx="0" cy="3540055"/>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6086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computer screen&#10;&#10;Description generated with high confidence">
            <a:extLst>
              <a:ext uri="{FF2B5EF4-FFF2-40B4-BE49-F238E27FC236}">
                <a16:creationId xmlns:a16="http://schemas.microsoft.com/office/drawing/2014/main" id="{1F437F19-58E1-433A-ACE5-B80FDA7642A9}"/>
              </a:ext>
            </a:extLst>
          </p:cNvPr>
          <p:cNvPicPr>
            <a:picLocks noChangeAspect="1"/>
          </p:cNvPicPr>
          <p:nvPr/>
        </p:nvPicPr>
        <p:blipFill>
          <a:blip r:embed="rId3">
            <a:extLst>
              <a:ext uri="{28A0092B-C50C-407E-A947-70E740481C1C}">
                <a14:useLocalDpi xmlns:a14="http://schemas.microsoft.com/office/drawing/2010/main" val="0"/>
              </a:ext>
            </a:extLst>
          </a:blip>
          <a:srcRect l="1252" t="8791" r="1252" b="8791"/>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Rectangle 1">
            <a:extLst>
              <a:ext uri="{FF2B5EF4-FFF2-40B4-BE49-F238E27FC236}">
                <a16:creationId xmlns:a16="http://schemas.microsoft.com/office/drawing/2014/main" id="{FB45DF11-3245-4619-B500-0D6DCA7C6834}"/>
              </a:ext>
            </a:extLst>
          </p:cNvPr>
          <p:cNvSpPr/>
          <p:nvPr/>
        </p:nvSpPr>
        <p:spPr bwMode="auto">
          <a:xfrm>
            <a:off x="0" y="0"/>
            <a:ext cx="12192000" cy="6858000"/>
          </a:xfrm>
          <a:prstGeom prst="rect">
            <a:avLst/>
          </a:prstGeom>
          <a:gradFill>
            <a:gsLst>
              <a:gs pos="60000">
                <a:schemeClr val="tx1">
                  <a:lumMod val="0"/>
                  <a:alpha val="60000"/>
                </a:schemeClr>
              </a:gs>
              <a:gs pos="0">
                <a:schemeClr val="tx1">
                  <a:lumMod val="0"/>
                </a:schemeClr>
              </a:gs>
              <a:gs pos="100000">
                <a:schemeClr val="accent1">
                  <a:alpha val="73000"/>
                  <a:lumMod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IN" err="1"/>
          </a:p>
        </p:txBody>
      </p:sp>
      <p:pic>
        <p:nvPicPr>
          <p:cNvPr id="6" name="Picture 5">
            <a:extLst>
              <a:ext uri="{FF2B5EF4-FFF2-40B4-BE49-F238E27FC236}">
                <a16:creationId xmlns:a16="http://schemas.microsoft.com/office/drawing/2014/main" id="{FA0FCC68-4A5F-49A3-B6E8-B30187B417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8" name="TextBox 7">
            <a:extLst>
              <a:ext uri="{FF2B5EF4-FFF2-40B4-BE49-F238E27FC236}">
                <a16:creationId xmlns:a16="http://schemas.microsoft.com/office/drawing/2014/main" id="{57D36514-F115-41A5-AF2C-C3F1AD7E48BF}"/>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665533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A116A1E-32B2-4BC1-8406-B59291F12F14}"/>
              </a:ext>
            </a:extLst>
          </p:cNvPr>
          <p:cNvSpPr/>
          <p:nvPr/>
        </p:nvSpPr>
        <p:spPr bwMode="auto">
          <a:xfrm>
            <a:off x="6936460" y="5579141"/>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842DDAF9-E74E-49B9-A586-DA11128EEDFB}"/>
              </a:ext>
            </a:extLst>
          </p:cNvPr>
          <p:cNvSpPr/>
          <p:nvPr/>
        </p:nvSpPr>
        <p:spPr bwMode="auto">
          <a:xfrm>
            <a:off x="6930982" y="4519198"/>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89DACD66-9ABE-4D02-A164-A71D29E9DD5D}"/>
              </a:ext>
            </a:extLst>
          </p:cNvPr>
          <p:cNvSpPr/>
          <p:nvPr/>
        </p:nvSpPr>
        <p:spPr bwMode="auto">
          <a:xfrm>
            <a:off x="494503" y="1493313"/>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Sophisticated pretrained 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simplify solution development</a:t>
            </a:r>
          </a:p>
        </p:txBody>
      </p:sp>
      <p:sp>
        <p:nvSpPr>
          <p:cNvPr id="110" name="Rectangle 109">
            <a:extLst>
              <a:ext uri="{FF2B5EF4-FFF2-40B4-BE49-F238E27FC236}">
                <a16:creationId xmlns:a16="http://schemas.microsoft.com/office/drawing/2014/main" id="{51D4DFB8-7066-410C-A7C1-9D4509F3DE1F}"/>
              </a:ext>
            </a:extLst>
          </p:cNvPr>
          <p:cNvSpPr/>
          <p:nvPr/>
        </p:nvSpPr>
        <p:spPr bwMode="auto">
          <a:xfrm>
            <a:off x="6917724" y="1493313"/>
            <a:ext cx="4748269"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7145ECC-C1EB-4947-8C9B-915FA53B745F}"/>
              </a:ext>
            </a:extLst>
          </p:cNvPr>
          <p:cNvSpPr/>
          <p:nvPr/>
        </p:nvSpPr>
        <p:spPr bwMode="auto">
          <a:xfrm>
            <a:off x="6936460" y="3507419"/>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6C2FE25F-0D1E-47CC-89DE-4A1BA97D9C4F}"/>
              </a:ext>
            </a:extLst>
          </p:cNvPr>
          <p:cNvGrpSpPr/>
          <p:nvPr/>
        </p:nvGrpSpPr>
        <p:grpSpPr>
          <a:xfrm>
            <a:off x="7255867" y="3592619"/>
            <a:ext cx="1020340" cy="674992"/>
            <a:chOff x="7286594" y="4073701"/>
            <a:chExt cx="1070924" cy="841034"/>
          </a:xfrm>
        </p:grpSpPr>
        <p:grpSp>
          <p:nvGrpSpPr>
            <p:cNvPr id="208" name="Group 207">
              <a:extLst>
                <a:ext uri="{FF2B5EF4-FFF2-40B4-BE49-F238E27FC236}">
                  <a16:creationId xmlns:a16="http://schemas.microsoft.com/office/drawing/2014/main" id="{19E15380-1225-4AF2-A727-E6F431CFE846}"/>
                </a:ext>
              </a:extLst>
            </p:cNvPr>
            <p:cNvGrpSpPr/>
            <p:nvPr/>
          </p:nvGrpSpPr>
          <p:grpSpPr>
            <a:xfrm>
              <a:off x="7605655" y="4073701"/>
              <a:ext cx="432803" cy="480989"/>
              <a:chOff x="2378131" y="1581496"/>
              <a:chExt cx="552649" cy="614178"/>
            </a:xfrm>
            <a:solidFill>
              <a:schemeClr val="bg1"/>
            </a:solidFill>
          </p:grpSpPr>
          <p:sp>
            <p:nvSpPr>
              <p:cNvPr id="209" name="Freeform: Shape 208">
                <a:extLst>
                  <a:ext uri="{FF2B5EF4-FFF2-40B4-BE49-F238E27FC236}">
                    <a16:creationId xmlns:a16="http://schemas.microsoft.com/office/drawing/2014/main" id="{793B8DC6-6D82-4EA1-A0C2-EF6979FE8526}"/>
                  </a:ext>
                </a:extLst>
              </p:cNvPr>
              <p:cNvSpPr/>
              <p:nvPr/>
            </p:nvSpPr>
            <p:spPr>
              <a:xfrm>
                <a:off x="2379057" y="1581496"/>
                <a:ext cx="551723" cy="311303"/>
              </a:xfrm>
              <a:custGeom>
                <a:avLst/>
                <a:gdLst>
                  <a:gd name="connsiteX0" fmla="*/ 52815 w 278466"/>
                  <a:gd name="connsiteY0" fmla="*/ 107833 h 157123"/>
                  <a:gd name="connsiteX1" fmla="*/ 108042 w 278466"/>
                  <a:gd name="connsiteY1" fmla="*/ 139569 h 157123"/>
                  <a:gd name="connsiteX2" fmla="*/ 139156 w 278466"/>
                  <a:gd name="connsiteY2" fmla="*/ 156526 h 157123"/>
                  <a:gd name="connsiteX3" fmla="*/ 171203 w 278466"/>
                  <a:gd name="connsiteY3" fmla="*/ 139413 h 157123"/>
                  <a:gd name="connsiteX4" fmla="*/ 217406 w 278466"/>
                  <a:gd name="connsiteY4" fmla="*/ 113278 h 157123"/>
                  <a:gd name="connsiteX5" fmla="*/ 271699 w 278466"/>
                  <a:gd name="connsiteY5" fmla="*/ 82009 h 157123"/>
                  <a:gd name="connsiteX6" fmla="*/ 277922 w 278466"/>
                  <a:gd name="connsiteY6" fmla="*/ 79519 h 157123"/>
                  <a:gd name="connsiteX7" fmla="*/ 275122 w 278466"/>
                  <a:gd name="connsiteY7" fmla="*/ 77186 h 157123"/>
                  <a:gd name="connsiteX8" fmla="*/ 196560 w 278466"/>
                  <a:gd name="connsiteY8" fmla="*/ 32382 h 157123"/>
                  <a:gd name="connsiteX9" fmla="*/ 144289 w 278466"/>
                  <a:gd name="connsiteY9" fmla="*/ 2825 h 157123"/>
                  <a:gd name="connsiteX10" fmla="*/ 134489 w 278466"/>
                  <a:gd name="connsiteY10" fmla="*/ 2669 h 157123"/>
                  <a:gd name="connsiteX11" fmla="*/ 71483 w 278466"/>
                  <a:gd name="connsiteY11" fmla="*/ 38605 h 157123"/>
                  <a:gd name="connsiteX12" fmla="*/ 5056 w 278466"/>
                  <a:gd name="connsiteY12" fmla="*/ 76097 h 157123"/>
                  <a:gd name="connsiteX13" fmla="*/ 1167 w 278466"/>
                  <a:gd name="connsiteY13" fmla="*/ 79364 h 157123"/>
                  <a:gd name="connsiteX14" fmla="*/ 21546 w 278466"/>
                  <a:gd name="connsiteY14" fmla="*/ 90098 h 157123"/>
                  <a:gd name="connsiteX15" fmla="*/ 33680 w 278466"/>
                  <a:gd name="connsiteY15" fmla="*/ 96787 h 157123"/>
                  <a:gd name="connsiteX16" fmla="*/ 52815 w 278466"/>
                  <a:gd name="connsiteY16" fmla="*/ 107833 h 15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8466" h="157123">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9C452CEE-D576-466E-A44E-AD039F664C31}"/>
                  </a:ext>
                </a:extLst>
              </p:cNvPr>
              <p:cNvSpPr/>
              <p:nvPr/>
            </p:nvSpPr>
            <p:spPr>
              <a:xfrm>
                <a:off x="2378440" y="1887144"/>
                <a:ext cx="551723" cy="209589"/>
              </a:xfrm>
              <a:custGeom>
                <a:avLst/>
                <a:gdLst>
                  <a:gd name="connsiteX0" fmla="*/ 113331 w 278466"/>
                  <a:gd name="connsiteY0" fmla="*/ 91241 h 105786"/>
                  <a:gd name="connsiteX1" fmla="*/ 139467 w 278466"/>
                  <a:gd name="connsiteY1" fmla="*/ 105864 h 105786"/>
                  <a:gd name="connsiteX2" fmla="*/ 203716 w 278466"/>
                  <a:gd name="connsiteY2" fmla="*/ 69928 h 105786"/>
                  <a:gd name="connsiteX3" fmla="*/ 256454 w 278466"/>
                  <a:gd name="connsiteY3" fmla="*/ 40525 h 105786"/>
                  <a:gd name="connsiteX4" fmla="*/ 277767 w 278466"/>
                  <a:gd name="connsiteY4" fmla="*/ 27769 h 105786"/>
                  <a:gd name="connsiteX5" fmla="*/ 273877 w 278466"/>
                  <a:gd name="connsiteY5" fmla="*/ 24969 h 105786"/>
                  <a:gd name="connsiteX6" fmla="*/ 231407 w 278466"/>
                  <a:gd name="connsiteY6" fmla="*/ 1167 h 105786"/>
                  <a:gd name="connsiteX7" fmla="*/ 195316 w 278466"/>
                  <a:gd name="connsiteY7" fmla="*/ 20924 h 105786"/>
                  <a:gd name="connsiteX8" fmla="*/ 143511 w 278466"/>
                  <a:gd name="connsiteY8" fmla="*/ 50948 h 105786"/>
                  <a:gd name="connsiteX9" fmla="*/ 142578 w 278466"/>
                  <a:gd name="connsiteY9" fmla="*/ 51415 h 105786"/>
                  <a:gd name="connsiteX10" fmla="*/ 139467 w 278466"/>
                  <a:gd name="connsiteY10" fmla="*/ 52504 h 105786"/>
                  <a:gd name="connsiteX11" fmla="*/ 98552 w 278466"/>
                  <a:gd name="connsiteY11" fmla="*/ 29169 h 105786"/>
                  <a:gd name="connsiteX12" fmla="*/ 50482 w 278466"/>
                  <a:gd name="connsiteY12" fmla="*/ 2256 h 105786"/>
                  <a:gd name="connsiteX13" fmla="*/ 47682 w 278466"/>
                  <a:gd name="connsiteY13" fmla="*/ 1322 h 105786"/>
                  <a:gd name="connsiteX14" fmla="*/ 4123 w 278466"/>
                  <a:gd name="connsiteY14" fmla="*/ 25746 h 105786"/>
                  <a:gd name="connsiteX15" fmla="*/ 1167 w 278466"/>
                  <a:gd name="connsiteY15" fmla="*/ 28080 h 105786"/>
                  <a:gd name="connsiteX16" fmla="*/ 29947 w 278466"/>
                  <a:gd name="connsiteY16" fmla="*/ 45037 h 105786"/>
                  <a:gd name="connsiteX17" fmla="*/ 59194 w 278466"/>
                  <a:gd name="connsiteY17" fmla="*/ 61216 h 105786"/>
                  <a:gd name="connsiteX18" fmla="*/ 113331 w 278466"/>
                  <a:gd name="connsiteY18" fmla="*/ 91241 h 105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466" h="105786">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11600D6-A904-45E4-B504-876B7732A86C}"/>
                  </a:ext>
                </a:extLst>
              </p:cNvPr>
              <p:cNvSpPr/>
              <p:nvPr/>
            </p:nvSpPr>
            <p:spPr>
              <a:xfrm>
                <a:off x="2652763" y="1939850"/>
                <a:ext cx="277403" cy="255822"/>
              </a:xfrm>
              <a:custGeom>
                <a:avLst/>
                <a:gdLst>
                  <a:gd name="connsiteX0" fmla="*/ 139933 w 140011"/>
                  <a:gd name="connsiteY0" fmla="*/ 26680 h 129121"/>
                  <a:gd name="connsiteX1" fmla="*/ 139467 w 140011"/>
                  <a:gd name="connsiteY1" fmla="*/ 1167 h 129121"/>
                  <a:gd name="connsiteX2" fmla="*/ 118154 w 140011"/>
                  <a:gd name="connsiteY2" fmla="*/ 13923 h 129121"/>
                  <a:gd name="connsiteX3" fmla="*/ 65416 w 140011"/>
                  <a:gd name="connsiteY3" fmla="*/ 43326 h 129121"/>
                  <a:gd name="connsiteX4" fmla="*/ 1167 w 140011"/>
                  <a:gd name="connsiteY4" fmla="*/ 79262 h 129121"/>
                  <a:gd name="connsiteX5" fmla="*/ 1167 w 140011"/>
                  <a:gd name="connsiteY5" fmla="*/ 129044 h 129121"/>
                  <a:gd name="connsiteX6" fmla="*/ 5989 w 140011"/>
                  <a:gd name="connsiteY6" fmla="*/ 127021 h 129121"/>
                  <a:gd name="connsiteX7" fmla="*/ 96374 w 140011"/>
                  <a:gd name="connsiteY7" fmla="*/ 75684 h 129121"/>
                  <a:gd name="connsiteX8" fmla="*/ 136666 w 140011"/>
                  <a:gd name="connsiteY8" fmla="*/ 53126 h 129121"/>
                  <a:gd name="connsiteX9" fmla="*/ 140245 w 140011"/>
                  <a:gd name="connsiteY9" fmla="*/ 47059 h 129121"/>
                  <a:gd name="connsiteX10" fmla="*/ 139933 w 140011"/>
                  <a:gd name="connsiteY10" fmla="*/ 26680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C0DE9EA-80B1-4EF5-AFF2-9D574A5070AB}"/>
                  </a:ext>
                </a:extLst>
              </p:cNvPr>
              <p:cNvSpPr/>
              <p:nvPr/>
            </p:nvSpPr>
            <p:spPr>
              <a:xfrm>
                <a:off x="2652149" y="1736427"/>
                <a:ext cx="277403" cy="255822"/>
              </a:xfrm>
              <a:custGeom>
                <a:avLst/>
                <a:gdLst>
                  <a:gd name="connsiteX0" fmla="*/ 79417 w 140011"/>
                  <a:gd name="connsiteY0" fmla="*/ 35081 h 129121"/>
                  <a:gd name="connsiteX1" fmla="*/ 33214 w 140011"/>
                  <a:gd name="connsiteY1" fmla="*/ 61216 h 129121"/>
                  <a:gd name="connsiteX2" fmla="*/ 1167 w 140011"/>
                  <a:gd name="connsiteY2" fmla="*/ 78328 h 129121"/>
                  <a:gd name="connsiteX3" fmla="*/ 1167 w 140011"/>
                  <a:gd name="connsiteY3" fmla="*/ 128577 h 129121"/>
                  <a:gd name="connsiteX4" fmla="*/ 4278 w 140011"/>
                  <a:gd name="connsiteY4" fmla="*/ 127488 h 129121"/>
                  <a:gd name="connsiteX5" fmla="*/ 5212 w 140011"/>
                  <a:gd name="connsiteY5" fmla="*/ 127021 h 129121"/>
                  <a:gd name="connsiteX6" fmla="*/ 57016 w 140011"/>
                  <a:gd name="connsiteY6" fmla="*/ 96997 h 129121"/>
                  <a:gd name="connsiteX7" fmla="*/ 93107 w 140011"/>
                  <a:gd name="connsiteY7" fmla="*/ 77239 h 129121"/>
                  <a:gd name="connsiteX8" fmla="*/ 95752 w 140011"/>
                  <a:gd name="connsiteY8" fmla="*/ 75373 h 129121"/>
                  <a:gd name="connsiteX9" fmla="*/ 136355 w 140011"/>
                  <a:gd name="connsiteY9" fmla="*/ 52504 h 129121"/>
                  <a:gd name="connsiteX10" fmla="*/ 140089 w 140011"/>
                  <a:gd name="connsiteY10" fmla="*/ 47993 h 129121"/>
                  <a:gd name="connsiteX11" fmla="*/ 139778 w 140011"/>
                  <a:gd name="connsiteY11" fmla="*/ 1167 h 129121"/>
                  <a:gd name="connsiteX12" fmla="*/ 133555 w 140011"/>
                  <a:gd name="connsiteY12" fmla="*/ 3656 h 129121"/>
                  <a:gd name="connsiteX13" fmla="*/ 79417 w 140011"/>
                  <a:gd name="connsiteY13" fmla="*/ 35081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2317E818-6424-44AA-BC7D-1CCD331EBAED}"/>
                  </a:ext>
                </a:extLst>
              </p:cNvPr>
              <p:cNvSpPr/>
              <p:nvPr/>
            </p:nvSpPr>
            <p:spPr>
              <a:xfrm>
                <a:off x="2378135" y="1939852"/>
                <a:ext cx="277403" cy="255822"/>
              </a:xfrm>
              <a:custGeom>
                <a:avLst/>
                <a:gdLst>
                  <a:gd name="connsiteX0" fmla="*/ 113487 w 140011"/>
                  <a:gd name="connsiteY0" fmla="*/ 64638 h 129121"/>
                  <a:gd name="connsiteX1" fmla="*/ 59505 w 140011"/>
                  <a:gd name="connsiteY1" fmla="*/ 34303 h 129121"/>
                  <a:gd name="connsiteX2" fmla="*/ 30258 w 140011"/>
                  <a:gd name="connsiteY2" fmla="*/ 18124 h 129121"/>
                  <a:gd name="connsiteX3" fmla="*/ 1478 w 140011"/>
                  <a:gd name="connsiteY3" fmla="*/ 1167 h 129121"/>
                  <a:gd name="connsiteX4" fmla="*/ 1167 w 140011"/>
                  <a:gd name="connsiteY4" fmla="*/ 47993 h 129121"/>
                  <a:gd name="connsiteX5" fmla="*/ 4123 w 140011"/>
                  <a:gd name="connsiteY5" fmla="*/ 52504 h 129121"/>
                  <a:gd name="connsiteX6" fmla="*/ 56082 w 140011"/>
                  <a:gd name="connsiteY6" fmla="*/ 82218 h 129121"/>
                  <a:gd name="connsiteX7" fmla="*/ 117843 w 140011"/>
                  <a:gd name="connsiteY7" fmla="*/ 117065 h 129121"/>
                  <a:gd name="connsiteX8" fmla="*/ 139467 w 140011"/>
                  <a:gd name="connsiteY8" fmla="*/ 128888 h 129121"/>
                  <a:gd name="connsiteX9" fmla="*/ 139467 w 140011"/>
                  <a:gd name="connsiteY9" fmla="*/ 79106 h 129121"/>
                  <a:gd name="connsiteX10" fmla="*/ 113487 w 140011"/>
                  <a:gd name="connsiteY10" fmla="*/ 64638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11" h="129121">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625886E1-88D4-4A9A-A607-05EE39E4C21F}"/>
                  </a:ext>
                </a:extLst>
              </p:cNvPr>
              <p:cNvSpPr/>
              <p:nvPr/>
            </p:nvSpPr>
            <p:spPr>
              <a:xfrm>
                <a:off x="2378131" y="1736733"/>
                <a:ext cx="277403" cy="255822"/>
              </a:xfrm>
              <a:custGeom>
                <a:avLst/>
                <a:gdLst>
                  <a:gd name="connsiteX0" fmla="*/ 98708 w 140011"/>
                  <a:gd name="connsiteY0" fmla="*/ 105086 h 129121"/>
                  <a:gd name="connsiteX1" fmla="*/ 139622 w 140011"/>
                  <a:gd name="connsiteY1" fmla="*/ 128421 h 129121"/>
                  <a:gd name="connsiteX2" fmla="*/ 139622 w 140011"/>
                  <a:gd name="connsiteY2" fmla="*/ 78173 h 129121"/>
                  <a:gd name="connsiteX3" fmla="*/ 108509 w 140011"/>
                  <a:gd name="connsiteY3" fmla="*/ 61216 h 129121"/>
                  <a:gd name="connsiteX4" fmla="*/ 53126 w 140011"/>
                  <a:gd name="connsiteY4" fmla="*/ 29480 h 129121"/>
                  <a:gd name="connsiteX5" fmla="*/ 33836 w 140011"/>
                  <a:gd name="connsiteY5" fmla="*/ 18590 h 129121"/>
                  <a:gd name="connsiteX6" fmla="*/ 21702 w 140011"/>
                  <a:gd name="connsiteY6" fmla="*/ 11901 h 129121"/>
                  <a:gd name="connsiteX7" fmla="*/ 1322 w 140011"/>
                  <a:gd name="connsiteY7" fmla="*/ 1167 h 129121"/>
                  <a:gd name="connsiteX8" fmla="*/ 1167 w 140011"/>
                  <a:gd name="connsiteY8" fmla="*/ 46593 h 129121"/>
                  <a:gd name="connsiteX9" fmla="*/ 4900 w 140011"/>
                  <a:gd name="connsiteY9" fmla="*/ 52660 h 129121"/>
                  <a:gd name="connsiteX10" fmla="*/ 36325 w 140011"/>
                  <a:gd name="connsiteY10" fmla="*/ 70239 h 129121"/>
                  <a:gd name="connsiteX11" fmla="*/ 47993 w 140011"/>
                  <a:gd name="connsiteY11" fmla="*/ 77395 h 129121"/>
                  <a:gd name="connsiteX12" fmla="*/ 50793 w 140011"/>
                  <a:gd name="connsiteY12" fmla="*/ 78328 h 129121"/>
                  <a:gd name="connsiteX13" fmla="*/ 98708 w 140011"/>
                  <a:gd name="connsiteY13" fmla="*/ 105086 h 12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011" h="129121">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grpFill/>
              <a:ln w="9525"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3200" b="0" i="0" u="none" strike="noStrike" kern="0" cap="none" spc="0" normalizeH="0" baseline="0" noProof="0">
                  <a:ln>
                    <a:noFill/>
                  </a:ln>
                  <a:solidFill>
                    <a:srgbClr val="50505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713F8B66-6A31-4BB7-B9BF-3877C29F33C0}"/>
                </a:ext>
              </a:extLst>
            </p:cNvPr>
            <p:cNvSpPr txBox="1"/>
            <p:nvPr/>
          </p:nvSpPr>
          <p:spPr>
            <a:xfrm>
              <a:off x="7286594" y="4573103"/>
              <a:ext cx="1070924"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Databricks</a:t>
              </a:r>
            </a:p>
          </p:txBody>
        </p:sp>
      </p:grpSp>
      <p:grpSp>
        <p:nvGrpSpPr>
          <p:cNvPr id="227" name="Group 226">
            <a:extLst>
              <a:ext uri="{FF2B5EF4-FFF2-40B4-BE49-F238E27FC236}">
                <a16:creationId xmlns:a16="http://schemas.microsoft.com/office/drawing/2014/main" id="{1E5AEEE1-F618-44C3-8538-70453CB407BF}"/>
              </a:ext>
            </a:extLst>
          </p:cNvPr>
          <p:cNvGrpSpPr/>
          <p:nvPr/>
        </p:nvGrpSpPr>
        <p:grpSpPr>
          <a:xfrm>
            <a:off x="7567549" y="4588897"/>
            <a:ext cx="694190" cy="686871"/>
            <a:chOff x="7627142" y="2130188"/>
            <a:chExt cx="2275048" cy="2275044"/>
          </a:xfrm>
        </p:grpSpPr>
        <p:grpSp>
          <p:nvGrpSpPr>
            <p:cNvPr id="228" name="Group 227">
              <a:extLst>
                <a:ext uri="{FF2B5EF4-FFF2-40B4-BE49-F238E27FC236}">
                  <a16:creationId xmlns:a16="http://schemas.microsoft.com/office/drawing/2014/main" id="{0D59D885-AF0C-4242-A9B5-4997BFC570E2}"/>
                </a:ext>
              </a:extLst>
            </p:cNvPr>
            <p:cNvGrpSpPr/>
            <p:nvPr/>
          </p:nvGrpSpPr>
          <p:grpSpPr>
            <a:xfrm>
              <a:off x="7627142" y="2130188"/>
              <a:ext cx="2275048" cy="2275044"/>
              <a:chOff x="7675552" y="2178598"/>
              <a:chExt cx="2178228" cy="2178224"/>
            </a:xfrm>
          </p:grpSpPr>
          <p:sp>
            <p:nvSpPr>
              <p:cNvPr id="230" name="Freeform 13">
                <a:extLst>
                  <a:ext uri="{FF2B5EF4-FFF2-40B4-BE49-F238E27FC236}">
                    <a16:creationId xmlns:a16="http://schemas.microsoft.com/office/drawing/2014/main" id="{8758797B-4C94-455C-8D4E-D2B090224B8A}"/>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31" name="Freeform 14">
                <a:extLst>
                  <a:ext uri="{FF2B5EF4-FFF2-40B4-BE49-F238E27FC236}">
                    <a16:creationId xmlns:a16="http://schemas.microsoft.com/office/drawing/2014/main" id="{729B0B97-0828-413A-BEA6-CC7BF943207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229" name="TextBox 228">
              <a:extLst>
                <a:ext uri="{FF2B5EF4-FFF2-40B4-BE49-F238E27FC236}">
                  <a16:creationId xmlns:a16="http://schemas.microsoft.com/office/drawing/2014/main" id="{818A106E-81D0-40C7-A35D-FBBCA550B57A}"/>
                </a:ext>
              </a:extLst>
            </p:cNvPr>
            <p:cNvSpPr txBox="1"/>
            <p:nvPr/>
          </p:nvSpPr>
          <p:spPr>
            <a:xfrm>
              <a:off x="7928385" y="3036879"/>
              <a:ext cx="1672558"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CPU</a:t>
              </a:r>
            </a:p>
          </p:txBody>
        </p:sp>
      </p:grpSp>
      <p:grpSp>
        <p:nvGrpSpPr>
          <p:cNvPr id="232" name="Group 231">
            <a:extLst>
              <a:ext uri="{FF2B5EF4-FFF2-40B4-BE49-F238E27FC236}">
                <a16:creationId xmlns:a16="http://schemas.microsoft.com/office/drawing/2014/main" id="{ED619EFD-8604-4332-901D-C28322A46F2E}"/>
              </a:ext>
            </a:extLst>
          </p:cNvPr>
          <p:cNvGrpSpPr/>
          <p:nvPr/>
        </p:nvGrpSpPr>
        <p:grpSpPr>
          <a:xfrm>
            <a:off x="9087964" y="4597660"/>
            <a:ext cx="694190" cy="686871"/>
            <a:chOff x="7627142" y="2130188"/>
            <a:chExt cx="2275048" cy="2275044"/>
          </a:xfrm>
        </p:grpSpPr>
        <p:grpSp>
          <p:nvGrpSpPr>
            <p:cNvPr id="233" name="Group 232">
              <a:extLst>
                <a:ext uri="{FF2B5EF4-FFF2-40B4-BE49-F238E27FC236}">
                  <a16:creationId xmlns:a16="http://schemas.microsoft.com/office/drawing/2014/main" id="{FA1FB855-35EF-4457-98F5-6EA1D176BACF}"/>
                </a:ext>
              </a:extLst>
            </p:cNvPr>
            <p:cNvGrpSpPr/>
            <p:nvPr/>
          </p:nvGrpSpPr>
          <p:grpSpPr>
            <a:xfrm>
              <a:off x="7627142" y="2130188"/>
              <a:ext cx="2275048" cy="2275044"/>
              <a:chOff x="7675552" y="2178598"/>
              <a:chExt cx="2178228" cy="2178224"/>
            </a:xfrm>
          </p:grpSpPr>
          <p:sp>
            <p:nvSpPr>
              <p:cNvPr id="235" name="Freeform 13">
                <a:extLst>
                  <a:ext uri="{FF2B5EF4-FFF2-40B4-BE49-F238E27FC236}">
                    <a16:creationId xmlns:a16="http://schemas.microsoft.com/office/drawing/2014/main" id="{C52539DD-C618-4430-9C3B-D0341126D565}"/>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36" name="Freeform 14">
                <a:extLst>
                  <a:ext uri="{FF2B5EF4-FFF2-40B4-BE49-F238E27FC236}">
                    <a16:creationId xmlns:a16="http://schemas.microsoft.com/office/drawing/2014/main" id="{FAC9AE7A-5A65-4B7B-8157-C86449EF427E}"/>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234" name="TextBox 233">
              <a:extLst>
                <a:ext uri="{FF2B5EF4-FFF2-40B4-BE49-F238E27FC236}">
                  <a16:creationId xmlns:a16="http://schemas.microsoft.com/office/drawing/2014/main" id="{C05CD3E0-2819-4E00-91A9-C836E411EA22}"/>
                </a:ext>
              </a:extLst>
            </p:cNvPr>
            <p:cNvSpPr txBox="1"/>
            <p:nvPr/>
          </p:nvSpPr>
          <p:spPr>
            <a:xfrm>
              <a:off x="7928385" y="3036879"/>
              <a:ext cx="1672558"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GPU</a:t>
              </a:r>
            </a:p>
          </p:txBody>
        </p:sp>
      </p:grpSp>
      <p:grpSp>
        <p:nvGrpSpPr>
          <p:cNvPr id="13" name="Group 12">
            <a:extLst>
              <a:ext uri="{FF2B5EF4-FFF2-40B4-BE49-F238E27FC236}">
                <a16:creationId xmlns:a16="http://schemas.microsoft.com/office/drawing/2014/main" id="{BB549F3E-0DEC-4573-A4D3-91A2C9207158}"/>
              </a:ext>
            </a:extLst>
          </p:cNvPr>
          <p:cNvGrpSpPr/>
          <p:nvPr/>
        </p:nvGrpSpPr>
        <p:grpSpPr>
          <a:xfrm>
            <a:off x="10308440" y="3583928"/>
            <a:ext cx="1216880" cy="683683"/>
            <a:chOff x="10329687" y="4128063"/>
            <a:chExt cx="1315630" cy="786672"/>
          </a:xfrm>
        </p:grpSpPr>
        <p:sp>
          <p:nvSpPr>
            <p:cNvPr id="253" name="TextBox 252">
              <a:extLst>
                <a:ext uri="{FF2B5EF4-FFF2-40B4-BE49-F238E27FC236}">
                  <a16:creationId xmlns:a16="http://schemas.microsoft.com/office/drawing/2014/main" id="{A7B78B86-8308-46FE-9341-F83AFEFE1A5F}"/>
                </a:ext>
              </a:extLst>
            </p:cNvPr>
            <p:cNvSpPr txBox="1"/>
            <p:nvPr/>
          </p:nvSpPr>
          <p:spPr>
            <a:xfrm>
              <a:off x="10329687"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VMs</a:t>
              </a:r>
            </a:p>
          </p:txBody>
        </p:sp>
        <p:pic>
          <p:nvPicPr>
            <p:cNvPr id="24" name="Picture 23">
              <a:extLst>
                <a:ext uri="{FF2B5EF4-FFF2-40B4-BE49-F238E27FC236}">
                  <a16:creationId xmlns:a16="http://schemas.microsoft.com/office/drawing/2014/main" id="{A9FC829E-9B42-40C3-B032-EB03BDFEDEC8}"/>
                </a:ext>
              </a:extLst>
            </p:cNvPr>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760041" y="4128063"/>
              <a:ext cx="454922" cy="454179"/>
            </a:xfrm>
            <a:prstGeom prst="rect">
              <a:avLst/>
            </a:prstGeom>
          </p:spPr>
        </p:pic>
      </p:grpSp>
      <p:grpSp>
        <p:nvGrpSpPr>
          <p:cNvPr id="48" name="Group 47">
            <a:extLst>
              <a:ext uri="{FF2B5EF4-FFF2-40B4-BE49-F238E27FC236}">
                <a16:creationId xmlns:a16="http://schemas.microsoft.com/office/drawing/2014/main" id="{86488381-C1C2-4B1C-B2F4-F34B417EE14C}"/>
              </a:ext>
            </a:extLst>
          </p:cNvPr>
          <p:cNvGrpSpPr/>
          <p:nvPr/>
        </p:nvGrpSpPr>
        <p:grpSpPr>
          <a:xfrm>
            <a:off x="10608379" y="4612606"/>
            <a:ext cx="694190" cy="686871"/>
            <a:chOff x="7627142" y="2130188"/>
            <a:chExt cx="2275048" cy="2275044"/>
          </a:xfrm>
        </p:grpSpPr>
        <p:grpSp>
          <p:nvGrpSpPr>
            <p:cNvPr id="49" name="Group 48">
              <a:extLst>
                <a:ext uri="{FF2B5EF4-FFF2-40B4-BE49-F238E27FC236}">
                  <a16:creationId xmlns:a16="http://schemas.microsoft.com/office/drawing/2014/main" id="{37456AA6-796F-4FF1-B22B-3078C4612C07}"/>
                </a:ext>
              </a:extLst>
            </p:cNvPr>
            <p:cNvGrpSpPr/>
            <p:nvPr/>
          </p:nvGrpSpPr>
          <p:grpSpPr>
            <a:xfrm>
              <a:off x="7627142" y="2130188"/>
              <a:ext cx="2275048" cy="2275044"/>
              <a:chOff x="7675552" y="2178598"/>
              <a:chExt cx="2178228" cy="2178224"/>
            </a:xfrm>
          </p:grpSpPr>
          <p:sp>
            <p:nvSpPr>
              <p:cNvPr id="52" name="Freeform 13">
                <a:extLst>
                  <a:ext uri="{FF2B5EF4-FFF2-40B4-BE49-F238E27FC236}">
                    <a16:creationId xmlns:a16="http://schemas.microsoft.com/office/drawing/2014/main" id="{A727841B-62ED-4D01-8EB3-71344A669962}"/>
                  </a:ext>
                </a:extLst>
              </p:cNvPr>
              <p:cNvSpPr>
                <a:spLocks noEditPoints="1"/>
              </p:cNvSpPr>
              <p:nvPr/>
            </p:nvSpPr>
            <p:spPr bwMode="auto">
              <a:xfrm>
                <a:off x="8056993" y="2561340"/>
                <a:ext cx="1427392" cy="1426766"/>
              </a:xfrm>
              <a:custGeom>
                <a:avLst/>
                <a:gdLst>
                  <a:gd name="T0" fmla="*/ 101 w 112"/>
                  <a:gd name="T1" fmla="*/ 0 h 112"/>
                  <a:gd name="T2" fmla="*/ 10 w 112"/>
                  <a:gd name="T3" fmla="*/ 0 h 112"/>
                  <a:gd name="T4" fmla="*/ 0 w 112"/>
                  <a:gd name="T5" fmla="*/ 10 h 112"/>
                  <a:gd name="T6" fmla="*/ 0 w 112"/>
                  <a:gd name="T7" fmla="*/ 101 h 112"/>
                  <a:gd name="T8" fmla="*/ 10 w 112"/>
                  <a:gd name="T9" fmla="*/ 112 h 112"/>
                  <a:gd name="T10" fmla="*/ 101 w 112"/>
                  <a:gd name="T11" fmla="*/ 112 h 112"/>
                  <a:gd name="T12" fmla="*/ 112 w 112"/>
                  <a:gd name="T13" fmla="*/ 101 h 112"/>
                  <a:gd name="T14" fmla="*/ 112 w 112"/>
                  <a:gd name="T15" fmla="*/ 10 h 112"/>
                  <a:gd name="T16" fmla="*/ 101 w 112"/>
                  <a:gd name="T17" fmla="*/ 0 h 112"/>
                  <a:gd name="T18" fmla="*/ 107 w 112"/>
                  <a:gd name="T19" fmla="*/ 101 h 112"/>
                  <a:gd name="T20" fmla="*/ 101 w 112"/>
                  <a:gd name="T21" fmla="*/ 107 h 112"/>
                  <a:gd name="T22" fmla="*/ 10 w 112"/>
                  <a:gd name="T23" fmla="*/ 107 h 112"/>
                  <a:gd name="T24" fmla="*/ 5 w 112"/>
                  <a:gd name="T25" fmla="*/ 101 h 112"/>
                  <a:gd name="T26" fmla="*/ 5 w 112"/>
                  <a:gd name="T27" fmla="*/ 10 h 112"/>
                  <a:gd name="T28" fmla="*/ 10 w 112"/>
                  <a:gd name="T29" fmla="*/ 5 h 112"/>
                  <a:gd name="T30" fmla="*/ 101 w 112"/>
                  <a:gd name="T31" fmla="*/ 5 h 112"/>
                  <a:gd name="T32" fmla="*/ 107 w 112"/>
                  <a:gd name="T33" fmla="*/ 10 h 112"/>
                  <a:gd name="T34" fmla="*/ 107 w 112"/>
                  <a:gd name="T35" fmla="*/ 10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12">
                    <a:moveTo>
                      <a:pt x="101" y="0"/>
                    </a:moveTo>
                    <a:cubicBezTo>
                      <a:pt x="10" y="0"/>
                      <a:pt x="10" y="0"/>
                      <a:pt x="10" y="0"/>
                    </a:cubicBezTo>
                    <a:cubicBezTo>
                      <a:pt x="4" y="0"/>
                      <a:pt x="0" y="4"/>
                      <a:pt x="0" y="10"/>
                    </a:cubicBezTo>
                    <a:cubicBezTo>
                      <a:pt x="0" y="101"/>
                      <a:pt x="0" y="101"/>
                      <a:pt x="0" y="101"/>
                    </a:cubicBezTo>
                    <a:cubicBezTo>
                      <a:pt x="0" y="107"/>
                      <a:pt x="4" y="112"/>
                      <a:pt x="10" y="112"/>
                    </a:cubicBezTo>
                    <a:cubicBezTo>
                      <a:pt x="101" y="112"/>
                      <a:pt x="101" y="112"/>
                      <a:pt x="101" y="112"/>
                    </a:cubicBezTo>
                    <a:cubicBezTo>
                      <a:pt x="107" y="112"/>
                      <a:pt x="112" y="107"/>
                      <a:pt x="112" y="101"/>
                    </a:cubicBezTo>
                    <a:cubicBezTo>
                      <a:pt x="112" y="10"/>
                      <a:pt x="112" y="10"/>
                      <a:pt x="112" y="10"/>
                    </a:cubicBezTo>
                    <a:cubicBezTo>
                      <a:pt x="112" y="4"/>
                      <a:pt x="107" y="0"/>
                      <a:pt x="101" y="0"/>
                    </a:cubicBezTo>
                    <a:close/>
                    <a:moveTo>
                      <a:pt x="107" y="101"/>
                    </a:moveTo>
                    <a:cubicBezTo>
                      <a:pt x="107" y="104"/>
                      <a:pt x="104" y="107"/>
                      <a:pt x="101" y="107"/>
                    </a:cubicBezTo>
                    <a:cubicBezTo>
                      <a:pt x="10" y="107"/>
                      <a:pt x="10" y="107"/>
                      <a:pt x="10" y="107"/>
                    </a:cubicBezTo>
                    <a:cubicBezTo>
                      <a:pt x="7" y="107"/>
                      <a:pt x="5" y="104"/>
                      <a:pt x="5" y="101"/>
                    </a:cubicBezTo>
                    <a:cubicBezTo>
                      <a:pt x="5" y="10"/>
                      <a:pt x="5" y="10"/>
                      <a:pt x="5" y="10"/>
                    </a:cubicBezTo>
                    <a:cubicBezTo>
                      <a:pt x="5" y="7"/>
                      <a:pt x="7" y="5"/>
                      <a:pt x="10" y="5"/>
                    </a:cubicBezTo>
                    <a:cubicBezTo>
                      <a:pt x="101" y="5"/>
                      <a:pt x="101" y="5"/>
                      <a:pt x="101" y="5"/>
                    </a:cubicBezTo>
                    <a:cubicBezTo>
                      <a:pt x="104" y="5"/>
                      <a:pt x="107" y="7"/>
                      <a:pt x="107" y="10"/>
                    </a:cubicBezTo>
                    <a:lnTo>
                      <a:pt x="107"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53" name="Freeform 14">
                <a:extLst>
                  <a:ext uri="{FF2B5EF4-FFF2-40B4-BE49-F238E27FC236}">
                    <a16:creationId xmlns:a16="http://schemas.microsoft.com/office/drawing/2014/main" id="{77554711-795A-4383-B5DE-3F3B9A34A9C5}"/>
                  </a:ext>
                </a:extLst>
              </p:cNvPr>
              <p:cNvSpPr>
                <a:spLocks noEditPoints="1"/>
              </p:cNvSpPr>
              <p:nvPr/>
            </p:nvSpPr>
            <p:spPr bwMode="auto">
              <a:xfrm>
                <a:off x="7675552" y="2178598"/>
                <a:ext cx="2178228" cy="2178224"/>
              </a:xfrm>
              <a:custGeom>
                <a:avLst/>
                <a:gdLst>
                  <a:gd name="T0" fmla="*/ 165 w 171"/>
                  <a:gd name="T1" fmla="*/ 13 h 171"/>
                  <a:gd name="T2" fmla="*/ 158 w 171"/>
                  <a:gd name="T3" fmla="*/ 6 h 171"/>
                  <a:gd name="T4" fmla="*/ 153 w 171"/>
                  <a:gd name="T5" fmla="*/ 6 h 171"/>
                  <a:gd name="T6" fmla="*/ 139 w 171"/>
                  <a:gd name="T7" fmla="*/ 0 h 171"/>
                  <a:gd name="T8" fmla="*/ 127 w 171"/>
                  <a:gd name="T9" fmla="*/ 0 h 171"/>
                  <a:gd name="T10" fmla="*/ 113 w 171"/>
                  <a:gd name="T11" fmla="*/ 6 h 171"/>
                  <a:gd name="T12" fmla="*/ 108 w 171"/>
                  <a:gd name="T13" fmla="*/ 6 h 171"/>
                  <a:gd name="T14" fmla="*/ 91 w 171"/>
                  <a:gd name="T15" fmla="*/ 0 h 171"/>
                  <a:gd name="T16" fmla="*/ 80 w 171"/>
                  <a:gd name="T17" fmla="*/ 0 h 171"/>
                  <a:gd name="T18" fmla="*/ 66 w 171"/>
                  <a:gd name="T19" fmla="*/ 6 h 171"/>
                  <a:gd name="T20" fmla="*/ 61 w 171"/>
                  <a:gd name="T21" fmla="*/ 6 h 171"/>
                  <a:gd name="T22" fmla="*/ 44 w 171"/>
                  <a:gd name="T23" fmla="*/ 0 h 171"/>
                  <a:gd name="T24" fmla="*/ 35 w 171"/>
                  <a:gd name="T25" fmla="*/ 0 h 171"/>
                  <a:gd name="T26" fmla="*/ 18 w 171"/>
                  <a:gd name="T27" fmla="*/ 6 h 171"/>
                  <a:gd name="T28" fmla="*/ 13 w 171"/>
                  <a:gd name="T29" fmla="*/ 6 h 171"/>
                  <a:gd name="T30" fmla="*/ 7 w 171"/>
                  <a:gd name="T31" fmla="*/ 13 h 171"/>
                  <a:gd name="T32" fmla="*/ 7 w 171"/>
                  <a:gd name="T33" fmla="*/ 18 h 171"/>
                  <a:gd name="T34" fmla="*/ 0 w 171"/>
                  <a:gd name="T35" fmla="*/ 35 h 171"/>
                  <a:gd name="T36" fmla="*/ 0 w 171"/>
                  <a:gd name="T37" fmla="*/ 44 h 171"/>
                  <a:gd name="T38" fmla="*/ 7 w 171"/>
                  <a:gd name="T39" fmla="*/ 60 h 171"/>
                  <a:gd name="T40" fmla="*/ 7 w 171"/>
                  <a:gd name="T41" fmla="*/ 66 h 171"/>
                  <a:gd name="T42" fmla="*/ 0 w 171"/>
                  <a:gd name="T43" fmla="*/ 80 h 171"/>
                  <a:gd name="T44" fmla="*/ 0 w 171"/>
                  <a:gd name="T45" fmla="*/ 91 h 171"/>
                  <a:gd name="T46" fmla="*/ 7 w 171"/>
                  <a:gd name="T47" fmla="*/ 108 h 171"/>
                  <a:gd name="T48" fmla="*/ 7 w 171"/>
                  <a:gd name="T49" fmla="*/ 113 h 171"/>
                  <a:gd name="T50" fmla="*/ 0 w 171"/>
                  <a:gd name="T51" fmla="*/ 127 h 171"/>
                  <a:gd name="T52" fmla="*/ 0 w 171"/>
                  <a:gd name="T53" fmla="*/ 139 h 171"/>
                  <a:gd name="T54" fmla="*/ 7 w 171"/>
                  <a:gd name="T55" fmla="*/ 153 h 171"/>
                  <a:gd name="T56" fmla="*/ 7 w 171"/>
                  <a:gd name="T57" fmla="*/ 158 h 171"/>
                  <a:gd name="T58" fmla="*/ 13 w 171"/>
                  <a:gd name="T59" fmla="*/ 165 h 171"/>
                  <a:gd name="T60" fmla="*/ 18 w 171"/>
                  <a:gd name="T61" fmla="*/ 165 h 171"/>
                  <a:gd name="T62" fmla="*/ 35 w 171"/>
                  <a:gd name="T63" fmla="*/ 171 h 171"/>
                  <a:gd name="T64" fmla="*/ 44 w 171"/>
                  <a:gd name="T65" fmla="*/ 171 h 171"/>
                  <a:gd name="T66" fmla="*/ 61 w 171"/>
                  <a:gd name="T67" fmla="*/ 165 h 171"/>
                  <a:gd name="T68" fmla="*/ 66 w 171"/>
                  <a:gd name="T69" fmla="*/ 165 h 171"/>
                  <a:gd name="T70" fmla="*/ 80 w 171"/>
                  <a:gd name="T71" fmla="*/ 171 h 171"/>
                  <a:gd name="T72" fmla="*/ 91 w 171"/>
                  <a:gd name="T73" fmla="*/ 171 h 171"/>
                  <a:gd name="T74" fmla="*/ 108 w 171"/>
                  <a:gd name="T75" fmla="*/ 165 h 171"/>
                  <a:gd name="T76" fmla="*/ 113 w 171"/>
                  <a:gd name="T77" fmla="*/ 165 h 171"/>
                  <a:gd name="T78" fmla="*/ 127 w 171"/>
                  <a:gd name="T79" fmla="*/ 171 h 171"/>
                  <a:gd name="T80" fmla="*/ 139 w 171"/>
                  <a:gd name="T81" fmla="*/ 171 h 171"/>
                  <a:gd name="T82" fmla="*/ 153 w 171"/>
                  <a:gd name="T83" fmla="*/ 165 h 171"/>
                  <a:gd name="T84" fmla="*/ 158 w 171"/>
                  <a:gd name="T85" fmla="*/ 165 h 171"/>
                  <a:gd name="T86" fmla="*/ 165 w 171"/>
                  <a:gd name="T87" fmla="*/ 158 h 171"/>
                  <a:gd name="T88" fmla="*/ 165 w 171"/>
                  <a:gd name="T89" fmla="*/ 153 h 171"/>
                  <a:gd name="T90" fmla="*/ 171 w 171"/>
                  <a:gd name="T91" fmla="*/ 139 h 171"/>
                  <a:gd name="T92" fmla="*/ 171 w 171"/>
                  <a:gd name="T93" fmla="*/ 127 h 171"/>
                  <a:gd name="T94" fmla="*/ 165 w 171"/>
                  <a:gd name="T95" fmla="*/ 113 h 171"/>
                  <a:gd name="T96" fmla="*/ 165 w 171"/>
                  <a:gd name="T97" fmla="*/ 108 h 171"/>
                  <a:gd name="T98" fmla="*/ 171 w 171"/>
                  <a:gd name="T99" fmla="*/ 91 h 171"/>
                  <a:gd name="T100" fmla="*/ 171 w 171"/>
                  <a:gd name="T101" fmla="*/ 80 h 171"/>
                  <a:gd name="T102" fmla="*/ 165 w 171"/>
                  <a:gd name="T103" fmla="*/ 66 h 171"/>
                  <a:gd name="T104" fmla="*/ 165 w 171"/>
                  <a:gd name="T105" fmla="*/ 60 h 171"/>
                  <a:gd name="T106" fmla="*/ 171 w 171"/>
                  <a:gd name="T107" fmla="*/ 44 h 171"/>
                  <a:gd name="T108" fmla="*/ 171 w 171"/>
                  <a:gd name="T109" fmla="*/ 35 h 171"/>
                  <a:gd name="T110" fmla="*/ 165 w 171"/>
                  <a:gd name="T111" fmla="*/ 18 h 171"/>
                  <a:gd name="T112" fmla="*/ 159 w 171"/>
                  <a:gd name="T113" fmla="*/ 160 h 171"/>
                  <a:gd name="T114" fmla="*/ 12 w 171"/>
                  <a:gd name="T115" fmla="*/ 12 h 171"/>
                  <a:gd name="T116" fmla="*/ 160 w 171"/>
                  <a:gd name="T117" fmla="*/ 1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 h="171">
                    <a:moveTo>
                      <a:pt x="171" y="18"/>
                    </a:moveTo>
                    <a:cubicBezTo>
                      <a:pt x="171" y="13"/>
                      <a:pt x="171" y="13"/>
                      <a:pt x="171" y="13"/>
                    </a:cubicBezTo>
                    <a:cubicBezTo>
                      <a:pt x="165" y="13"/>
                      <a:pt x="165" y="13"/>
                      <a:pt x="165" y="13"/>
                    </a:cubicBezTo>
                    <a:cubicBezTo>
                      <a:pt x="165" y="12"/>
                      <a:pt x="165" y="12"/>
                      <a:pt x="165" y="12"/>
                    </a:cubicBezTo>
                    <a:cubicBezTo>
                      <a:pt x="165" y="9"/>
                      <a:pt x="162" y="6"/>
                      <a:pt x="159" y="6"/>
                    </a:cubicBezTo>
                    <a:cubicBezTo>
                      <a:pt x="158" y="6"/>
                      <a:pt x="158" y="6"/>
                      <a:pt x="158" y="6"/>
                    </a:cubicBezTo>
                    <a:cubicBezTo>
                      <a:pt x="158" y="0"/>
                      <a:pt x="158" y="0"/>
                      <a:pt x="158" y="0"/>
                    </a:cubicBezTo>
                    <a:cubicBezTo>
                      <a:pt x="153" y="0"/>
                      <a:pt x="153" y="0"/>
                      <a:pt x="153" y="0"/>
                    </a:cubicBezTo>
                    <a:cubicBezTo>
                      <a:pt x="153" y="6"/>
                      <a:pt x="153" y="6"/>
                      <a:pt x="153" y="6"/>
                    </a:cubicBezTo>
                    <a:cubicBezTo>
                      <a:pt x="144" y="6"/>
                      <a:pt x="144" y="6"/>
                      <a:pt x="144" y="6"/>
                    </a:cubicBezTo>
                    <a:cubicBezTo>
                      <a:pt x="144" y="0"/>
                      <a:pt x="144" y="0"/>
                      <a:pt x="144" y="0"/>
                    </a:cubicBezTo>
                    <a:cubicBezTo>
                      <a:pt x="139" y="0"/>
                      <a:pt x="139" y="0"/>
                      <a:pt x="139" y="0"/>
                    </a:cubicBezTo>
                    <a:cubicBezTo>
                      <a:pt x="139" y="6"/>
                      <a:pt x="139" y="6"/>
                      <a:pt x="139" y="6"/>
                    </a:cubicBezTo>
                    <a:cubicBezTo>
                      <a:pt x="127" y="6"/>
                      <a:pt x="127" y="6"/>
                      <a:pt x="127" y="6"/>
                    </a:cubicBezTo>
                    <a:cubicBezTo>
                      <a:pt x="127" y="0"/>
                      <a:pt x="127" y="0"/>
                      <a:pt x="127" y="0"/>
                    </a:cubicBezTo>
                    <a:cubicBezTo>
                      <a:pt x="122" y="0"/>
                      <a:pt x="122" y="0"/>
                      <a:pt x="122" y="0"/>
                    </a:cubicBezTo>
                    <a:cubicBezTo>
                      <a:pt x="122" y="6"/>
                      <a:pt x="122" y="6"/>
                      <a:pt x="122" y="6"/>
                    </a:cubicBezTo>
                    <a:cubicBezTo>
                      <a:pt x="113" y="6"/>
                      <a:pt x="113" y="6"/>
                      <a:pt x="113" y="6"/>
                    </a:cubicBezTo>
                    <a:cubicBezTo>
                      <a:pt x="113" y="0"/>
                      <a:pt x="113" y="0"/>
                      <a:pt x="113" y="0"/>
                    </a:cubicBezTo>
                    <a:cubicBezTo>
                      <a:pt x="108" y="0"/>
                      <a:pt x="108" y="0"/>
                      <a:pt x="108" y="0"/>
                    </a:cubicBezTo>
                    <a:cubicBezTo>
                      <a:pt x="108" y="6"/>
                      <a:pt x="108" y="6"/>
                      <a:pt x="108" y="6"/>
                    </a:cubicBezTo>
                    <a:cubicBezTo>
                      <a:pt x="97" y="6"/>
                      <a:pt x="97" y="6"/>
                      <a:pt x="97" y="6"/>
                    </a:cubicBezTo>
                    <a:cubicBezTo>
                      <a:pt x="97" y="0"/>
                      <a:pt x="97" y="0"/>
                      <a:pt x="97" y="0"/>
                    </a:cubicBezTo>
                    <a:cubicBezTo>
                      <a:pt x="91" y="0"/>
                      <a:pt x="91" y="0"/>
                      <a:pt x="91" y="0"/>
                    </a:cubicBezTo>
                    <a:cubicBezTo>
                      <a:pt x="91" y="6"/>
                      <a:pt x="91" y="6"/>
                      <a:pt x="91" y="6"/>
                    </a:cubicBezTo>
                    <a:cubicBezTo>
                      <a:pt x="80" y="6"/>
                      <a:pt x="80" y="6"/>
                      <a:pt x="80" y="6"/>
                    </a:cubicBezTo>
                    <a:cubicBezTo>
                      <a:pt x="80" y="0"/>
                      <a:pt x="80" y="0"/>
                      <a:pt x="80" y="0"/>
                    </a:cubicBezTo>
                    <a:cubicBezTo>
                      <a:pt x="75" y="0"/>
                      <a:pt x="75" y="0"/>
                      <a:pt x="75" y="0"/>
                    </a:cubicBezTo>
                    <a:cubicBezTo>
                      <a:pt x="75" y="6"/>
                      <a:pt x="75" y="6"/>
                      <a:pt x="75" y="6"/>
                    </a:cubicBezTo>
                    <a:cubicBezTo>
                      <a:pt x="66" y="6"/>
                      <a:pt x="66" y="6"/>
                      <a:pt x="66" y="6"/>
                    </a:cubicBezTo>
                    <a:cubicBezTo>
                      <a:pt x="66" y="0"/>
                      <a:pt x="66" y="0"/>
                      <a:pt x="66" y="0"/>
                    </a:cubicBezTo>
                    <a:cubicBezTo>
                      <a:pt x="61" y="0"/>
                      <a:pt x="61" y="0"/>
                      <a:pt x="61" y="0"/>
                    </a:cubicBezTo>
                    <a:cubicBezTo>
                      <a:pt x="61" y="6"/>
                      <a:pt x="61" y="6"/>
                      <a:pt x="61" y="6"/>
                    </a:cubicBezTo>
                    <a:cubicBezTo>
                      <a:pt x="49" y="6"/>
                      <a:pt x="49" y="6"/>
                      <a:pt x="49" y="6"/>
                    </a:cubicBezTo>
                    <a:cubicBezTo>
                      <a:pt x="49" y="0"/>
                      <a:pt x="49" y="0"/>
                      <a:pt x="49" y="0"/>
                    </a:cubicBezTo>
                    <a:cubicBezTo>
                      <a:pt x="44" y="0"/>
                      <a:pt x="44" y="0"/>
                      <a:pt x="44" y="0"/>
                    </a:cubicBezTo>
                    <a:cubicBezTo>
                      <a:pt x="44" y="6"/>
                      <a:pt x="44" y="6"/>
                      <a:pt x="44" y="6"/>
                    </a:cubicBezTo>
                    <a:cubicBezTo>
                      <a:pt x="35" y="6"/>
                      <a:pt x="35" y="6"/>
                      <a:pt x="35" y="6"/>
                    </a:cubicBezTo>
                    <a:cubicBezTo>
                      <a:pt x="35" y="0"/>
                      <a:pt x="35" y="0"/>
                      <a:pt x="35" y="0"/>
                    </a:cubicBezTo>
                    <a:cubicBezTo>
                      <a:pt x="30" y="0"/>
                      <a:pt x="30" y="0"/>
                      <a:pt x="30" y="0"/>
                    </a:cubicBezTo>
                    <a:cubicBezTo>
                      <a:pt x="30" y="6"/>
                      <a:pt x="30" y="6"/>
                      <a:pt x="30" y="6"/>
                    </a:cubicBezTo>
                    <a:cubicBezTo>
                      <a:pt x="18" y="6"/>
                      <a:pt x="18" y="6"/>
                      <a:pt x="18" y="6"/>
                    </a:cubicBezTo>
                    <a:cubicBezTo>
                      <a:pt x="18" y="0"/>
                      <a:pt x="18" y="0"/>
                      <a:pt x="18" y="0"/>
                    </a:cubicBezTo>
                    <a:cubicBezTo>
                      <a:pt x="13" y="0"/>
                      <a:pt x="13" y="0"/>
                      <a:pt x="13" y="0"/>
                    </a:cubicBezTo>
                    <a:cubicBezTo>
                      <a:pt x="13" y="6"/>
                      <a:pt x="13" y="6"/>
                      <a:pt x="13" y="6"/>
                    </a:cubicBezTo>
                    <a:cubicBezTo>
                      <a:pt x="12" y="6"/>
                      <a:pt x="12" y="6"/>
                      <a:pt x="12" y="6"/>
                    </a:cubicBezTo>
                    <a:cubicBezTo>
                      <a:pt x="9" y="6"/>
                      <a:pt x="7" y="9"/>
                      <a:pt x="7" y="12"/>
                    </a:cubicBezTo>
                    <a:cubicBezTo>
                      <a:pt x="7" y="13"/>
                      <a:pt x="7" y="13"/>
                      <a:pt x="7" y="13"/>
                    </a:cubicBezTo>
                    <a:cubicBezTo>
                      <a:pt x="0" y="13"/>
                      <a:pt x="0" y="13"/>
                      <a:pt x="0" y="13"/>
                    </a:cubicBezTo>
                    <a:cubicBezTo>
                      <a:pt x="0" y="18"/>
                      <a:pt x="0" y="18"/>
                      <a:pt x="0" y="18"/>
                    </a:cubicBezTo>
                    <a:cubicBezTo>
                      <a:pt x="7" y="18"/>
                      <a:pt x="7" y="18"/>
                      <a:pt x="7" y="18"/>
                    </a:cubicBezTo>
                    <a:cubicBezTo>
                      <a:pt x="7" y="30"/>
                      <a:pt x="7" y="30"/>
                      <a:pt x="7" y="30"/>
                    </a:cubicBezTo>
                    <a:cubicBezTo>
                      <a:pt x="0" y="30"/>
                      <a:pt x="0" y="30"/>
                      <a:pt x="0" y="30"/>
                    </a:cubicBezTo>
                    <a:cubicBezTo>
                      <a:pt x="0" y="35"/>
                      <a:pt x="0" y="35"/>
                      <a:pt x="0" y="35"/>
                    </a:cubicBezTo>
                    <a:cubicBezTo>
                      <a:pt x="7" y="35"/>
                      <a:pt x="7" y="35"/>
                      <a:pt x="7" y="35"/>
                    </a:cubicBezTo>
                    <a:cubicBezTo>
                      <a:pt x="7" y="44"/>
                      <a:pt x="7" y="44"/>
                      <a:pt x="7" y="44"/>
                    </a:cubicBezTo>
                    <a:cubicBezTo>
                      <a:pt x="0" y="44"/>
                      <a:pt x="0" y="44"/>
                      <a:pt x="0" y="44"/>
                    </a:cubicBezTo>
                    <a:cubicBezTo>
                      <a:pt x="0" y="49"/>
                      <a:pt x="0" y="49"/>
                      <a:pt x="0" y="49"/>
                    </a:cubicBezTo>
                    <a:cubicBezTo>
                      <a:pt x="7" y="49"/>
                      <a:pt x="7" y="49"/>
                      <a:pt x="7" y="49"/>
                    </a:cubicBezTo>
                    <a:cubicBezTo>
                      <a:pt x="7" y="60"/>
                      <a:pt x="7" y="60"/>
                      <a:pt x="7" y="60"/>
                    </a:cubicBezTo>
                    <a:cubicBezTo>
                      <a:pt x="0" y="60"/>
                      <a:pt x="0" y="60"/>
                      <a:pt x="0" y="60"/>
                    </a:cubicBezTo>
                    <a:cubicBezTo>
                      <a:pt x="0" y="66"/>
                      <a:pt x="0" y="66"/>
                      <a:pt x="0" y="66"/>
                    </a:cubicBezTo>
                    <a:cubicBezTo>
                      <a:pt x="7" y="66"/>
                      <a:pt x="7" y="66"/>
                      <a:pt x="7" y="66"/>
                    </a:cubicBezTo>
                    <a:cubicBezTo>
                      <a:pt x="7" y="75"/>
                      <a:pt x="7" y="75"/>
                      <a:pt x="7" y="75"/>
                    </a:cubicBezTo>
                    <a:cubicBezTo>
                      <a:pt x="0" y="75"/>
                      <a:pt x="0" y="75"/>
                      <a:pt x="0" y="75"/>
                    </a:cubicBezTo>
                    <a:cubicBezTo>
                      <a:pt x="0" y="80"/>
                      <a:pt x="0" y="80"/>
                      <a:pt x="0" y="80"/>
                    </a:cubicBezTo>
                    <a:cubicBezTo>
                      <a:pt x="7" y="80"/>
                      <a:pt x="7" y="80"/>
                      <a:pt x="7" y="80"/>
                    </a:cubicBezTo>
                    <a:cubicBezTo>
                      <a:pt x="7" y="91"/>
                      <a:pt x="7" y="91"/>
                      <a:pt x="7" y="91"/>
                    </a:cubicBezTo>
                    <a:cubicBezTo>
                      <a:pt x="0" y="91"/>
                      <a:pt x="0" y="91"/>
                      <a:pt x="0" y="91"/>
                    </a:cubicBezTo>
                    <a:cubicBezTo>
                      <a:pt x="0" y="97"/>
                      <a:pt x="0" y="97"/>
                      <a:pt x="0" y="97"/>
                    </a:cubicBezTo>
                    <a:cubicBezTo>
                      <a:pt x="7" y="97"/>
                      <a:pt x="7" y="97"/>
                      <a:pt x="7" y="97"/>
                    </a:cubicBezTo>
                    <a:cubicBezTo>
                      <a:pt x="7" y="108"/>
                      <a:pt x="7" y="108"/>
                      <a:pt x="7" y="108"/>
                    </a:cubicBezTo>
                    <a:cubicBezTo>
                      <a:pt x="0" y="108"/>
                      <a:pt x="0" y="108"/>
                      <a:pt x="0" y="108"/>
                    </a:cubicBezTo>
                    <a:cubicBezTo>
                      <a:pt x="0" y="113"/>
                      <a:pt x="0" y="113"/>
                      <a:pt x="0" y="113"/>
                    </a:cubicBezTo>
                    <a:cubicBezTo>
                      <a:pt x="7" y="113"/>
                      <a:pt x="7" y="113"/>
                      <a:pt x="7" y="113"/>
                    </a:cubicBezTo>
                    <a:cubicBezTo>
                      <a:pt x="7" y="122"/>
                      <a:pt x="7" y="122"/>
                      <a:pt x="7" y="122"/>
                    </a:cubicBezTo>
                    <a:cubicBezTo>
                      <a:pt x="0" y="122"/>
                      <a:pt x="0" y="122"/>
                      <a:pt x="0" y="122"/>
                    </a:cubicBezTo>
                    <a:cubicBezTo>
                      <a:pt x="0" y="127"/>
                      <a:pt x="0" y="127"/>
                      <a:pt x="0" y="127"/>
                    </a:cubicBezTo>
                    <a:cubicBezTo>
                      <a:pt x="7" y="127"/>
                      <a:pt x="7" y="127"/>
                      <a:pt x="7" y="127"/>
                    </a:cubicBezTo>
                    <a:cubicBezTo>
                      <a:pt x="7" y="139"/>
                      <a:pt x="7" y="139"/>
                      <a:pt x="7" y="139"/>
                    </a:cubicBezTo>
                    <a:cubicBezTo>
                      <a:pt x="0" y="139"/>
                      <a:pt x="0" y="139"/>
                      <a:pt x="0" y="139"/>
                    </a:cubicBezTo>
                    <a:cubicBezTo>
                      <a:pt x="0" y="144"/>
                      <a:pt x="0" y="144"/>
                      <a:pt x="0" y="144"/>
                    </a:cubicBezTo>
                    <a:cubicBezTo>
                      <a:pt x="7" y="144"/>
                      <a:pt x="7" y="144"/>
                      <a:pt x="7" y="144"/>
                    </a:cubicBezTo>
                    <a:cubicBezTo>
                      <a:pt x="7" y="153"/>
                      <a:pt x="7" y="153"/>
                      <a:pt x="7" y="153"/>
                    </a:cubicBezTo>
                    <a:cubicBezTo>
                      <a:pt x="0" y="153"/>
                      <a:pt x="0" y="153"/>
                      <a:pt x="0" y="153"/>
                    </a:cubicBezTo>
                    <a:cubicBezTo>
                      <a:pt x="0" y="158"/>
                      <a:pt x="0" y="158"/>
                      <a:pt x="0" y="158"/>
                    </a:cubicBezTo>
                    <a:cubicBezTo>
                      <a:pt x="7" y="158"/>
                      <a:pt x="7" y="158"/>
                      <a:pt x="7" y="158"/>
                    </a:cubicBezTo>
                    <a:cubicBezTo>
                      <a:pt x="7" y="159"/>
                      <a:pt x="7" y="159"/>
                      <a:pt x="7" y="159"/>
                    </a:cubicBezTo>
                    <a:cubicBezTo>
                      <a:pt x="7" y="162"/>
                      <a:pt x="9" y="165"/>
                      <a:pt x="12" y="165"/>
                    </a:cubicBezTo>
                    <a:cubicBezTo>
                      <a:pt x="13" y="165"/>
                      <a:pt x="13" y="165"/>
                      <a:pt x="13" y="165"/>
                    </a:cubicBezTo>
                    <a:cubicBezTo>
                      <a:pt x="13" y="171"/>
                      <a:pt x="13" y="171"/>
                      <a:pt x="13" y="171"/>
                    </a:cubicBezTo>
                    <a:cubicBezTo>
                      <a:pt x="18" y="171"/>
                      <a:pt x="18" y="171"/>
                      <a:pt x="18" y="171"/>
                    </a:cubicBezTo>
                    <a:cubicBezTo>
                      <a:pt x="18" y="165"/>
                      <a:pt x="18" y="165"/>
                      <a:pt x="18" y="165"/>
                    </a:cubicBezTo>
                    <a:cubicBezTo>
                      <a:pt x="30" y="165"/>
                      <a:pt x="30" y="165"/>
                      <a:pt x="30" y="165"/>
                    </a:cubicBezTo>
                    <a:cubicBezTo>
                      <a:pt x="30" y="171"/>
                      <a:pt x="30" y="171"/>
                      <a:pt x="30" y="171"/>
                    </a:cubicBezTo>
                    <a:cubicBezTo>
                      <a:pt x="35" y="171"/>
                      <a:pt x="35" y="171"/>
                      <a:pt x="35" y="171"/>
                    </a:cubicBezTo>
                    <a:cubicBezTo>
                      <a:pt x="35" y="165"/>
                      <a:pt x="35" y="165"/>
                      <a:pt x="35" y="165"/>
                    </a:cubicBezTo>
                    <a:cubicBezTo>
                      <a:pt x="44" y="165"/>
                      <a:pt x="44" y="165"/>
                      <a:pt x="44" y="165"/>
                    </a:cubicBezTo>
                    <a:cubicBezTo>
                      <a:pt x="44" y="171"/>
                      <a:pt x="44" y="171"/>
                      <a:pt x="44" y="171"/>
                    </a:cubicBezTo>
                    <a:cubicBezTo>
                      <a:pt x="49" y="171"/>
                      <a:pt x="49" y="171"/>
                      <a:pt x="49" y="171"/>
                    </a:cubicBezTo>
                    <a:cubicBezTo>
                      <a:pt x="49" y="165"/>
                      <a:pt x="49" y="165"/>
                      <a:pt x="49" y="165"/>
                    </a:cubicBezTo>
                    <a:cubicBezTo>
                      <a:pt x="61" y="165"/>
                      <a:pt x="61" y="165"/>
                      <a:pt x="61" y="165"/>
                    </a:cubicBezTo>
                    <a:cubicBezTo>
                      <a:pt x="61" y="171"/>
                      <a:pt x="61" y="171"/>
                      <a:pt x="61" y="171"/>
                    </a:cubicBezTo>
                    <a:cubicBezTo>
                      <a:pt x="66" y="171"/>
                      <a:pt x="66" y="171"/>
                      <a:pt x="66" y="171"/>
                    </a:cubicBezTo>
                    <a:cubicBezTo>
                      <a:pt x="66" y="165"/>
                      <a:pt x="66" y="165"/>
                      <a:pt x="66" y="165"/>
                    </a:cubicBezTo>
                    <a:cubicBezTo>
                      <a:pt x="75" y="165"/>
                      <a:pt x="75" y="165"/>
                      <a:pt x="75" y="165"/>
                    </a:cubicBezTo>
                    <a:cubicBezTo>
                      <a:pt x="75" y="171"/>
                      <a:pt x="75" y="171"/>
                      <a:pt x="75" y="171"/>
                    </a:cubicBezTo>
                    <a:cubicBezTo>
                      <a:pt x="80" y="171"/>
                      <a:pt x="80" y="171"/>
                      <a:pt x="80" y="171"/>
                    </a:cubicBezTo>
                    <a:cubicBezTo>
                      <a:pt x="80" y="165"/>
                      <a:pt x="80" y="165"/>
                      <a:pt x="80" y="165"/>
                    </a:cubicBezTo>
                    <a:cubicBezTo>
                      <a:pt x="91" y="165"/>
                      <a:pt x="91" y="165"/>
                      <a:pt x="91" y="165"/>
                    </a:cubicBezTo>
                    <a:cubicBezTo>
                      <a:pt x="91" y="171"/>
                      <a:pt x="91" y="171"/>
                      <a:pt x="91" y="171"/>
                    </a:cubicBezTo>
                    <a:cubicBezTo>
                      <a:pt x="97" y="171"/>
                      <a:pt x="97" y="171"/>
                      <a:pt x="97" y="171"/>
                    </a:cubicBezTo>
                    <a:cubicBezTo>
                      <a:pt x="97" y="165"/>
                      <a:pt x="97" y="165"/>
                      <a:pt x="97" y="165"/>
                    </a:cubicBezTo>
                    <a:cubicBezTo>
                      <a:pt x="108" y="165"/>
                      <a:pt x="108" y="165"/>
                      <a:pt x="108" y="165"/>
                    </a:cubicBezTo>
                    <a:cubicBezTo>
                      <a:pt x="108" y="171"/>
                      <a:pt x="108" y="171"/>
                      <a:pt x="108" y="171"/>
                    </a:cubicBezTo>
                    <a:cubicBezTo>
                      <a:pt x="113" y="171"/>
                      <a:pt x="113" y="171"/>
                      <a:pt x="113" y="171"/>
                    </a:cubicBezTo>
                    <a:cubicBezTo>
                      <a:pt x="113" y="165"/>
                      <a:pt x="113" y="165"/>
                      <a:pt x="113" y="165"/>
                    </a:cubicBezTo>
                    <a:cubicBezTo>
                      <a:pt x="122" y="165"/>
                      <a:pt x="122" y="165"/>
                      <a:pt x="122" y="165"/>
                    </a:cubicBezTo>
                    <a:cubicBezTo>
                      <a:pt x="122" y="171"/>
                      <a:pt x="122" y="171"/>
                      <a:pt x="122" y="171"/>
                    </a:cubicBezTo>
                    <a:cubicBezTo>
                      <a:pt x="127" y="171"/>
                      <a:pt x="127" y="171"/>
                      <a:pt x="127" y="171"/>
                    </a:cubicBezTo>
                    <a:cubicBezTo>
                      <a:pt x="127" y="165"/>
                      <a:pt x="127" y="165"/>
                      <a:pt x="127" y="165"/>
                    </a:cubicBezTo>
                    <a:cubicBezTo>
                      <a:pt x="139" y="165"/>
                      <a:pt x="139" y="165"/>
                      <a:pt x="139" y="165"/>
                    </a:cubicBezTo>
                    <a:cubicBezTo>
                      <a:pt x="139" y="171"/>
                      <a:pt x="139" y="171"/>
                      <a:pt x="139" y="171"/>
                    </a:cubicBezTo>
                    <a:cubicBezTo>
                      <a:pt x="144" y="171"/>
                      <a:pt x="144" y="171"/>
                      <a:pt x="144" y="171"/>
                    </a:cubicBezTo>
                    <a:cubicBezTo>
                      <a:pt x="144" y="165"/>
                      <a:pt x="144" y="165"/>
                      <a:pt x="144" y="165"/>
                    </a:cubicBezTo>
                    <a:cubicBezTo>
                      <a:pt x="153" y="165"/>
                      <a:pt x="153" y="165"/>
                      <a:pt x="153" y="165"/>
                    </a:cubicBezTo>
                    <a:cubicBezTo>
                      <a:pt x="153" y="171"/>
                      <a:pt x="153" y="171"/>
                      <a:pt x="153" y="171"/>
                    </a:cubicBezTo>
                    <a:cubicBezTo>
                      <a:pt x="158" y="171"/>
                      <a:pt x="158" y="171"/>
                      <a:pt x="158" y="171"/>
                    </a:cubicBezTo>
                    <a:cubicBezTo>
                      <a:pt x="158" y="165"/>
                      <a:pt x="158" y="165"/>
                      <a:pt x="158" y="165"/>
                    </a:cubicBezTo>
                    <a:cubicBezTo>
                      <a:pt x="159" y="165"/>
                      <a:pt x="159" y="165"/>
                      <a:pt x="159" y="165"/>
                    </a:cubicBezTo>
                    <a:cubicBezTo>
                      <a:pt x="162" y="165"/>
                      <a:pt x="165" y="162"/>
                      <a:pt x="165" y="159"/>
                    </a:cubicBezTo>
                    <a:cubicBezTo>
                      <a:pt x="165" y="158"/>
                      <a:pt x="165" y="158"/>
                      <a:pt x="165" y="158"/>
                    </a:cubicBezTo>
                    <a:cubicBezTo>
                      <a:pt x="171" y="158"/>
                      <a:pt x="171" y="158"/>
                      <a:pt x="171" y="158"/>
                    </a:cubicBezTo>
                    <a:cubicBezTo>
                      <a:pt x="171" y="153"/>
                      <a:pt x="171" y="153"/>
                      <a:pt x="171" y="153"/>
                    </a:cubicBezTo>
                    <a:cubicBezTo>
                      <a:pt x="165" y="153"/>
                      <a:pt x="165" y="153"/>
                      <a:pt x="165" y="153"/>
                    </a:cubicBezTo>
                    <a:cubicBezTo>
                      <a:pt x="165" y="144"/>
                      <a:pt x="165" y="144"/>
                      <a:pt x="165" y="144"/>
                    </a:cubicBezTo>
                    <a:cubicBezTo>
                      <a:pt x="171" y="144"/>
                      <a:pt x="171" y="144"/>
                      <a:pt x="171" y="144"/>
                    </a:cubicBezTo>
                    <a:cubicBezTo>
                      <a:pt x="171" y="139"/>
                      <a:pt x="171" y="139"/>
                      <a:pt x="171" y="139"/>
                    </a:cubicBezTo>
                    <a:cubicBezTo>
                      <a:pt x="165" y="139"/>
                      <a:pt x="165" y="139"/>
                      <a:pt x="165" y="139"/>
                    </a:cubicBezTo>
                    <a:cubicBezTo>
                      <a:pt x="165" y="127"/>
                      <a:pt x="165" y="127"/>
                      <a:pt x="165" y="127"/>
                    </a:cubicBezTo>
                    <a:cubicBezTo>
                      <a:pt x="171" y="127"/>
                      <a:pt x="171" y="127"/>
                      <a:pt x="171" y="127"/>
                    </a:cubicBezTo>
                    <a:cubicBezTo>
                      <a:pt x="171" y="122"/>
                      <a:pt x="171" y="122"/>
                      <a:pt x="171" y="122"/>
                    </a:cubicBezTo>
                    <a:cubicBezTo>
                      <a:pt x="165" y="122"/>
                      <a:pt x="165" y="122"/>
                      <a:pt x="165" y="122"/>
                    </a:cubicBezTo>
                    <a:cubicBezTo>
                      <a:pt x="165" y="113"/>
                      <a:pt x="165" y="113"/>
                      <a:pt x="165" y="113"/>
                    </a:cubicBezTo>
                    <a:cubicBezTo>
                      <a:pt x="171" y="113"/>
                      <a:pt x="171" y="113"/>
                      <a:pt x="171" y="113"/>
                    </a:cubicBezTo>
                    <a:cubicBezTo>
                      <a:pt x="171" y="108"/>
                      <a:pt x="171" y="108"/>
                      <a:pt x="171" y="108"/>
                    </a:cubicBezTo>
                    <a:cubicBezTo>
                      <a:pt x="165" y="108"/>
                      <a:pt x="165" y="108"/>
                      <a:pt x="165" y="108"/>
                    </a:cubicBezTo>
                    <a:cubicBezTo>
                      <a:pt x="165" y="97"/>
                      <a:pt x="165" y="97"/>
                      <a:pt x="165" y="97"/>
                    </a:cubicBezTo>
                    <a:cubicBezTo>
                      <a:pt x="171" y="97"/>
                      <a:pt x="171" y="97"/>
                      <a:pt x="171" y="97"/>
                    </a:cubicBezTo>
                    <a:cubicBezTo>
                      <a:pt x="171" y="91"/>
                      <a:pt x="171" y="91"/>
                      <a:pt x="171" y="91"/>
                    </a:cubicBezTo>
                    <a:cubicBezTo>
                      <a:pt x="165" y="91"/>
                      <a:pt x="165" y="91"/>
                      <a:pt x="165" y="91"/>
                    </a:cubicBezTo>
                    <a:cubicBezTo>
                      <a:pt x="165" y="80"/>
                      <a:pt x="165" y="80"/>
                      <a:pt x="165" y="80"/>
                    </a:cubicBezTo>
                    <a:cubicBezTo>
                      <a:pt x="171" y="80"/>
                      <a:pt x="171" y="80"/>
                      <a:pt x="171" y="80"/>
                    </a:cubicBezTo>
                    <a:cubicBezTo>
                      <a:pt x="171" y="75"/>
                      <a:pt x="171" y="75"/>
                      <a:pt x="171" y="75"/>
                    </a:cubicBezTo>
                    <a:cubicBezTo>
                      <a:pt x="165" y="75"/>
                      <a:pt x="165" y="75"/>
                      <a:pt x="165" y="75"/>
                    </a:cubicBezTo>
                    <a:cubicBezTo>
                      <a:pt x="165" y="66"/>
                      <a:pt x="165" y="66"/>
                      <a:pt x="165" y="66"/>
                    </a:cubicBezTo>
                    <a:cubicBezTo>
                      <a:pt x="171" y="66"/>
                      <a:pt x="171" y="66"/>
                      <a:pt x="171" y="66"/>
                    </a:cubicBezTo>
                    <a:cubicBezTo>
                      <a:pt x="171" y="60"/>
                      <a:pt x="171" y="60"/>
                      <a:pt x="171" y="60"/>
                    </a:cubicBezTo>
                    <a:cubicBezTo>
                      <a:pt x="165" y="60"/>
                      <a:pt x="165" y="60"/>
                      <a:pt x="165" y="60"/>
                    </a:cubicBezTo>
                    <a:cubicBezTo>
                      <a:pt x="165" y="49"/>
                      <a:pt x="165" y="49"/>
                      <a:pt x="165" y="49"/>
                    </a:cubicBezTo>
                    <a:cubicBezTo>
                      <a:pt x="171" y="49"/>
                      <a:pt x="171" y="49"/>
                      <a:pt x="171" y="49"/>
                    </a:cubicBezTo>
                    <a:cubicBezTo>
                      <a:pt x="171" y="44"/>
                      <a:pt x="171" y="44"/>
                      <a:pt x="171" y="44"/>
                    </a:cubicBezTo>
                    <a:cubicBezTo>
                      <a:pt x="165" y="44"/>
                      <a:pt x="165" y="44"/>
                      <a:pt x="165" y="44"/>
                    </a:cubicBezTo>
                    <a:cubicBezTo>
                      <a:pt x="165" y="35"/>
                      <a:pt x="165" y="35"/>
                      <a:pt x="165" y="35"/>
                    </a:cubicBezTo>
                    <a:cubicBezTo>
                      <a:pt x="171" y="35"/>
                      <a:pt x="171" y="35"/>
                      <a:pt x="171" y="35"/>
                    </a:cubicBezTo>
                    <a:cubicBezTo>
                      <a:pt x="171" y="30"/>
                      <a:pt x="171" y="30"/>
                      <a:pt x="171" y="30"/>
                    </a:cubicBezTo>
                    <a:cubicBezTo>
                      <a:pt x="165" y="30"/>
                      <a:pt x="165" y="30"/>
                      <a:pt x="165" y="30"/>
                    </a:cubicBezTo>
                    <a:cubicBezTo>
                      <a:pt x="165" y="18"/>
                      <a:pt x="165" y="18"/>
                      <a:pt x="165" y="18"/>
                    </a:cubicBezTo>
                    <a:lnTo>
                      <a:pt x="171" y="18"/>
                    </a:lnTo>
                    <a:close/>
                    <a:moveTo>
                      <a:pt x="160" y="159"/>
                    </a:moveTo>
                    <a:cubicBezTo>
                      <a:pt x="160" y="159"/>
                      <a:pt x="160" y="160"/>
                      <a:pt x="159" y="160"/>
                    </a:cubicBezTo>
                    <a:cubicBezTo>
                      <a:pt x="12" y="160"/>
                      <a:pt x="12" y="160"/>
                      <a:pt x="12" y="160"/>
                    </a:cubicBezTo>
                    <a:cubicBezTo>
                      <a:pt x="12" y="160"/>
                      <a:pt x="12" y="159"/>
                      <a:pt x="12" y="159"/>
                    </a:cubicBezTo>
                    <a:cubicBezTo>
                      <a:pt x="12" y="12"/>
                      <a:pt x="12" y="12"/>
                      <a:pt x="12" y="12"/>
                    </a:cubicBezTo>
                    <a:cubicBezTo>
                      <a:pt x="12" y="12"/>
                      <a:pt x="12" y="12"/>
                      <a:pt x="12" y="12"/>
                    </a:cubicBezTo>
                    <a:cubicBezTo>
                      <a:pt x="159" y="12"/>
                      <a:pt x="159" y="12"/>
                      <a:pt x="159" y="12"/>
                    </a:cubicBezTo>
                    <a:cubicBezTo>
                      <a:pt x="160" y="12"/>
                      <a:pt x="160" y="12"/>
                      <a:pt x="160" y="12"/>
                    </a:cubicBezTo>
                    <a:lnTo>
                      <a:pt x="160" y="1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1A1A1A"/>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97535330-F15A-4F0A-8065-7A3BAB0F9D0C}"/>
                </a:ext>
              </a:extLst>
            </p:cNvPr>
            <p:cNvSpPr txBox="1"/>
            <p:nvPr/>
          </p:nvSpPr>
          <p:spPr>
            <a:xfrm>
              <a:off x="7928385" y="3036879"/>
              <a:ext cx="1672558" cy="5606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FPGA</a:t>
              </a:r>
            </a:p>
          </p:txBody>
        </p:sp>
      </p:grpSp>
      <p:sp>
        <p:nvSpPr>
          <p:cNvPr id="72" name="Rectangle 71">
            <a:extLst>
              <a:ext uri="{FF2B5EF4-FFF2-40B4-BE49-F238E27FC236}">
                <a16:creationId xmlns:a16="http://schemas.microsoft.com/office/drawing/2014/main" id="{6A4FAE2B-9588-4A28-94BB-5B3EFB5A0DE7}"/>
              </a:ext>
            </a:extLst>
          </p:cNvPr>
          <p:cNvSpPr/>
          <p:nvPr/>
        </p:nvSpPr>
        <p:spPr bwMode="auto">
          <a:xfrm>
            <a:off x="513238" y="2505456"/>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Popular frameworks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build advanced deep learning solutions </a:t>
            </a:r>
          </a:p>
        </p:txBody>
      </p:sp>
      <p:sp>
        <p:nvSpPr>
          <p:cNvPr id="73" name="Rectangle 72">
            <a:extLst>
              <a:ext uri="{FF2B5EF4-FFF2-40B4-BE49-F238E27FC236}">
                <a16:creationId xmlns:a16="http://schemas.microsoft.com/office/drawing/2014/main" id="{9E2836CD-6137-4902-A3C6-37B55EF19549}"/>
              </a:ext>
            </a:extLst>
          </p:cNvPr>
          <p:cNvSpPr/>
          <p:nvPr/>
        </p:nvSpPr>
        <p:spPr bwMode="auto">
          <a:xfrm>
            <a:off x="6936460" y="2505456"/>
            <a:ext cx="4748270" cy="8441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FD60C183-7D74-4042-906F-51597DB1C50B}"/>
              </a:ext>
            </a:extLst>
          </p:cNvPr>
          <p:cNvGrpSpPr/>
          <p:nvPr/>
        </p:nvGrpSpPr>
        <p:grpSpPr>
          <a:xfrm>
            <a:off x="8215799" y="2668922"/>
            <a:ext cx="1076060" cy="584499"/>
            <a:chOff x="8295740" y="2911241"/>
            <a:chExt cx="1076060" cy="584499"/>
          </a:xfrm>
        </p:grpSpPr>
        <p:sp>
          <p:nvSpPr>
            <p:cNvPr id="81" name="TextBox 80">
              <a:extLst>
                <a:ext uri="{FF2B5EF4-FFF2-40B4-BE49-F238E27FC236}">
                  <a16:creationId xmlns:a16="http://schemas.microsoft.com/office/drawing/2014/main" id="{829532FF-D564-4661-A740-554FC7F02803}"/>
                </a:ext>
              </a:extLst>
            </p:cNvPr>
            <p:cNvSpPr txBox="1"/>
            <p:nvPr/>
          </p:nvSpPr>
          <p:spPr>
            <a:xfrm>
              <a:off x="8295740"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TensorFlow</a:t>
              </a:r>
            </a:p>
          </p:txBody>
        </p:sp>
        <p:pic>
          <p:nvPicPr>
            <p:cNvPr id="93" name="Picture 92">
              <a:extLst>
                <a:ext uri="{FF2B5EF4-FFF2-40B4-BE49-F238E27FC236}">
                  <a16:creationId xmlns:a16="http://schemas.microsoft.com/office/drawing/2014/main" id="{42D80C43-A18E-474B-9563-806388E9A319}"/>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693535" y="2911241"/>
              <a:ext cx="280471" cy="300104"/>
            </a:xfrm>
            <a:prstGeom prst="rect">
              <a:avLst/>
            </a:prstGeom>
          </p:spPr>
        </p:pic>
      </p:grpSp>
      <p:grpSp>
        <p:nvGrpSpPr>
          <p:cNvPr id="8" name="Group 7">
            <a:extLst>
              <a:ext uri="{FF2B5EF4-FFF2-40B4-BE49-F238E27FC236}">
                <a16:creationId xmlns:a16="http://schemas.microsoft.com/office/drawing/2014/main" id="{79851944-38E7-4A11-82A0-5D9E12FADD92}"/>
              </a:ext>
            </a:extLst>
          </p:cNvPr>
          <p:cNvGrpSpPr/>
          <p:nvPr/>
        </p:nvGrpSpPr>
        <p:grpSpPr>
          <a:xfrm>
            <a:off x="9332530" y="2687108"/>
            <a:ext cx="1076060" cy="566313"/>
            <a:chOff x="9412471" y="2929427"/>
            <a:chExt cx="1076060" cy="566313"/>
          </a:xfrm>
        </p:grpSpPr>
        <p:pic>
          <p:nvPicPr>
            <p:cNvPr id="90" name="Picture 89">
              <a:extLst>
                <a:ext uri="{FF2B5EF4-FFF2-40B4-BE49-F238E27FC236}">
                  <a16:creationId xmlns:a16="http://schemas.microsoft.com/office/drawing/2014/main" id="{D37E0079-D766-439D-9682-77312560303F}"/>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9800449" y="2929427"/>
              <a:ext cx="300104" cy="293283"/>
            </a:xfrm>
            <a:prstGeom prst="rect">
              <a:avLst/>
            </a:prstGeom>
          </p:spPr>
        </p:pic>
        <p:sp>
          <p:nvSpPr>
            <p:cNvPr id="95" name="TextBox 94">
              <a:extLst>
                <a:ext uri="{FF2B5EF4-FFF2-40B4-BE49-F238E27FC236}">
                  <a16:creationId xmlns:a16="http://schemas.microsoft.com/office/drawing/2014/main" id="{9C59FE23-7B09-4F3A-BED8-33859174D527}"/>
                </a:ext>
              </a:extLst>
            </p:cNvPr>
            <p:cNvSpPr txBox="1"/>
            <p:nvPr/>
          </p:nvSpPr>
          <p:spPr>
            <a:xfrm>
              <a:off x="941247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Keras</a:t>
              </a:r>
            </a:p>
          </p:txBody>
        </p:sp>
      </p:grpSp>
      <p:grpSp>
        <p:nvGrpSpPr>
          <p:cNvPr id="10" name="Group 9">
            <a:extLst>
              <a:ext uri="{FF2B5EF4-FFF2-40B4-BE49-F238E27FC236}">
                <a16:creationId xmlns:a16="http://schemas.microsoft.com/office/drawing/2014/main" id="{E2AE1B1A-8A84-4B03-ACE7-0C8E995A113F}"/>
              </a:ext>
            </a:extLst>
          </p:cNvPr>
          <p:cNvGrpSpPr/>
          <p:nvPr/>
        </p:nvGrpSpPr>
        <p:grpSpPr>
          <a:xfrm>
            <a:off x="7099068" y="2687108"/>
            <a:ext cx="1076060" cy="566313"/>
            <a:chOff x="7179009" y="2929427"/>
            <a:chExt cx="1076060" cy="566313"/>
          </a:xfrm>
        </p:grpSpPr>
        <p:pic>
          <p:nvPicPr>
            <p:cNvPr id="85" name="Picture 28" descr="https://azurecomcdn.azureedge.net/cvt-ac80aa5765a8bbc401f8575a9a4ab433859699f4b8e1d0d7159ec4bfaa892f91/images/page/overview/ai-platform/pytorch.png">
              <a:extLst>
                <a:ext uri="{FF2B5EF4-FFF2-40B4-BE49-F238E27FC236}">
                  <a16:creationId xmlns:a16="http://schemas.microsoft.com/office/drawing/2014/main" id="{7D5780A7-E4CD-4368-845A-4BCB6FADE829}"/>
                </a:ext>
              </a:extLst>
            </p:cNvPr>
            <p:cNvPicPr>
              <a:picLocks noChangeAspect="1" noChangeArrowheads="1"/>
            </p:cNvPicPr>
            <p:nvPr/>
          </p:nvPicPr>
          <p:blipFill>
            <a:blip r:embed="rId8" cstate="email">
              <a:duotone>
                <a:schemeClr val="bg2">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60596" y="2929427"/>
              <a:ext cx="312887" cy="29328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D760949C-48DC-48D1-AF14-93D0EA255EAF}"/>
                </a:ext>
              </a:extLst>
            </p:cNvPr>
            <p:cNvSpPr txBox="1"/>
            <p:nvPr/>
          </p:nvSpPr>
          <p:spPr>
            <a:xfrm>
              <a:off x="7179009"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Pytorch</a:t>
              </a:r>
            </a:p>
          </p:txBody>
        </p:sp>
      </p:grpSp>
      <p:grpSp>
        <p:nvGrpSpPr>
          <p:cNvPr id="7" name="Group 6">
            <a:extLst>
              <a:ext uri="{FF2B5EF4-FFF2-40B4-BE49-F238E27FC236}">
                <a16:creationId xmlns:a16="http://schemas.microsoft.com/office/drawing/2014/main" id="{A27BF2F7-4A58-48A4-9407-D9C0F2F06603}"/>
              </a:ext>
            </a:extLst>
          </p:cNvPr>
          <p:cNvGrpSpPr/>
          <p:nvPr/>
        </p:nvGrpSpPr>
        <p:grpSpPr>
          <a:xfrm>
            <a:off x="10449260" y="2656291"/>
            <a:ext cx="1076060" cy="597130"/>
            <a:chOff x="10529201" y="2898610"/>
            <a:chExt cx="1076060" cy="597130"/>
          </a:xfrm>
        </p:grpSpPr>
        <p:pic>
          <p:nvPicPr>
            <p:cNvPr id="86" name="Picture 32">
              <a:extLst>
                <a:ext uri="{FF2B5EF4-FFF2-40B4-BE49-F238E27FC236}">
                  <a16:creationId xmlns:a16="http://schemas.microsoft.com/office/drawing/2014/main" id="{DA789442-F58A-4BEC-A990-21E0FA3559D0}"/>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10883131" y="2898610"/>
              <a:ext cx="368201" cy="359364"/>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C9175F7C-129D-4100-9EC8-A0CD13DD5241}"/>
                </a:ext>
              </a:extLst>
            </p:cNvPr>
            <p:cNvSpPr txBox="1"/>
            <p:nvPr/>
          </p:nvSpPr>
          <p:spPr>
            <a:xfrm>
              <a:off x="10529201" y="3278758"/>
              <a:ext cx="107606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Onnx</a:t>
              </a:r>
            </a:p>
          </p:txBody>
        </p:sp>
      </p:grpSp>
      <p:grpSp>
        <p:nvGrpSpPr>
          <p:cNvPr id="12" name="Group 11">
            <a:extLst>
              <a:ext uri="{FF2B5EF4-FFF2-40B4-BE49-F238E27FC236}">
                <a16:creationId xmlns:a16="http://schemas.microsoft.com/office/drawing/2014/main" id="{1B6FACFA-EB98-43E0-8DB3-C9DF00100544}"/>
              </a:ext>
            </a:extLst>
          </p:cNvPr>
          <p:cNvGrpSpPr/>
          <p:nvPr/>
        </p:nvGrpSpPr>
        <p:grpSpPr>
          <a:xfrm>
            <a:off x="8747944" y="3651180"/>
            <a:ext cx="1199882" cy="616430"/>
            <a:chOff x="8770011" y="4174476"/>
            <a:chExt cx="1315630" cy="740259"/>
          </a:xfrm>
        </p:grpSpPr>
        <p:sp>
          <p:nvSpPr>
            <p:cNvPr id="219" name="TextBox 218">
              <a:extLst>
                <a:ext uri="{FF2B5EF4-FFF2-40B4-BE49-F238E27FC236}">
                  <a16:creationId xmlns:a16="http://schemas.microsoft.com/office/drawing/2014/main" id="{00CA1019-6FAE-4809-965C-D406F7A70362}"/>
                </a:ext>
              </a:extLst>
            </p:cNvPr>
            <p:cNvSpPr txBox="1"/>
            <p:nvPr/>
          </p:nvSpPr>
          <p:spPr>
            <a:xfrm>
              <a:off x="8770011" y="4573103"/>
              <a:ext cx="1315630" cy="34163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pic>
          <p:nvPicPr>
            <p:cNvPr id="58" name="Picture 57">
              <a:extLst>
                <a:ext uri="{FF2B5EF4-FFF2-40B4-BE49-F238E27FC236}">
                  <a16:creationId xmlns:a16="http://schemas.microsoft.com/office/drawing/2014/main" id="{9458EFC7-F94F-4CAE-93AB-AFDC26BFA5C7}"/>
                </a:ext>
              </a:extLst>
            </p:cNvPr>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grpSp>
        <p:nvGrpSpPr>
          <p:cNvPr id="4" name="Group 3">
            <a:extLst>
              <a:ext uri="{FF2B5EF4-FFF2-40B4-BE49-F238E27FC236}">
                <a16:creationId xmlns:a16="http://schemas.microsoft.com/office/drawing/2014/main" id="{19171ADB-211D-436C-A0B4-984141155D85}"/>
              </a:ext>
            </a:extLst>
          </p:cNvPr>
          <p:cNvGrpSpPr/>
          <p:nvPr/>
        </p:nvGrpSpPr>
        <p:grpSpPr>
          <a:xfrm>
            <a:off x="9504066" y="1674792"/>
            <a:ext cx="753138" cy="555530"/>
            <a:chOff x="8949138" y="1543358"/>
            <a:chExt cx="753138" cy="555530"/>
          </a:xfrm>
        </p:grpSpPr>
        <p:sp>
          <p:nvSpPr>
            <p:cNvPr id="176" name="TextBox 175">
              <a:extLst>
                <a:ext uri="{FF2B5EF4-FFF2-40B4-BE49-F238E27FC236}">
                  <a16:creationId xmlns:a16="http://schemas.microsoft.com/office/drawing/2014/main" id="{016DE4BB-7138-449B-82AC-DB5D1D3558B5}"/>
                </a:ext>
              </a:extLst>
            </p:cNvPr>
            <p:cNvSpPr txBox="1"/>
            <p:nvPr/>
          </p:nvSpPr>
          <p:spPr>
            <a:xfrm>
              <a:off x="8949138" y="1881906"/>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Language</a:t>
              </a:r>
            </a:p>
          </p:txBody>
        </p:sp>
        <p:sp>
          <p:nvSpPr>
            <p:cNvPr id="59" name="Graphic 569">
              <a:extLst>
                <a:ext uri="{FF2B5EF4-FFF2-40B4-BE49-F238E27FC236}">
                  <a16:creationId xmlns:a16="http://schemas.microsoft.com/office/drawing/2014/main" id="{AE669B2A-80A3-4F2E-B3A5-3DD09ABACC84}"/>
                </a:ext>
              </a:extLst>
            </p:cNvPr>
            <p:cNvSpPr/>
            <p:nvPr/>
          </p:nvSpPr>
          <p:spPr>
            <a:xfrm>
              <a:off x="9168757" y="1543358"/>
              <a:ext cx="313899" cy="282509"/>
            </a:xfrm>
            <a:custGeom>
              <a:avLst/>
              <a:gdLst>
                <a:gd name="connsiteX0" fmla="*/ 5886 w 313899"/>
                <a:gd name="connsiteY0" fmla="*/ 177745 h 282508"/>
                <a:gd name="connsiteX1" fmla="*/ 73374 w 313899"/>
                <a:gd name="connsiteY1" fmla="*/ 5886 h 282508"/>
                <a:gd name="connsiteX2" fmla="*/ 134192 w 313899"/>
                <a:gd name="connsiteY2" fmla="*/ 177745 h 282508"/>
                <a:gd name="connsiteX3" fmla="*/ 27859 w 313899"/>
                <a:gd name="connsiteY3" fmla="*/ 121636 h 282508"/>
                <a:gd name="connsiteX4" fmla="*/ 114181 w 313899"/>
                <a:gd name="connsiteY4" fmla="*/ 121636 h 282508"/>
                <a:gd name="connsiteX5" fmla="*/ 247980 w 313899"/>
                <a:gd name="connsiteY5" fmla="*/ 276623 h 282508"/>
                <a:gd name="connsiteX6" fmla="*/ 311153 w 313899"/>
                <a:gd name="connsiteY6" fmla="*/ 218160 h 282508"/>
                <a:gd name="connsiteX7" fmla="*/ 196187 w 313899"/>
                <a:gd name="connsiteY7" fmla="*/ 195794 h 282508"/>
                <a:gd name="connsiteX8" fmla="*/ 205996 w 313899"/>
                <a:gd name="connsiteY8" fmla="*/ 258574 h 282508"/>
                <a:gd name="connsiteX9" fmla="*/ 272308 w 313899"/>
                <a:gd name="connsiteY9" fmla="*/ 164012 h 282508"/>
                <a:gd name="connsiteX10" fmla="*/ 219729 w 313899"/>
                <a:gd name="connsiteY10" fmla="*/ 92992 h 282508"/>
                <a:gd name="connsiteX11" fmla="*/ 228754 w 313899"/>
                <a:gd name="connsiteY11" fmla="*/ 249942 h 282508"/>
                <a:gd name="connsiteX12" fmla="*/ 164405 w 313899"/>
                <a:gd name="connsiteY12" fmla="*/ 131837 h 282508"/>
                <a:gd name="connsiteX13" fmla="*/ 301736 w 313899"/>
                <a:gd name="connsiteY13" fmla="*/ 125559 h 28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99" h="282508">
                  <a:moveTo>
                    <a:pt x="5886" y="177745"/>
                  </a:moveTo>
                  <a:lnTo>
                    <a:pt x="73374" y="5886"/>
                  </a:lnTo>
                  <a:lnTo>
                    <a:pt x="134192" y="177745"/>
                  </a:lnTo>
                  <a:moveTo>
                    <a:pt x="27859" y="121636"/>
                  </a:moveTo>
                  <a:lnTo>
                    <a:pt x="114181" y="121636"/>
                  </a:lnTo>
                  <a:moveTo>
                    <a:pt x="247980" y="276623"/>
                  </a:moveTo>
                  <a:cubicBezTo>
                    <a:pt x="276231" y="275054"/>
                    <a:pt x="314684" y="258182"/>
                    <a:pt x="311153" y="218160"/>
                  </a:cubicBezTo>
                  <a:cubicBezTo>
                    <a:pt x="308406" y="185200"/>
                    <a:pt x="238563" y="176568"/>
                    <a:pt x="196187" y="195794"/>
                  </a:cubicBezTo>
                  <a:cubicBezTo>
                    <a:pt x="156165" y="213843"/>
                    <a:pt x="153026" y="269953"/>
                    <a:pt x="205996" y="258574"/>
                  </a:cubicBezTo>
                  <a:cubicBezTo>
                    <a:pt x="271915" y="244449"/>
                    <a:pt x="272308" y="164012"/>
                    <a:pt x="272308" y="164012"/>
                  </a:cubicBezTo>
                  <a:moveTo>
                    <a:pt x="219729" y="92992"/>
                  </a:moveTo>
                  <a:cubicBezTo>
                    <a:pt x="219729" y="92992"/>
                    <a:pt x="207958" y="216198"/>
                    <a:pt x="228754" y="249942"/>
                  </a:cubicBezTo>
                  <a:moveTo>
                    <a:pt x="164405" y="131837"/>
                  </a:moveTo>
                  <a:cubicBezTo>
                    <a:pt x="164405" y="131837"/>
                    <a:pt x="237386" y="140862"/>
                    <a:pt x="301736" y="125559"/>
                  </a:cubicBezTo>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BFF4B7CB-4C19-4B61-AF04-BD54B5A882E1}"/>
              </a:ext>
            </a:extLst>
          </p:cNvPr>
          <p:cNvGrpSpPr/>
          <p:nvPr/>
        </p:nvGrpSpPr>
        <p:grpSpPr>
          <a:xfrm>
            <a:off x="8420324" y="1733173"/>
            <a:ext cx="684991" cy="497149"/>
            <a:chOff x="8064331" y="1601739"/>
            <a:chExt cx="684991" cy="497149"/>
          </a:xfrm>
        </p:grpSpPr>
        <p:sp>
          <p:nvSpPr>
            <p:cNvPr id="175" name="TextBox 174">
              <a:extLst>
                <a:ext uri="{FF2B5EF4-FFF2-40B4-BE49-F238E27FC236}">
                  <a16:creationId xmlns:a16="http://schemas.microsoft.com/office/drawing/2014/main" id="{EAE57E89-6E30-4193-B9DD-50224848504C}"/>
                </a:ext>
              </a:extLst>
            </p:cNvPr>
            <p:cNvSpPr txBox="1"/>
            <p:nvPr/>
          </p:nvSpPr>
          <p:spPr>
            <a:xfrm>
              <a:off x="8064331"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Speech</a:t>
              </a:r>
            </a:p>
          </p:txBody>
        </p:sp>
        <p:sp>
          <p:nvSpPr>
            <p:cNvPr id="60" name="Rounded Rectangular Callout 243">
              <a:extLst>
                <a:ext uri="{FF2B5EF4-FFF2-40B4-BE49-F238E27FC236}">
                  <a16:creationId xmlns:a16="http://schemas.microsoft.com/office/drawing/2014/main" id="{733AFFBE-7C56-4EAC-BB7E-1FA8304FF36A}"/>
                </a:ext>
              </a:extLst>
            </p:cNvPr>
            <p:cNvSpPr/>
            <p:nvPr/>
          </p:nvSpPr>
          <p:spPr bwMode="auto">
            <a:xfrm>
              <a:off x="8283135" y="1601739"/>
              <a:ext cx="247382" cy="165746"/>
            </a:xfrm>
            <a:prstGeom prst="wedgeRoundRectCallout">
              <a:avLst>
                <a:gd name="adj1" fmla="val 30853"/>
                <a:gd name="adj2" fmla="val 79643"/>
                <a:gd name="adj3" fmla="val 16667"/>
              </a:avLst>
            </a:prstGeom>
            <a:solidFill>
              <a:schemeClr val="bg1"/>
            </a:solid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itchFamily="34" charset="0"/>
                  <a:cs typeface="Segoe UI" pitchFamily="34" charset="0"/>
                </a:rPr>
                <a:t>…</a:t>
              </a:r>
            </a:p>
          </p:txBody>
        </p:sp>
      </p:grpSp>
      <p:grpSp>
        <p:nvGrpSpPr>
          <p:cNvPr id="5" name="Group 4">
            <a:extLst>
              <a:ext uri="{FF2B5EF4-FFF2-40B4-BE49-F238E27FC236}">
                <a16:creationId xmlns:a16="http://schemas.microsoft.com/office/drawing/2014/main" id="{074098DA-F58C-424D-A6A1-36E716DA8264}"/>
              </a:ext>
            </a:extLst>
          </p:cNvPr>
          <p:cNvGrpSpPr/>
          <p:nvPr/>
        </p:nvGrpSpPr>
        <p:grpSpPr>
          <a:xfrm>
            <a:off x="10670464" y="1675542"/>
            <a:ext cx="744616" cy="554780"/>
            <a:chOff x="9902092" y="1544108"/>
            <a:chExt cx="744616" cy="554780"/>
          </a:xfrm>
        </p:grpSpPr>
        <p:sp>
          <p:nvSpPr>
            <p:cNvPr id="178" name="TextBox 177">
              <a:extLst>
                <a:ext uri="{FF2B5EF4-FFF2-40B4-BE49-F238E27FC236}">
                  <a16:creationId xmlns:a16="http://schemas.microsoft.com/office/drawing/2014/main" id="{EE4FF396-5408-462F-978E-F2D4606CC4E1}"/>
                </a:ext>
              </a:extLst>
            </p:cNvPr>
            <p:cNvSpPr txBox="1"/>
            <p:nvPr/>
          </p:nvSpPr>
          <p:spPr>
            <a:xfrm>
              <a:off x="9902092" y="1881906"/>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a:t>
              </a:r>
            </a:p>
          </p:txBody>
        </p:sp>
        <p:sp>
          <p:nvSpPr>
            <p:cNvPr id="63" name="Freeform: Shape 62">
              <a:extLst>
                <a:ext uri="{FF2B5EF4-FFF2-40B4-BE49-F238E27FC236}">
                  <a16:creationId xmlns:a16="http://schemas.microsoft.com/office/drawing/2014/main" id="{666E9C48-3D94-4966-8794-7ACD3B75DEDC}"/>
                </a:ext>
              </a:extLst>
            </p:cNvPr>
            <p:cNvSpPr/>
            <p:nvPr/>
          </p:nvSpPr>
          <p:spPr>
            <a:xfrm flipH="1">
              <a:off x="10139681" y="1544108"/>
              <a:ext cx="281008" cy="281008"/>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chemeClr val="bg1"/>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1F3278DC-29BE-435C-B995-7D78B801C0F7}"/>
              </a:ext>
            </a:extLst>
          </p:cNvPr>
          <p:cNvGrpSpPr/>
          <p:nvPr/>
        </p:nvGrpSpPr>
        <p:grpSpPr>
          <a:xfrm>
            <a:off x="7254625" y="1721321"/>
            <a:ext cx="684991" cy="509001"/>
            <a:chOff x="7179524" y="1589887"/>
            <a:chExt cx="684991" cy="509001"/>
          </a:xfrm>
        </p:grpSpPr>
        <p:sp>
          <p:nvSpPr>
            <p:cNvPr id="118" name="TextBox 117">
              <a:extLst>
                <a:ext uri="{FF2B5EF4-FFF2-40B4-BE49-F238E27FC236}">
                  <a16:creationId xmlns:a16="http://schemas.microsoft.com/office/drawing/2014/main" id="{C0BB510E-A474-4D3E-BAAC-FB742F20EC1A}"/>
                </a:ext>
              </a:extLst>
            </p:cNvPr>
            <p:cNvSpPr txBox="1"/>
            <p:nvPr/>
          </p:nvSpPr>
          <p:spPr>
            <a:xfrm>
              <a:off x="7179524" y="1881906"/>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Vision</a:t>
              </a:r>
            </a:p>
          </p:txBody>
        </p:sp>
        <p:sp>
          <p:nvSpPr>
            <p:cNvPr id="68" name="eye_2">
              <a:extLst>
                <a:ext uri="{FF2B5EF4-FFF2-40B4-BE49-F238E27FC236}">
                  <a16:creationId xmlns:a16="http://schemas.microsoft.com/office/drawing/2014/main" id="{EB5A1F6A-F69D-4C59-95BD-0DA533C3E667}"/>
                </a:ext>
              </a:extLst>
            </p:cNvPr>
            <p:cNvSpPr>
              <a:spLocks noChangeAspect="1" noEditPoints="1"/>
            </p:cNvSpPr>
            <p:nvPr/>
          </p:nvSpPr>
          <p:spPr bwMode="auto">
            <a:xfrm>
              <a:off x="7351298" y="1589887"/>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7A3B2AFC-7F14-4D01-86D6-3820941469EF}"/>
              </a:ext>
            </a:extLst>
          </p:cNvPr>
          <p:cNvGrpSpPr/>
          <p:nvPr/>
        </p:nvGrpSpPr>
        <p:grpSpPr>
          <a:xfrm>
            <a:off x="7409615" y="5740879"/>
            <a:ext cx="995544" cy="633812"/>
            <a:chOff x="7680835" y="5740879"/>
            <a:chExt cx="995544" cy="633812"/>
          </a:xfrm>
        </p:grpSpPr>
        <p:sp>
          <p:nvSpPr>
            <p:cNvPr id="67" name="Rectangle 66">
              <a:extLst>
                <a:ext uri="{FF2B5EF4-FFF2-40B4-BE49-F238E27FC236}">
                  <a16:creationId xmlns:a16="http://schemas.microsoft.com/office/drawing/2014/main" id="{476432F8-3AB2-49A8-819A-E23A12209ADC}"/>
                </a:ext>
              </a:extLst>
            </p:cNvPr>
            <p:cNvSpPr/>
            <p:nvPr/>
          </p:nvSpPr>
          <p:spPr>
            <a:xfrm>
              <a:off x="7680835" y="6183870"/>
              <a:ext cx="995544" cy="190821"/>
            </a:xfrm>
            <a:prstGeom prst="rect">
              <a:avLst/>
            </a:prstGeom>
            <a:noFill/>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sym typeface="Wingdings" panose="05000000000000000000" pitchFamily="2" charset="2"/>
                </a:rPr>
                <a:t>On-premises</a:t>
              </a:r>
              <a:endPar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endParaRPr>
            </a:p>
          </p:txBody>
        </p:sp>
        <p:grpSp>
          <p:nvGrpSpPr>
            <p:cNvPr id="71" name="Group 70">
              <a:extLst>
                <a:ext uri="{FF2B5EF4-FFF2-40B4-BE49-F238E27FC236}">
                  <a16:creationId xmlns:a16="http://schemas.microsoft.com/office/drawing/2014/main" id="{5F28E78D-D0BB-45D6-82DD-57B7BC365971}"/>
                </a:ext>
              </a:extLst>
            </p:cNvPr>
            <p:cNvGrpSpPr/>
            <p:nvPr/>
          </p:nvGrpSpPr>
          <p:grpSpPr>
            <a:xfrm>
              <a:off x="7896551" y="5740879"/>
              <a:ext cx="584179" cy="404459"/>
              <a:chOff x="967154" y="1481462"/>
              <a:chExt cx="5331069" cy="4214950"/>
            </a:xfrm>
            <a:noFill/>
          </p:grpSpPr>
          <p:cxnSp>
            <p:nvCxnSpPr>
              <p:cNvPr id="74" name="Straight Connector 73">
                <a:extLst>
                  <a:ext uri="{FF2B5EF4-FFF2-40B4-BE49-F238E27FC236}">
                    <a16:creationId xmlns:a16="http://schemas.microsoft.com/office/drawing/2014/main" id="{5530C1D7-A93F-428E-824F-1BC6A53BDF09}"/>
                  </a:ext>
                </a:extLst>
              </p:cNvPr>
              <p:cNvCxnSpPr>
                <a:cxnSpLocks/>
              </p:cNvCxnSpPr>
              <p:nvPr/>
            </p:nvCxnSpPr>
            <p:spPr>
              <a:xfrm>
                <a:off x="967154" y="5696412"/>
                <a:ext cx="5331069" cy="0"/>
              </a:xfrm>
              <a:prstGeom prst="line">
                <a:avLst/>
              </a:prstGeom>
              <a:grpFill/>
              <a:ln w="12700">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A7553AB0-5C04-4982-859F-31A141D5B975}"/>
                  </a:ext>
                </a:extLst>
              </p:cNvPr>
              <p:cNvSpPr/>
              <p:nvPr/>
            </p:nvSpPr>
            <p:spPr bwMode="auto">
              <a:xfrm>
                <a:off x="1286608" y="2696308"/>
                <a:ext cx="2793023" cy="3000104"/>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6" name="Rectangle 75">
                <a:extLst>
                  <a:ext uri="{FF2B5EF4-FFF2-40B4-BE49-F238E27FC236}">
                    <a16:creationId xmlns:a16="http://schemas.microsoft.com/office/drawing/2014/main" id="{28F4EFF7-D468-4B06-AE0D-B44D9F2923AB}"/>
                  </a:ext>
                </a:extLst>
              </p:cNvPr>
              <p:cNvSpPr/>
              <p:nvPr/>
            </p:nvSpPr>
            <p:spPr bwMode="auto">
              <a:xfrm>
                <a:off x="2225919" y="4700954"/>
                <a:ext cx="914400" cy="995458"/>
              </a:xfrm>
              <a:prstGeom prst="rect">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A7E51066-6E3E-4BF3-807E-778096E4129C}"/>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9284C89F-2C76-414D-85B9-AB4F4147C775}"/>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96477E90-2466-4FA5-ACBC-62B1CD095CD9}"/>
              </a:ext>
            </a:extLst>
          </p:cNvPr>
          <p:cNvGrpSpPr/>
          <p:nvPr/>
        </p:nvGrpSpPr>
        <p:grpSpPr>
          <a:xfrm>
            <a:off x="9074599" y="5738772"/>
            <a:ext cx="720917" cy="625630"/>
            <a:chOff x="9345819" y="5738772"/>
            <a:chExt cx="720917" cy="625630"/>
          </a:xfrm>
        </p:grpSpPr>
        <p:sp>
          <p:nvSpPr>
            <p:cNvPr id="70" name="Rectangle 69">
              <a:extLst>
                <a:ext uri="{FF2B5EF4-FFF2-40B4-BE49-F238E27FC236}">
                  <a16:creationId xmlns:a16="http://schemas.microsoft.com/office/drawing/2014/main" id="{2410F714-5B5A-4608-B503-923CBBAB4B24}"/>
                </a:ext>
              </a:extLst>
            </p:cNvPr>
            <p:cNvSpPr/>
            <p:nvPr/>
          </p:nvSpPr>
          <p:spPr>
            <a:xfrm>
              <a:off x="9345819" y="6173581"/>
              <a:ext cx="720917" cy="190821"/>
            </a:xfrm>
            <a:prstGeom prst="rect">
              <a:avLst/>
            </a:prstGeom>
            <a:noFill/>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sym typeface="Wingdings" panose="05000000000000000000" pitchFamily="2" charset="2"/>
                </a:rPr>
                <a:t>Cloud</a:t>
              </a:r>
              <a:endPar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endParaRPr>
            </a:p>
          </p:txBody>
        </p:sp>
        <p:sp>
          <p:nvSpPr>
            <p:cNvPr id="79" name="Freeform 128">
              <a:extLst>
                <a:ext uri="{FF2B5EF4-FFF2-40B4-BE49-F238E27FC236}">
                  <a16:creationId xmlns:a16="http://schemas.microsoft.com/office/drawing/2014/main" id="{1271C907-890D-4FF8-AA73-FF536EC93A84}"/>
                </a:ext>
              </a:extLst>
            </p:cNvPr>
            <p:cNvSpPr>
              <a:spLocks noChangeAspect="1"/>
            </p:cNvSpPr>
            <p:nvPr/>
          </p:nvSpPr>
          <p:spPr bwMode="auto">
            <a:xfrm>
              <a:off x="9373454" y="5738772"/>
              <a:ext cx="678398" cy="37979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solidFill>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333333"/>
                </a:solidFill>
                <a:effectLst/>
                <a:uLnTx/>
                <a:uFillTx/>
                <a:latin typeface="Segoe UI Semibold"/>
                <a:ea typeface="+mn-ea"/>
                <a:cs typeface="+mn-cs"/>
              </a:endParaRPr>
            </a:p>
          </p:txBody>
        </p:sp>
      </p:grpSp>
      <p:grpSp>
        <p:nvGrpSpPr>
          <p:cNvPr id="15" name="Group 14">
            <a:extLst>
              <a:ext uri="{FF2B5EF4-FFF2-40B4-BE49-F238E27FC236}">
                <a16:creationId xmlns:a16="http://schemas.microsoft.com/office/drawing/2014/main" id="{1ABA97C2-853A-466C-A6EF-27C98F4A9B4E}"/>
              </a:ext>
            </a:extLst>
          </p:cNvPr>
          <p:cNvGrpSpPr/>
          <p:nvPr/>
        </p:nvGrpSpPr>
        <p:grpSpPr>
          <a:xfrm>
            <a:off x="10702690" y="5708991"/>
            <a:ext cx="449794" cy="660383"/>
            <a:chOff x="10973910" y="5708991"/>
            <a:chExt cx="449794" cy="660383"/>
          </a:xfrm>
        </p:grpSpPr>
        <p:sp>
          <p:nvSpPr>
            <p:cNvPr id="69" name="Rectangle 68">
              <a:extLst>
                <a:ext uri="{FF2B5EF4-FFF2-40B4-BE49-F238E27FC236}">
                  <a16:creationId xmlns:a16="http://schemas.microsoft.com/office/drawing/2014/main" id="{6C3EDBC7-4DF1-445C-9ECE-972C0F9520AF}"/>
                </a:ext>
              </a:extLst>
            </p:cNvPr>
            <p:cNvSpPr/>
            <p:nvPr/>
          </p:nvSpPr>
          <p:spPr>
            <a:xfrm>
              <a:off x="11012978" y="6178553"/>
              <a:ext cx="410726" cy="190821"/>
            </a:xfrm>
            <a:prstGeom prst="rect">
              <a:avLst/>
            </a:prstGeom>
            <a:ln>
              <a:noFill/>
            </a:ln>
          </p:spPr>
          <p:txBody>
            <a:bodyPr wrap="square" lIns="45720" tIns="18288" rIns="45720" bIns="18288">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sym typeface="Wingdings" panose="05000000000000000000" pitchFamily="2" charset="2"/>
                </a:rPr>
                <a:t>Edge</a:t>
              </a:r>
              <a:endParaRPr kumimoji="0" lang="en-US" sz="1000" b="0" i="0" u="none" strike="noStrike" kern="0" cap="none" spc="0" normalizeH="0" baseline="0" noProof="0">
                <a:ln>
                  <a:noFill/>
                </a:ln>
                <a:solidFill>
                  <a:srgbClr val="FFFFFF"/>
                </a:solidFill>
                <a:effectLst/>
                <a:uLnTx/>
                <a:uFillTx/>
                <a:latin typeface="Segoe UI Semibold"/>
                <a:ea typeface="Segoe UI Semilight" charset="0"/>
                <a:cs typeface="Segoe UI Semilight" charset="0"/>
              </a:endParaRPr>
            </a:p>
          </p:txBody>
        </p:sp>
        <p:grpSp>
          <p:nvGrpSpPr>
            <p:cNvPr id="80" name="Group 79">
              <a:extLst>
                <a:ext uri="{FF2B5EF4-FFF2-40B4-BE49-F238E27FC236}">
                  <a16:creationId xmlns:a16="http://schemas.microsoft.com/office/drawing/2014/main" id="{27E955A1-6E2C-4E9D-B0A4-82FB1A4D8895}"/>
                </a:ext>
              </a:extLst>
            </p:cNvPr>
            <p:cNvGrpSpPr/>
            <p:nvPr/>
          </p:nvGrpSpPr>
          <p:grpSpPr>
            <a:xfrm>
              <a:off x="10973910" y="5708991"/>
              <a:ext cx="410726" cy="404534"/>
              <a:chOff x="5668872" y="5528948"/>
              <a:chExt cx="194570" cy="193593"/>
            </a:xfrm>
            <a:noFill/>
          </p:grpSpPr>
          <p:grpSp>
            <p:nvGrpSpPr>
              <p:cNvPr id="82" name="Group 81">
                <a:extLst>
                  <a:ext uri="{FF2B5EF4-FFF2-40B4-BE49-F238E27FC236}">
                    <a16:creationId xmlns:a16="http://schemas.microsoft.com/office/drawing/2014/main" id="{58D05EA2-7156-4CE4-8737-347E7E5E17ED}"/>
                  </a:ext>
                </a:extLst>
              </p:cNvPr>
              <p:cNvGrpSpPr/>
              <p:nvPr/>
            </p:nvGrpSpPr>
            <p:grpSpPr>
              <a:xfrm flipH="1">
                <a:off x="5668872" y="5528948"/>
                <a:ext cx="186983" cy="188103"/>
                <a:chOff x="7855882" y="2876917"/>
                <a:chExt cx="186983" cy="188103"/>
              </a:xfrm>
              <a:grpFill/>
            </p:grpSpPr>
            <p:sp>
              <p:nvSpPr>
                <p:cNvPr id="84" name="Freeform 99">
                  <a:extLst>
                    <a:ext uri="{FF2B5EF4-FFF2-40B4-BE49-F238E27FC236}">
                      <a16:creationId xmlns:a16="http://schemas.microsoft.com/office/drawing/2014/main" id="{36CD67B0-A3EC-4522-A212-6F4DAC7428C9}"/>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7" name="Freeform 100">
                  <a:extLst>
                    <a:ext uri="{FF2B5EF4-FFF2-40B4-BE49-F238E27FC236}">
                      <a16:creationId xmlns:a16="http://schemas.microsoft.com/office/drawing/2014/main" id="{795725FC-42AA-4709-B826-507815702984}"/>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8" name="Freeform 101">
                  <a:extLst>
                    <a:ext uri="{FF2B5EF4-FFF2-40B4-BE49-F238E27FC236}">
                      <a16:creationId xmlns:a16="http://schemas.microsoft.com/office/drawing/2014/main" id="{9D5F2394-9DDF-42F3-ACA0-367BE76F50ED}"/>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83" name="Oval 82">
                <a:extLst>
                  <a:ext uri="{FF2B5EF4-FFF2-40B4-BE49-F238E27FC236}">
                    <a16:creationId xmlns:a16="http://schemas.microsoft.com/office/drawing/2014/main" id="{518F70A9-615B-4098-BF37-10CC99C9D3C4}"/>
                  </a:ext>
                </a:extLst>
              </p:cNvPr>
              <p:cNvSpPr/>
              <p:nvPr/>
            </p:nvSpPr>
            <p:spPr bwMode="auto">
              <a:xfrm>
                <a:off x="5806583" y="5665682"/>
                <a:ext cx="56859" cy="56859"/>
              </a:xfrm>
              <a:prstGeom prst="ellipse">
                <a:avLst/>
              </a:prstGeom>
              <a:grp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sp>
        <p:nvSpPr>
          <p:cNvPr id="92" name="Rectangle 91">
            <a:extLst>
              <a:ext uri="{FF2B5EF4-FFF2-40B4-BE49-F238E27FC236}">
                <a16:creationId xmlns:a16="http://schemas.microsoft.com/office/drawing/2014/main" id="{ED49B1D1-DDF0-4B16-ACAB-CBD9FF82AF9C}"/>
              </a:ext>
            </a:extLst>
          </p:cNvPr>
          <p:cNvSpPr/>
          <p:nvPr/>
        </p:nvSpPr>
        <p:spPr bwMode="auto">
          <a:xfrm>
            <a:off x="506385" y="3507804"/>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Productive services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empower data science and development teams</a:t>
            </a:r>
          </a:p>
        </p:txBody>
      </p:sp>
      <p:sp>
        <p:nvSpPr>
          <p:cNvPr id="98" name="Rectangle 97">
            <a:extLst>
              <a:ext uri="{FF2B5EF4-FFF2-40B4-BE49-F238E27FC236}">
                <a16:creationId xmlns:a16="http://schemas.microsoft.com/office/drawing/2014/main" id="{C627C2C6-FE16-4E59-9556-7B6EE03DC366}"/>
              </a:ext>
            </a:extLst>
          </p:cNvPr>
          <p:cNvSpPr/>
          <p:nvPr/>
        </p:nvSpPr>
        <p:spPr bwMode="auto">
          <a:xfrm>
            <a:off x="507760" y="4519198"/>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Powerful infrastructure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accelerate deep learning</a:t>
            </a:r>
          </a:p>
        </p:txBody>
      </p:sp>
      <p:sp>
        <p:nvSpPr>
          <p:cNvPr id="101" name="Rectangle 100">
            <a:extLst>
              <a:ext uri="{FF2B5EF4-FFF2-40B4-BE49-F238E27FC236}">
                <a16:creationId xmlns:a16="http://schemas.microsoft.com/office/drawing/2014/main" id="{0F80FDEF-3786-4297-98C4-0C864D69135E}"/>
              </a:ext>
            </a:extLst>
          </p:cNvPr>
          <p:cNvSpPr/>
          <p:nvPr/>
        </p:nvSpPr>
        <p:spPr bwMode="auto">
          <a:xfrm>
            <a:off x="513238" y="5579141"/>
            <a:ext cx="6423222" cy="8441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Flexible deployment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To deploy and manage models on intelligent cloud and edge</a:t>
            </a:r>
          </a:p>
        </p:txBody>
      </p:sp>
      <p:sp>
        <p:nvSpPr>
          <p:cNvPr id="89" name="Title 1">
            <a:extLst>
              <a:ext uri="{FF2B5EF4-FFF2-40B4-BE49-F238E27FC236}">
                <a16:creationId xmlns:a16="http://schemas.microsoft.com/office/drawing/2014/main" id="{D98D2897-790F-4952-8F88-68FBB3126D4D}"/>
              </a:ext>
            </a:extLst>
          </p:cNvPr>
          <p:cNvSpPr>
            <a:spLocks noGrp="1"/>
          </p:cNvSpPr>
          <p:nvPr>
            <p:ph type="title"/>
          </p:nvPr>
        </p:nvSpPr>
        <p:spPr>
          <a:xfrm>
            <a:off x="588263" y="457200"/>
            <a:ext cx="11018520" cy="553998"/>
          </a:xfrm>
        </p:spPr>
        <p:txBody>
          <a:bodyPr>
            <a:normAutofit fontScale="90000"/>
          </a:bodyPr>
          <a:lstStyle/>
          <a:p>
            <a:pPr algn="ctr"/>
            <a:r>
              <a:rPr lang="en-US"/>
              <a:t>Machine Learning on Azure</a:t>
            </a:r>
          </a:p>
        </p:txBody>
      </p:sp>
    </p:spTree>
    <p:extLst>
      <p:ext uri="{BB962C8B-B14F-4D97-AF65-F5344CB8AC3E}">
        <p14:creationId xmlns:p14="http://schemas.microsoft.com/office/powerpoint/2010/main" val="2561257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750"/>
                                        <p:tgtEl>
                                          <p:spTgt spid="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75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fade">
                                      <p:cBhvr>
                                        <p:cTn id="13" dur="750"/>
                                        <p:tgtEl>
                                          <p:spTgt spid="9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750"/>
                                        <p:tgtEl>
                                          <p:spTgt spid="10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750"/>
                                        <p:tgtEl>
                                          <p:spTgt spid="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750"/>
                                        <p:tgtEl>
                                          <p:spTgt spid="110"/>
                                        </p:tgtEl>
                                      </p:cBhvr>
                                    </p:animEffect>
                                  </p:childTnLst>
                                </p:cTn>
                              </p:par>
                              <p:par>
                                <p:cTn id="23" presetID="22" presetClass="entr" presetSubtype="8" fill="hold" grpId="0" nodeType="withEffect">
                                  <p:stCondLst>
                                    <p:cond delay="100"/>
                                  </p:stCondLst>
                                  <p:childTnLst>
                                    <p:set>
                                      <p:cBhvr>
                                        <p:cTn id="24" dur="1" fill="hold">
                                          <p:stCondLst>
                                            <p:cond delay="0"/>
                                          </p:stCondLst>
                                        </p:cTn>
                                        <p:tgtEl>
                                          <p:spTgt spid="73"/>
                                        </p:tgtEl>
                                        <p:attrNameLst>
                                          <p:attrName>style.visibility</p:attrName>
                                        </p:attrNameLst>
                                      </p:cBhvr>
                                      <p:to>
                                        <p:strVal val="visible"/>
                                      </p:to>
                                    </p:set>
                                    <p:animEffect transition="in" filter="wipe(left)">
                                      <p:cBhvr>
                                        <p:cTn id="25" dur="750"/>
                                        <p:tgtEl>
                                          <p:spTgt spid="73"/>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112"/>
                                        </p:tgtEl>
                                        <p:attrNameLst>
                                          <p:attrName>style.visibility</p:attrName>
                                        </p:attrNameLst>
                                      </p:cBhvr>
                                      <p:to>
                                        <p:strVal val="visible"/>
                                      </p:to>
                                    </p:set>
                                    <p:animEffect transition="in" filter="wipe(left)">
                                      <p:cBhvr>
                                        <p:cTn id="28" dur="750"/>
                                        <p:tgtEl>
                                          <p:spTgt spid="112"/>
                                        </p:tgtEl>
                                      </p:cBhvr>
                                    </p:animEffect>
                                  </p:childTnLst>
                                </p:cTn>
                              </p:par>
                              <p:par>
                                <p:cTn id="29" presetID="22" presetClass="entr" presetSubtype="8" fill="hold" grpId="0" nodeType="withEffect">
                                  <p:stCondLst>
                                    <p:cond delay="300"/>
                                  </p:stCondLst>
                                  <p:childTnLst>
                                    <p:set>
                                      <p:cBhvr>
                                        <p:cTn id="30" dur="1" fill="hold">
                                          <p:stCondLst>
                                            <p:cond delay="0"/>
                                          </p:stCondLst>
                                        </p:cTn>
                                        <p:tgtEl>
                                          <p:spTgt spid="99"/>
                                        </p:tgtEl>
                                        <p:attrNameLst>
                                          <p:attrName>style.visibility</p:attrName>
                                        </p:attrNameLst>
                                      </p:cBhvr>
                                      <p:to>
                                        <p:strVal val="visible"/>
                                      </p:to>
                                    </p:set>
                                    <p:animEffect transition="in" filter="wipe(left)">
                                      <p:cBhvr>
                                        <p:cTn id="31" dur="750"/>
                                        <p:tgtEl>
                                          <p:spTgt spid="99"/>
                                        </p:tgtEl>
                                      </p:cBhvr>
                                    </p:animEffect>
                                  </p:childTnLst>
                                </p:cTn>
                              </p:par>
                              <p:par>
                                <p:cTn id="32" presetID="22" presetClass="entr" presetSubtype="8" fill="hold" grpId="0" nodeType="withEffect">
                                  <p:stCondLst>
                                    <p:cond delay="400"/>
                                  </p:stCondLst>
                                  <p:childTnLst>
                                    <p:set>
                                      <p:cBhvr>
                                        <p:cTn id="33" dur="1" fill="hold">
                                          <p:stCondLst>
                                            <p:cond delay="0"/>
                                          </p:stCondLst>
                                        </p:cTn>
                                        <p:tgtEl>
                                          <p:spTgt spid="100"/>
                                        </p:tgtEl>
                                        <p:attrNameLst>
                                          <p:attrName>style.visibility</p:attrName>
                                        </p:attrNameLst>
                                      </p:cBhvr>
                                      <p:to>
                                        <p:strVal val="visible"/>
                                      </p:to>
                                    </p:set>
                                    <p:animEffect transition="in" filter="wipe(left)">
                                      <p:cBhvr>
                                        <p:cTn id="34" dur="750"/>
                                        <p:tgtEl>
                                          <p:spTgt spid="100"/>
                                        </p:tgtEl>
                                      </p:cBhvr>
                                    </p:animEffect>
                                  </p:childTnLst>
                                </p:cTn>
                              </p:par>
                            </p:childTnLst>
                          </p:cTn>
                        </p:par>
                        <p:par>
                          <p:cTn id="35" fill="hold">
                            <p:stCondLst>
                              <p:cond delay="115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350"/>
                                        <p:tgtEl>
                                          <p:spTgt spid="2"/>
                                        </p:tgtEl>
                                      </p:cBhvr>
                                    </p:animEffect>
                                  </p:childTnLst>
                                </p:cTn>
                              </p:par>
                              <p:par>
                                <p:cTn id="39" presetID="63" presetClass="path" presetSubtype="0" decel="100000" fill="hold" nodeType="withEffect">
                                  <p:stCondLst>
                                    <p:cond delay="0"/>
                                  </p:stCondLst>
                                  <p:childTnLst>
                                    <p:animMotion origin="layout" path="M -2.5E-6 -2.96296E-6 L -0.00052 0.07107 " pathEditMode="relative" rAng="0" ptsTypes="AA">
                                      <p:cBhvr>
                                        <p:cTn id="40" dur="500" spd="-100000" fill="hold"/>
                                        <p:tgtEl>
                                          <p:spTgt spid="2"/>
                                        </p:tgtEl>
                                        <p:attrNameLst>
                                          <p:attrName>ppt_x</p:attrName>
                                          <p:attrName>ppt_y</p:attrName>
                                        </p:attrNameLst>
                                      </p:cBhvr>
                                      <p:rCtr x="-26" y="3542"/>
                                    </p:animMotion>
                                  </p:childTnLst>
                                </p:cTn>
                              </p:par>
                              <p:par>
                                <p:cTn id="41" presetID="10" presetClass="entr" presetSubtype="0" fill="hold" nodeType="withEffect">
                                  <p:stCondLst>
                                    <p:cond delay="10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350"/>
                                        <p:tgtEl>
                                          <p:spTgt spid="3"/>
                                        </p:tgtEl>
                                      </p:cBhvr>
                                    </p:animEffect>
                                  </p:childTnLst>
                                </p:cTn>
                              </p:par>
                              <p:par>
                                <p:cTn id="44" presetID="63" presetClass="path" presetSubtype="0" decel="100000" fill="hold" nodeType="withEffect">
                                  <p:stCondLst>
                                    <p:cond delay="100"/>
                                  </p:stCondLst>
                                  <p:childTnLst>
                                    <p:animMotion origin="layout" path="M 4.58333E-6 1.11111E-6 L -0.00053 0.07106 " pathEditMode="relative" rAng="0" ptsTypes="AA">
                                      <p:cBhvr>
                                        <p:cTn id="45" dur="500" spd="-100000" fill="hold"/>
                                        <p:tgtEl>
                                          <p:spTgt spid="3"/>
                                        </p:tgtEl>
                                        <p:attrNameLst>
                                          <p:attrName>ppt_x</p:attrName>
                                          <p:attrName>ppt_y</p:attrName>
                                        </p:attrNameLst>
                                      </p:cBhvr>
                                      <p:rCtr x="-26" y="3542"/>
                                    </p:animMotion>
                                  </p:childTnLst>
                                </p:cTn>
                              </p:par>
                              <p:par>
                                <p:cTn id="46" presetID="10" presetClass="entr" presetSubtype="0" fill="hold" nodeType="withEffect">
                                  <p:stCondLst>
                                    <p:cond delay="2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350"/>
                                        <p:tgtEl>
                                          <p:spTgt spid="4"/>
                                        </p:tgtEl>
                                      </p:cBhvr>
                                    </p:animEffect>
                                  </p:childTnLst>
                                </p:cTn>
                              </p:par>
                              <p:par>
                                <p:cTn id="49" presetID="63" presetClass="path" presetSubtype="0" decel="100000" fill="hold" nodeType="withEffect">
                                  <p:stCondLst>
                                    <p:cond delay="200"/>
                                  </p:stCondLst>
                                  <p:childTnLst>
                                    <p:animMotion origin="layout" path="M -2.29167E-6 -2.22222E-6 L -0.00052 0.07107 " pathEditMode="relative" rAng="0" ptsTypes="AA">
                                      <p:cBhvr>
                                        <p:cTn id="50" dur="500" spd="-100000" fill="hold"/>
                                        <p:tgtEl>
                                          <p:spTgt spid="4"/>
                                        </p:tgtEl>
                                        <p:attrNameLst>
                                          <p:attrName>ppt_x</p:attrName>
                                          <p:attrName>ppt_y</p:attrName>
                                        </p:attrNameLst>
                                      </p:cBhvr>
                                      <p:rCtr x="-26" y="3542"/>
                                    </p:animMotion>
                                  </p:childTnLst>
                                </p:cTn>
                              </p:par>
                              <p:par>
                                <p:cTn id="51" presetID="10" presetClass="entr" presetSubtype="0" fill="hold" nodeType="withEffect">
                                  <p:stCondLst>
                                    <p:cond delay="3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350"/>
                                        <p:tgtEl>
                                          <p:spTgt spid="5"/>
                                        </p:tgtEl>
                                      </p:cBhvr>
                                    </p:animEffect>
                                  </p:childTnLst>
                                </p:cTn>
                              </p:par>
                              <p:par>
                                <p:cTn id="54" presetID="63" presetClass="path" presetSubtype="0" decel="100000" fill="hold" nodeType="withEffect">
                                  <p:stCondLst>
                                    <p:cond delay="300"/>
                                  </p:stCondLst>
                                  <p:childTnLst>
                                    <p:animMotion origin="layout" path="M -4.58333E-6 -2.22222E-6 L -0.00052 0.07107 " pathEditMode="relative" rAng="0" ptsTypes="AA">
                                      <p:cBhvr>
                                        <p:cTn id="55" dur="500" spd="-100000" fill="hold"/>
                                        <p:tgtEl>
                                          <p:spTgt spid="5"/>
                                        </p:tgtEl>
                                        <p:attrNameLst>
                                          <p:attrName>ppt_x</p:attrName>
                                          <p:attrName>ppt_y</p:attrName>
                                        </p:attrNameLst>
                                      </p:cBhvr>
                                      <p:rCtr x="-26" y="3542"/>
                                    </p:animMotion>
                                  </p:childTnLst>
                                </p:cTn>
                              </p:par>
                            </p:childTnLst>
                          </p:cTn>
                        </p:par>
                        <p:par>
                          <p:cTn id="56" fill="hold">
                            <p:stCondLst>
                              <p:cond delay="1950"/>
                            </p:stCondLst>
                            <p:childTnLst>
                              <p:par>
                                <p:cTn id="57" presetID="10" presetClass="entr" presetSubtype="0" fill="hold"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350"/>
                                        <p:tgtEl>
                                          <p:spTgt spid="10"/>
                                        </p:tgtEl>
                                      </p:cBhvr>
                                    </p:animEffect>
                                  </p:childTnLst>
                                </p:cTn>
                              </p:par>
                              <p:par>
                                <p:cTn id="60" presetID="63" presetClass="path" presetSubtype="0" decel="100000" fill="hold" nodeType="withEffect">
                                  <p:stCondLst>
                                    <p:cond delay="0"/>
                                  </p:stCondLst>
                                  <p:childTnLst>
                                    <p:animMotion origin="layout" path="M 2.08333E-6 -1.85185E-6 L -0.00052 0.07107 " pathEditMode="relative" rAng="0" ptsTypes="AA">
                                      <p:cBhvr>
                                        <p:cTn id="61" dur="500" spd="-100000" fill="hold"/>
                                        <p:tgtEl>
                                          <p:spTgt spid="10"/>
                                        </p:tgtEl>
                                        <p:attrNameLst>
                                          <p:attrName>ppt_x</p:attrName>
                                          <p:attrName>ppt_y</p:attrName>
                                        </p:attrNameLst>
                                      </p:cBhvr>
                                      <p:rCtr x="-26" y="3542"/>
                                    </p:animMotion>
                                  </p:childTnLst>
                                </p:cTn>
                              </p:par>
                              <p:par>
                                <p:cTn id="62" presetID="10" presetClass="entr" presetSubtype="0" fill="hold" nodeType="withEffect">
                                  <p:stCondLst>
                                    <p:cond delay="1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350"/>
                                        <p:tgtEl>
                                          <p:spTgt spid="9"/>
                                        </p:tgtEl>
                                      </p:cBhvr>
                                    </p:animEffect>
                                  </p:childTnLst>
                                </p:cTn>
                              </p:par>
                              <p:par>
                                <p:cTn id="65" presetID="63" presetClass="path" presetSubtype="0" decel="100000" fill="hold" nodeType="withEffect">
                                  <p:stCondLst>
                                    <p:cond delay="100"/>
                                  </p:stCondLst>
                                  <p:childTnLst>
                                    <p:animMotion origin="layout" path="M -4.375E-6 -2.96296E-6 L -0.00052 0.07107 " pathEditMode="relative" rAng="0" ptsTypes="AA">
                                      <p:cBhvr>
                                        <p:cTn id="66" dur="500" spd="-100000" fill="hold"/>
                                        <p:tgtEl>
                                          <p:spTgt spid="9"/>
                                        </p:tgtEl>
                                        <p:attrNameLst>
                                          <p:attrName>ppt_x</p:attrName>
                                          <p:attrName>ppt_y</p:attrName>
                                        </p:attrNameLst>
                                      </p:cBhvr>
                                      <p:rCtr x="-26" y="3542"/>
                                    </p:animMotion>
                                  </p:childTnLst>
                                </p:cTn>
                              </p:par>
                              <p:par>
                                <p:cTn id="67" presetID="10" presetClass="entr" presetSubtype="0" fill="hold" nodeType="withEffect">
                                  <p:stCondLst>
                                    <p:cond delay="20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350"/>
                                        <p:tgtEl>
                                          <p:spTgt spid="8"/>
                                        </p:tgtEl>
                                      </p:cBhvr>
                                    </p:animEffect>
                                  </p:childTnLst>
                                </p:cTn>
                              </p:par>
                              <p:par>
                                <p:cTn id="70" presetID="63" presetClass="path" presetSubtype="0" decel="100000" fill="hold" nodeType="withEffect">
                                  <p:stCondLst>
                                    <p:cond delay="200"/>
                                  </p:stCondLst>
                                  <p:childTnLst>
                                    <p:animMotion origin="layout" path="M -8.33333E-7 -1.85185E-6 L -0.00052 0.07107 " pathEditMode="relative" rAng="0" ptsTypes="AA">
                                      <p:cBhvr>
                                        <p:cTn id="71" dur="500" spd="-100000" fill="hold"/>
                                        <p:tgtEl>
                                          <p:spTgt spid="8"/>
                                        </p:tgtEl>
                                        <p:attrNameLst>
                                          <p:attrName>ppt_x</p:attrName>
                                          <p:attrName>ppt_y</p:attrName>
                                        </p:attrNameLst>
                                      </p:cBhvr>
                                      <p:rCtr x="-26" y="3542"/>
                                    </p:animMotion>
                                  </p:childTnLst>
                                </p:cTn>
                              </p:par>
                              <p:par>
                                <p:cTn id="72" presetID="10" presetClass="entr" presetSubtype="0" fill="hold" nodeType="withEffect">
                                  <p:stCondLst>
                                    <p:cond delay="3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350"/>
                                        <p:tgtEl>
                                          <p:spTgt spid="7"/>
                                        </p:tgtEl>
                                      </p:cBhvr>
                                    </p:animEffect>
                                  </p:childTnLst>
                                </p:cTn>
                              </p:par>
                              <p:par>
                                <p:cTn id="75" presetID="63" presetClass="path" presetSubtype="0" decel="100000" fill="hold" nodeType="withEffect">
                                  <p:stCondLst>
                                    <p:cond delay="300"/>
                                  </p:stCondLst>
                                  <p:childTnLst>
                                    <p:animMotion origin="layout" path="M 2.5E-6 2.96296E-6 L -0.00052 0.07106 " pathEditMode="relative" rAng="0" ptsTypes="AA">
                                      <p:cBhvr>
                                        <p:cTn id="76" dur="500" spd="-100000" fill="hold"/>
                                        <p:tgtEl>
                                          <p:spTgt spid="7"/>
                                        </p:tgtEl>
                                        <p:attrNameLst>
                                          <p:attrName>ppt_x</p:attrName>
                                          <p:attrName>ppt_y</p:attrName>
                                        </p:attrNameLst>
                                      </p:cBhvr>
                                      <p:rCtr x="-26" y="3542"/>
                                    </p:animMotion>
                                  </p:childTnLst>
                                </p:cTn>
                              </p:par>
                            </p:childTnLst>
                          </p:cTn>
                        </p:par>
                        <p:par>
                          <p:cTn id="77" fill="hold">
                            <p:stCondLst>
                              <p:cond delay="275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350"/>
                                        <p:tgtEl>
                                          <p:spTgt spid="11"/>
                                        </p:tgtEl>
                                      </p:cBhvr>
                                    </p:animEffect>
                                  </p:childTnLst>
                                </p:cTn>
                              </p:par>
                              <p:par>
                                <p:cTn id="81" presetID="63" presetClass="path" presetSubtype="0" decel="100000" fill="hold" nodeType="withEffect">
                                  <p:stCondLst>
                                    <p:cond delay="0"/>
                                  </p:stCondLst>
                                  <p:childTnLst>
                                    <p:animMotion origin="layout" path="M -4.58333E-6 3.33333E-6 L -0.00052 0.07106 " pathEditMode="relative" rAng="0" ptsTypes="AA">
                                      <p:cBhvr>
                                        <p:cTn id="82" dur="500" spd="-100000" fill="hold"/>
                                        <p:tgtEl>
                                          <p:spTgt spid="11"/>
                                        </p:tgtEl>
                                        <p:attrNameLst>
                                          <p:attrName>ppt_x</p:attrName>
                                          <p:attrName>ppt_y</p:attrName>
                                        </p:attrNameLst>
                                      </p:cBhvr>
                                      <p:rCtr x="-26" y="3542"/>
                                    </p:animMotion>
                                  </p:childTnLst>
                                </p:cTn>
                              </p:par>
                              <p:par>
                                <p:cTn id="83" presetID="10" presetClass="entr" presetSubtype="0" fill="hold" nodeType="withEffect">
                                  <p:stCondLst>
                                    <p:cond delay="100"/>
                                  </p:stCondLst>
                                  <p:childTnLst>
                                    <p:set>
                                      <p:cBhvr>
                                        <p:cTn id="84" dur="1" fill="hold">
                                          <p:stCondLst>
                                            <p:cond delay="0"/>
                                          </p:stCondLst>
                                        </p:cTn>
                                        <p:tgtEl>
                                          <p:spTgt spid="12"/>
                                        </p:tgtEl>
                                        <p:attrNameLst>
                                          <p:attrName>style.visibility</p:attrName>
                                        </p:attrNameLst>
                                      </p:cBhvr>
                                      <p:to>
                                        <p:strVal val="visible"/>
                                      </p:to>
                                    </p:set>
                                    <p:animEffect transition="in" filter="fade">
                                      <p:cBhvr>
                                        <p:cTn id="85" dur="350"/>
                                        <p:tgtEl>
                                          <p:spTgt spid="12"/>
                                        </p:tgtEl>
                                      </p:cBhvr>
                                    </p:animEffect>
                                  </p:childTnLst>
                                </p:cTn>
                              </p:par>
                              <p:par>
                                <p:cTn id="86" presetID="63" presetClass="path" presetSubtype="0" decel="100000" fill="hold" nodeType="withEffect">
                                  <p:stCondLst>
                                    <p:cond delay="100"/>
                                  </p:stCondLst>
                                  <p:childTnLst>
                                    <p:animMotion origin="layout" path="M -2.29167E-6 -4.81481E-6 L -0.00052 0.07107 " pathEditMode="relative" rAng="0" ptsTypes="AA">
                                      <p:cBhvr>
                                        <p:cTn id="87" dur="500" spd="-100000" fill="hold"/>
                                        <p:tgtEl>
                                          <p:spTgt spid="12"/>
                                        </p:tgtEl>
                                        <p:attrNameLst>
                                          <p:attrName>ppt_x</p:attrName>
                                          <p:attrName>ppt_y</p:attrName>
                                        </p:attrNameLst>
                                      </p:cBhvr>
                                      <p:rCtr x="-26" y="3542"/>
                                    </p:animMotion>
                                  </p:childTnLst>
                                </p:cTn>
                              </p:par>
                              <p:par>
                                <p:cTn id="88" presetID="10" presetClass="entr" presetSubtype="0" fill="hold" nodeType="withEffect">
                                  <p:stCondLst>
                                    <p:cond delay="20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350"/>
                                        <p:tgtEl>
                                          <p:spTgt spid="13"/>
                                        </p:tgtEl>
                                      </p:cBhvr>
                                    </p:animEffect>
                                  </p:childTnLst>
                                </p:cTn>
                              </p:par>
                              <p:par>
                                <p:cTn id="91" presetID="63" presetClass="path" presetSubtype="0" decel="100000" fill="hold" nodeType="withEffect">
                                  <p:stCondLst>
                                    <p:cond delay="200"/>
                                  </p:stCondLst>
                                  <p:childTnLst>
                                    <p:animMotion origin="layout" path="M 1.875E-6 -3.7037E-6 L -0.00052 0.07107 " pathEditMode="relative" rAng="0" ptsTypes="AA">
                                      <p:cBhvr>
                                        <p:cTn id="92" dur="500" spd="-100000" fill="hold"/>
                                        <p:tgtEl>
                                          <p:spTgt spid="13"/>
                                        </p:tgtEl>
                                        <p:attrNameLst>
                                          <p:attrName>ppt_x</p:attrName>
                                          <p:attrName>ppt_y</p:attrName>
                                        </p:attrNameLst>
                                      </p:cBhvr>
                                      <p:rCtr x="-26" y="3542"/>
                                    </p:animMotion>
                                  </p:childTnLst>
                                </p:cTn>
                              </p:par>
                            </p:childTnLst>
                          </p:cTn>
                        </p:par>
                        <p:par>
                          <p:cTn id="93" fill="hold">
                            <p:stCondLst>
                              <p:cond delay="3450"/>
                            </p:stCondLst>
                            <p:childTnLst>
                              <p:par>
                                <p:cTn id="94" presetID="10" presetClass="entr" presetSubtype="0" fill="hold" nodeType="afterEffect">
                                  <p:stCondLst>
                                    <p:cond delay="0"/>
                                  </p:stCondLst>
                                  <p:childTnLst>
                                    <p:set>
                                      <p:cBhvr>
                                        <p:cTn id="95" dur="1" fill="hold">
                                          <p:stCondLst>
                                            <p:cond delay="0"/>
                                          </p:stCondLst>
                                        </p:cTn>
                                        <p:tgtEl>
                                          <p:spTgt spid="227"/>
                                        </p:tgtEl>
                                        <p:attrNameLst>
                                          <p:attrName>style.visibility</p:attrName>
                                        </p:attrNameLst>
                                      </p:cBhvr>
                                      <p:to>
                                        <p:strVal val="visible"/>
                                      </p:to>
                                    </p:set>
                                    <p:animEffect transition="in" filter="fade">
                                      <p:cBhvr>
                                        <p:cTn id="96" dur="350"/>
                                        <p:tgtEl>
                                          <p:spTgt spid="227"/>
                                        </p:tgtEl>
                                      </p:cBhvr>
                                    </p:animEffect>
                                  </p:childTnLst>
                                </p:cTn>
                              </p:par>
                              <p:par>
                                <p:cTn id="97" presetID="63" presetClass="path" presetSubtype="0" decel="100000" fill="hold" nodeType="withEffect">
                                  <p:stCondLst>
                                    <p:cond delay="0"/>
                                  </p:stCondLst>
                                  <p:childTnLst>
                                    <p:animMotion origin="layout" path="M 4.375E-6 2.59259E-6 L -0.00053 0.07106 " pathEditMode="relative" rAng="0" ptsTypes="AA">
                                      <p:cBhvr>
                                        <p:cTn id="98" dur="500" spd="-100000" fill="hold"/>
                                        <p:tgtEl>
                                          <p:spTgt spid="227"/>
                                        </p:tgtEl>
                                        <p:attrNameLst>
                                          <p:attrName>ppt_x</p:attrName>
                                          <p:attrName>ppt_y</p:attrName>
                                        </p:attrNameLst>
                                      </p:cBhvr>
                                      <p:rCtr x="-26" y="3542"/>
                                    </p:animMotion>
                                  </p:childTnLst>
                                </p:cTn>
                              </p:par>
                              <p:par>
                                <p:cTn id="99" presetID="10" presetClass="entr" presetSubtype="0" fill="hold" nodeType="withEffect">
                                  <p:stCondLst>
                                    <p:cond delay="100"/>
                                  </p:stCondLst>
                                  <p:childTnLst>
                                    <p:set>
                                      <p:cBhvr>
                                        <p:cTn id="100" dur="1" fill="hold">
                                          <p:stCondLst>
                                            <p:cond delay="0"/>
                                          </p:stCondLst>
                                        </p:cTn>
                                        <p:tgtEl>
                                          <p:spTgt spid="232"/>
                                        </p:tgtEl>
                                        <p:attrNameLst>
                                          <p:attrName>style.visibility</p:attrName>
                                        </p:attrNameLst>
                                      </p:cBhvr>
                                      <p:to>
                                        <p:strVal val="visible"/>
                                      </p:to>
                                    </p:set>
                                    <p:animEffect transition="in" filter="fade">
                                      <p:cBhvr>
                                        <p:cTn id="101" dur="350"/>
                                        <p:tgtEl>
                                          <p:spTgt spid="232"/>
                                        </p:tgtEl>
                                      </p:cBhvr>
                                    </p:animEffect>
                                  </p:childTnLst>
                                </p:cTn>
                              </p:par>
                              <p:par>
                                <p:cTn id="102" presetID="63" presetClass="path" presetSubtype="0" decel="100000" fill="hold" nodeType="withEffect">
                                  <p:stCondLst>
                                    <p:cond delay="100"/>
                                  </p:stCondLst>
                                  <p:childTnLst>
                                    <p:animMotion origin="layout" path="M 5E-6 -4.81481E-6 L -0.00052 0.07107 " pathEditMode="relative" rAng="0" ptsTypes="AA">
                                      <p:cBhvr>
                                        <p:cTn id="103" dur="500" spd="-100000" fill="hold"/>
                                        <p:tgtEl>
                                          <p:spTgt spid="232"/>
                                        </p:tgtEl>
                                        <p:attrNameLst>
                                          <p:attrName>ppt_x</p:attrName>
                                          <p:attrName>ppt_y</p:attrName>
                                        </p:attrNameLst>
                                      </p:cBhvr>
                                      <p:rCtr x="-26" y="3542"/>
                                    </p:animMotion>
                                  </p:childTnLst>
                                </p:cTn>
                              </p:par>
                              <p:par>
                                <p:cTn id="104" presetID="10" presetClass="entr" presetSubtype="0" fill="hold" nodeType="withEffect">
                                  <p:stCondLst>
                                    <p:cond delay="200"/>
                                  </p:stCondLst>
                                  <p:childTnLst>
                                    <p:set>
                                      <p:cBhvr>
                                        <p:cTn id="105" dur="1" fill="hold">
                                          <p:stCondLst>
                                            <p:cond delay="0"/>
                                          </p:stCondLst>
                                        </p:cTn>
                                        <p:tgtEl>
                                          <p:spTgt spid="48"/>
                                        </p:tgtEl>
                                        <p:attrNameLst>
                                          <p:attrName>style.visibility</p:attrName>
                                        </p:attrNameLst>
                                      </p:cBhvr>
                                      <p:to>
                                        <p:strVal val="visible"/>
                                      </p:to>
                                    </p:set>
                                    <p:animEffect transition="in" filter="fade">
                                      <p:cBhvr>
                                        <p:cTn id="106" dur="350"/>
                                        <p:tgtEl>
                                          <p:spTgt spid="48"/>
                                        </p:tgtEl>
                                      </p:cBhvr>
                                    </p:animEffect>
                                  </p:childTnLst>
                                </p:cTn>
                              </p:par>
                              <p:par>
                                <p:cTn id="107" presetID="63" presetClass="path" presetSubtype="0" decel="100000" fill="hold" nodeType="withEffect">
                                  <p:stCondLst>
                                    <p:cond delay="200"/>
                                  </p:stCondLst>
                                  <p:childTnLst>
                                    <p:animMotion origin="layout" path="M -4.58333E-6 3.7037E-7 L -0.00052 0.07106 " pathEditMode="relative" rAng="0" ptsTypes="AA">
                                      <p:cBhvr>
                                        <p:cTn id="108" dur="500" spd="-100000" fill="hold"/>
                                        <p:tgtEl>
                                          <p:spTgt spid="48"/>
                                        </p:tgtEl>
                                        <p:attrNameLst>
                                          <p:attrName>ppt_x</p:attrName>
                                          <p:attrName>ppt_y</p:attrName>
                                        </p:attrNameLst>
                                      </p:cBhvr>
                                      <p:rCtr x="-26" y="3542"/>
                                    </p:animMotion>
                                  </p:childTnLst>
                                </p:cTn>
                              </p:par>
                            </p:childTnLst>
                          </p:cTn>
                        </p:par>
                        <p:par>
                          <p:cTn id="109" fill="hold">
                            <p:stCondLst>
                              <p:cond delay="4150"/>
                            </p:stCondLst>
                            <p:childTnLst>
                              <p:par>
                                <p:cTn id="110" presetID="10" presetClass="entr" presetSubtype="0" fill="hold" nodeType="after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350"/>
                                        <p:tgtEl>
                                          <p:spTgt spid="6"/>
                                        </p:tgtEl>
                                      </p:cBhvr>
                                    </p:animEffect>
                                  </p:childTnLst>
                                </p:cTn>
                              </p:par>
                              <p:par>
                                <p:cTn id="113" presetID="63" presetClass="path" presetSubtype="0" decel="100000" fill="hold" nodeType="withEffect">
                                  <p:stCondLst>
                                    <p:cond delay="0"/>
                                  </p:stCondLst>
                                  <p:childTnLst>
                                    <p:animMotion origin="layout" path="M 4.375E-6 2.59259E-6 L -0.00053 0.07106 " pathEditMode="relative" rAng="0" ptsTypes="AA">
                                      <p:cBhvr>
                                        <p:cTn id="114" dur="500" spd="-100000" fill="hold"/>
                                        <p:tgtEl>
                                          <p:spTgt spid="6"/>
                                        </p:tgtEl>
                                        <p:attrNameLst>
                                          <p:attrName>ppt_x</p:attrName>
                                          <p:attrName>ppt_y</p:attrName>
                                        </p:attrNameLst>
                                      </p:cBhvr>
                                      <p:rCtr x="-26" y="3542"/>
                                    </p:animMotion>
                                  </p:childTnLst>
                                </p:cTn>
                              </p:par>
                              <p:par>
                                <p:cTn id="115" presetID="10" presetClass="entr" presetSubtype="0" fill="hold" nodeType="withEffect">
                                  <p:stCondLst>
                                    <p:cond delay="10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350"/>
                                        <p:tgtEl>
                                          <p:spTgt spid="14"/>
                                        </p:tgtEl>
                                      </p:cBhvr>
                                    </p:animEffect>
                                  </p:childTnLst>
                                </p:cTn>
                              </p:par>
                              <p:par>
                                <p:cTn id="118" presetID="63" presetClass="path" presetSubtype="0" decel="100000" fill="hold" nodeType="withEffect">
                                  <p:stCondLst>
                                    <p:cond delay="100"/>
                                  </p:stCondLst>
                                  <p:childTnLst>
                                    <p:animMotion origin="layout" path="M 5E-6 -4.81481E-6 L -0.00052 0.07107 " pathEditMode="relative" rAng="0" ptsTypes="AA">
                                      <p:cBhvr>
                                        <p:cTn id="119" dur="500" spd="-100000" fill="hold"/>
                                        <p:tgtEl>
                                          <p:spTgt spid="14"/>
                                        </p:tgtEl>
                                        <p:attrNameLst>
                                          <p:attrName>ppt_x</p:attrName>
                                          <p:attrName>ppt_y</p:attrName>
                                        </p:attrNameLst>
                                      </p:cBhvr>
                                      <p:rCtr x="-26" y="3542"/>
                                    </p:animMotion>
                                  </p:childTnLst>
                                </p:cTn>
                              </p:par>
                              <p:par>
                                <p:cTn id="120" presetID="10" presetClass="entr" presetSubtype="0" fill="hold" nodeType="withEffect">
                                  <p:stCondLst>
                                    <p:cond delay="20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350"/>
                                        <p:tgtEl>
                                          <p:spTgt spid="15"/>
                                        </p:tgtEl>
                                      </p:cBhvr>
                                    </p:animEffect>
                                  </p:childTnLst>
                                </p:cTn>
                              </p:par>
                              <p:par>
                                <p:cTn id="123" presetID="63" presetClass="path" presetSubtype="0" decel="100000" fill="hold" nodeType="withEffect">
                                  <p:stCondLst>
                                    <p:cond delay="200"/>
                                  </p:stCondLst>
                                  <p:childTnLst>
                                    <p:animMotion origin="layout" path="M -4.58333E-6 3.7037E-7 L -0.00052 0.07106 " pathEditMode="relative" rAng="0" ptsTypes="AA">
                                      <p:cBhvr>
                                        <p:cTn id="124" dur="500" spd="-100000" fill="hold"/>
                                        <p:tgtEl>
                                          <p:spTgt spid="15"/>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99" grpId="0" animBg="1"/>
      <p:bldP spid="103" grpId="0" animBg="1"/>
      <p:bldP spid="110" grpId="0" animBg="1"/>
      <p:bldP spid="112" grpId="0" animBg="1"/>
      <p:bldP spid="72" grpId="0" animBg="1"/>
      <p:bldP spid="73" grpId="0" animBg="1"/>
      <p:bldP spid="92" grpId="0" animBg="1"/>
      <p:bldP spid="98" grpId="0" animBg="1"/>
      <p:bldP spid="1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4BE36E-D5D8-4B5D-9641-9FECC415D78B}"/>
              </a:ext>
            </a:extLst>
          </p:cNvPr>
          <p:cNvGrpSpPr/>
          <p:nvPr/>
        </p:nvGrpSpPr>
        <p:grpSpPr>
          <a:xfrm>
            <a:off x="6489603" y="2331060"/>
            <a:ext cx="5075128" cy="2477601"/>
            <a:chOff x="6489603" y="2331060"/>
            <a:chExt cx="5075128" cy="2477601"/>
          </a:xfrm>
        </p:grpSpPr>
        <p:sp>
          <p:nvSpPr>
            <p:cNvPr id="38" name="Rectangle 37">
              <a:extLst>
                <a:ext uri="{FF2B5EF4-FFF2-40B4-BE49-F238E27FC236}">
                  <a16:creationId xmlns:a16="http://schemas.microsoft.com/office/drawing/2014/main" id="{024ABED4-4BEA-4C10-8E40-FA02E1CAE829}"/>
                </a:ext>
              </a:extLst>
            </p:cNvPr>
            <p:cNvSpPr/>
            <p:nvPr/>
          </p:nvSpPr>
          <p:spPr>
            <a:xfrm>
              <a:off x="7571851" y="2528526"/>
              <a:ext cx="2786910" cy="2052190"/>
            </a:xfrm>
            <a:prstGeom prst="rect">
              <a:avLst/>
            </a:prstGeom>
            <a:solidFill>
              <a:schemeClr val="bg1"/>
            </a:solidFill>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3.9</a:t>
              </a:r>
              <a:endParaRPr kumimoji="0" lang="en-IN" sz="155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8209F136-3883-4505-A76F-B2D856A35567}"/>
                </a:ext>
              </a:extLst>
            </p:cNvPr>
            <p:cNvSpPr/>
            <p:nvPr/>
          </p:nvSpPr>
          <p:spPr>
            <a:xfrm>
              <a:off x="6489603" y="2331060"/>
              <a:ext cx="1287532" cy="247760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endParaRPr kumimoji="0" lang="en-IN" sz="155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34" name="Rectangle 33">
              <a:extLst>
                <a:ext uri="{FF2B5EF4-FFF2-40B4-BE49-F238E27FC236}">
                  <a16:creationId xmlns:a16="http://schemas.microsoft.com/office/drawing/2014/main" id="{C9D0EA23-D53C-40A2-8CC9-1D696C20EB09}"/>
                </a:ext>
              </a:extLst>
            </p:cNvPr>
            <p:cNvSpPr/>
            <p:nvPr/>
          </p:nvSpPr>
          <p:spPr>
            <a:xfrm>
              <a:off x="10307431" y="2528526"/>
              <a:ext cx="1257300" cy="2052190"/>
            </a:xfrm>
            <a:prstGeom prst="rect">
              <a:avLst/>
            </a:prstGeom>
            <a:noFill/>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5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a:t>
              </a:r>
              <a:endParaRPr kumimoji="0" lang="en-IN" sz="15500" b="0" i="0" u="none" strike="noStrike" kern="1200" cap="none" spc="0" normalizeH="0" baseline="0" noProof="0">
                <a:ln>
                  <a:noFill/>
                </a:ln>
                <a:solidFill>
                  <a:srgbClr val="0078D7"/>
                </a:solidFill>
                <a:effectLst/>
                <a:uLnTx/>
                <a:uFillTx/>
                <a:latin typeface="Segoe UI Semilight"/>
                <a:ea typeface="+mn-ea"/>
                <a:cs typeface="+mn-cs"/>
              </a:endParaRPr>
            </a:p>
          </p:txBody>
        </p:sp>
      </p:grpSp>
      <p:sp>
        <p:nvSpPr>
          <p:cNvPr id="31" name="Rectangle 30">
            <a:extLst>
              <a:ext uri="{FF2B5EF4-FFF2-40B4-BE49-F238E27FC236}">
                <a16:creationId xmlns:a16="http://schemas.microsoft.com/office/drawing/2014/main" id="{4810D777-8F90-4A55-B898-95805C68CA0A}"/>
              </a:ext>
            </a:extLst>
          </p:cNvPr>
          <p:cNvSpPr/>
          <p:nvPr/>
        </p:nvSpPr>
        <p:spPr bwMode="auto">
          <a:xfrm>
            <a:off x="6489602" y="1211263"/>
            <a:ext cx="5702397" cy="53038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100" b="0" i="0" u="none" strike="noStrike" kern="120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pPr defTabSz="932742">
              <a:lnSpc>
                <a:spcPct val="100000"/>
              </a:lnSpc>
            </a:pPr>
            <a:r>
              <a:rPr lang="en-US" sz="3600" b="1" spc="-50">
                <a:gradFill>
                  <a:gsLst>
                    <a:gs pos="1250">
                      <a:schemeClr val="tx1"/>
                    </a:gs>
                    <a:gs pos="100000">
                      <a:schemeClr val="tx1"/>
                    </a:gs>
                  </a:gsLst>
                  <a:lin ang="5400000" scaled="0"/>
                </a:gradFill>
              </a:rPr>
              <a:t>Machine Learning represents a growing opportunity</a:t>
            </a:r>
          </a:p>
        </p:txBody>
      </p:sp>
      <p:sp>
        <p:nvSpPr>
          <p:cNvPr id="29" name="Rectangle 28"/>
          <p:cNvSpPr/>
          <p:nvPr/>
        </p:nvSpPr>
        <p:spPr>
          <a:xfrm>
            <a:off x="627270" y="3035808"/>
            <a:ext cx="5723681" cy="1169551"/>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1800"/>
              </a:spcBef>
              <a:spcAft>
                <a:spcPts val="1000"/>
              </a:spcAft>
              <a:buClrTx/>
              <a:buSzTx/>
              <a:buFontTx/>
              <a:buNone/>
              <a:tabLst/>
              <a:defRPr/>
            </a:pPr>
            <a:r>
              <a:rPr kumimoji="0" lang="en-US" sz="3600" b="0" i="0" u="none" strike="noStrike" kern="0" cap="none" spc="0" normalizeH="0" baseline="0" noProof="0">
                <a:ln>
                  <a:noFill/>
                </a:ln>
                <a:solidFill>
                  <a:srgbClr val="505050"/>
                </a:solidFill>
                <a:effectLst/>
                <a:uLnTx/>
                <a:uFillTx/>
                <a:latin typeface="Segoe UI Light"/>
                <a:ea typeface="+mn-ea"/>
                <a:cs typeface="Segoe UI Semibold" panose="020B0702040204020203" pitchFamily="34" charset="0"/>
              </a:rPr>
              <a:t>Global business value derived </a:t>
            </a:r>
            <a:br>
              <a:rPr kumimoji="0" lang="en-US" sz="3600" b="0" i="0" u="none" strike="noStrike" kern="0" cap="none" spc="0" normalizeH="0" baseline="0" noProof="0">
                <a:ln>
                  <a:noFill/>
                </a:ln>
                <a:solidFill>
                  <a:srgbClr val="505050"/>
                </a:solidFill>
                <a:effectLst/>
                <a:uLnTx/>
                <a:uFillTx/>
                <a:latin typeface="Segoe UI Light"/>
                <a:ea typeface="+mn-ea"/>
                <a:cs typeface="Segoe UI Semibold" panose="020B0702040204020203" pitchFamily="34" charset="0"/>
              </a:rPr>
            </a:br>
            <a:r>
              <a:rPr kumimoji="0" lang="en-US" sz="3600" b="0" i="0" u="none" strike="noStrike" kern="0" cap="none" spc="0" normalizeH="0" baseline="0" noProof="0">
                <a:ln>
                  <a:noFill/>
                </a:ln>
                <a:solidFill>
                  <a:srgbClr val="505050"/>
                </a:solidFill>
                <a:effectLst/>
                <a:uLnTx/>
                <a:uFillTx/>
                <a:latin typeface="Segoe UI Light"/>
                <a:ea typeface="+mn-ea"/>
                <a:cs typeface="Segoe UI Semibold" panose="020B0702040204020203" pitchFamily="34" charset="0"/>
              </a:rPr>
              <a:t>from </a:t>
            </a:r>
            <a:r>
              <a:rPr kumimoji="0" lang="en-US" sz="40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AI in </a:t>
            </a:r>
            <a:r>
              <a:rPr kumimoji="0" lang="en-US" sz="4000" b="1"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2022 </a:t>
            </a:r>
            <a:r>
              <a:rPr kumimoji="0" lang="en-US" sz="3600" b="0" i="0" u="none" strike="noStrike" kern="0" cap="none" spc="0" normalizeH="0" baseline="0" noProof="0">
                <a:ln>
                  <a:noFill/>
                </a:ln>
                <a:solidFill>
                  <a:srgbClr val="505050"/>
                </a:solidFill>
                <a:effectLst/>
                <a:uLnTx/>
                <a:uFillTx/>
                <a:latin typeface="Segoe UI Light"/>
                <a:ea typeface="+mn-ea"/>
                <a:cs typeface="Segoe UI Semibold" panose="020B0702040204020203" pitchFamily="34" charset="0"/>
              </a:rPr>
              <a:t>will reach</a:t>
            </a:r>
            <a:endParaRPr kumimoji="0" lang="en-US" sz="4000" b="1"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64EBE46-6E38-468E-9719-11DAEB9862BD}"/>
              </a:ext>
            </a:extLst>
          </p:cNvPr>
          <p:cNvSpPr/>
          <p:nvPr/>
        </p:nvSpPr>
        <p:spPr>
          <a:xfrm>
            <a:off x="3219181" y="3538728"/>
            <a:ext cx="1326004" cy="707886"/>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2022</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TextBox 40">
            <a:extLst>
              <a:ext uri="{FF2B5EF4-FFF2-40B4-BE49-F238E27FC236}">
                <a16:creationId xmlns:a16="http://schemas.microsoft.com/office/drawing/2014/main" id="{4A252971-CE31-402F-962F-9EB424E8B92A}"/>
              </a:ext>
            </a:extLst>
          </p:cNvPr>
          <p:cNvSpPr txBox="1"/>
          <p:nvPr/>
        </p:nvSpPr>
        <p:spPr>
          <a:xfrm>
            <a:off x="744985" y="6570802"/>
            <a:ext cx="870078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“Forecast: The Business Value of Artificial Intelligence, Worldwide, 2017-2025”, Gartner, April 2018.</a:t>
            </a:r>
          </a:p>
        </p:txBody>
      </p:sp>
      <p:graphicFrame>
        <p:nvGraphicFramePr>
          <p:cNvPr id="19" name="Chart 18">
            <a:extLst>
              <a:ext uri="{FF2B5EF4-FFF2-40B4-BE49-F238E27FC236}">
                <a16:creationId xmlns:a16="http://schemas.microsoft.com/office/drawing/2014/main" id="{779F2A23-235A-4F78-ADD0-757B930D405D}"/>
              </a:ext>
            </a:extLst>
          </p:cNvPr>
          <p:cNvGraphicFramePr>
            <a:graphicFrameLocks/>
          </p:cNvGraphicFramePr>
          <p:nvPr>
            <p:extLst/>
          </p:nvPr>
        </p:nvGraphicFramePr>
        <p:xfrm>
          <a:off x="7182586" y="2180834"/>
          <a:ext cx="4161699" cy="3290926"/>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63987DBF-22A8-40C0-BCF2-7AB1202F649E}"/>
              </a:ext>
            </a:extLst>
          </p:cNvPr>
          <p:cNvGrpSpPr/>
          <p:nvPr/>
        </p:nvGrpSpPr>
        <p:grpSpPr>
          <a:xfrm>
            <a:off x="10536295" y="2611072"/>
            <a:ext cx="960433" cy="369332"/>
            <a:chOff x="10536295" y="2611072"/>
            <a:chExt cx="960433" cy="369332"/>
          </a:xfrm>
        </p:grpSpPr>
        <p:sp>
          <p:nvSpPr>
            <p:cNvPr id="20" name="Freeform: Shape 19">
              <a:extLst>
                <a:ext uri="{FF2B5EF4-FFF2-40B4-BE49-F238E27FC236}">
                  <a16:creationId xmlns:a16="http://schemas.microsoft.com/office/drawing/2014/main" id="{42E02B6E-EFA1-407B-AF8B-5C83C998F802}"/>
                </a:ext>
              </a:extLst>
            </p:cNvPr>
            <p:cNvSpPr/>
            <p:nvPr/>
          </p:nvSpPr>
          <p:spPr bwMode="auto">
            <a:xfrm>
              <a:off x="10536295" y="2793460"/>
              <a:ext cx="330794" cy="103425"/>
            </a:xfrm>
            <a:custGeom>
              <a:avLst/>
              <a:gdLst>
                <a:gd name="connsiteX0" fmla="*/ 0 w 675640"/>
                <a:gd name="connsiteY0" fmla="*/ 157480 h 157480"/>
                <a:gd name="connsiteX1" fmla="*/ 157480 w 675640"/>
                <a:gd name="connsiteY1" fmla="*/ 0 h 157480"/>
                <a:gd name="connsiteX2" fmla="*/ 675640 w 675640"/>
                <a:gd name="connsiteY2" fmla="*/ 0 h 157480"/>
              </a:gdLst>
              <a:ahLst/>
              <a:cxnLst>
                <a:cxn ang="0">
                  <a:pos x="connsiteX0" y="connsiteY0"/>
                </a:cxn>
                <a:cxn ang="0">
                  <a:pos x="connsiteX1" y="connsiteY1"/>
                </a:cxn>
                <a:cxn ang="0">
                  <a:pos x="connsiteX2" y="connsiteY2"/>
                </a:cxn>
              </a:cxnLst>
              <a:rect l="l" t="t" r="r" b="b"/>
              <a:pathLst>
                <a:path w="675640" h="157480">
                  <a:moveTo>
                    <a:pt x="0" y="157480"/>
                  </a:moveTo>
                  <a:lnTo>
                    <a:pt x="157480" y="0"/>
                  </a:lnTo>
                  <a:lnTo>
                    <a:pt x="675640" y="0"/>
                  </a:lnTo>
                </a:path>
              </a:pathLst>
            </a:custGeom>
            <a:noFill/>
            <a:ln w="19050" cap="rnd">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1" name="Rectangle 20">
              <a:extLst>
                <a:ext uri="{FF2B5EF4-FFF2-40B4-BE49-F238E27FC236}">
                  <a16:creationId xmlns:a16="http://schemas.microsoft.com/office/drawing/2014/main" id="{0103EB96-6861-4CEB-9AD4-77E5C3F18828}"/>
                </a:ext>
              </a:extLst>
            </p:cNvPr>
            <p:cNvSpPr/>
            <p:nvPr/>
          </p:nvSpPr>
          <p:spPr bwMode="auto">
            <a:xfrm>
              <a:off x="10905219" y="2611072"/>
              <a:ext cx="59150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Decision</a:t>
              </a:r>
              <a:b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support</a:t>
              </a:r>
            </a:p>
          </p:txBody>
        </p:sp>
      </p:grpSp>
      <p:grpSp>
        <p:nvGrpSpPr>
          <p:cNvPr id="7" name="Group 6">
            <a:extLst>
              <a:ext uri="{FF2B5EF4-FFF2-40B4-BE49-F238E27FC236}">
                <a16:creationId xmlns:a16="http://schemas.microsoft.com/office/drawing/2014/main" id="{610C7D67-7E4D-4235-8391-4D73E50B44E9}"/>
              </a:ext>
            </a:extLst>
          </p:cNvPr>
          <p:cNvGrpSpPr/>
          <p:nvPr/>
        </p:nvGrpSpPr>
        <p:grpSpPr>
          <a:xfrm>
            <a:off x="10536295" y="4659162"/>
            <a:ext cx="836618" cy="369332"/>
            <a:chOff x="10536295" y="4659162"/>
            <a:chExt cx="836618" cy="369332"/>
          </a:xfrm>
        </p:grpSpPr>
        <p:sp>
          <p:nvSpPr>
            <p:cNvPr id="22" name="Freeform: Shape 21">
              <a:extLst>
                <a:ext uri="{FF2B5EF4-FFF2-40B4-BE49-F238E27FC236}">
                  <a16:creationId xmlns:a16="http://schemas.microsoft.com/office/drawing/2014/main" id="{2DB609B2-6AA0-4601-ACD0-7E94702A3D5B}"/>
                </a:ext>
              </a:extLst>
            </p:cNvPr>
            <p:cNvSpPr/>
            <p:nvPr/>
          </p:nvSpPr>
          <p:spPr bwMode="auto">
            <a:xfrm flipV="1">
              <a:off x="10536295" y="4733853"/>
              <a:ext cx="330794" cy="103425"/>
            </a:xfrm>
            <a:custGeom>
              <a:avLst/>
              <a:gdLst>
                <a:gd name="connsiteX0" fmla="*/ 0 w 675640"/>
                <a:gd name="connsiteY0" fmla="*/ 157480 h 157480"/>
                <a:gd name="connsiteX1" fmla="*/ 157480 w 675640"/>
                <a:gd name="connsiteY1" fmla="*/ 0 h 157480"/>
                <a:gd name="connsiteX2" fmla="*/ 675640 w 675640"/>
                <a:gd name="connsiteY2" fmla="*/ 0 h 157480"/>
              </a:gdLst>
              <a:ahLst/>
              <a:cxnLst>
                <a:cxn ang="0">
                  <a:pos x="connsiteX0" y="connsiteY0"/>
                </a:cxn>
                <a:cxn ang="0">
                  <a:pos x="connsiteX1" y="connsiteY1"/>
                </a:cxn>
                <a:cxn ang="0">
                  <a:pos x="connsiteX2" y="connsiteY2"/>
                </a:cxn>
              </a:cxnLst>
              <a:rect l="l" t="t" r="r" b="b"/>
              <a:pathLst>
                <a:path w="675640" h="157480">
                  <a:moveTo>
                    <a:pt x="0" y="157480"/>
                  </a:moveTo>
                  <a:lnTo>
                    <a:pt x="157480" y="0"/>
                  </a:lnTo>
                  <a:lnTo>
                    <a:pt x="675640" y="0"/>
                  </a:lnTo>
                </a:path>
              </a:pathLst>
            </a:custGeom>
            <a:noFill/>
            <a:ln w="19050" cap="rnd">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Rectangle 23">
              <a:extLst>
                <a:ext uri="{FF2B5EF4-FFF2-40B4-BE49-F238E27FC236}">
                  <a16:creationId xmlns:a16="http://schemas.microsoft.com/office/drawing/2014/main" id="{43516269-31D9-4A31-81E0-2A193CB6F46C}"/>
                </a:ext>
              </a:extLst>
            </p:cNvPr>
            <p:cNvSpPr/>
            <p:nvPr/>
          </p:nvSpPr>
          <p:spPr bwMode="auto">
            <a:xfrm>
              <a:off x="10905221" y="4659162"/>
              <a:ext cx="46769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Virtual</a:t>
              </a:r>
              <a:b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agents</a:t>
              </a:r>
            </a:p>
          </p:txBody>
        </p:sp>
      </p:grpSp>
      <p:grpSp>
        <p:nvGrpSpPr>
          <p:cNvPr id="5" name="Group 4">
            <a:extLst>
              <a:ext uri="{FF2B5EF4-FFF2-40B4-BE49-F238E27FC236}">
                <a16:creationId xmlns:a16="http://schemas.microsoft.com/office/drawing/2014/main" id="{7F26F5DE-8551-4269-91B0-9C46304E4610}"/>
              </a:ext>
            </a:extLst>
          </p:cNvPr>
          <p:cNvGrpSpPr/>
          <p:nvPr/>
        </p:nvGrpSpPr>
        <p:grpSpPr>
          <a:xfrm>
            <a:off x="6609383" y="3016621"/>
            <a:ext cx="1178523" cy="369332"/>
            <a:chOff x="6609383" y="3016621"/>
            <a:chExt cx="1178523" cy="369332"/>
          </a:xfrm>
        </p:grpSpPr>
        <p:sp>
          <p:nvSpPr>
            <p:cNvPr id="25" name="Freeform: Shape 24">
              <a:extLst>
                <a:ext uri="{FF2B5EF4-FFF2-40B4-BE49-F238E27FC236}">
                  <a16:creationId xmlns:a16="http://schemas.microsoft.com/office/drawing/2014/main" id="{E8B07EAE-51C4-40C3-96B1-A3AFEE59FAA2}"/>
                </a:ext>
              </a:extLst>
            </p:cNvPr>
            <p:cNvSpPr/>
            <p:nvPr/>
          </p:nvSpPr>
          <p:spPr bwMode="auto">
            <a:xfrm flipH="1">
              <a:off x="7457112" y="3201287"/>
              <a:ext cx="330794" cy="103425"/>
            </a:xfrm>
            <a:custGeom>
              <a:avLst/>
              <a:gdLst>
                <a:gd name="connsiteX0" fmla="*/ 0 w 675640"/>
                <a:gd name="connsiteY0" fmla="*/ 157480 h 157480"/>
                <a:gd name="connsiteX1" fmla="*/ 157480 w 675640"/>
                <a:gd name="connsiteY1" fmla="*/ 0 h 157480"/>
                <a:gd name="connsiteX2" fmla="*/ 675640 w 675640"/>
                <a:gd name="connsiteY2" fmla="*/ 0 h 157480"/>
              </a:gdLst>
              <a:ahLst/>
              <a:cxnLst>
                <a:cxn ang="0">
                  <a:pos x="connsiteX0" y="connsiteY0"/>
                </a:cxn>
                <a:cxn ang="0">
                  <a:pos x="connsiteX1" y="connsiteY1"/>
                </a:cxn>
                <a:cxn ang="0">
                  <a:pos x="connsiteX2" y="connsiteY2"/>
                </a:cxn>
              </a:cxnLst>
              <a:rect l="l" t="t" r="r" b="b"/>
              <a:pathLst>
                <a:path w="675640" h="157480">
                  <a:moveTo>
                    <a:pt x="0" y="157480"/>
                  </a:moveTo>
                  <a:lnTo>
                    <a:pt x="157480" y="0"/>
                  </a:lnTo>
                  <a:lnTo>
                    <a:pt x="675640" y="0"/>
                  </a:lnTo>
                </a:path>
              </a:pathLst>
            </a:custGeom>
            <a:noFill/>
            <a:ln w="19050" cap="rnd">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Rectangle 25">
              <a:extLst>
                <a:ext uri="{FF2B5EF4-FFF2-40B4-BE49-F238E27FC236}">
                  <a16:creationId xmlns:a16="http://schemas.microsoft.com/office/drawing/2014/main" id="{7C16A458-322D-46D8-8D6C-BC2E46614B9B}"/>
                </a:ext>
              </a:extLst>
            </p:cNvPr>
            <p:cNvSpPr/>
            <p:nvPr/>
          </p:nvSpPr>
          <p:spPr bwMode="auto">
            <a:xfrm flipH="1">
              <a:off x="6609383" y="3016621"/>
              <a:ext cx="81022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Decision</a:t>
              </a:r>
              <a:b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automation</a:t>
              </a:r>
            </a:p>
          </p:txBody>
        </p:sp>
      </p:grpSp>
      <p:grpSp>
        <p:nvGrpSpPr>
          <p:cNvPr id="4" name="Group 3">
            <a:extLst>
              <a:ext uri="{FF2B5EF4-FFF2-40B4-BE49-F238E27FC236}">
                <a16:creationId xmlns:a16="http://schemas.microsoft.com/office/drawing/2014/main" id="{F23F2788-548B-428B-9570-85CE84E9445F}"/>
              </a:ext>
            </a:extLst>
          </p:cNvPr>
          <p:cNvGrpSpPr/>
          <p:nvPr/>
        </p:nvGrpSpPr>
        <p:grpSpPr>
          <a:xfrm>
            <a:off x="6802194" y="4270680"/>
            <a:ext cx="985712" cy="369332"/>
            <a:chOff x="6802194" y="4270680"/>
            <a:chExt cx="985712" cy="369332"/>
          </a:xfrm>
        </p:grpSpPr>
        <p:sp>
          <p:nvSpPr>
            <p:cNvPr id="28" name="Freeform: Shape 27">
              <a:extLst>
                <a:ext uri="{FF2B5EF4-FFF2-40B4-BE49-F238E27FC236}">
                  <a16:creationId xmlns:a16="http://schemas.microsoft.com/office/drawing/2014/main" id="{B102712A-2CEB-4C72-933D-024082AFF07E}"/>
                </a:ext>
              </a:extLst>
            </p:cNvPr>
            <p:cNvSpPr/>
            <p:nvPr/>
          </p:nvSpPr>
          <p:spPr bwMode="auto">
            <a:xfrm flipH="1" flipV="1">
              <a:off x="7457112" y="4353055"/>
              <a:ext cx="330794" cy="103425"/>
            </a:xfrm>
            <a:custGeom>
              <a:avLst/>
              <a:gdLst>
                <a:gd name="connsiteX0" fmla="*/ 0 w 675640"/>
                <a:gd name="connsiteY0" fmla="*/ 157480 h 157480"/>
                <a:gd name="connsiteX1" fmla="*/ 157480 w 675640"/>
                <a:gd name="connsiteY1" fmla="*/ 0 h 157480"/>
                <a:gd name="connsiteX2" fmla="*/ 675640 w 675640"/>
                <a:gd name="connsiteY2" fmla="*/ 0 h 157480"/>
              </a:gdLst>
              <a:ahLst/>
              <a:cxnLst>
                <a:cxn ang="0">
                  <a:pos x="connsiteX0" y="connsiteY0"/>
                </a:cxn>
                <a:cxn ang="0">
                  <a:pos x="connsiteX1" y="connsiteY1"/>
                </a:cxn>
                <a:cxn ang="0">
                  <a:pos x="connsiteX2" y="connsiteY2"/>
                </a:cxn>
              </a:cxnLst>
              <a:rect l="l" t="t" r="r" b="b"/>
              <a:pathLst>
                <a:path w="675640" h="157480">
                  <a:moveTo>
                    <a:pt x="0" y="157480"/>
                  </a:moveTo>
                  <a:lnTo>
                    <a:pt x="157480" y="0"/>
                  </a:lnTo>
                  <a:lnTo>
                    <a:pt x="675640" y="0"/>
                  </a:lnTo>
                </a:path>
              </a:pathLst>
            </a:custGeom>
            <a:noFill/>
            <a:ln w="19050" cap="rnd">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075D219C-D7F0-4600-9B7E-90D0A9D66295}"/>
                </a:ext>
              </a:extLst>
            </p:cNvPr>
            <p:cNvSpPr/>
            <p:nvPr/>
          </p:nvSpPr>
          <p:spPr bwMode="auto">
            <a:xfrm flipH="1">
              <a:off x="6802194" y="4270680"/>
              <a:ext cx="61741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Smart</a:t>
              </a:r>
              <a:b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b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products</a:t>
              </a:r>
            </a:p>
          </p:txBody>
        </p:sp>
      </p:grpSp>
      <p:sp>
        <p:nvSpPr>
          <p:cNvPr id="15" name="Rectangle 14">
            <a:extLst>
              <a:ext uri="{FF2B5EF4-FFF2-40B4-BE49-F238E27FC236}">
                <a16:creationId xmlns:a16="http://schemas.microsoft.com/office/drawing/2014/main" id="{3BB381E8-D4FA-49C5-BE05-C895206CE841}"/>
              </a:ext>
            </a:extLst>
          </p:cNvPr>
          <p:cNvSpPr/>
          <p:nvPr/>
        </p:nvSpPr>
        <p:spPr>
          <a:xfrm>
            <a:off x="3176880" y="3539128"/>
            <a:ext cx="1326004" cy="707886"/>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2022</a:t>
            </a: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8" name="Group 7">
            <a:extLst>
              <a:ext uri="{FF2B5EF4-FFF2-40B4-BE49-F238E27FC236}">
                <a16:creationId xmlns:a16="http://schemas.microsoft.com/office/drawing/2014/main" id="{82255AF0-7F0B-4731-9137-A3E57DF7E743}"/>
              </a:ext>
            </a:extLst>
          </p:cNvPr>
          <p:cNvGrpSpPr/>
          <p:nvPr/>
        </p:nvGrpSpPr>
        <p:grpSpPr>
          <a:xfrm>
            <a:off x="8224528" y="3346948"/>
            <a:ext cx="2040602" cy="1015663"/>
            <a:chOff x="8224528" y="3346948"/>
            <a:chExt cx="2040602" cy="1015663"/>
          </a:xfrm>
        </p:grpSpPr>
        <p:sp>
          <p:nvSpPr>
            <p:cNvPr id="16" name="Rectangle 15">
              <a:extLst>
                <a:ext uri="{FF2B5EF4-FFF2-40B4-BE49-F238E27FC236}">
                  <a16:creationId xmlns:a16="http://schemas.microsoft.com/office/drawing/2014/main" id="{DDF6C1A0-2998-4F84-909D-81E546E2BDDD}"/>
                </a:ext>
              </a:extLst>
            </p:cNvPr>
            <p:cNvSpPr/>
            <p:nvPr/>
          </p:nvSpPr>
          <p:spPr>
            <a:xfrm>
              <a:off x="8648398" y="3481366"/>
              <a:ext cx="1188740" cy="717401"/>
            </a:xfrm>
            <a:prstGeom prst="rect">
              <a:avLst/>
            </a:prstGeom>
            <a:noFill/>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3.9</a:t>
              </a:r>
              <a:endParaRPr kumimoji="0" lang="en-IN" sz="60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7" name="Rectangle 16">
              <a:extLst>
                <a:ext uri="{FF2B5EF4-FFF2-40B4-BE49-F238E27FC236}">
                  <a16:creationId xmlns:a16="http://schemas.microsoft.com/office/drawing/2014/main" id="{C50AC6BD-F5DC-4C80-ADF2-468354F049B5}"/>
                </a:ext>
              </a:extLst>
            </p:cNvPr>
            <p:cNvSpPr/>
            <p:nvPr/>
          </p:nvSpPr>
          <p:spPr>
            <a:xfrm>
              <a:off x="8224528" y="3346948"/>
              <a:ext cx="611065" cy="1015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t>
              </a:r>
              <a:endParaRPr kumimoji="0" lang="en-IN" sz="60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18" name="Rectangle 17">
              <a:extLst>
                <a:ext uri="{FF2B5EF4-FFF2-40B4-BE49-F238E27FC236}">
                  <a16:creationId xmlns:a16="http://schemas.microsoft.com/office/drawing/2014/main" id="{4D5C3F81-8153-4886-8CC5-F48FDEDA3E68}"/>
                </a:ext>
              </a:extLst>
            </p:cNvPr>
            <p:cNvSpPr/>
            <p:nvPr/>
          </p:nvSpPr>
          <p:spPr>
            <a:xfrm>
              <a:off x="9676972" y="3456037"/>
              <a:ext cx="588158" cy="768059"/>
            </a:xfrm>
            <a:prstGeom prst="rect">
              <a:avLst/>
            </a:prstGeom>
            <a:noFill/>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a:t>
              </a:r>
              <a:endParaRPr kumimoji="0" lang="en-IN" sz="6000" b="0" i="0" u="none" strike="noStrike" kern="1200" cap="none" spc="0" normalizeH="0" baseline="0" noProof="0">
                <a:ln>
                  <a:noFill/>
                </a:ln>
                <a:solidFill>
                  <a:srgbClr val="0078D7"/>
                </a:solidFill>
                <a:effectLst/>
                <a:uLnTx/>
                <a:uFillTx/>
                <a:latin typeface="Segoe UI Semilight"/>
                <a:ea typeface="+mn-ea"/>
                <a:cs typeface="+mn-cs"/>
              </a:endParaRPr>
            </a:p>
          </p:txBody>
        </p:sp>
      </p:grpSp>
    </p:spTree>
    <p:extLst>
      <p:ext uri="{BB962C8B-B14F-4D97-AF65-F5344CB8AC3E}">
        <p14:creationId xmlns:p14="http://schemas.microsoft.com/office/powerpoint/2010/main" val="845582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xit" presetSubtype="32" fill="hold" nodeType="withEffect">
                                  <p:stCondLst>
                                    <p:cond delay="0"/>
                                  </p:stCondLst>
                                  <p:childTnLst>
                                    <p:anim calcmode="lin" valueType="num">
                                      <p:cBhvr>
                                        <p:cTn id="11" dur="500"/>
                                        <p:tgtEl>
                                          <p:spTgt spid="11"/>
                                        </p:tgtEl>
                                        <p:attrNameLst>
                                          <p:attrName>ppt_w</p:attrName>
                                        </p:attrNameLst>
                                      </p:cBhvr>
                                      <p:tavLst>
                                        <p:tav tm="0">
                                          <p:val>
                                            <p:strVal val="ppt_w"/>
                                          </p:val>
                                        </p:tav>
                                        <p:tav tm="100000">
                                          <p:val>
                                            <p:fltVal val="0"/>
                                          </p:val>
                                        </p:tav>
                                      </p:tavLst>
                                    </p:anim>
                                    <p:anim calcmode="lin" valueType="num">
                                      <p:cBhvr>
                                        <p:cTn id="12" dur="500"/>
                                        <p:tgtEl>
                                          <p:spTgt spid="11"/>
                                        </p:tgtEl>
                                        <p:attrNameLst>
                                          <p:attrName>ppt_h</p:attrName>
                                        </p:attrNameLst>
                                      </p:cBhvr>
                                      <p:tavLst>
                                        <p:tav tm="0">
                                          <p:val>
                                            <p:strVal val="ppt_h"/>
                                          </p:val>
                                        </p:tav>
                                        <p:tav tm="100000">
                                          <p:val>
                                            <p:fltVal val="0"/>
                                          </p:val>
                                        </p:tav>
                                      </p:tavLst>
                                    </p:anim>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21" presetClass="entr" presetSubtype="1"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1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Graphic spid="19"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5" name="Straight Connector 224">
            <a:extLst>
              <a:ext uri="{FF2B5EF4-FFF2-40B4-BE49-F238E27FC236}">
                <a16:creationId xmlns:a16="http://schemas.microsoft.com/office/drawing/2014/main" id="{420CA95F-F769-42BE-B71E-45DA26F018C5}"/>
              </a:ext>
            </a:extLst>
          </p:cNvPr>
          <p:cNvCxnSpPr>
            <a:cxnSpLocks/>
          </p:cNvCxnSpPr>
          <p:nvPr/>
        </p:nvCxnSpPr>
        <p:spPr>
          <a:xfrm flipH="1">
            <a:off x="0" y="3127730"/>
            <a:ext cx="11734800" cy="0"/>
          </a:xfrm>
          <a:prstGeom prst="line">
            <a:avLst/>
          </a:prstGeom>
          <a:ln w="6350">
            <a:solidFill>
              <a:schemeClr val="bg1">
                <a:lumMod val="75000"/>
              </a:schemeClr>
            </a:solidFill>
            <a:headEnd type="arrow" w="lg" len="med"/>
            <a:tailEnd type="none" w="sm" len="sm"/>
          </a:ln>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9C272C58-CD4D-4E49-A78D-9BEAA7AB3035}"/>
              </a:ext>
            </a:extLst>
          </p:cNvPr>
          <p:cNvSpPr/>
          <p:nvPr/>
        </p:nvSpPr>
        <p:spPr bwMode="auto">
          <a:xfrm>
            <a:off x="882926" y="2661199"/>
            <a:ext cx="939252" cy="939252"/>
          </a:xfrm>
          <a:prstGeom prst="ellipse">
            <a:avLst/>
          </a:prstGeom>
          <a:solidFill>
            <a:schemeClr val="bg1"/>
          </a:solidFill>
          <a:ln w="6350">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6" name="Oval 225">
            <a:extLst>
              <a:ext uri="{FF2B5EF4-FFF2-40B4-BE49-F238E27FC236}">
                <a16:creationId xmlns:a16="http://schemas.microsoft.com/office/drawing/2014/main" id="{AB5B8D28-1F9C-4FBD-A6E2-D594384EDA6D}"/>
              </a:ext>
            </a:extLst>
          </p:cNvPr>
          <p:cNvSpPr/>
          <p:nvPr/>
        </p:nvSpPr>
        <p:spPr bwMode="auto">
          <a:xfrm>
            <a:off x="2775112" y="2661199"/>
            <a:ext cx="939252" cy="939252"/>
          </a:xfrm>
          <a:prstGeom prst="ellipse">
            <a:avLst/>
          </a:prstGeom>
          <a:solidFill>
            <a:schemeClr val="bg1"/>
          </a:solidFill>
          <a:ln w="6350">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7" name="Oval 226">
            <a:extLst>
              <a:ext uri="{FF2B5EF4-FFF2-40B4-BE49-F238E27FC236}">
                <a16:creationId xmlns:a16="http://schemas.microsoft.com/office/drawing/2014/main" id="{E2A14EE9-83EC-40D1-A81D-CF0AE4E4862E}"/>
              </a:ext>
            </a:extLst>
          </p:cNvPr>
          <p:cNvSpPr/>
          <p:nvPr/>
        </p:nvSpPr>
        <p:spPr bwMode="auto">
          <a:xfrm>
            <a:off x="4644312" y="2661199"/>
            <a:ext cx="939252" cy="939252"/>
          </a:xfrm>
          <a:prstGeom prst="ellipse">
            <a:avLst/>
          </a:prstGeom>
          <a:solidFill>
            <a:schemeClr val="bg1"/>
          </a:solidFill>
          <a:ln w="6350">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8ACE71E9-2F8E-43F0-BED1-97FD6E94E6EE}"/>
              </a:ext>
            </a:extLst>
          </p:cNvPr>
          <p:cNvSpPr/>
          <p:nvPr/>
        </p:nvSpPr>
        <p:spPr bwMode="auto">
          <a:xfrm>
            <a:off x="6547210" y="2661199"/>
            <a:ext cx="939252" cy="939252"/>
          </a:xfrm>
          <a:prstGeom prst="ellipse">
            <a:avLst/>
          </a:prstGeom>
          <a:solidFill>
            <a:schemeClr val="bg1"/>
          </a:solidFill>
          <a:ln w="6350">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73CD2D3C-87FD-494D-BC9B-522DBA4A5698}"/>
              </a:ext>
            </a:extLst>
          </p:cNvPr>
          <p:cNvSpPr/>
          <p:nvPr/>
        </p:nvSpPr>
        <p:spPr bwMode="auto">
          <a:xfrm>
            <a:off x="8417118" y="2661199"/>
            <a:ext cx="939252" cy="939252"/>
          </a:xfrm>
          <a:prstGeom prst="ellipse">
            <a:avLst/>
          </a:prstGeom>
          <a:solidFill>
            <a:schemeClr val="bg1"/>
          </a:solidFill>
          <a:ln w="6350">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0" name="Oval 229">
            <a:extLst>
              <a:ext uri="{FF2B5EF4-FFF2-40B4-BE49-F238E27FC236}">
                <a16:creationId xmlns:a16="http://schemas.microsoft.com/office/drawing/2014/main" id="{234D9BBF-CED9-4013-AA8D-179707CB085A}"/>
              </a:ext>
            </a:extLst>
          </p:cNvPr>
          <p:cNvSpPr/>
          <p:nvPr/>
        </p:nvSpPr>
        <p:spPr bwMode="auto">
          <a:xfrm>
            <a:off x="10383193" y="2661199"/>
            <a:ext cx="939252" cy="939252"/>
          </a:xfrm>
          <a:prstGeom prst="ellipse">
            <a:avLst/>
          </a:prstGeom>
          <a:solidFill>
            <a:schemeClr val="bg1"/>
          </a:solidFill>
          <a:ln w="6350">
            <a:solidFill>
              <a:schemeClr val="bg1">
                <a:lumMod val="75000"/>
              </a:schemeClr>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5">
            <a:extLst>
              <a:ext uri="{FF2B5EF4-FFF2-40B4-BE49-F238E27FC236}">
                <a16:creationId xmlns:a16="http://schemas.microsoft.com/office/drawing/2014/main" id="{19147020-BDE6-49D7-9306-9DAC1FF5723A}"/>
              </a:ext>
            </a:extLst>
          </p:cNvPr>
          <p:cNvSpPr>
            <a:spLocks noGrp="1"/>
          </p:cNvSpPr>
          <p:nvPr>
            <p:ph type="title"/>
          </p:nvPr>
        </p:nvSpPr>
        <p:spPr/>
        <p:txBody>
          <a:bodyPr/>
          <a:lstStyle/>
          <a:p>
            <a:pPr defTabSz="932742">
              <a:lnSpc>
                <a:spcPct val="100000"/>
              </a:lnSpc>
            </a:pPr>
            <a:r>
              <a:rPr lang="en-US" sz="3600" b="1" spc="-50">
                <a:gradFill>
                  <a:gsLst>
                    <a:gs pos="1250">
                      <a:schemeClr val="tx1"/>
                    </a:gs>
                    <a:gs pos="100000">
                      <a:schemeClr val="tx1"/>
                    </a:gs>
                  </a:gsLst>
                  <a:lin ang="5400000" scaled="0"/>
                </a:gradFill>
              </a:rPr>
              <a:t>Helping you innovate across your business</a:t>
            </a:r>
          </a:p>
        </p:txBody>
      </p:sp>
      <p:grpSp>
        <p:nvGrpSpPr>
          <p:cNvPr id="23" name="Group 22">
            <a:extLst>
              <a:ext uri="{FF2B5EF4-FFF2-40B4-BE49-F238E27FC236}">
                <a16:creationId xmlns:a16="http://schemas.microsoft.com/office/drawing/2014/main" id="{1C10A770-4F14-4007-AFFD-6F191F0827BC}"/>
              </a:ext>
            </a:extLst>
          </p:cNvPr>
          <p:cNvGrpSpPr/>
          <p:nvPr/>
        </p:nvGrpSpPr>
        <p:grpSpPr>
          <a:xfrm>
            <a:off x="2987913" y="2869725"/>
            <a:ext cx="513650" cy="513650"/>
            <a:chOff x="3010389" y="2218304"/>
            <a:chExt cx="513650" cy="513650"/>
          </a:xfrm>
        </p:grpSpPr>
        <p:sp>
          <p:nvSpPr>
            <p:cNvPr id="13" name="Partial Circle 12">
              <a:extLst>
                <a:ext uri="{FF2B5EF4-FFF2-40B4-BE49-F238E27FC236}">
                  <a16:creationId xmlns:a16="http://schemas.microsoft.com/office/drawing/2014/main" id="{9A175851-8468-4AEB-9FEF-F2823DAE5056}"/>
                </a:ext>
              </a:extLst>
            </p:cNvPr>
            <p:cNvSpPr/>
            <p:nvPr/>
          </p:nvSpPr>
          <p:spPr bwMode="auto">
            <a:xfrm>
              <a:off x="3010389" y="2218304"/>
              <a:ext cx="513650" cy="513650"/>
            </a:xfrm>
            <a:prstGeom prst="pi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D58FDE72-2D82-4F21-861C-7FC824514093}"/>
                </a:ext>
              </a:extLst>
            </p:cNvPr>
            <p:cNvCxnSpPr/>
            <p:nvPr/>
          </p:nvCxnSpPr>
          <p:spPr>
            <a:xfrm>
              <a:off x="3301365" y="2220209"/>
              <a:ext cx="0" cy="229621"/>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03C97D1-F5B8-47EF-AFCA-9D137E18B3A2}"/>
                </a:ext>
              </a:extLst>
            </p:cNvPr>
            <p:cNvCxnSpPr>
              <a:cxnSpLocks/>
            </p:cNvCxnSpPr>
            <p:nvPr/>
          </p:nvCxnSpPr>
          <p:spPr>
            <a:xfrm>
              <a:off x="3333750" y="2303145"/>
              <a:ext cx="0" cy="14668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12452EA-B25F-4290-A497-0C9D2FAD38D3}"/>
                </a:ext>
              </a:extLst>
            </p:cNvPr>
            <p:cNvCxnSpPr>
              <a:cxnSpLocks/>
            </p:cNvCxnSpPr>
            <p:nvPr/>
          </p:nvCxnSpPr>
          <p:spPr>
            <a:xfrm>
              <a:off x="3366135" y="2333114"/>
              <a:ext cx="0" cy="116716"/>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8366F324-8350-48E8-A160-2EC926370CB3}"/>
                </a:ext>
              </a:extLst>
            </p:cNvPr>
            <p:cNvCxnSpPr>
              <a:cxnSpLocks/>
            </p:cNvCxnSpPr>
            <p:nvPr/>
          </p:nvCxnSpPr>
          <p:spPr>
            <a:xfrm>
              <a:off x="3398520" y="2268855"/>
              <a:ext cx="0" cy="18097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AABC6107-3F01-4C46-B6B9-8CFED6534462}"/>
                </a:ext>
              </a:extLst>
            </p:cNvPr>
            <p:cNvCxnSpPr>
              <a:cxnSpLocks/>
            </p:cNvCxnSpPr>
            <p:nvPr/>
          </p:nvCxnSpPr>
          <p:spPr>
            <a:xfrm>
              <a:off x="3430905" y="2268855"/>
              <a:ext cx="0" cy="18097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0098423-2BEF-4BB5-BD86-489E2520C282}"/>
                </a:ext>
              </a:extLst>
            </p:cNvPr>
            <p:cNvCxnSpPr>
              <a:cxnSpLocks/>
            </p:cNvCxnSpPr>
            <p:nvPr/>
          </p:nvCxnSpPr>
          <p:spPr>
            <a:xfrm>
              <a:off x="3467100" y="2318385"/>
              <a:ext cx="0" cy="13144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3CD1AE6-EF12-499F-A01A-332C0E45A3AB}"/>
                </a:ext>
              </a:extLst>
            </p:cNvPr>
            <p:cNvCxnSpPr>
              <a:cxnSpLocks/>
            </p:cNvCxnSpPr>
            <p:nvPr/>
          </p:nvCxnSpPr>
          <p:spPr>
            <a:xfrm>
              <a:off x="3503295" y="2284095"/>
              <a:ext cx="0" cy="16573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DC625FC-405A-4FFD-B870-6456949D093D}"/>
              </a:ext>
            </a:extLst>
          </p:cNvPr>
          <p:cNvGrpSpPr/>
          <p:nvPr/>
        </p:nvGrpSpPr>
        <p:grpSpPr>
          <a:xfrm>
            <a:off x="4851971" y="2885045"/>
            <a:ext cx="547454" cy="489564"/>
            <a:chOff x="5973127" y="2543175"/>
            <a:chExt cx="431483" cy="385857"/>
          </a:xfrm>
        </p:grpSpPr>
        <p:sp>
          <p:nvSpPr>
            <p:cNvPr id="27" name="Freeform: Shape 26">
              <a:extLst>
                <a:ext uri="{FF2B5EF4-FFF2-40B4-BE49-F238E27FC236}">
                  <a16:creationId xmlns:a16="http://schemas.microsoft.com/office/drawing/2014/main" id="{B9A5A93D-7521-4711-9594-909A90AFE7D0}"/>
                </a:ext>
              </a:extLst>
            </p:cNvPr>
            <p:cNvSpPr/>
            <p:nvPr/>
          </p:nvSpPr>
          <p:spPr>
            <a:xfrm>
              <a:off x="5973127" y="2681382"/>
              <a:ext cx="200025" cy="247650"/>
            </a:xfrm>
            <a:custGeom>
              <a:avLst/>
              <a:gdLst>
                <a:gd name="connsiteX0" fmla="*/ 7348 w 200025"/>
                <a:gd name="connsiteY0" fmla="*/ 242616 h 247650"/>
                <a:gd name="connsiteX1" fmla="*/ 104503 w 200025"/>
                <a:gd name="connsiteY1" fmla="*/ 144508 h 247650"/>
                <a:gd name="connsiteX2" fmla="*/ 201658 w 200025"/>
                <a:gd name="connsiteY2" fmla="*/ 243568 h 247650"/>
                <a:gd name="connsiteX3" fmla="*/ 52116 w 200025"/>
                <a:gd name="connsiteY3" fmla="*/ 114028 h 247650"/>
                <a:gd name="connsiteX4" fmla="*/ 52116 w 200025"/>
                <a:gd name="connsiteY4" fmla="*/ 53068 h 247650"/>
                <a:gd name="connsiteX5" fmla="*/ 36876 w 200025"/>
                <a:gd name="connsiteY5" fmla="*/ 37828 h 247650"/>
                <a:gd name="connsiteX6" fmla="*/ 21636 w 200025"/>
                <a:gd name="connsiteY6" fmla="*/ 53068 h 247650"/>
                <a:gd name="connsiteX7" fmla="*/ 21636 w 200025"/>
                <a:gd name="connsiteY7" fmla="*/ 98788 h 247650"/>
                <a:gd name="connsiteX8" fmla="*/ 36876 w 200025"/>
                <a:gd name="connsiteY8" fmla="*/ 114028 h 247650"/>
                <a:gd name="connsiteX9" fmla="*/ 96883 w 200025"/>
                <a:gd name="connsiteY9" fmla="*/ 114028 h 247650"/>
                <a:gd name="connsiteX10" fmla="*/ 48306 w 200025"/>
                <a:gd name="connsiteY10" fmla="*/ 114028 h 247650"/>
                <a:gd name="connsiteX11" fmla="*/ 103551 w 200025"/>
                <a:gd name="connsiteY11" fmla="*/ 144508 h 247650"/>
                <a:gd name="connsiteX12" fmla="*/ 170226 w 200025"/>
                <a:gd name="connsiteY12" fmla="*/ 75928 h 247650"/>
                <a:gd name="connsiteX13" fmla="*/ 103551 w 200025"/>
                <a:gd name="connsiteY13" fmla="*/ 7348 h 247650"/>
                <a:gd name="connsiteX14" fmla="*/ 47353 w 200025"/>
                <a:gd name="connsiteY14" fmla="*/ 3782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25" h="247650">
                  <a:moveTo>
                    <a:pt x="7348" y="242616"/>
                  </a:moveTo>
                  <a:cubicBezTo>
                    <a:pt x="7348" y="188323"/>
                    <a:pt x="51163" y="144508"/>
                    <a:pt x="104503" y="144508"/>
                  </a:cubicBezTo>
                  <a:cubicBezTo>
                    <a:pt x="157843" y="144508"/>
                    <a:pt x="201658" y="188323"/>
                    <a:pt x="201658" y="243568"/>
                  </a:cubicBezTo>
                  <a:moveTo>
                    <a:pt x="52116" y="114028"/>
                  </a:moveTo>
                  <a:cubicBezTo>
                    <a:pt x="52116" y="53068"/>
                    <a:pt x="52116" y="53068"/>
                    <a:pt x="52116" y="53068"/>
                  </a:cubicBezTo>
                  <a:cubicBezTo>
                    <a:pt x="52116" y="44496"/>
                    <a:pt x="45448" y="37828"/>
                    <a:pt x="36876" y="37828"/>
                  </a:cubicBezTo>
                  <a:cubicBezTo>
                    <a:pt x="28303" y="37828"/>
                    <a:pt x="21636" y="44496"/>
                    <a:pt x="21636" y="53068"/>
                  </a:cubicBezTo>
                  <a:cubicBezTo>
                    <a:pt x="21636" y="98788"/>
                    <a:pt x="21636" y="98788"/>
                    <a:pt x="21636" y="98788"/>
                  </a:cubicBezTo>
                  <a:cubicBezTo>
                    <a:pt x="21636" y="107361"/>
                    <a:pt x="28303" y="114028"/>
                    <a:pt x="36876" y="114028"/>
                  </a:cubicBezTo>
                  <a:cubicBezTo>
                    <a:pt x="96883" y="114028"/>
                    <a:pt x="96883" y="114028"/>
                    <a:pt x="96883" y="114028"/>
                  </a:cubicBezTo>
                  <a:moveTo>
                    <a:pt x="48306" y="114028"/>
                  </a:moveTo>
                  <a:cubicBezTo>
                    <a:pt x="60688" y="132126"/>
                    <a:pt x="80691" y="144508"/>
                    <a:pt x="103551" y="144508"/>
                  </a:cubicBezTo>
                  <a:cubicBezTo>
                    <a:pt x="140698" y="144508"/>
                    <a:pt x="170226" y="114028"/>
                    <a:pt x="170226" y="75928"/>
                  </a:cubicBezTo>
                  <a:cubicBezTo>
                    <a:pt x="170226" y="37828"/>
                    <a:pt x="139746" y="7348"/>
                    <a:pt x="103551" y="7348"/>
                  </a:cubicBezTo>
                  <a:cubicBezTo>
                    <a:pt x="80691" y="7348"/>
                    <a:pt x="59736" y="19731"/>
                    <a:pt x="47353" y="37828"/>
                  </a:cubicBezTo>
                </a:path>
              </a:pathLst>
            </a:custGeom>
            <a:noFill/>
            <a:ln w="19050"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DE0F31F3-80E6-484B-8EC3-1244E919FC81}"/>
                </a:ext>
              </a:extLst>
            </p:cNvPr>
            <p:cNvSpPr/>
            <p:nvPr/>
          </p:nvSpPr>
          <p:spPr bwMode="auto">
            <a:xfrm>
              <a:off x="6075045" y="2543175"/>
              <a:ext cx="329565" cy="243840"/>
            </a:xfrm>
            <a:custGeom>
              <a:avLst/>
              <a:gdLst>
                <a:gd name="connsiteX0" fmla="*/ 0 w 329565"/>
                <a:gd name="connsiteY0" fmla="*/ 123825 h 243840"/>
                <a:gd name="connsiteX1" fmla="*/ 0 w 329565"/>
                <a:gd name="connsiteY1" fmla="*/ 0 h 243840"/>
                <a:gd name="connsiteX2" fmla="*/ 329565 w 329565"/>
                <a:gd name="connsiteY2" fmla="*/ 0 h 243840"/>
                <a:gd name="connsiteX3" fmla="*/ 329565 w 329565"/>
                <a:gd name="connsiteY3" fmla="*/ 200025 h 243840"/>
                <a:gd name="connsiteX4" fmla="*/ 272415 w 329565"/>
                <a:gd name="connsiteY4" fmla="*/ 200025 h 243840"/>
                <a:gd name="connsiteX5" fmla="*/ 228600 w 329565"/>
                <a:gd name="connsiteY5" fmla="*/ 243840 h 243840"/>
                <a:gd name="connsiteX6" fmla="*/ 228600 w 329565"/>
                <a:gd name="connsiteY6" fmla="*/ 192405 h 243840"/>
                <a:gd name="connsiteX7" fmla="*/ 85725 w 329565"/>
                <a:gd name="connsiteY7" fmla="*/ 192405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565" h="243840">
                  <a:moveTo>
                    <a:pt x="0" y="123825"/>
                  </a:moveTo>
                  <a:lnTo>
                    <a:pt x="0" y="0"/>
                  </a:lnTo>
                  <a:lnTo>
                    <a:pt x="329565" y="0"/>
                  </a:lnTo>
                  <a:lnTo>
                    <a:pt x="329565" y="200025"/>
                  </a:lnTo>
                  <a:lnTo>
                    <a:pt x="272415" y="200025"/>
                  </a:lnTo>
                  <a:lnTo>
                    <a:pt x="228600" y="243840"/>
                  </a:lnTo>
                  <a:lnTo>
                    <a:pt x="228600" y="192405"/>
                  </a:lnTo>
                  <a:lnTo>
                    <a:pt x="85725" y="192405"/>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4099" name="Group 4098">
            <a:extLst>
              <a:ext uri="{FF2B5EF4-FFF2-40B4-BE49-F238E27FC236}">
                <a16:creationId xmlns:a16="http://schemas.microsoft.com/office/drawing/2014/main" id="{61AB9680-2102-4AC0-BE96-974D26AFD102}"/>
              </a:ext>
            </a:extLst>
          </p:cNvPr>
          <p:cNvGrpSpPr/>
          <p:nvPr/>
        </p:nvGrpSpPr>
        <p:grpSpPr>
          <a:xfrm>
            <a:off x="6740855" y="2901712"/>
            <a:ext cx="551962" cy="427653"/>
            <a:chOff x="6759716" y="2185986"/>
            <a:chExt cx="551962" cy="427653"/>
          </a:xfrm>
        </p:grpSpPr>
        <p:sp>
          <p:nvSpPr>
            <p:cNvPr id="42" name="PaymentCard_E8C7" title="Icon of a credit card">
              <a:extLst>
                <a:ext uri="{FF2B5EF4-FFF2-40B4-BE49-F238E27FC236}">
                  <a16:creationId xmlns:a16="http://schemas.microsoft.com/office/drawing/2014/main" id="{AFDD67BD-595A-40A8-92CF-B27A65F8F218}"/>
                </a:ext>
              </a:extLst>
            </p:cNvPr>
            <p:cNvSpPr>
              <a:spLocks noChangeAspect="1" noEditPoints="1"/>
            </p:cNvSpPr>
            <p:nvPr/>
          </p:nvSpPr>
          <p:spPr bwMode="auto">
            <a:xfrm>
              <a:off x="6898141" y="2337694"/>
              <a:ext cx="413537" cy="275945"/>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31" name="Rectangle: Rounded Corners 30">
              <a:extLst>
                <a:ext uri="{FF2B5EF4-FFF2-40B4-BE49-F238E27FC236}">
                  <a16:creationId xmlns:a16="http://schemas.microsoft.com/office/drawing/2014/main" id="{3CA728F7-6B86-4D02-9E17-6EAFA817951F}"/>
                </a:ext>
              </a:extLst>
            </p:cNvPr>
            <p:cNvSpPr/>
            <p:nvPr/>
          </p:nvSpPr>
          <p:spPr bwMode="auto">
            <a:xfrm rot="20700000">
              <a:off x="6845033" y="2278567"/>
              <a:ext cx="419894" cy="219302"/>
            </a:xfrm>
            <a:custGeom>
              <a:avLst/>
              <a:gdLst>
                <a:gd name="connsiteX0" fmla="*/ 0 w 1171136"/>
                <a:gd name="connsiteY0" fmla="*/ 54047 h 781474"/>
                <a:gd name="connsiteX1" fmla="*/ 54047 w 1171136"/>
                <a:gd name="connsiteY1" fmla="*/ 0 h 781474"/>
                <a:gd name="connsiteX2" fmla="*/ 1117089 w 1171136"/>
                <a:gd name="connsiteY2" fmla="*/ 0 h 781474"/>
                <a:gd name="connsiteX3" fmla="*/ 1171136 w 1171136"/>
                <a:gd name="connsiteY3" fmla="*/ 54047 h 781474"/>
                <a:gd name="connsiteX4" fmla="*/ 1171136 w 1171136"/>
                <a:gd name="connsiteY4" fmla="*/ 727427 h 781474"/>
                <a:gd name="connsiteX5" fmla="*/ 1117089 w 1171136"/>
                <a:gd name="connsiteY5" fmla="*/ 781474 h 781474"/>
                <a:gd name="connsiteX6" fmla="*/ 54047 w 1171136"/>
                <a:gd name="connsiteY6" fmla="*/ 781474 h 781474"/>
                <a:gd name="connsiteX7" fmla="*/ 0 w 1171136"/>
                <a:gd name="connsiteY7" fmla="*/ 727427 h 781474"/>
                <a:gd name="connsiteX8" fmla="*/ 0 w 1171136"/>
                <a:gd name="connsiteY8" fmla="*/ 54047 h 781474"/>
                <a:gd name="connsiteX0" fmla="*/ 0 w 1180441"/>
                <a:gd name="connsiteY0" fmla="*/ 54047 h 781474"/>
                <a:gd name="connsiteX1" fmla="*/ 54047 w 1180441"/>
                <a:gd name="connsiteY1" fmla="*/ 0 h 781474"/>
                <a:gd name="connsiteX2" fmla="*/ 1117089 w 1180441"/>
                <a:gd name="connsiteY2" fmla="*/ 0 h 781474"/>
                <a:gd name="connsiteX3" fmla="*/ 1171136 w 1180441"/>
                <a:gd name="connsiteY3" fmla="*/ 54047 h 781474"/>
                <a:gd name="connsiteX4" fmla="*/ 1180441 w 1180441"/>
                <a:gd name="connsiteY4" fmla="*/ 236840 h 781474"/>
                <a:gd name="connsiteX5" fmla="*/ 1171136 w 1180441"/>
                <a:gd name="connsiteY5" fmla="*/ 727427 h 781474"/>
                <a:gd name="connsiteX6" fmla="*/ 1117089 w 1180441"/>
                <a:gd name="connsiteY6" fmla="*/ 781474 h 781474"/>
                <a:gd name="connsiteX7" fmla="*/ 54047 w 1180441"/>
                <a:gd name="connsiteY7" fmla="*/ 781474 h 781474"/>
                <a:gd name="connsiteX8" fmla="*/ 0 w 1180441"/>
                <a:gd name="connsiteY8" fmla="*/ 727427 h 781474"/>
                <a:gd name="connsiteX9" fmla="*/ 0 w 1180441"/>
                <a:gd name="connsiteY9" fmla="*/ 54047 h 781474"/>
                <a:gd name="connsiteX0" fmla="*/ 5906 w 1186347"/>
                <a:gd name="connsiteY0" fmla="*/ 54047 h 781474"/>
                <a:gd name="connsiteX1" fmla="*/ 59953 w 1186347"/>
                <a:gd name="connsiteY1" fmla="*/ 0 h 781474"/>
                <a:gd name="connsiteX2" fmla="*/ 1122995 w 1186347"/>
                <a:gd name="connsiteY2" fmla="*/ 0 h 781474"/>
                <a:gd name="connsiteX3" fmla="*/ 1177042 w 1186347"/>
                <a:gd name="connsiteY3" fmla="*/ 54047 h 781474"/>
                <a:gd name="connsiteX4" fmla="*/ 1186347 w 1186347"/>
                <a:gd name="connsiteY4" fmla="*/ 236840 h 781474"/>
                <a:gd name="connsiteX5" fmla="*/ 1177042 w 1186347"/>
                <a:gd name="connsiteY5" fmla="*/ 727427 h 781474"/>
                <a:gd name="connsiteX6" fmla="*/ 1122995 w 1186347"/>
                <a:gd name="connsiteY6" fmla="*/ 781474 h 781474"/>
                <a:gd name="connsiteX7" fmla="*/ 59953 w 1186347"/>
                <a:gd name="connsiteY7" fmla="*/ 781474 h 781474"/>
                <a:gd name="connsiteX8" fmla="*/ 5906 w 1186347"/>
                <a:gd name="connsiteY8" fmla="*/ 727427 h 781474"/>
                <a:gd name="connsiteX9" fmla="*/ 0 w 1186347"/>
                <a:gd name="connsiteY9" fmla="*/ 621062 h 781474"/>
                <a:gd name="connsiteX10" fmla="*/ 5906 w 1186347"/>
                <a:gd name="connsiteY10" fmla="*/ 54047 h 781474"/>
                <a:gd name="connsiteX0" fmla="*/ 1177042 w 1268482"/>
                <a:gd name="connsiteY0" fmla="*/ 727427 h 818867"/>
                <a:gd name="connsiteX1" fmla="*/ 1122995 w 1268482"/>
                <a:gd name="connsiteY1" fmla="*/ 781474 h 818867"/>
                <a:gd name="connsiteX2" fmla="*/ 59953 w 1268482"/>
                <a:gd name="connsiteY2" fmla="*/ 781474 h 818867"/>
                <a:gd name="connsiteX3" fmla="*/ 5906 w 1268482"/>
                <a:gd name="connsiteY3" fmla="*/ 727427 h 818867"/>
                <a:gd name="connsiteX4" fmla="*/ 0 w 1268482"/>
                <a:gd name="connsiteY4" fmla="*/ 621062 h 818867"/>
                <a:gd name="connsiteX5" fmla="*/ 5906 w 1268482"/>
                <a:gd name="connsiteY5" fmla="*/ 54047 h 818867"/>
                <a:gd name="connsiteX6" fmla="*/ 59953 w 1268482"/>
                <a:gd name="connsiteY6" fmla="*/ 0 h 818867"/>
                <a:gd name="connsiteX7" fmla="*/ 1122995 w 1268482"/>
                <a:gd name="connsiteY7" fmla="*/ 0 h 818867"/>
                <a:gd name="connsiteX8" fmla="*/ 1177042 w 1268482"/>
                <a:gd name="connsiteY8" fmla="*/ 54047 h 818867"/>
                <a:gd name="connsiteX9" fmla="*/ 1186347 w 1268482"/>
                <a:gd name="connsiteY9" fmla="*/ 236840 h 818867"/>
                <a:gd name="connsiteX10" fmla="*/ 1268482 w 1268482"/>
                <a:gd name="connsiteY10" fmla="*/ 818867 h 818867"/>
                <a:gd name="connsiteX0" fmla="*/ 1177042 w 1186347"/>
                <a:gd name="connsiteY0" fmla="*/ 727427 h 781474"/>
                <a:gd name="connsiteX1" fmla="*/ 1122995 w 1186347"/>
                <a:gd name="connsiteY1" fmla="*/ 781474 h 781474"/>
                <a:gd name="connsiteX2" fmla="*/ 59953 w 1186347"/>
                <a:gd name="connsiteY2" fmla="*/ 781474 h 781474"/>
                <a:gd name="connsiteX3" fmla="*/ 5906 w 1186347"/>
                <a:gd name="connsiteY3" fmla="*/ 727427 h 781474"/>
                <a:gd name="connsiteX4" fmla="*/ 0 w 1186347"/>
                <a:gd name="connsiteY4" fmla="*/ 621062 h 781474"/>
                <a:gd name="connsiteX5" fmla="*/ 5906 w 1186347"/>
                <a:gd name="connsiteY5" fmla="*/ 54047 h 781474"/>
                <a:gd name="connsiteX6" fmla="*/ 59953 w 1186347"/>
                <a:gd name="connsiteY6" fmla="*/ 0 h 781474"/>
                <a:gd name="connsiteX7" fmla="*/ 1122995 w 1186347"/>
                <a:gd name="connsiteY7" fmla="*/ 0 h 781474"/>
                <a:gd name="connsiteX8" fmla="*/ 1177042 w 1186347"/>
                <a:gd name="connsiteY8" fmla="*/ 54047 h 781474"/>
                <a:gd name="connsiteX9" fmla="*/ 1186347 w 1186347"/>
                <a:gd name="connsiteY9" fmla="*/ 236840 h 781474"/>
                <a:gd name="connsiteX0" fmla="*/ 1122995 w 1186347"/>
                <a:gd name="connsiteY0" fmla="*/ 781474 h 781474"/>
                <a:gd name="connsiteX1" fmla="*/ 59953 w 1186347"/>
                <a:gd name="connsiteY1" fmla="*/ 781474 h 781474"/>
                <a:gd name="connsiteX2" fmla="*/ 5906 w 1186347"/>
                <a:gd name="connsiteY2" fmla="*/ 727427 h 781474"/>
                <a:gd name="connsiteX3" fmla="*/ 0 w 1186347"/>
                <a:gd name="connsiteY3" fmla="*/ 621062 h 781474"/>
                <a:gd name="connsiteX4" fmla="*/ 5906 w 1186347"/>
                <a:gd name="connsiteY4" fmla="*/ 54047 h 781474"/>
                <a:gd name="connsiteX5" fmla="*/ 59953 w 1186347"/>
                <a:gd name="connsiteY5" fmla="*/ 0 h 781474"/>
                <a:gd name="connsiteX6" fmla="*/ 1122995 w 1186347"/>
                <a:gd name="connsiteY6" fmla="*/ 0 h 781474"/>
                <a:gd name="connsiteX7" fmla="*/ 1177042 w 1186347"/>
                <a:gd name="connsiteY7" fmla="*/ 54047 h 781474"/>
                <a:gd name="connsiteX8" fmla="*/ 1186347 w 1186347"/>
                <a:gd name="connsiteY8" fmla="*/ 236840 h 781474"/>
                <a:gd name="connsiteX0" fmla="*/ 59953 w 1186347"/>
                <a:gd name="connsiteY0" fmla="*/ 781474 h 781474"/>
                <a:gd name="connsiteX1" fmla="*/ 5906 w 1186347"/>
                <a:gd name="connsiteY1" fmla="*/ 727427 h 781474"/>
                <a:gd name="connsiteX2" fmla="*/ 0 w 1186347"/>
                <a:gd name="connsiteY2" fmla="*/ 621062 h 781474"/>
                <a:gd name="connsiteX3" fmla="*/ 5906 w 1186347"/>
                <a:gd name="connsiteY3" fmla="*/ 54047 h 781474"/>
                <a:gd name="connsiteX4" fmla="*/ 59953 w 1186347"/>
                <a:gd name="connsiteY4" fmla="*/ 0 h 781474"/>
                <a:gd name="connsiteX5" fmla="*/ 1122995 w 1186347"/>
                <a:gd name="connsiteY5" fmla="*/ 0 h 781474"/>
                <a:gd name="connsiteX6" fmla="*/ 1177042 w 1186347"/>
                <a:gd name="connsiteY6" fmla="*/ 54047 h 781474"/>
                <a:gd name="connsiteX7" fmla="*/ 1186347 w 1186347"/>
                <a:gd name="connsiteY7" fmla="*/ 236840 h 781474"/>
                <a:gd name="connsiteX0" fmla="*/ 5906 w 1186347"/>
                <a:gd name="connsiteY0" fmla="*/ 727427 h 727427"/>
                <a:gd name="connsiteX1" fmla="*/ 0 w 1186347"/>
                <a:gd name="connsiteY1" fmla="*/ 621062 h 727427"/>
                <a:gd name="connsiteX2" fmla="*/ 5906 w 1186347"/>
                <a:gd name="connsiteY2" fmla="*/ 54047 h 727427"/>
                <a:gd name="connsiteX3" fmla="*/ 59953 w 1186347"/>
                <a:gd name="connsiteY3" fmla="*/ 0 h 727427"/>
                <a:gd name="connsiteX4" fmla="*/ 1122995 w 1186347"/>
                <a:gd name="connsiteY4" fmla="*/ 0 h 727427"/>
                <a:gd name="connsiteX5" fmla="*/ 1177042 w 1186347"/>
                <a:gd name="connsiteY5" fmla="*/ 54047 h 727427"/>
                <a:gd name="connsiteX6" fmla="*/ 1186347 w 1186347"/>
                <a:gd name="connsiteY6" fmla="*/ 236840 h 727427"/>
                <a:gd name="connsiteX0" fmla="*/ 0 w 1186347"/>
                <a:gd name="connsiteY0" fmla="*/ 621062 h 621062"/>
                <a:gd name="connsiteX1" fmla="*/ 5906 w 1186347"/>
                <a:gd name="connsiteY1" fmla="*/ 54047 h 621062"/>
                <a:gd name="connsiteX2" fmla="*/ 59953 w 1186347"/>
                <a:gd name="connsiteY2" fmla="*/ 0 h 621062"/>
                <a:gd name="connsiteX3" fmla="*/ 1122995 w 1186347"/>
                <a:gd name="connsiteY3" fmla="*/ 0 h 621062"/>
                <a:gd name="connsiteX4" fmla="*/ 1177042 w 1186347"/>
                <a:gd name="connsiteY4" fmla="*/ 54047 h 621062"/>
                <a:gd name="connsiteX5" fmla="*/ 1186347 w 1186347"/>
                <a:gd name="connsiteY5" fmla="*/ 236840 h 621062"/>
                <a:gd name="connsiteX0" fmla="*/ 0 w 1189138"/>
                <a:gd name="connsiteY0" fmla="*/ 621062 h 621062"/>
                <a:gd name="connsiteX1" fmla="*/ 5906 w 1189138"/>
                <a:gd name="connsiteY1" fmla="*/ 54047 h 621062"/>
                <a:gd name="connsiteX2" fmla="*/ 59953 w 1189138"/>
                <a:gd name="connsiteY2" fmla="*/ 0 h 621062"/>
                <a:gd name="connsiteX3" fmla="*/ 1122995 w 1189138"/>
                <a:gd name="connsiteY3" fmla="*/ 0 h 621062"/>
                <a:gd name="connsiteX4" fmla="*/ 1177042 w 1189138"/>
                <a:gd name="connsiteY4" fmla="*/ 54047 h 621062"/>
                <a:gd name="connsiteX5" fmla="*/ 1189138 w 1189138"/>
                <a:gd name="connsiteY5" fmla="*/ 263226 h 62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9138" h="621062">
                  <a:moveTo>
                    <a:pt x="0" y="621062"/>
                  </a:moveTo>
                  <a:cubicBezTo>
                    <a:pt x="1969" y="432057"/>
                    <a:pt x="3937" y="243052"/>
                    <a:pt x="5906" y="54047"/>
                  </a:cubicBezTo>
                  <a:cubicBezTo>
                    <a:pt x="5906" y="24198"/>
                    <a:pt x="30104" y="0"/>
                    <a:pt x="59953" y="0"/>
                  </a:cubicBezTo>
                  <a:lnTo>
                    <a:pt x="1122995" y="0"/>
                  </a:lnTo>
                  <a:cubicBezTo>
                    <a:pt x="1152844" y="0"/>
                    <a:pt x="1177042" y="24198"/>
                    <a:pt x="1177042" y="54047"/>
                  </a:cubicBezTo>
                  <a:lnTo>
                    <a:pt x="1189138" y="263226"/>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Rectangle: Rounded Corners 91">
              <a:extLst>
                <a:ext uri="{FF2B5EF4-FFF2-40B4-BE49-F238E27FC236}">
                  <a16:creationId xmlns:a16="http://schemas.microsoft.com/office/drawing/2014/main" id="{DA5AA732-1DF0-4846-89BF-43A3F37B2F09}"/>
                </a:ext>
              </a:extLst>
            </p:cNvPr>
            <p:cNvSpPr/>
            <p:nvPr/>
          </p:nvSpPr>
          <p:spPr bwMode="auto">
            <a:xfrm rot="19573740">
              <a:off x="6759716" y="2225060"/>
              <a:ext cx="418569" cy="225312"/>
            </a:xfrm>
            <a:custGeom>
              <a:avLst/>
              <a:gdLst>
                <a:gd name="connsiteX0" fmla="*/ 0 w 1171136"/>
                <a:gd name="connsiteY0" fmla="*/ 54047 h 781474"/>
                <a:gd name="connsiteX1" fmla="*/ 54047 w 1171136"/>
                <a:gd name="connsiteY1" fmla="*/ 0 h 781474"/>
                <a:gd name="connsiteX2" fmla="*/ 1117089 w 1171136"/>
                <a:gd name="connsiteY2" fmla="*/ 0 h 781474"/>
                <a:gd name="connsiteX3" fmla="*/ 1171136 w 1171136"/>
                <a:gd name="connsiteY3" fmla="*/ 54047 h 781474"/>
                <a:gd name="connsiteX4" fmla="*/ 1171136 w 1171136"/>
                <a:gd name="connsiteY4" fmla="*/ 727427 h 781474"/>
                <a:gd name="connsiteX5" fmla="*/ 1117089 w 1171136"/>
                <a:gd name="connsiteY5" fmla="*/ 781474 h 781474"/>
                <a:gd name="connsiteX6" fmla="*/ 54047 w 1171136"/>
                <a:gd name="connsiteY6" fmla="*/ 781474 h 781474"/>
                <a:gd name="connsiteX7" fmla="*/ 0 w 1171136"/>
                <a:gd name="connsiteY7" fmla="*/ 727427 h 781474"/>
                <a:gd name="connsiteX8" fmla="*/ 0 w 1171136"/>
                <a:gd name="connsiteY8" fmla="*/ 54047 h 781474"/>
                <a:gd name="connsiteX0" fmla="*/ 0 w 1173200"/>
                <a:gd name="connsiteY0" fmla="*/ 54047 h 781474"/>
                <a:gd name="connsiteX1" fmla="*/ 54047 w 1173200"/>
                <a:gd name="connsiteY1" fmla="*/ 0 h 781474"/>
                <a:gd name="connsiteX2" fmla="*/ 1117089 w 1173200"/>
                <a:gd name="connsiteY2" fmla="*/ 0 h 781474"/>
                <a:gd name="connsiteX3" fmla="*/ 1171136 w 1173200"/>
                <a:gd name="connsiteY3" fmla="*/ 54047 h 781474"/>
                <a:gd name="connsiteX4" fmla="*/ 1173200 w 1173200"/>
                <a:gd name="connsiteY4" fmla="*/ 187963 h 781474"/>
                <a:gd name="connsiteX5" fmla="*/ 1171136 w 1173200"/>
                <a:gd name="connsiteY5" fmla="*/ 727427 h 781474"/>
                <a:gd name="connsiteX6" fmla="*/ 1117089 w 1173200"/>
                <a:gd name="connsiteY6" fmla="*/ 781474 h 781474"/>
                <a:gd name="connsiteX7" fmla="*/ 54047 w 1173200"/>
                <a:gd name="connsiteY7" fmla="*/ 781474 h 781474"/>
                <a:gd name="connsiteX8" fmla="*/ 0 w 1173200"/>
                <a:gd name="connsiteY8" fmla="*/ 727427 h 781474"/>
                <a:gd name="connsiteX9" fmla="*/ 0 w 1173200"/>
                <a:gd name="connsiteY9" fmla="*/ 54047 h 781474"/>
                <a:gd name="connsiteX0" fmla="*/ 6084 w 1179284"/>
                <a:gd name="connsiteY0" fmla="*/ 54047 h 781474"/>
                <a:gd name="connsiteX1" fmla="*/ 60131 w 1179284"/>
                <a:gd name="connsiteY1" fmla="*/ 0 h 781474"/>
                <a:gd name="connsiteX2" fmla="*/ 1123173 w 1179284"/>
                <a:gd name="connsiteY2" fmla="*/ 0 h 781474"/>
                <a:gd name="connsiteX3" fmla="*/ 1177220 w 1179284"/>
                <a:gd name="connsiteY3" fmla="*/ 54047 h 781474"/>
                <a:gd name="connsiteX4" fmla="*/ 1179284 w 1179284"/>
                <a:gd name="connsiteY4" fmla="*/ 187963 h 781474"/>
                <a:gd name="connsiteX5" fmla="*/ 1177220 w 1179284"/>
                <a:gd name="connsiteY5" fmla="*/ 727427 h 781474"/>
                <a:gd name="connsiteX6" fmla="*/ 1123173 w 1179284"/>
                <a:gd name="connsiteY6" fmla="*/ 781474 h 781474"/>
                <a:gd name="connsiteX7" fmla="*/ 60131 w 1179284"/>
                <a:gd name="connsiteY7" fmla="*/ 781474 h 781474"/>
                <a:gd name="connsiteX8" fmla="*/ 6084 w 1179284"/>
                <a:gd name="connsiteY8" fmla="*/ 727427 h 781474"/>
                <a:gd name="connsiteX9" fmla="*/ 0 w 1179284"/>
                <a:gd name="connsiteY9" fmla="*/ 638082 h 781474"/>
                <a:gd name="connsiteX10" fmla="*/ 6084 w 1179284"/>
                <a:gd name="connsiteY10" fmla="*/ 54047 h 781474"/>
                <a:gd name="connsiteX0" fmla="*/ 1177220 w 1268660"/>
                <a:gd name="connsiteY0" fmla="*/ 727427 h 818867"/>
                <a:gd name="connsiteX1" fmla="*/ 1123173 w 1268660"/>
                <a:gd name="connsiteY1" fmla="*/ 781474 h 818867"/>
                <a:gd name="connsiteX2" fmla="*/ 60131 w 1268660"/>
                <a:gd name="connsiteY2" fmla="*/ 781474 h 818867"/>
                <a:gd name="connsiteX3" fmla="*/ 6084 w 1268660"/>
                <a:gd name="connsiteY3" fmla="*/ 727427 h 818867"/>
                <a:gd name="connsiteX4" fmla="*/ 0 w 1268660"/>
                <a:gd name="connsiteY4" fmla="*/ 638082 h 818867"/>
                <a:gd name="connsiteX5" fmla="*/ 6084 w 1268660"/>
                <a:gd name="connsiteY5" fmla="*/ 54047 h 818867"/>
                <a:gd name="connsiteX6" fmla="*/ 60131 w 1268660"/>
                <a:gd name="connsiteY6" fmla="*/ 0 h 818867"/>
                <a:gd name="connsiteX7" fmla="*/ 1123173 w 1268660"/>
                <a:gd name="connsiteY7" fmla="*/ 0 h 818867"/>
                <a:gd name="connsiteX8" fmla="*/ 1177220 w 1268660"/>
                <a:gd name="connsiteY8" fmla="*/ 54047 h 818867"/>
                <a:gd name="connsiteX9" fmla="*/ 1179284 w 1268660"/>
                <a:gd name="connsiteY9" fmla="*/ 187963 h 818867"/>
                <a:gd name="connsiteX10" fmla="*/ 1268660 w 1268660"/>
                <a:gd name="connsiteY10" fmla="*/ 818867 h 818867"/>
                <a:gd name="connsiteX0" fmla="*/ 1177220 w 1179284"/>
                <a:gd name="connsiteY0" fmla="*/ 727427 h 781474"/>
                <a:gd name="connsiteX1" fmla="*/ 1123173 w 1179284"/>
                <a:gd name="connsiteY1" fmla="*/ 781474 h 781474"/>
                <a:gd name="connsiteX2" fmla="*/ 60131 w 1179284"/>
                <a:gd name="connsiteY2" fmla="*/ 781474 h 781474"/>
                <a:gd name="connsiteX3" fmla="*/ 6084 w 1179284"/>
                <a:gd name="connsiteY3" fmla="*/ 727427 h 781474"/>
                <a:gd name="connsiteX4" fmla="*/ 0 w 1179284"/>
                <a:gd name="connsiteY4" fmla="*/ 638082 h 781474"/>
                <a:gd name="connsiteX5" fmla="*/ 6084 w 1179284"/>
                <a:gd name="connsiteY5" fmla="*/ 54047 h 781474"/>
                <a:gd name="connsiteX6" fmla="*/ 60131 w 1179284"/>
                <a:gd name="connsiteY6" fmla="*/ 0 h 781474"/>
                <a:gd name="connsiteX7" fmla="*/ 1123173 w 1179284"/>
                <a:gd name="connsiteY7" fmla="*/ 0 h 781474"/>
                <a:gd name="connsiteX8" fmla="*/ 1177220 w 1179284"/>
                <a:gd name="connsiteY8" fmla="*/ 54047 h 781474"/>
                <a:gd name="connsiteX9" fmla="*/ 1179284 w 1179284"/>
                <a:gd name="connsiteY9" fmla="*/ 187963 h 781474"/>
                <a:gd name="connsiteX0" fmla="*/ 1123173 w 1179284"/>
                <a:gd name="connsiteY0" fmla="*/ 781474 h 781474"/>
                <a:gd name="connsiteX1" fmla="*/ 60131 w 1179284"/>
                <a:gd name="connsiteY1" fmla="*/ 781474 h 781474"/>
                <a:gd name="connsiteX2" fmla="*/ 6084 w 1179284"/>
                <a:gd name="connsiteY2" fmla="*/ 727427 h 781474"/>
                <a:gd name="connsiteX3" fmla="*/ 0 w 1179284"/>
                <a:gd name="connsiteY3" fmla="*/ 638082 h 781474"/>
                <a:gd name="connsiteX4" fmla="*/ 6084 w 1179284"/>
                <a:gd name="connsiteY4" fmla="*/ 54047 h 781474"/>
                <a:gd name="connsiteX5" fmla="*/ 60131 w 1179284"/>
                <a:gd name="connsiteY5" fmla="*/ 0 h 781474"/>
                <a:gd name="connsiteX6" fmla="*/ 1123173 w 1179284"/>
                <a:gd name="connsiteY6" fmla="*/ 0 h 781474"/>
                <a:gd name="connsiteX7" fmla="*/ 1177220 w 1179284"/>
                <a:gd name="connsiteY7" fmla="*/ 54047 h 781474"/>
                <a:gd name="connsiteX8" fmla="*/ 1179284 w 1179284"/>
                <a:gd name="connsiteY8" fmla="*/ 187963 h 781474"/>
                <a:gd name="connsiteX0" fmla="*/ 60131 w 1179284"/>
                <a:gd name="connsiteY0" fmla="*/ 781474 h 781474"/>
                <a:gd name="connsiteX1" fmla="*/ 6084 w 1179284"/>
                <a:gd name="connsiteY1" fmla="*/ 727427 h 781474"/>
                <a:gd name="connsiteX2" fmla="*/ 0 w 1179284"/>
                <a:gd name="connsiteY2" fmla="*/ 638082 h 781474"/>
                <a:gd name="connsiteX3" fmla="*/ 6084 w 1179284"/>
                <a:gd name="connsiteY3" fmla="*/ 54047 h 781474"/>
                <a:gd name="connsiteX4" fmla="*/ 60131 w 1179284"/>
                <a:gd name="connsiteY4" fmla="*/ 0 h 781474"/>
                <a:gd name="connsiteX5" fmla="*/ 1123173 w 1179284"/>
                <a:gd name="connsiteY5" fmla="*/ 0 h 781474"/>
                <a:gd name="connsiteX6" fmla="*/ 1177220 w 1179284"/>
                <a:gd name="connsiteY6" fmla="*/ 54047 h 781474"/>
                <a:gd name="connsiteX7" fmla="*/ 1179284 w 1179284"/>
                <a:gd name="connsiteY7" fmla="*/ 187963 h 781474"/>
                <a:gd name="connsiteX0" fmla="*/ 6084 w 1179284"/>
                <a:gd name="connsiteY0" fmla="*/ 727427 h 727427"/>
                <a:gd name="connsiteX1" fmla="*/ 0 w 1179284"/>
                <a:gd name="connsiteY1" fmla="*/ 638082 h 727427"/>
                <a:gd name="connsiteX2" fmla="*/ 6084 w 1179284"/>
                <a:gd name="connsiteY2" fmla="*/ 54047 h 727427"/>
                <a:gd name="connsiteX3" fmla="*/ 60131 w 1179284"/>
                <a:gd name="connsiteY3" fmla="*/ 0 h 727427"/>
                <a:gd name="connsiteX4" fmla="*/ 1123173 w 1179284"/>
                <a:gd name="connsiteY4" fmla="*/ 0 h 727427"/>
                <a:gd name="connsiteX5" fmla="*/ 1177220 w 1179284"/>
                <a:gd name="connsiteY5" fmla="*/ 54047 h 727427"/>
                <a:gd name="connsiteX6" fmla="*/ 1179284 w 1179284"/>
                <a:gd name="connsiteY6" fmla="*/ 187963 h 727427"/>
                <a:gd name="connsiteX0" fmla="*/ 0 w 1179284"/>
                <a:gd name="connsiteY0" fmla="*/ 638082 h 638082"/>
                <a:gd name="connsiteX1" fmla="*/ 6084 w 1179284"/>
                <a:gd name="connsiteY1" fmla="*/ 54047 h 638082"/>
                <a:gd name="connsiteX2" fmla="*/ 60131 w 1179284"/>
                <a:gd name="connsiteY2" fmla="*/ 0 h 638082"/>
                <a:gd name="connsiteX3" fmla="*/ 1123173 w 1179284"/>
                <a:gd name="connsiteY3" fmla="*/ 0 h 638082"/>
                <a:gd name="connsiteX4" fmla="*/ 1177220 w 1179284"/>
                <a:gd name="connsiteY4" fmla="*/ 54047 h 638082"/>
                <a:gd name="connsiteX5" fmla="*/ 1179284 w 1179284"/>
                <a:gd name="connsiteY5" fmla="*/ 187963 h 638082"/>
                <a:gd name="connsiteX0" fmla="*/ 0 w 1185385"/>
                <a:gd name="connsiteY0" fmla="*/ 638082 h 638082"/>
                <a:gd name="connsiteX1" fmla="*/ 6084 w 1185385"/>
                <a:gd name="connsiteY1" fmla="*/ 54047 h 638082"/>
                <a:gd name="connsiteX2" fmla="*/ 60131 w 1185385"/>
                <a:gd name="connsiteY2" fmla="*/ 0 h 638082"/>
                <a:gd name="connsiteX3" fmla="*/ 1123173 w 1185385"/>
                <a:gd name="connsiteY3" fmla="*/ 0 h 638082"/>
                <a:gd name="connsiteX4" fmla="*/ 1177220 w 1185385"/>
                <a:gd name="connsiteY4" fmla="*/ 54047 h 638082"/>
                <a:gd name="connsiteX5" fmla="*/ 1185385 w 1185385"/>
                <a:gd name="connsiteY5" fmla="*/ 357044 h 63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5385" h="638082">
                  <a:moveTo>
                    <a:pt x="0" y="638082"/>
                  </a:moveTo>
                  <a:lnTo>
                    <a:pt x="6084" y="54047"/>
                  </a:lnTo>
                  <a:cubicBezTo>
                    <a:pt x="6084" y="24198"/>
                    <a:pt x="30282" y="0"/>
                    <a:pt x="60131" y="0"/>
                  </a:cubicBezTo>
                  <a:lnTo>
                    <a:pt x="1123173" y="0"/>
                  </a:lnTo>
                  <a:cubicBezTo>
                    <a:pt x="1153022" y="0"/>
                    <a:pt x="1177220" y="24198"/>
                    <a:pt x="1177220" y="54047"/>
                  </a:cubicBezTo>
                  <a:lnTo>
                    <a:pt x="1185385" y="357044"/>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12083A77-A2E6-4EA5-8505-4D9E761C04D0}"/>
                </a:ext>
              </a:extLst>
            </p:cNvPr>
            <p:cNvSpPr/>
            <p:nvPr/>
          </p:nvSpPr>
          <p:spPr bwMode="auto">
            <a:xfrm>
              <a:off x="6849285" y="2390618"/>
              <a:ext cx="46414" cy="12781"/>
            </a:xfrm>
            <a:custGeom>
              <a:avLst/>
              <a:gdLst>
                <a:gd name="connsiteX0" fmla="*/ 0 w 131445"/>
                <a:gd name="connsiteY0" fmla="*/ 36195 h 36195"/>
                <a:gd name="connsiteX1" fmla="*/ 131445 w 131445"/>
                <a:gd name="connsiteY1" fmla="*/ 0 h 36195"/>
              </a:gdLst>
              <a:ahLst/>
              <a:cxnLst>
                <a:cxn ang="0">
                  <a:pos x="connsiteX0" y="connsiteY0"/>
                </a:cxn>
                <a:cxn ang="0">
                  <a:pos x="connsiteX1" y="connsiteY1"/>
                </a:cxn>
              </a:cxnLst>
              <a:rect l="l" t="t" r="r" b="b"/>
              <a:pathLst>
                <a:path w="131445" h="36195">
                  <a:moveTo>
                    <a:pt x="0" y="36195"/>
                  </a:moveTo>
                  <a:lnTo>
                    <a:pt x="131445"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Freeform: Shape 94">
              <a:extLst>
                <a:ext uri="{FF2B5EF4-FFF2-40B4-BE49-F238E27FC236}">
                  <a16:creationId xmlns:a16="http://schemas.microsoft.com/office/drawing/2014/main" id="{73381F75-F54D-4772-8AB7-55F8308EE1E3}"/>
                </a:ext>
              </a:extLst>
            </p:cNvPr>
            <p:cNvSpPr/>
            <p:nvPr/>
          </p:nvSpPr>
          <p:spPr bwMode="auto">
            <a:xfrm>
              <a:off x="6770079" y="2366285"/>
              <a:ext cx="67733" cy="45719"/>
            </a:xfrm>
            <a:custGeom>
              <a:avLst/>
              <a:gdLst>
                <a:gd name="connsiteX0" fmla="*/ 0 w 137160"/>
                <a:gd name="connsiteY0" fmla="*/ 85725 h 85725"/>
                <a:gd name="connsiteX1" fmla="*/ 137160 w 137160"/>
                <a:gd name="connsiteY1" fmla="*/ 0 h 85725"/>
              </a:gdLst>
              <a:ahLst/>
              <a:cxnLst>
                <a:cxn ang="0">
                  <a:pos x="connsiteX0" y="connsiteY0"/>
                </a:cxn>
                <a:cxn ang="0">
                  <a:pos x="connsiteX1" y="connsiteY1"/>
                </a:cxn>
              </a:cxnLst>
              <a:rect l="l" t="t" r="r" b="b"/>
              <a:pathLst>
                <a:path w="137160" h="85725">
                  <a:moveTo>
                    <a:pt x="0" y="85725"/>
                  </a:moveTo>
                  <a:lnTo>
                    <a:pt x="13716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6" name="Freeform: Shape 4095">
              <a:extLst>
                <a:ext uri="{FF2B5EF4-FFF2-40B4-BE49-F238E27FC236}">
                  <a16:creationId xmlns:a16="http://schemas.microsoft.com/office/drawing/2014/main" id="{A074B840-97EE-4C8E-A7A1-D4457133F3B7}"/>
                </a:ext>
              </a:extLst>
            </p:cNvPr>
            <p:cNvSpPr/>
            <p:nvPr/>
          </p:nvSpPr>
          <p:spPr bwMode="auto">
            <a:xfrm>
              <a:off x="6910461" y="2185986"/>
              <a:ext cx="206942" cy="123947"/>
            </a:xfrm>
            <a:custGeom>
              <a:avLst/>
              <a:gdLst>
                <a:gd name="connsiteX0" fmla="*/ 0 w 502920"/>
                <a:gd name="connsiteY0" fmla="*/ 320040 h 320040"/>
                <a:gd name="connsiteX1" fmla="*/ 502920 w 502920"/>
                <a:gd name="connsiteY1" fmla="*/ 0 h 320040"/>
              </a:gdLst>
              <a:ahLst/>
              <a:cxnLst>
                <a:cxn ang="0">
                  <a:pos x="connsiteX0" y="connsiteY0"/>
                </a:cxn>
                <a:cxn ang="0">
                  <a:pos x="connsiteX1" y="connsiteY1"/>
                </a:cxn>
              </a:cxnLst>
              <a:rect l="l" t="t" r="r" b="b"/>
              <a:pathLst>
                <a:path w="502920" h="320040">
                  <a:moveTo>
                    <a:pt x="0" y="320040"/>
                  </a:moveTo>
                  <a:lnTo>
                    <a:pt x="502920" y="0"/>
                  </a:lnTo>
                </a:path>
              </a:pathLst>
            </a:cu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5009123F-3A08-4D06-A414-C5DCE535E316}"/>
              </a:ext>
            </a:extLst>
          </p:cNvPr>
          <p:cNvGrpSpPr/>
          <p:nvPr/>
        </p:nvGrpSpPr>
        <p:grpSpPr>
          <a:xfrm>
            <a:off x="8643790" y="2887871"/>
            <a:ext cx="485908" cy="485908"/>
            <a:chOff x="8091121" y="1854727"/>
            <a:chExt cx="485908" cy="485908"/>
          </a:xfrm>
        </p:grpSpPr>
        <p:grpSp>
          <p:nvGrpSpPr>
            <p:cNvPr id="4" name="Group 3">
              <a:extLst>
                <a:ext uri="{FF2B5EF4-FFF2-40B4-BE49-F238E27FC236}">
                  <a16:creationId xmlns:a16="http://schemas.microsoft.com/office/drawing/2014/main" id="{DDC494E2-1F18-4C73-B8F0-CDA6DCAB9788}"/>
                </a:ext>
              </a:extLst>
            </p:cNvPr>
            <p:cNvGrpSpPr/>
            <p:nvPr/>
          </p:nvGrpSpPr>
          <p:grpSpPr>
            <a:xfrm>
              <a:off x="8091121" y="1854727"/>
              <a:ext cx="485908" cy="485908"/>
              <a:chOff x="8628289" y="2127732"/>
              <a:chExt cx="485908" cy="485908"/>
            </a:xfrm>
          </p:grpSpPr>
          <p:sp>
            <p:nvSpPr>
              <p:cNvPr id="4111" name="Arc 4110">
                <a:extLst>
                  <a:ext uri="{FF2B5EF4-FFF2-40B4-BE49-F238E27FC236}">
                    <a16:creationId xmlns:a16="http://schemas.microsoft.com/office/drawing/2014/main" id="{99B9B66A-0CFE-4A8D-BBFE-C3E830BC2482}"/>
                  </a:ext>
                </a:extLst>
              </p:cNvPr>
              <p:cNvSpPr/>
              <p:nvPr/>
            </p:nvSpPr>
            <p:spPr>
              <a:xfrm>
                <a:off x="8628289" y="2127732"/>
                <a:ext cx="485908" cy="485908"/>
              </a:xfrm>
              <a:prstGeom prst="arc">
                <a:avLst>
                  <a:gd name="adj1" fmla="val 16700078"/>
                  <a:gd name="adj2" fmla="val 0"/>
                </a:avLst>
              </a:prstGeom>
              <a:ln w="19050" cap="rnd">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2" name="Arc 111">
                <a:extLst>
                  <a:ext uri="{FF2B5EF4-FFF2-40B4-BE49-F238E27FC236}">
                    <a16:creationId xmlns:a16="http://schemas.microsoft.com/office/drawing/2014/main" id="{95ED8985-F7C0-4C9D-ACF5-B50A1F37C4D4}"/>
                  </a:ext>
                </a:extLst>
              </p:cNvPr>
              <p:cNvSpPr/>
              <p:nvPr/>
            </p:nvSpPr>
            <p:spPr>
              <a:xfrm flipV="1">
                <a:off x="8628289" y="2127732"/>
                <a:ext cx="485908" cy="485908"/>
              </a:xfrm>
              <a:prstGeom prst="arc">
                <a:avLst>
                  <a:gd name="adj1" fmla="val 16200000"/>
                  <a:gd name="adj2" fmla="val 21094312"/>
                </a:avLst>
              </a:prstGeom>
              <a:ln w="19050" cap="rnd">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3" name="Arc 112">
                <a:extLst>
                  <a:ext uri="{FF2B5EF4-FFF2-40B4-BE49-F238E27FC236}">
                    <a16:creationId xmlns:a16="http://schemas.microsoft.com/office/drawing/2014/main" id="{D9D7FDB2-7E9F-457D-8F6C-55CFAACA1F19}"/>
                  </a:ext>
                </a:extLst>
              </p:cNvPr>
              <p:cNvSpPr/>
              <p:nvPr/>
            </p:nvSpPr>
            <p:spPr>
              <a:xfrm flipH="1">
                <a:off x="8628289" y="2127732"/>
                <a:ext cx="485908" cy="485908"/>
              </a:xfrm>
              <a:prstGeom prst="arc">
                <a:avLst>
                  <a:gd name="adj1" fmla="val 16200000"/>
                  <a:gd name="adj2" fmla="val 21059772"/>
                </a:avLst>
              </a:prstGeom>
              <a:ln w="19050" cap="rnd">
                <a:solidFill>
                  <a:schemeClr val="tx2"/>
                </a:solidFill>
                <a:headEnd type="arrow" w="med" len="sm"/>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5" name="Arc 114">
                <a:extLst>
                  <a:ext uri="{FF2B5EF4-FFF2-40B4-BE49-F238E27FC236}">
                    <a16:creationId xmlns:a16="http://schemas.microsoft.com/office/drawing/2014/main" id="{79042254-0142-4849-AD73-98B0A9E03804}"/>
                  </a:ext>
                </a:extLst>
              </p:cNvPr>
              <p:cNvSpPr/>
              <p:nvPr/>
            </p:nvSpPr>
            <p:spPr>
              <a:xfrm flipH="1" flipV="1">
                <a:off x="8628289" y="2127732"/>
                <a:ext cx="485908" cy="485908"/>
              </a:xfrm>
              <a:prstGeom prst="arc">
                <a:avLst>
                  <a:gd name="adj1" fmla="val 16684565"/>
                  <a:gd name="adj2" fmla="val 0"/>
                </a:avLst>
              </a:prstGeom>
              <a:ln w="19050" cap="rnd">
                <a:solidFill>
                  <a:schemeClr val="tx2"/>
                </a:solidFill>
                <a:headEnd type="none"/>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74" name="gear_3">
              <a:extLst>
                <a:ext uri="{FF2B5EF4-FFF2-40B4-BE49-F238E27FC236}">
                  <a16:creationId xmlns:a16="http://schemas.microsoft.com/office/drawing/2014/main" id="{B93A458D-34DC-4B8E-99F6-66D2634DC524}"/>
                </a:ext>
              </a:extLst>
            </p:cNvPr>
            <p:cNvSpPr>
              <a:spLocks noChangeAspect="1" noEditPoints="1"/>
            </p:cNvSpPr>
            <p:nvPr/>
          </p:nvSpPr>
          <p:spPr bwMode="auto">
            <a:xfrm>
              <a:off x="8198068" y="1960521"/>
              <a:ext cx="272015" cy="274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rgbClr val="0079D5"/>
              </a:solid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
        <p:nvSpPr>
          <p:cNvPr id="82" name="PostUpdateLegacy_E1D7" title="Icon of an article, feed, or social media thread">
            <a:extLst>
              <a:ext uri="{FF2B5EF4-FFF2-40B4-BE49-F238E27FC236}">
                <a16:creationId xmlns:a16="http://schemas.microsoft.com/office/drawing/2014/main" id="{ADA444EA-9D75-4959-9167-A15A6F21A9C0}"/>
              </a:ext>
            </a:extLst>
          </p:cNvPr>
          <p:cNvSpPr>
            <a:spLocks noChangeAspect="1" noEditPoints="1"/>
          </p:cNvSpPr>
          <p:nvPr/>
        </p:nvSpPr>
        <p:spPr bwMode="auto">
          <a:xfrm>
            <a:off x="1031167" y="2965999"/>
            <a:ext cx="608533" cy="312743"/>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9050" cap="sq">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4" name="ContactCard_EEBD" title="Icon of a contact card">
            <a:extLst>
              <a:ext uri="{FF2B5EF4-FFF2-40B4-BE49-F238E27FC236}">
                <a16:creationId xmlns:a16="http://schemas.microsoft.com/office/drawing/2014/main" id="{A29E0EBC-EBA4-44F8-8D8C-B5610147D458}"/>
              </a:ext>
            </a:extLst>
          </p:cNvPr>
          <p:cNvSpPr>
            <a:spLocks noChangeAspect="1" noEditPoints="1"/>
          </p:cNvSpPr>
          <p:nvPr/>
        </p:nvSpPr>
        <p:spPr bwMode="auto">
          <a:xfrm>
            <a:off x="10576213" y="2909756"/>
            <a:ext cx="553212" cy="40595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9" name="Rectangle 128">
            <a:extLst>
              <a:ext uri="{FF2B5EF4-FFF2-40B4-BE49-F238E27FC236}">
                <a16:creationId xmlns:a16="http://schemas.microsoft.com/office/drawing/2014/main" id="{86115524-C7F7-4517-A7C5-E78EEAE60578}"/>
              </a:ext>
            </a:extLst>
          </p:cNvPr>
          <p:cNvSpPr/>
          <p:nvPr/>
        </p:nvSpPr>
        <p:spPr bwMode="auto">
          <a:xfrm>
            <a:off x="457199" y="4393487"/>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Customer Insights</a:t>
            </a:r>
          </a:p>
        </p:txBody>
      </p:sp>
      <p:sp>
        <p:nvSpPr>
          <p:cNvPr id="130" name="Rectangle 129">
            <a:extLst>
              <a:ext uri="{FF2B5EF4-FFF2-40B4-BE49-F238E27FC236}">
                <a16:creationId xmlns:a16="http://schemas.microsoft.com/office/drawing/2014/main" id="{FE502D48-4E11-4111-BCD3-56A8B424ABED}"/>
              </a:ext>
            </a:extLst>
          </p:cNvPr>
          <p:cNvSpPr/>
          <p:nvPr/>
        </p:nvSpPr>
        <p:spPr bwMode="auto">
          <a:xfrm>
            <a:off x="2354579" y="4393487"/>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Sales Insights</a:t>
            </a:r>
          </a:p>
        </p:txBody>
      </p:sp>
      <p:sp>
        <p:nvSpPr>
          <p:cNvPr id="131" name="Rectangle 130">
            <a:extLst>
              <a:ext uri="{FF2B5EF4-FFF2-40B4-BE49-F238E27FC236}">
                <a16:creationId xmlns:a16="http://schemas.microsoft.com/office/drawing/2014/main" id="{A9CAABB3-B827-40B4-81C0-1C137F544BEE}"/>
              </a:ext>
            </a:extLst>
          </p:cNvPr>
          <p:cNvSpPr/>
          <p:nvPr/>
        </p:nvSpPr>
        <p:spPr bwMode="auto">
          <a:xfrm>
            <a:off x="4251957" y="4393487"/>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Virtual Assistants</a:t>
            </a:r>
          </a:p>
        </p:txBody>
      </p:sp>
      <p:sp>
        <p:nvSpPr>
          <p:cNvPr id="132" name="Rectangle 131">
            <a:extLst>
              <a:ext uri="{FF2B5EF4-FFF2-40B4-BE49-F238E27FC236}">
                <a16:creationId xmlns:a16="http://schemas.microsoft.com/office/drawing/2014/main" id="{81ECFED9-9A52-4DF7-B6C2-9BFB06293142}"/>
              </a:ext>
            </a:extLst>
          </p:cNvPr>
          <p:cNvSpPr/>
          <p:nvPr/>
        </p:nvSpPr>
        <p:spPr bwMode="auto">
          <a:xfrm>
            <a:off x="6149335" y="4393487"/>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Cash Flow Forecasting</a:t>
            </a:r>
          </a:p>
        </p:txBody>
      </p:sp>
      <p:sp>
        <p:nvSpPr>
          <p:cNvPr id="134" name="Rectangle 133">
            <a:extLst>
              <a:ext uri="{FF2B5EF4-FFF2-40B4-BE49-F238E27FC236}">
                <a16:creationId xmlns:a16="http://schemas.microsoft.com/office/drawing/2014/main" id="{1B02A889-94F8-46E4-845F-082E2ED2A725}"/>
              </a:ext>
            </a:extLst>
          </p:cNvPr>
          <p:cNvSpPr/>
          <p:nvPr/>
        </p:nvSpPr>
        <p:spPr bwMode="auto">
          <a:xfrm>
            <a:off x="9944095" y="4393487"/>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HR Insights</a:t>
            </a:r>
          </a:p>
        </p:txBody>
      </p:sp>
      <p:sp>
        <p:nvSpPr>
          <p:cNvPr id="136" name="Rectangle 135">
            <a:extLst>
              <a:ext uri="{FF2B5EF4-FFF2-40B4-BE49-F238E27FC236}">
                <a16:creationId xmlns:a16="http://schemas.microsoft.com/office/drawing/2014/main" id="{60844ED7-70CF-4B2D-9DD4-BF2E81E06C6A}"/>
              </a:ext>
            </a:extLst>
          </p:cNvPr>
          <p:cNvSpPr/>
          <p:nvPr/>
        </p:nvSpPr>
        <p:spPr bwMode="auto">
          <a:xfrm>
            <a:off x="457199" y="5066431"/>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Churn Analytics</a:t>
            </a:r>
          </a:p>
        </p:txBody>
      </p:sp>
      <p:sp>
        <p:nvSpPr>
          <p:cNvPr id="137" name="Rectangle 136">
            <a:extLst>
              <a:ext uri="{FF2B5EF4-FFF2-40B4-BE49-F238E27FC236}">
                <a16:creationId xmlns:a16="http://schemas.microsoft.com/office/drawing/2014/main" id="{8C97BDA9-5D42-4BF6-B724-3DEB3E0F4DA4}"/>
              </a:ext>
            </a:extLst>
          </p:cNvPr>
          <p:cNvSpPr/>
          <p:nvPr/>
        </p:nvSpPr>
        <p:spPr bwMode="auto">
          <a:xfrm>
            <a:off x="2354579" y="5066431"/>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Dynamic Pricing</a:t>
            </a:r>
          </a:p>
        </p:txBody>
      </p:sp>
      <p:sp>
        <p:nvSpPr>
          <p:cNvPr id="138" name="Rectangle 137">
            <a:extLst>
              <a:ext uri="{FF2B5EF4-FFF2-40B4-BE49-F238E27FC236}">
                <a16:creationId xmlns:a16="http://schemas.microsoft.com/office/drawing/2014/main" id="{C9431B9E-14F3-4CA7-921C-F1A92F0E55F8}"/>
              </a:ext>
            </a:extLst>
          </p:cNvPr>
          <p:cNvSpPr/>
          <p:nvPr/>
        </p:nvSpPr>
        <p:spPr bwMode="auto">
          <a:xfrm>
            <a:off x="4251957" y="5066431"/>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Waiting line optimization</a:t>
            </a:r>
          </a:p>
        </p:txBody>
      </p:sp>
      <p:sp>
        <p:nvSpPr>
          <p:cNvPr id="139" name="Rectangle 138">
            <a:extLst>
              <a:ext uri="{FF2B5EF4-FFF2-40B4-BE49-F238E27FC236}">
                <a16:creationId xmlns:a16="http://schemas.microsoft.com/office/drawing/2014/main" id="{466B3ED3-FCFD-41EF-A9ED-EBB3CC4D1899}"/>
              </a:ext>
            </a:extLst>
          </p:cNvPr>
          <p:cNvSpPr/>
          <p:nvPr/>
        </p:nvSpPr>
        <p:spPr bwMode="auto">
          <a:xfrm>
            <a:off x="6149335" y="5066431"/>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Risk Management </a:t>
            </a:r>
          </a:p>
        </p:txBody>
      </p:sp>
      <p:sp>
        <p:nvSpPr>
          <p:cNvPr id="140" name="Rectangle 139">
            <a:extLst>
              <a:ext uri="{FF2B5EF4-FFF2-40B4-BE49-F238E27FC236}">
                <a16:creationId xmlns:a16="http://schemas.microsoft.com/office/drawing/2014/main" id="{0A4D6DD5-E297-447B-84DD-396F03EABAE4}"/>
              </a:ext>
            </a:extLst>
          </p:cNvPr>
          <p:cNvSpPr/>
          <p:nvPr/>
        </p:nvSpPr>
        <p:spPr bwMode="auto">
          <a:xfrm>
            <a:off x="7991392" y="5066431"/>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Quality Assurance</a:t>
            </a:r>
          </a:p>
        </p:txBody>
      </p:sp>
      <p:sp>
        <p:nvSpPr>
          <p:cNvPr id="141" name="Rectangle 140">
            <a:extLst>
              <a:ext uri="{FF2B5EF4-FFF2-40B4-BE49-F238E27FC236}">
                <a16:creationId xmlns:a16="http://schemas.microsoft.com/office/drawing/2014/main" id="{2ACDFEF3-2950-4D4C-B8D7-18F3E8BB3EF7}"/>
              </a:ext>
            </a:extLst>
          </p:cNvPr>
          <p:cNvSpPr/>
          <p:nvPr/>
        </p:nvSpPr>
        <p:spPr bwMode="auto">
          <a:xfrm>
            <a:off x="9944095" y="5066431"/>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Resource Planning</a:t>
            </a:r>
          </a:p>
        </p:txBody>
      </p:sp>
      <p:sp>
        <p:nvSpPr>
          <p:cNvPr id="125" name="Rectangle 124">
            <a:extLst>
              <a:ext uri="{FF2B5EF4-FFF2-40B4-BE49-F238E27FC236}">
                <a16:creationId xmlns:a16="http://schemas.microsoft.com/office/drawing/2014/main" id="{E58ECE4E-04FF-4E56-B933-D55FF27F9EFC}"/>
              </a:ext>
            </a:extLst>
          </p:cNvPr>
          <p:cNvSpPr/>
          <p:nvPr/>
        </p:nvSpPr>
        <p:spPr bwMode="auto">
          <a:xfrm>
            <a:off x="2354579" y="3720543"/>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Lead Scoring</a:t>
            </a:r>
          </a:p>
        </p:txBody>
      </p:sp>
      <p:sp>
        <p:nvSpPr>
          <p:cNvPr id="126" name="Rectangle 125">
            <a:extLst>
              <a:ext uri="{FF2B5EF4-FFF2-40B4-BE49-F238E27FC236}">
                <a16:creationId xmlns:a16="http://schemas.microsoft.com/office/drawing/2014/main" id="{E37FA245-3728-4441-889E-06BF2E2C5635}"/>
              </a:ext>
            </a:extLst>
          </p:cNvPr>
          <p:cNvSpPr/>
          <p:nvPr/>
        </p:nvSpPr>
        <p:spPr bwMode="auto">
          <a:xfrm>
            <a:off x="4251957" y="3720543"/>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Intelligent c</a:t>
            </a:r>
            <a:r>
              <a:rPr kumimoji="0" lang="en-US" sz="1100" b="0" i="0" u="none" strike="noStrike" kern="1200" cap="none" spc="0" normalizeH="0" baseline="0" noProof="0" err="1">
                <a:ln>
                  <a:noFill/>
                </a:ln>
                <a:solidFill>
                  <a:srgbClr val="505050"/>
                </a:solidFill>
                <a:effectLst/>
                <a:uLnTx/>
                <a:uFillTx/>
                <a:latin typeface="Segoe UI Semilight"/>
                <a:ea typeface="+mn-ea"/>
                <a:cs typeface="+mn-cs"/>
              </a:rPr>
              <a:t>hatbots</a:t>
            </a:r>
            <a:endParaRPr kumimoji="0" lang="en-US" sz="11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7" name="Rectangle 126">
            <a:extLst>
              <a:ext uri="{FF2B5EF4-FFF2-40B4-BE49-F238E27FC236}">
                <a16:creationId xmlns:a16="http://schemas.microsoft.com/office/drawing/2014/main" id="{72A9FBBA-5B99-4010-AD46-34CAA31858E2}"/>
              </a:ext>
            </a:extLst>
          </p:cNvPr>
          <p:cNvSpPr/>
          <p:nvPr/>
        </p:nvSpPr>
        <p:spPr bwMode="auto">
          <a:xfrm>
            <a:off x="6149335" y="3720543"/>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Financial Forecasting</a:t>
            </a:r>
          </a:p>
        </p:txBody>
      </p:sp>
      <p:sp>
        <p:nvSpPr>
          <p:cNvPr id="142" name="Rectangle 141">
            <a:extLst>
              <a:ext uri="{FF2B5EF4-FFF2-40B4-BE49-F238E27FC236}">
                <a16:creationId xmlns:a16="http://schemas.microsoft.com/office/drawing/2014/main" id="{8A213609-49F4-44C3-91E9-10A22A8FC2F6}"/>
              </a:ext>
            </a:extLst>
          </p:cNvPr>
          <p:cNvSpPr/>
          <p:nvPr/>
        </p:nvSpPr>
        <p:spPr bwMode="auto">
          <a:xfrm>
            <a:off x="9944095" y="3720543"/>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Employee Insights</a:t>
            </a:r>
          </a:p>
        </p:txBody>
      </p:sp>
      <p:sp>
        <p:nvSpPr>
          <p:cNvPr id="143" name="Rectangle 142">
            <a:extLst>
              <a:ext uri="{FF2B5EF4-FFF2-40B4-BE49-F238E27FC236}">
                <a16:creationId xmlns:a16="http://schemas.microsoft.com/office/drawing/2014/main" id="{2CC41987-102E-457E-936B-35B025EF92B2}"/>
              </a:ext>
            </a:extLst>
          </p:cNvPr>
          <p:cNvSpPr/>
          <p:nvPr/>
        </p:nvSpPr>
        <p:spPr bwMode="auto">
          <a:xfrm>
            <a:off x="457200" y="2094092"/>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Marketing</a:t>
            </a:r>
          </a:p>
        </p:txBody>
      </p:sp>
      <p:sp>
        <p:nvSpPr>
          <p:cNvPr id="144" name="Rectangle 143">
            <a:extLst>
              <a:ext uri="{FF2B5EF4-FFF2-40B4-BE49-F238E27FC236}">
                <a16:creationId xmlns:a16="http://schemas.microsoft.com/office/drawing/2014/main" id="{574F0CDF-11B0-4D2A-B44D-EC6772449747}"/>
              </a:ext>
            </a:extLst>
          </p:cNvPr>
          <p:cNvSpPr/>
          <p:nvPr/>
        </p:nvSpPr>
        <p:spPr bwMode="auto">
          <a:xfrm>
            <a:off x="2354579" y="2094092"/>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24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Sales</a:t>
            </a:r>
          </a:p>
        </p:txBody>
      </p:sp>
      <p:sp>
        <p:nvSpPr>
          <p:cNvPr id="145" name="Rectangle 144">
            <a:extLst>
              <a:ext uri="{FF2B5EF4-FFF2-40B4-BE49-F238E27FC236}">
                <a16:creationId xmlns:a16="http://schemas.microsoft.com/office/drawing/2014/main" id="{C21D4BB3-7129-47FD-AA66-095F174618EF}"/>
              </a:ext>
            </a:extLst>
          </p:cNvPr>
          <p:cNvSpPr/>
          <p:nvPr/>
        </p:nvSpPr>
        <p:spPr bwMode="auto">
          <a:xfrm>
            <a:off x="4219573" y="2094092"/>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Service</a:t>
            </a:r>
          </a:p>
        </p:txBody>
      </p:sp>
      <p:sp>
        <p:nvSpPr>
          <p:cNvPr id="146" name="Rectangle 145">
            <a:extLst>
              <a:ext uri="{FF2B5EF4-FFF2-40B4-BE49-F238E27FC236}">
                <a16:creationId xmlns:a16="http://schemas.microsoft.com/office/drawing/2014/main" id="{C9AEA03E-C55A-43A4-8F72-7225A0D87B58}"/>
              </a:ext>
            </a:extLst>
          </p:cNvPr>
          <p:cNvSpPr/>
          <p:nvPr/>
        </p:nvSpPr>
        <p:spPr bwMode="auto">
          <a:xfrm>
            <a:off x="6119688" y="2094092"/>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Finance</a:t>
            </a:r>
          </a:p>
        </p:txBody>
      </p:sp>
      <p:sp>
        <p:nvSpPr>
          <p:cNvPr id="147" name="Rectangle 146">
            <a:extLst>
              <a:ext uri="{FF2B5EF4-FFF2-40B4-BE49-F238E27FC236}">
                <a16:creationId xmlns:a16="http://schemas.microsoft.com/office/drawing/2014/main" id="{CAE90C5A-BAA7-475E-9C43-A6AB3AF32E6A}"/>
              </a:ext>
            </a:extLst>
          </p:cNvPr>
          <p:cNvSpPr/>
          <p:nvPr/>
        </p:nvSpPr>
        <p:spPr bwMode="auto">
          <a:xfrm>
            <a:off x="7991392" y="2094092"/>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Operations</a:t>
            </a:r>
          </a:p>
        </p:txBody>
      </p:sp>
      <p:sp>
        <p:nvSpPr>
          <p:cNvPr id="148" name="Rectangle 147">
            <a:extLst>
              <a:ext uri="{FF2B5EF4-FFF2-40B4-BE49-F238E27FC236}">
                <a16:creationId xmlns:a16="http://schemas.microsoft.com/office/drawing/2014/main" id="{2D84C740-C54B-43E6-B527-FF8E041362CD}"/>
              </a:ext>
            </a:extLst>
          </p:cNvPr>
          <p:cNvSpPr/>
          <p:nvPr/>
        </p:nvSpPr>
        <p:spPr bwMode="auto">
          <a:xfrm>
            <a:off x="9944095" y="2094092"/>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Workforce</a:t>
            </a:r>
          </a:p>
        </p:txBody>
      </p:sp>
      <p:grpSp>
        <p:nvGrpSpPr>
          <p:cNvPr id="28" name="Group 27">
            <a:extLst>
              <a:ext uri="{FF2B5EF4-FFF2-40B4-BE49-F238E27FC236}">
                <a16:creationId xmlns:a16="http://schemas.microsoft.com/office/drawing/2014/main" id="{4C8B39B2-811A-432F-8E36-2F518E63AE36}"/>
              </a:ext>
            </a:extLst>
          </p:cNvPr>
          <p:cNvGrpSpPr/>
          <p:nvPr/>
        </p:nvGrpSpPr>
        <p:grpSpPr>
          <a:xfrm>
            <a:off x="1324892" y="4221376"/>
            <a:ext cx="55320" cy="728264"/>
            <a:chOff x="1347750" y="4130517"/>
            <a:chExt cx="55320" cy="728264"/>
          </a:xfrm>
          <a:solidFill>
            <a:schemeClr val="bg1">
              <a:lumMod val="75000"/>
            </a:schemeClr>
          </a:solidFill>
        </p:grpSpPr>
        <p:sp>
          <p:nvSpPr>
            <p:cNvPr id="26" name="Oval 25">
              <a:extLst>
                <a:ext uri="{FF2B5EF4-FFF2-40B4-BE49-F238E27FC236}">
                  <a16:creationId xmlns:a16="http://schemas.microsoft.com/office/drawing/2014/main" id="{A3F62D6A-6B4F-4AFF-BE17-3DD119BD47CC}"/>
                </a:ext>
              </a:extLst>
            </p:cNvPr>
            <p:cNvSpPr/>
            <p:nvPr/>
          </p:nvSpPr>
          <p:spPr bwMode="auto">
            <a:xfrm>
              <a:off x="1347750" y="4130517"/>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3627101A-5F26-468B-9C55-C0E3E56D7E14}"/>
                </a:ext>
              </a:extLst>
            </p:cNvPr>
            <p:cNvSpPr/>
            <p:nvPr/>
          </p:nvSpPr>
          <p:spPr bwMode="auto">
            <a:xfrm>
              <a:off x="1347750" y="4803461"/>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175" name="Group 174">
            <a:extLst>
              <a:ext uri="{FF2B5EF4-FFF2-40B4-BE49-F238E27FC236}">
                <a16:creationId xmlns:a16="http://schemas.microsoft.com/office/drawing/2014/main" id="{39A989B9-6DE6-48A9-B91C-876C4273F6B5}"/>
              </a:ext>
            </a:extLst>
          </p:cNvPr>
          <p:cNvGrpSpPr/>
          <p:nvPr/>
        </p:nvGrpSpPr>
        <p:grpSpPr>
          <a:xfrm>
            <a:off x="3222271" y="4221376"/>
            <a:ext cx="55320" cy="728264"/>
            <a:chOff x="1347750" y="4130517"/>
            <a:chExt cx="55320" cy="728264"/>
          </a:xfrm>
          <a:solidFill>
            <a:schemeClr val="bg1">
              <a:lumMod val="75000"/>
            </a:schemeClr>
          </a:solidFill>
        </p:grpSpPr>
        <p:sp>
          <p:nvSpPr>
            <p:cNvPr id="176" name="Oval 175">
              <a:extLst>
                <a:ext uri="{FF2B5EF4-FFF2-40B4-BE49-F238E27FC236}">
                  <a16:creationId xmlns:a16="http://schemas.microsoft.com/office/drawing/2014/main" id="{73472D48-8694-4D85-97F5-925FE0D9D5B9}"/>
                </a:ext>
              </a:extLst>
            </p:cNvPr>
            <p:cNvSpPr/>
            <p:nvPr/>
          </p:nvSpPr>
          <p:spPr bwMode="auto">
            <a:xfrm>
              <a:off x="1347750" y="4130517"/>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77" name="Oval 176">
              <a:extLst>
                <a:ext uri="{FF2B5EF4-FFF2-40B4-BE49-F238E27FC236}">
                  <a16:creationId xmlns:a16="http://schemas.microsoft.com/office/drawing/2014/main" id="{D481D4D0-5752-4FB9-9416-06DC2B8C6D6F}"/>
                </a:ext>
              </a:extLst>
            </p:cNvPr>
            <p:cNvSpPr/>
            <p:nvPr/>
          </p:nvSpPr>
          <p:spPr bwMode="auto">
            <a:xfrm>
              <a:off x="1347750" y="4803461"/>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178" name="Group 177">
            <a:extLst>
              <a:ext uri="{FF2B5EF4-FFF2-40B4-BE49-F238E27FC236}">
                <a16:creationId xmlns:a16="http://schemas.microsoft.com/office/drawing/2014/main" id="{F4098DFA-5C0D-41A7-86AE-FA289AFA8990}"/>
              </a:ext>
            </a:extLst>
          </p:cNvPr>
          <p:cNvGrpSpPr/>
          <p:nvPr/>
        </p:nvGrpSpPr>
        <p:grpSpPr>
          <a:xfrm>
            <a:off x="5119649" y="4221376"/>
            <a:ext cx="55320" cy="728264"/>
            <a:chOff x="1347750" y="4130517"/>
            <a:chExt cx="55320" cy="728264"/>
          </a:xfrm>
          <a:solidFill>
            <a:schemeClr val="bg1">
              <a:lumMod val="75000"/>
            </a:schemeClr>
          </a:solidFill>
        </p:grpSpPr>
        <p:sp>
          <p:nvSpPr>
            <p:cNvPr id="179" name="Oval 178">
              <a:extLst>
                <a:ext uri="{FF2B5EF4-FFF2-40B4-BE49-F238E27FC236}">
                  <a16:creationId xmlns:a16="http://schemas.microsoft.com/office/drawing/2014/main" id="{5EF3B66A-162A-4667-8274-30605930F997}"/>
                </a:ext>
              </a:extLst>
            </p:cNvPr>
            <p:cNvSpPr/>
            <p:nvPr/>
          </p:nvSpPr>
          <p:spPr bwMode="auto">
            <a:xfrm>
              <a:off x="1347750" y="4130517"/>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80" name="Oval 179">
              <a:extLst>
                <a:ext uri="{FF2B5EF4-FFF2-40B4-BE49-F238E27FC236}">
                  <a16:creationId xmlns:a16="http://schemas.microsoft.com/office/drawing/2014/main" id="{B63AC941-4D9E-4A84-8492-AB5FAB5FF58A}"/>
                </a:ext>
              </a:extLst>
            </p:cNvPr>
            <p:cNvSpPr/>
            <p:nvPr/>
          </p:nvSpPr>
          <p:spPr bwMode="auto">
            <a:xfrm>
              <a:off x="1347750" y="4803461"/>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181" name="Group 180">
            <a:extLst>
              <a:ext uri="{FF2B5EF4-FFF2-40B4-BE49-F238E27FC236}">
                <a16:creationId xmlns:a16="http://schemas.microsoft.com/office/drawing/2014/main" id="{A8E996E8-18EA-427E-AC87-10CC95257E10}"/>
              </a:ext>
            </a:extLst>
          </p:cNvPr>
          <p:cNvGrpSpPr/>
          <p:nvPr/>
        </p:nvGrpSpPr>
        <p:grpSpPr>
          <a:xfrm>
            <a:off x="7017027" y="4221376"/>
            <a:ext cx="55320" cy="728264"/>
            <a:chOff x="1347750" y="4130517"/>
            <a:chExt cx="55320" cy="728264"/>
          </a:xfrm>
          <a:solidFill>
            <a:schemeClr val="bg1">
              <a:lumMod val="75000"/>
            </a:schemeClr>
          </a:solidFill>
        </p:grpSpPr>
        <p:sp>
          <p:nvSpPr>
            <p:cNvPr id="182" name="Oval 181">
              <a:extLst>
                <a:ext uri="{FF2B5EF4-FFF2-40B4-BE49-F238E27FC236}">
                  <a16:creationId xmlns:a16="http://schemas.microsoft.com/office/drawing/2014/main" id="{98275A15-5220-4F62-A2ED-640AC8A230CE}"/>
                </a:ext>
              </a:extLst>
            </p:cNvPr>
            <p:cNvSpPr/>
            <p:nvPr/>
          </p:nvSpPr>
          <p:spPr bwMode="auto">
            <a:xfrm>
              <a:off x="1347750" y="4130517"/>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83" name="Oval 182">
              <a:extLst>
                <a:ext uri="{FF2B5EF4-FFF2-40B4-BE49-F238E27FC236}">
                  <a16:creationId xmlns:a16="http://schemas.microsoft.com/office/drawing/2014/main" id="{E9674D49-528E-4564-AF59-85FF11906B99}"/>
                </a:ext>
              </a:extLst>
            </p:cNvPr>
            <p:cNvSpPr/>
            <p:nvPr/>
          </p:nvSpPr>
          <p:spPr bwMode="auto">
            <a:xfrm>
              <a:off x="1347750" y="4803461"/>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184" name="Group 183">
            <a:extLst>
              <a:ext uri="{FF2B5EF4-FFF2-40B4-BE49-F238E27FC236}">
                <a16:creationId xmlns:a16="http://schemas.microsoft.com/office/drawing/2014/main" id="{675EA620-F28F-45FB-882E-2C28C496C8C7}"/>
              </a:ext>
            </a:extLst>
          </p:cNvPr>
          <p:cNvGrpSpPr/>
          <p:nvPr/>
        </p:nvGrpSpPr>
        <p:grpSpPr>
          <a:xfrm>
            <a:off x="8859084" y="4221376"/>
            <a:ext cx="55320" cy="728264"/>
            <a:chOff x="1347750" y="4130517"/>
            <a:chExt cx="55320" cy="728264"/>
          </a:xfrm>
          <a:solidFill>
            <a:schemeClr val="bg1">
              <a:lumMod val="75000"/>
            </a:schemeClr>
          </a:solidFill>
        </p:grpSpPr>
        <p:sp>
          <p:nvSpPr>
            <p:cNvPr id="185" name="Oval 184">
              <a:extLst>
                <a:ext uri="{FF2B5EF4-FFF2-40B4-BE49-F238E27FC236}">
                  <a16:creationId xmlns:a16="http://schemas.microsoft.com/office/drawing/2014/main" id="{BA4F8CB6-A740-4CD8-85FC-160753C1FEB3}"/>
                </a:ext>
              </a:extLst>
            </p:cNvPr>
            <p:cNvSpPr/>
            <p:nvPr/>
          </p:nvSpPr>
          <p:spPr bwMode="auto">
            <a:xfrm>
              <a:off x="1347750" y="4130517"/>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86" name="Oval 185">
              <a:extLst>
                <a:ext uri="{FF2B5EF4-FFF2-40B4-BE49-F238E27FC236}">
                  <a16:creationId xmlns:a16="http://schemas.microsoft.com/office/drawing/2014/main" id="{5D2B7847-AF63-4B55-8A50-3A719574E83A}"/>
                </a:ext>
              </a:extLst>
            </p:cNvPr>
            <p:cNvSpPr/>
            <p:nvPr/>
          </p:nvSpPr>
          <p:spPr bwMode="auto">
            <a:xfrm>
              <a:off x="1347750" y="4803461"/>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D45664D6-DD9D-45F0-BAD4-8FE25B0448A7}"/>
              </a:ext>
            </a:extLst>
          </p:cNvPr>
          <p:cNvGrpSpPr/>
          <p:nvPr/>
        </p:nvGrpSpPr>
        <p:grpSpPr>
          <a:xfrm>
            <a:off x="10811787" y="4221376"/>
            <a:ext cx="55320" cy="728264"/>
            <a:chOff x="1347750" y="4130517"/>
            <a:chExt cx="55320" cy="728264"/>
          </a:xfrm>
          <a:solidFill>
            <a:schemeClr val="bg1">
              <a:lumMod val="75000"/>
            </a:schemeClr>
          </a:solidFill>
        </p:grpSpPr>
        <p:sp>
          <p:nvSpPr>
            <p:cNvPr id="188" name="Oval 187">
              <a:extLst>
                <a:ext uri="{FF2B5EF4-FFF2-40B4-BE49-F238E27FC236}">
                  <a16:creationId xmlns:a16="http://schemas.microsoft.com/office/drawing/2014/main" id="{EB450892-85F5-4940-99A9-6B0C992E07CF}"/>
                </a:ext>
              </a:extLst>
            </p:cNvPr>
            <p:cNvSpPr/>
            <p:nvPr/>
          </p:nvSpPr>
          <p:spPr bwMode="auto">
            <a:xfrm>
              <a:off x="1347750" y="4130517"/>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sp>
          <p:nvSpPr>
            <p:cNvPr id="189" name="Oval 188">
              <a:extLst>
                <a:ext uri="{FF2B5EF4-FFF2-40B4-BE49-F238E27FC236}">
                  <a16:creationId xmlns:a16="http://schemas.microsoft.com/office/drawing/2014/main" id="{FF041638-FD9A-44D9-95C4-63D479DE986E}"/>
                </a:ext>
              </a:extLst>
            </p:cNvPr>
            <p:cNvSpPr/>
            <p:nvPr/>
          </p:nvSpPr>
          <p:spPr bwMode="auto">
            <a:xfrm>
              <a:off x="1347750" y="4803461"/>
              <a:ext cx="55320" cy="5532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0C7A553B-3A70-40A6-BB3F-2413FB176AEA}"/>
              </a:ext>
            </a:extLst>
          </p:cNvPr>
          <p:cNvSpPr/>
          <p:nvPr/>
        </p:nvSpPr>
        <p:spPr bwMode="auto">
          <a:xfrm>
            <a:off x="457200" y="3720543"/>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Product Recommendation</a:t>
            </a:r>
          </a:p>
        </p:txBody>
      </p:sp>
      <p:sp>
        <p:nvSpPr>
          <p:cNvPr id="124" name="Rectangle 123">
            <a:extLst>
              <a:ext uri="{FF2B5EF4-FFF2-40B4-BE49-F238E27FC236}">
                <a16:creationId xmlns:a16="http://schemas.microsoft.com/office/drawing/2014/main" id="{0C839D6C-0E76-44F1-B5CA-67BC06D62BF9}"/>
              </a:ext>
            </a:extLst>
          </p:cNvPr>
          <p:cNvSpPr/>
          <p:nvPr/>
        </p:nvSpPr>
        <p:spPr bwMode="auto">
          <a:xfrm>
            <a:off x="457200" y="3720543"/>
            <a:ext cx="1790705" cy="384042"/>
          </a:xfrm>
          <a:prstGeom prst="rect">
            <a:avLst/>
          </a:prstGeom>
          <a:solidFill>
            <a:schemeClr val="bg1"/>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Product Recommendation</a:t>
            </a:r>
          </a:p>
        </p:txBody>
      </p:sp>
      <p:sp>
        <p:nvSpPr>
          <p:cNvPr id="93" name="Rectangle 92">
            <a:extLst>
              <a:ext uri="{FF2B5EF4-FFF2-40B4-BE49-F238E27FC236}">
                <a16:creationId xmlns:a16="http://schemas.microsoft.com/office/drawing/2014/main" id="{138895EB-257C-4685-88C9-4E5421B83AF1}"/>
              </a:ext>
            </a:extLst>
          </p:cNvPr>
          <p:cNvSpPr/>
          <p:nvPr/>
        </p:nvSpPr>
        <p:spPr bwMode="auto">
          <a:xfrm>
            <a:off x="7991392" y="3720543"/>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Predictive Maintenance</a:t>
            </a:r>
          </a:p>
        </p:txBody>
      </p:sp>
      <p:sp>
        <p:nvSpPr>
          <p:cNvPr id="128" name="Rectangle 127">
            <a:extLst>
              <a:ext uri="{FF2B5EF4-FFF2-40B4-BE49-F238E27FC236}">
                <a16:creationId xmlns:a16="http://schemas.microsoft.com/office/drawing/2014/main" id="{1D5F0DF6-BC32-4EDF-885A-F7682DE81C11}"/>
              </a:ext>
            </a:extLst>
          </p:cNvPr>
          <p:cNvSpPr/>
          <p:nvPr/>
        </p:nvSpPr>
        <p:spPr bwMode="auto">
          <a:xfrm>
            <a:off x="7991392" y="3720543"/>
            <a:ext cx="1790705" cy="384042"/>
          </a:xfrm>
          <a:prstGeom prst="rect">
            <a:avLst/>
          </a:prstGeom>
          <a:solidFill>
            <a:schemeClr val="bg1"/>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Predictive Maintenance</a:t>
            </a:r>
          </a:p>
        </p:txBody>
      </p:sp>
      <p:sp>
        <p:nvSpPr>
          <p:cNvPr id="94" name="Rectangle 93">
            <a:extLst>
              <a:ext uri="{FF2B5EF4-FFF2-40B4-BE49-F238E27FC236}">
                <a16:creationId xmlns:a16="http://schemas.microsoft.com/office/drawing/2014/main" id="{BC521CE1-CC36-4BBE-A262-46AE5771B1CB}"/>
              </a:ext>
            </a:extLst>
          </p:cNvPr>
          <p:cNvSpPr/>
          <p:nvPr/>
        </p:nvSpPr>
        <p:spPr bwMode="auto">
          <a:xfrm>
            <a:off x="7991392" y="4393487"/>
            <a:ext cx="1790705" cy="384042"/>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Semilight"/>
                <a:ea typeface="+mn-ea"/>
                <a:cs typeface="+mn-cs"/>
              </a:rPr>
              <a:t>Demand Forecasting</a:t>
            </a:r>
          </a:p>
        </p:txBody>
      </p:sp>
      <p:sp>
        <p:nvSpPr>
          <p:cNvPr id="133" name="Rectangle 132">
            <a:extLst>
              <a:ext uri="{FF2B5EF4-FFF2-40B4-BE49-F238E27FC236}">
                <a16:creationId xmlns:a16="http://schemas.microsoft.com/office/drawing/2014/main" id="{E0E27B1A-B4DF-4BA1-9544-AB4BC2E68926}"/>
              </a:ext>
            </a:extLst>
          </p:cNvPr>
          <p:cNvSpPr/>
          <p:nvPr/>
        </p:nvSpPr>
        <p:spPr bwMode="auto">
          <a:xfrm>
            <a:off x="7991392" y="4393487"/>
            <a:ext cx="1790705" cy="384042"/>
          </a:xfrm>
          <a:prstGeom prst="rect">
            <a:avLst/>
          </a:prstGeom>
          <a:solidFill>
            <a:schemeClr val="bg1"/>
          </a:solidFill>
          <a:ln w="25400"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1800"/>
              </a:spcBef>
              <a:spcAft>
                <a:spcPts val="1000"/>
              </a:spcAft>
              <a:buClrTx/>
              <a:buSzTx/>
              <a:buFontTx/>
              <a:buNone/>
              <a:tabLst/>
              <a:defRPr/>
            </a:pPr>
            <a:r>
              <a:rPr kumimoji="0" lang="en-US" sz="11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Demand Forecasting</a:t>
            </a:r>
          </a:p>
        </p:txBody>
      </p:sp>
    </p:spTree>
    <p:extLst>
      <p:ext uri="{BB962C8B-B14F-4D97-AF65-F5344CB8AC3E}">
        <p14:creationId xmlns:p14="http://schemas.microsoft.com/office/powerpoint/2010/main" val="24808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8" grpId="0" animBg="1"/>
      <p:bldP spid="1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large ship in a body of water&#10;&#10;Description generated with very high confidence">
            <a:extLst>
              <a:ext uri="{FF2B5EF4-FFF2-40B4-BE49-F238E27FC236}">
                <a16:creationId xmlns:a16="http://schemas.microsoft.com/office/drawing/2014/main" id="{4914BBEB-4766-4E2D-9DA4-D3C6C2077986}"/>
              </a:ext>
            </a:extLst>
          </p:cNvPr>
          <p:cNvPicPr>
            <a:picLocks noChangeAspect="1"/>
          </p:cNvPicPr>
          <p:nvPr/>
        </p:nvPicPr>
        <p:blipFill rotWithShape="1">
          <a:blip r:embed="rId3">
            <a:extLst>
              <a:ext uri="{28A0092B-C50C-407E-A947-70E740481C1C}">
                <a14:useLocalDpi xmlns:a14="http://schemas.microsoft.com/office/drawing/2010/main"/>
              </a:ext>
            </a:extLst>
          </a:blip>
          <a:srcRect b="-1"/>
          <a:stretch/>
        </p:blipFill>
        <p:spPr>
          <a:xfrm>
            <a:off x="4343954" y="4037076"/>
            <a:ext cx="3474720" cy="2478024"/>
          </a:xfrm>
          <a:custGeom>
            <a:avLst/>
            <a:gdLst>
              <a:gd name="connsiteX0" fmla="*/ 0 w 3474720"/>
              <a:gd name="connsiteY0" fmla="*/ 0 h 2478024"/>
              <a:gd name="connsiteX1" fmla="*/ 3474720 w 3474720"/>
              <a:gd name="connsiteY1" fmla="*/ 0 h 2478024"/>
              <a:gd name="connsiteX2" fmla="*/ 3474720 w 3474720"/>
              <a:gd name="connsiteY2" fmla="*/ 2478024 h 2478024"/>
              <a:gd name="connsiteX3" fmla="*/ 0 w 3474720"/>
              <a:gd name="connsiteY3" fmla="*/ 2478024 h 2478024"/>
            </a:gdLst>
            <a:ahLst/>
            <a:cxnLst>
              <a:cxn ang="0">
                <a:pos x="connsiteX0" y="connsiteY0"/>
              </a:cxn>
              <a:cxn ang="0">
                <a:pos x="connsiteX1" y="connsiteY1"/>
              </a:cxn>
              <a:cxn ang="0">
                <a:pos x="connsiteX2" y="connsiteY2"/>
              </a:cxn>
              <a:cxn ang="0">
                <a:pos x="connsiteX3" y="connsiteY3"/>
              </a:cxn>
            </a:cxnLst>
            <a:rect l="l" t="t" r="r" b="b"/>
            <a:pathLst>
              <a:path w="3474720" h="2478024">
                <a:moveTo>
                  <a:pt x="0" y="0"/>
                </a:moveTo>
                <a:lnTo>
                  <a:pt x="3474720" y="0"/>
                </a:lnTo>
                <a:lnTo>
                  <a:pt x="3474720" y="2478024"/>
                </a:lnTo>
                <a:lnTo>
                  <a:pt x="0" y="2478024"/>
                </a:lnTo>
                <a:close/>
              </a:path>
            </a:pathLst>
          </a:custGeom>
        </p:spPr>
      </p:pic>
      <p:pic>
        <p:nvPicPr>
          <p:cNvPr id="62" name="Picture 61" descr="A person sitting next to a window&#10;&#10;Description generated with high confidence">
            <a:extLst>
              <a:ext uri="{FF2B5EF4-FFF2-40B4-BE49-F238E27FC236}">
                <a16:creationId xmlns:a16="http://schemas.microsoft.com/office/drawing/2014/main" id="{C4665C48-FFA0-4EC6-85F6-1FE71707D7C8}"/>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flipH="1">
            <a:off x="460466" y="4037076"/>
            <a:ext cx="3474720" cy="2478024"/>
          </a:xfrm>
          <a:custGeom>
            <a:avLst/>
            <a:gdLst>
              <a:gd name="connsiteX0" fmla="*/ 3474720 w 3474720"/>
              <a:gd name="connsiteY0" fmla="*/ 0 h 2478024"/>
              <a:gd name="connsiteX1" fmla="*/ 0 w 3474720"/>
              <a:gd name="connsiteY1" fmla="*/ 0 h 2478024"/>
              <a:gd name="connsiteX2" fmla="*/ 0 w 3474720"/>
              <a:gd name="connsiteY2" fmla="*/ 2478024 h 2478024"/>
              <a:gd name="connsiteX3" fmla="*/ 3474720 w 3474720"/>
              <a:gd name="connsiteY3" fmla="*/ 2478024 h 2478024"/>
            </a:gdLst>
            <a:ahLst/>
            <a:cxnLst>
              <a:cxn ang="0">
                <a:pos x="connsiteX0" y="connsiteY0"/>
              </a:cxn>
              <a:cxn ang="0">
                <a:pos x="connsiteX1" y="connsiteY1"/>
              </a:cxn>
              <a:cxn ang="0">
                <a:pos x="connsiteX2" y="connsiteY2"/>
              </a:cxn>
              <a:cxn ang="0">
                <a:pos x="connsiteX3" y="connsiteY3"/>
              </a:cxn>
            </a:cxnLst>
            <a:rect l="l" t="t" r="r" b="b"/>
            <a:pathLst>
              <a:path w="3474720" h="2478024">
                <a:moveTo>
                  <a:pt x="3474720" y="0"/>
                </a:moveTo>
                <a:lnTo>
                  <a:pt x="0" y="0"/>
                </a:lnTo>
                <a:lnTo>
                  <a:pt x="0" y="2478024"/>
                </a:lnTo>
                <a:lnTo>
                  <a:pt x="3474720" y="2478024"/>
                </a:lnTo>
                <a:close/>
              </a:path>
            </a:pathLst>
          </a:custGeom>
        </p:spPr>
      </p:pic>
      <p:sp>
        <p:nvSpPr>
          <p:cNvPr id="3" name="Title 2">
            <a:extLst>
              <a:ext uri="{FF2B5EF4-FFF2-40B4-BE49-F238E27FC236}">
                <a16:creationId xmlns:a16="http://schemas.microsoft.com/office/drawing/2014/main" id="{FF0595A4-F95F-4978-85D0-6B381225DB36}"/>
              </a:ext>
            </a:extLst>
          </p:cNvPr>
          <p:cNvSpPr>
            <a:spLocks noGrp="1"/>
          </p:cNvSpPr>
          <p:nvPr>
            <p:ph type="title"/>
          </p:nvPr>
        </p:nvSpPr>
        <p:spPr/>
        <p:txBody>
          <a:bodyPr/>
          <a:lstStyle/>
          <a:p>
            <a:pPr defTabSz="932742">
              <a:lnSpc>
                <a:spcPct val="100000"/>
              </a:lnSpc>
            </a:pPr>
            <a:r>
              <a:rPr lang="en-IN" sz="3600" b="1" spc="-50">
                <a:gradFill>
                  <a:gsLst>
                    <a:gs pos="1250">
                      <a:schemeClr val="tx1"/>
                    </a:gs>
                    <a:gs pos="100000">
                      <a:schemeClr val="tx1"/>
                    </a:gs>
                  </a:gsLst>
                  <a:lin ang="5400000" scaled="0"/>
                </a:gradFill>
              </a:rPr>
              <a:t>Leading to transformational changes</a:t>
            </a:r>
          </a:p>
        </p:txBody>
      </p:sp>
      <p:sp>
        <p:nvSpPr>
          <p:cNvPr id="104" name="Freeform: Shape 103">
            <a:extLst>
              <a:ext uri="{FF2B5EF4-FFF2-40B4-BE49-F238E27FC236}">
                <a16:creationId xmlns:a16="http://schemas.microsoft.com/office/drawing/2014/main" id="{1E953071-5035-434D-86F4-F68D8DAA2F99}"/>
              </a:ext>
            </a:extLst>
          </p:cNvPr>
          <p:cNvSpPr/>
          <p:nvPr/>
        </p:nvSpPr>
        <p:spPr bwMode="auto">
          <a:xfrm>
            <a:off x="4343954" y="5217863"/>
            <a:ext cx="3473426" cy="1297237"/>
          </a:xfrm>
          <a:custGeom>
            <a:avLst/>
            <a:gdLst>
              <a:gd name="connsiteX0" fmla="*/ 0 w 3932238"/>
              <a:gd name="connsiteY0" fmla="*/ 0 h 1481677"/>
              <a:gd name="connsiteX1" fmla="*/ 961385 w 3932238"/>
              <a:gd name="connsiteY1" fmla="*/ 0 h 1481677"/>
              <a:gd name="connsiteX2" fmla="*/ 1499724 w 3932238"/>
              <a:gd name="connsiteY2" fmla="*/ 538339 h 1481677"/>
              <a:gd name="connsiteX3" fmla="*/ 3932238 w 3932238"/>
              <a:gd name="connsiteY3" fmla="*/ 538339 h 1481677"/>
              <a:gd name="connsiteX4" fmla="*/ 3932238 w 3932238"/>
              <a:gd name="connsiteY4" fmla="*/ 1481677 h 1481677"/>
              <a:gd name="connsiteX5" fmla="*/ 0 w 3932238"/>
              <a:gd name="connsiteY5" fmla="*/ 1481677 h 1481677"/>
              <a:gd name="connsiteX6" fmla="*/ 0 w 3932238"/>
              <a:gd name="connsiteY6" fmla="*/ 1400537 h 1481677"/>
              <a:gd name="connsiteX7" fmla="*/ 0 w 3932238"/>
              <a:gd name="connsiteY7" fmla="*/ 538339 h 148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238" h="1481677">
                <a:moveTo>
                  <a:pt x="0" y="0"/>
                </a:moveTo>
                <a:lnTo>
                  <a:pt x="961385" y="0"/>
                </a:lnTo>
                <a:lnTo>
                  <a:pt x="1499724" y="538339"/>
                </a:lnTo>
                <a:lnTo>
                  <a:pt x="3932238" y="538339"/>
                </a:lnTo>
                <a:lnTo>
                  <a:pt x="3932238" y="1481677"/>
                </a:lnTo>
                <a:lnTo>
                  <a:pt x="0" y="1481677"/>
                </a:lnTo>
                <a:lnTo>
                  <a:pt x="0" y="1400537"/>
                </a:lnTo>
                <a:lnTo>
                  <a:pt x="0" y="53833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Segoe UI" pitchFamily="34" charset="0"/>
              </a:rPr>
              <a:t>Hybrid solution predicts onboard water usage, saving $200k/ship/year</a:t>
            </a:r>
          </a:p>
        </p:txBody>
      </p:sp>
      <p:pic>
        <p:nvPicPr>
          <p:cNvPr id="106" name="Picture Placeholder 1">
            <a:extLst>
              <a:ext uri="{FF2B5EF4-FFF2-40B4-BE49-F238E27FC236}">
                <a16:creationId xmlns:a16="http://schemas.microsoft.com/office/drawing/2014/main" id="{59083967-D600-4E29-BA84-DEDEB46218DA}"/>
              </a:ext>
            </a:extLst>
          </p:cNvPr>
          <p:cNvPicPr>
            <a:picLocks noChangeAspect="1"/>
          </p:cNvPicPr>
          <p:nvPr/>
        </p:nvPicPr>
        <p:blipFill rotWithShape="1">
          <a:blip r:embed="rId5" cstate="email">
            <a:extLst>
              <a:ext uri="{28A0092B-C50C-407E-A947-70E740481C1C}">
                <a14:useLocalDpi xmlns:a14="http://schemas.microsoft.com/office/drawing/2010/main"/>
              </a:ext>
            </a:extLst>
          </a:blip>
          <a:stretch/>
        </p:blipFill>
        <p:spPr>
          <a:xfrm>
            <a:off x="4519332" y="5376323"/>
            <a:ext cx="864129" cy="341633"/>
          </a:xfrm>
          <a:prstGeom prst="rect">
            <a:avLst/>
          </a:prstGeom>
        </p:spPr>
      </p:pic>
      <p:sp>
        <p:nvSpPr>
          <p:cNvPr id="109" name="Freeform: Shape 108">
            <a:extLst>
              <a:ext uri="{FF2B5EF4-FFF2-40B4-BE49-F238E27FC236}">
                <a16:creationId xmlns:a16="http://schemas.microsoft.com/office/drawing/2014/main" id="{D60285B8-7D80-4117-A2F4-D1F6A006D556}"/>
              </a:ext>
            </a:extLst>
          </p:cNvPr>
          <p:cNvSpPr/>
          <p:nvPr/>
        </p:nvSpPr>
        <p:spPr bwMode="auto">
          <a:xfrm>
            <a:off x="757373" y="2032223"/>
            <a:ext cx="0" cy="1602517"/>
          </a:xfrm>
          <a:custGeom>
            <a:avLst/>
            <a:gdLst>
              <a:gd name="connsiteX0" fmla="*/ 0 w 5388864"/>
              <a:gd name="connsiteY0" fmla="*/ 0 h 2487168"/>
              <a:gd name="connsiteX1" fmla="*/ 0 w 5388864"/>
              <a:gd name="connsiteY1" fmla="*/ 2487168 h 2487168"/>
              <a:gd name="connsiteX2" fmla="*/ 5388864 w 5388864"/>
              <a:gd name="connsiteY2" fmla="*/ 2487168 h 2487168"/>
              <a:gd name="connsiteX0" fmla="*/ 0 w 0"/>
              <a:gd name="connsiteY0" fmla="*/ 0 h 2487168"/>
              <a:gd name="connsiteX1" fmla="*/ 0 w 0"/>
              <a:gd name="connsiteY1" fmla="*/ 2487168 h 2487168"/>
            </a:gdLst>
            <a:ahLst/>
            <a:cxnLst>
              <a:cxn ang="0">
                <a:pos x="connsiteX0" y="connsiteY0"/>
              </a:cxn>
              <a:cxn ang="0">
                <a:pos x="connsiteX1" y="connsiteY1"/>
              </a:cxn>
            </a:cxnLst>
            <a:rect l="l" t="t" r="r" b="b"/>
            <a:pathLst>
              <a:path h="2487168">
                <a:moveTo>
                  <a:pt x="0" y="0"/>
                </a:moveTo>
                <a:lnTo>
                  <a:pt x="0" y="2487168"/>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505050"/>
                </a:solidFill>
                <a:effectLst/>
                <a:uLnTx/>
                <a:uFillTx/>
                <a:latin typeface="Segoe UI Semilight"/>
                <a:ea typeface="+mn-ea"/>
                <a:cs typeface="+mn-cs"/>
              </a:rPr>
              <a:t> </a:t>
            </a:r>
          </a:p>
        </p:txBody>
      </p:sp>
      <p:grpSp>
        <p:nvGrpSpPr>
          <p:cNvPr id="5" name="Group 4">
            <a:extLst>
              <a:ext uri="{FF2B5EF4-FFF2-40B4-BE49-F238E27FC236}">
                <a16:creationId xmlns:a16="http://schemas.microsoft.com/office/drawing/2014/main" id="{1C2709E0-5891-41D9-87DA-F1890DF89E25}"/>
              </a:ext>
            </a:extLst>
          </p:cNvPr>
          <p:cNvGrpSpPr/>
          <p:nvPr/>
        </p:nvGrpSpPr>
        <p:grpSpPr>
          <a:xfrm>
            <a:off x="537945" y="2650725"/>
            <a:ext cx="435228" cy="435228"/>
            <a:chOff x="575183" y="2284233"/>
            <a:chExt cx="435228" cy="435228"/>
          </a:xfrm>
        </p:grpSpPr>
        <p:sp>
          <p:nvSpPr>
            <p:cNvPr id="125" name="Oval 124">
              <a:extLst>
                <a:ext uri="{FF2B5EF4-FFF2-40B4-BE49-F238E27FC236}">
                  <a16:creationId xmlns:a16="http://schemas.microsoft.com/office/drawing/2014/main" id="{3DFDCA22-6E2E-4BBC-A97A-704A6BE0A5ED}"/>
                </a:ext>
              </a:extLst>
            </p:cNvPr>
            <p:cNvSpPr/>
            <p:nvPr/>
          </p:nvSpPr>
          <p:spPr bwMode="auto">
            <a:xfrm>
              <a:off x="575183" y="2284233"/>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31" name="light" title="Icon of a lightbulb">
              <a:extLst>
                <a:ext uri="{FF2B5EF4-FFF2-40B4-BE49-F238E27FC236}">
                  <a16:creationId xmlns:a16="http://schemas.microsoft.com/office/drawing/2014/main" id="{DC01F277-38ED-4BA5-A151-C945433CB02C}"/>
                </a:ext>
              </a:extLst>
            </p:cNvPr>
            <p:cNvSpPr>
              <a:spLocks noChangeAspect="1" noEditPoints="1"/>
            </p:cNvSpPr>
            <p:nvPr/>
          </p:nvSpPr>
          <p:spPr bwMode="auto">
            <a:xfrm>
              <a:off x="721026" y="2395292"/>
              <a:ext cx="143542" cy="21311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6" name="Group 5">
            <a:extLst>
              <a:ext uri="{FF2B5EF4-FFF2-40B4-BE49-F238E27FC236}">
                <a16:creationId xmlns:a16="http://schemas.microsoft.com/office/drawing/2014/main" id="{1DAFF505-CD34-4B10-8C9F-B557482263CD}"/>
              </a:ext>
            </a:extLst>
          </p:cNvPr>
          <p:cNvGrpSpPr/>
          <p:nvPr/>
        </p:nvGrpSpPr>
        <p:grpSpPr>
          <a:xfrm>
            <a:off x="537945" y="3381836"/>
            <a:ext cx="435228" cy="435228"/>
            <a:chOff x="575183" y="2928123"/>
            <a:chExt cx="435228" cy="435228"/>
          </a:xfrm>
        </p:grpSpPr>
        <p:sp>
          <p:nvSpPr>
            <p:cNvPr id="135" name="Oval 134">
              <a:extLst>
                <a:ext uri="{FF2B5EF4-FFF2-40B4-BE49-F238E27FC236}">
                  <a16:creationId xmlns:a16="http://schemas.microsoft.com/office/drawing/2014/main" id="{9E8EAF6D-0FB5-4F4D-ADF2-05B734D493B0}"/>
                </a:ext>
              </a:extLst>
            </p:cNvPr>
            <p:cNvSpPr/>
            <p:nvPr/>
          </p:nvSpPr>
          <p:spPr bwMode="auto">
            <a:xfrm>
              <a:off x="575183" y="2928123"/>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32" name="Group 131">
              <a:extLst>
                <a:ext uri="{FF2B5EF4-FFF2-40B4-BE49-F238E27FC236}">
                  <a16:creationId xmlns:a16="http://schemas.microsoft.com/office/drawing/2014/main" id="{6D0E745C-E58D-4B07-969C-E83A50776BD7}"/>
                </a:ext>
              </a:extLst>
            </p:cNvPr>
            <p:cNvGrpSpPr/>
            <p:nvPr/>
          </p:nvGrpSpPr>
          <p:grpSpPr>
            <a:xfrm>
              <a:off x="683846" y="3014436"/>
              <a:ext cx="217902" cy="262602"/>
              <a:chOff x="5577197" y="5004753"/>
              <a:chExt cx="430127" cy="518371"/>
            </a:xfrm>
          </p:grpSpPr>
          <p:sp>
            <p:nvSpPr>
              <p:cNvPr id="133" name="ShoppingCart_E7BF" title="Icon of a shopping cart">
                <a:extLst>
                  <a:ext uri="{FF2B5EF4-FFF2-40B4-BE49-F238E27FC236}">
                    <a16:creationId xmlns:a16="http://schemas.microsoft.com/office/drawing/2014/main" id="{74640118-5E56-47CD-A5C3-33CD5B839C15}"/>
                  </a:ext>
                </a:extLst>
              </p:cNvPr>
              <p:cNvSpPr>
                <a:spLocks noChangeAspect="1" noEditPoints="1"/>
              </p:cNvSpPr>
              <p:nvPr/>
            </p:nvSpPr>
            <p:spPr bwMode="auto">
              <a:xfrm>
                <a:off x="5577197" y="5157364"/>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34" name="Graphic 133">
                <a:extLst>
                  <a:ext uri="{FF2B5EF4-FFF2-40B4-BE49-F238E27FC236}">
                    <a16:creationId xmlns:a16="http://schemas.microsoft.com/office/drawing/2014/main" id="{E37ECAA6-2C60-4F5E-BE08-502F449EFA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7505" y="5004753"/>
                <a:ext cx="161925" cy="161926"/>
              </a:xfrm>
              <a:prstGeom prst="rect">
                <a:avLst/>
              </a:prstGeom>
            </p:spPr>
          </p:pic>
        </p:grpSp>
      </p:grpSp>
      <p:sp>
        <p:nvSpPr>
          <p:cNvPr id="140" name="Rectangle 139">
            <a:extLst>
              <a:ext uri="{FF2B5EF4-FFF2-40B4-BE49-F238E27FC236}">
                <a16:creationId xmlns:a16="http://schemas.microsoft.com/office/drawing/2014/main" id="{E28822F0-6EBC-443E-AF98-17C336109DEF}"/>
              </a:ext>
            </a:extLst>
          </p:cNvPr>
          <p:cNvSpPr/>
          <p:nvPr/>
        </p:nvSpPr>
        <p:spPr>
          <a:xfrm>
            <a:off x="1119016" y="1892187"/>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The average size of a single cart has decreased</a:t>
            </a:r>
          </a:p>
        </p:txBody>
      </p:sp>
      <p:sp>
        <p:nvSpPr>
          <p:cNvPr id="141" name="Rectangle 140">
            <a:extLst>
              <a:ext uri="{FF2B5EF4-FFF2-40B4-BE49-F238E27FC236}">
                <a16:creationId xmlns:a16="http://schemas.microsoft.com/office/drawing/2014/main" id="{0AFAD94B-925F-4177-A3D7-FC93E6D878F0}"/>
              </a:ext>
            </a:extLst>
          </p:cNvPr>
          <p:cNvSpPr/>
          <p:nvPr/>
        </p:nvSpPr>
        <p:spPr>
          <a:xfrm>
            <a:off x="1119016" y="2678375"/>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Provide personalized digital content to shoppers</a:t>
            </a:r>
          </a:p>
        </p:txBody>
      </p:sp>
      <p:sp>
        <p:nvSpPr>
          <p:cNvPr id="142" name="Rectangle 141">
            <a:extLst>
              <a:ext uri="{FF2B5EF4-FFF2-40B4-BE49-F238E27FC236}">
                <a16:creationId xmlns:a16="http://schemas.microsoft.com/office/drawing/2014/main" id="{51CF7426-9D83-4835-80B8-E60358C84563}"/>
              </a:ext>
            </a:extLst>
          </p:cNvPr>
          <p:cNvSpPr/>
          <p:nvPr/>
        </p:nvSpPr>
        <p:spPr>
          <a:xfrm>
            <a:off x="1119016" y="3434941"/>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Increase cart size</a:t>
            </a:r>
          </a:p>
        </p:txBody>
      </p:sp>
      <p:sp>
        <p:nvSpPr>
          <p:cNvPr id="144" name="Freeform: Shape 143">
            <a:extLst>
              <a:ext uri="{FF2B5EF4-FFF2-40B4-BE49-F238E27FC236}">
                <a16:creationId xmlns:a16="http://schemas.microsoft.com/office/drawing/2014/main" id="{C0A1A323-9D07-4222-9A72-764F35ED8D86}"/>
              </a:ext>
            </a:extLst>
          </p:cNvPr>
          <p:cNvSpPr/>
          <p:nvPr/>
        </p:nvSpPr>
        <p:spPr bwMode="auto">
          <a:xfrm>
            <a:off x="4646839" y="2032223"/>
            <a:ext cx="0" cy="1602517"/>
          </a:xfrm>
          <a:custGeom>
            <a:avLst/>
            <a:gdLst>
              <a:gd name="connsiteX0" fmla="*/ 0 w 5388864"/>
              <a:gd name="connsiteY0" fmla="*/ 0 h 2487168"/>
              <a:gd name="connsiteX1" fmla="*/ 0 w 5388864"/>
              <a:gd name="connsiteY1" fmla="*/ 2487168 h 2487168"/>
              <a:gd name="connsiteX2" fmla="*/ 5388864 w 5388864"/>
              <a:gd name="connsiteY2" fmla="*/ 2487168 h 2487168"/>
              <a:gd name="connsiteX0" fmla="*/ 0 w 0"/>
              <a:gd name="connsiteY0" fmla="*/ 0 h 2487168"/>
              <a:gd name="connsiteX1" fmla="*/ 0 w 0"/>
              <a:gd name="connsiteY1" fmla="*/ 2487168 h 2487168"/>
            </a:gdLst>
            <a:ahLst/>
            <a:cxnLst>
              <a:cxn ang="0">
                <a:pos x="connsiteX0" y="connsiteY0"/>
              </a:cxn>
              <a:cxn ang="0">
                <a:pos x="connsiteX1" y="connsiteY1"/>
              </a:cxn>
            </a:cxnLst>
            <a:rect l="l" t="t" r="r" b="b"/>
            <a:pathLst>
              <a:path h="2487168">
                <a:moveTo>
                  <a:pt x="0" y="0"/>
                </a:moveTo>
                <a:lnTo>
                  <a:pt x="0" y="2487168"/>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505050"/>
                </a:solidFill>
                <a:effectLst/>
                <a:uLnTx/>
                <a:uFillTx/>
                <a:latin typeface="Segoe UI Semilight"/>
                <a:ea typeface="+mn-ea"/>
                <a:cs typeface="+mn-cs"/>
              </a:rPr>
              <a:t> </a:t>
            </a:r>
          </a:p>
        </p:txBody>
      </p:sp>
      <p:grpSp>
        <p:nvGrpSpPr>
          <p:cNvPr id="146" name="Group 145">
            <a:extLst>
              <a:ext uri="{FF2B5EF4-FFF2-40B4-BE49-F238E27FC236}">
                <a16:creationId xmlns:a16="http://schemas.microsoft.com/office/drawing/2014/main" id="{96A8FB7E-A585-4BCF-9AC8-74EE4F7F8394}"/>
              </a:ext>
            </a:extLst>
          </p:cNvPr>
          <p:cNvGrpSpPr/>
          <p:nvPr/>
        </p:nvGrpSpPr>
        <p:grpSpPr>
          <a:xfrm>
            <a:off x="4429225" y="2650725"/>
            <a:ext cx="435228" cy="435228"/>
            <a:chOff x="575183" y="2284233"/>
            <a:chExt cx="435228" cy="435228"/>
          </a:xfrm>
        </p:grpSpPr>
        <p:sp>
          <p:nvSpPr>
            <p:cNvPr id="155" name="Oval 154">
              <a:extLst>
                <a:ext uri="{FF2B5EF4-FFF2-40B4-BE49-F238E27FC236}">
                  <a16:creationId xmlns:a16="http://schemas.microsoft.com/office/drawing/2014/main" id="{CA259725-4661-4B1D-9113-04C9555ED9C5}"/>
                </a:ext>
              </a:extLst>
            </p:cNvPr>
            <p:cNvSpPr/>
            <p:nvPr/>
          </p:nvSpPr>
          <p:spPr bwMode="auto">
            <a:xfrm>
              <a:off x="575183" y="2284233"/>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56" name="light" title="Icon of a lightbulb">
              <a:extLst>
                <a:ext uri="{FF2B5EF4-FFF2-40B4-BE49-F238E27FC236}">
                  <a16:creationId xmlns:a16="http://schemas.microsoft.com/office/drawing/2014/main" id="{C395F21C-48A8-4166-988A-1D3A45CA5AFA}"/>
                </a:ext>
              </a:extLst>
            </p:cNvPr>
            <p:cNvSpPr>
              <a:spLocks noChangeAspect="1" noEditPoints="1"/>
            </p:cNvSpPr>
            <p:nvPr/>
          </p:nvSpPr>
          <p:spPr bwMode="auto">
            <a:xfrm>
              <a:off x="721026" y="2395292"/>
              <a:ext cx="143542" cy="21311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48" name="Rectangle 147">
            <a:extLst>
              <a:ext uri="{FF2B5EF4-FFF2-40B4-BE49-F238E27FC236}">
                <a16:creationId xmlns:a16="http://schemas.microsoft.com/office/drawing/2014/main" id="{C4AD45EC-964C-4AE9-A219-C9FF7293CA72}"/>
              </a:ext>
            </a:extLst>
          </p:cNvPr>
          <p:cNvSpPr/>
          <p:nvPr/>
        </p:nvSpPr>
        <p:spPr>
          <a:xfrm>
            <a:off x="4994501" y="1892187"/>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Unplanned downtime results in cost overruns</a:t>
            </a:r>
          </a:p>
        </p:txBody>
      </p:sp>
      <p:sp>
        <p:nvSpPr>
          <p:cNvPr id="149" name="Rectangle 148">
            <a:extLst>
              <a:ext uri="{FF2B5EF4-FFF2-40B4-BE49-F238E27FC236}">
                <a16:creationId xmlns:a16="http://schemas.microsoft.com/office/drawing/2014/main" id="{863ACA6A-96A3-4D9E-B107-924E1D066F02}"/>
              </a:ext>
            </a:extLst>
          </p:cNvPr>
          <p:cNvSpPr/>
          <p:nvPr/>
        </p:nvSpPr>
        <p:spPr>
          <a:xfrm>
            <a:off x="4994501" y="2678375"/>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Predict when maintenance should be performed</a:t>
            </a:r>
          </a:p>
        </p:txBody>
      </p:sp>
      <p:sp>
        <p:nvSpPr>
          <p:cNvPr id="150" name="Rectangle 149">
            <a:extLst>
              <a:ext uri="{FF2B5EF4-FFF2-40B4-BE49-F238E27FC236}">
                <a16:creationId xmlns:a16="http://schemas.microsoft.com/office/drawing/2014/main" id="{7E81B98A-D137-47E4-A73E-DEC1EBF877BA}"/>
              </a:ext>
            </a:extLst>
          </p:cNvPr>
          <p:cNvSpPr/>
          <p:nvPr/>
        </p:nvSpPr>
        <p:spPr>
          <a:xfrm>
            <a:off x="4994501" y="3434941"/>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Minimize downtime</a:t>
            </a:r>
          </a:p>
        </p:txBody>
      </p:sp>
      <p:sp>
        <p:nvSpPr>
          <p:cNvPr id="160" name="Freeform: Shape 159">
            <a:extLst>
              <a:ext uri="{FF2B5EF4-FFF2-40B4-BE49-F238E27FC236}">
                <a16:creationId xmlns:a16="http://schemas.microsoft.com/office/drawing/2014/main" id="{8DB4887B-9E56-4F17-BAB7-A589C96F1B2A}"/>
              </a:ext>
            </a:extLst>
          </p:cNvPr>
          <p:cNvSpPr/>
          <p:nvPr/>
        </p:nvSpPr>
        <p:spPr bwMode="auto">
          <a:xfrm>
            <a:off x="8558439" y="2032223"/>
            <a:ext cx="0" cy="1602517"/>
          </a:xfrm>
          <a:custGeom>
            <a:avLst/>
            <a:gdLst>
              <a:gd name="connsiteX0" fmla="*/ 0 w 5388864"/>
              <a:gd name="connsiteY0" fmla="*/ 0 h 2487168"/>
              <a:gd name="connsiteX1" fmla="*/ 0 w 5388864"/>
              <a:gd name="connsiteY1" fmla="*/ 2487168 h 2487168"/>
              <a:gd name="connsiteX2" fmla="*/ 5388864 w 5388864"/>
              <a:gd name="connsiteY2" fmla="*/ 2487168 h 2487168"/>
              <a:gd name="connsiteX0" fmla="*/ 0 w 0"/>
              <a:gd name="connsiteY0" fmla="*/ 0 h 2487168"/>
              <a:gd name="connsiteX1" fmla="*/ 0 w 0"/>
              <a:gd name="connsiteY1" fmla="*/ 2487168 h 2487168"/>
            </a:gdLst>
            <a:ahLst/>
            <a:cxnLst>
              <a:cxn ang="0">
                <a:pos x="connsiteX0" y="connsiteY0"/>
              </a:cxn>
              <a:cxn ang="0">
                <a:pos x="connsiteX1" y="connsiteY1"/>
              </a:cxn>
            </a:cxnLst>
            <a:rect l="l" t="t" r="r" b="b"/>
            <a:pathLst>
              <a:path h="2487168">
                <a:moveTo>
                  <a:pt x="0" y="0"/>
                </a:moveTo>
                <a:lnTo>
                  <a:pt x="0" y="2487168"/>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srgbClr val="505050"/>
                </a:solidFill>
                <a:effectLst/>
                <a:uLnTx/>
                <a:uFillTx/>
                <a:latin typeface="Segoe UI Semilight"/>
                <a:ea typeface="+mn-ea"/>
                <a:cs typeface="+mn-cs"/>
              </a:rPr>
              <a:t> </a:t>
            </a:r>
          </a:p>
        </p:txBody>
      </p:sp>
      <p:grpSp>
        <p:nvGrpSpPr>
          <p:cNvPr id="162" name="Group 161">
            <a:extLst>
              <a:ext uri="{FF2B5EF4-FFF2-40B4-BE49-F238E27FC236}">
                <a16:creationId xmlns:a16="http://schemas.microsoft.com/office/drawing/2014/main" id="{8E6F27A2-D808-4CFD-95A6-3E870A2949D6}"/>
              </a:ext>
            </a:extLst>
          </p:cNvPr>
          <p:cNvGrpSpPr/>
          <p:nvPr/>
        </p:nvGrpSpPr>
        <p:grpSpPr>
          <a:xfrm>
            <a:off x="8340825" y="2650725"/>
            <a:ext cx="435228" cy="435228"/>
            <a:chOff x="575183" y="2284233"/>
            <a:chExt cx="435228" cy="435228"/>
          </a:xfrm>
        </p:grpSpPr>
        <p:sp>
          <p:nvSpPr>
            <p:cNvPr id="171" name="Oval 170">
              <a:extLst>
                <a:ext uri="{FF2B5EF4-FFF2-40B4-BE49-F238E27FC236}">
                  <a16:creationId xmlns:a16="http://schemas.microsoft.com/office/drawing/2014/main" id="{1FC95CF1-1DD5-4798-B4A5-1FEF0DDC9BBC}"/>
                </a:ext>
              </a:extLst>
            </p:cNvPr>
            <p:cNvSpPr/>
            <p:nvPr/>
          </p:nvSpPr>
          <p:spPr bwMode="auto">
            <a:xfrm>
              <a:off x="575183" y="2284233"/>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72" name="light" title="Icon of a lightbulb">
              <a:extLst>
                <a:ext uri="{FF2B5EF4-FFF2-40B4-BE49-F238E27FC236}">
                  <a16:creationId xmlns:a16="http://schemas.microsoft.com/office/drawing/2014/main" id="{03C28E95-A789-461D-84C2-5A8529F2087D}"/>
                </a:ext>
              </a:extLst>
            </p:cNvPr>
            <p:cNvSpPr>
              <a:spLocks noChangeAspect="1" noEditPoints="1"/>
            </p:cNvSpPr>
            <p:nvPr/>
          </p:nvSpPr>
          <p:spPr bwMode="auto">
            <a:xfrm>
              <a:off x="721026" y="2395292"/>
              <a:ext cx="143542" cy="21311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64" name="Rectangle 163">
            <a:extLst>
              <a:ext uri="{FF2B5EF4-FFF2-40B4-BE49-F238E27FC236}">
                <a16:creationId xmlns:a16="http://schemas.microsoft.com/office/drawing/2014/main" id="{9D29D01D-CBB4-4C2B-A14D-3C89511819A3}"/>
              </a:ext>
            </a:extLst>
          </p:cNvPr>
          <p:cNvSpPr/>
          <p:nvPr/>
        </p:nvSpPr>
        <p:spPr>
          <a:xfrm>
            <a:off x="8904810" y="1892187"/>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Solar energy production is inconsistent</a:t>
            </a:r>
          </a:p>
        </p:txBody>
      </p:sp>
      <p:sp>
        <p:nvSpPr>
          <p:cNvPr id="165" name="Rectangle 164">
            <a:extLst>
              <a:ext uri="{FF2B5EF4-FFF2-40B4-BE49-F238E27FC236}">
                <a16:creationId xmlns:a16="http://schemas.microsoft.com/office/drawing/2014/main" id="{133C9461-3E93-4D24-A79B-7E38EBADC2C6}"/>
              </a:ext>
            </a:extLst>
          </p:cNvPr>
          <p:cNvSpPr/>
          <p:nvPr/>
        </p:nvSpPr>
        <p:spPr>
          <a:xfrm>
            <a:off x="8904810" y="2678375"/>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Align energy supply with the optimal markets</a:t>
            </a:r>
          </a:p>
        </p:txBody>
      </p:sp>
      <p:sp>
        <p:nvSpPr>
          <p:cNvPr id="166" name="Rectangle 165">
            <a:extLst>
              <a:ext uri="{FF2B5EF4-FFF2-40B4-BE49-F238E27FC236}">
                <a16:creationId xmlns:a16="http://schemas.microsoft.com/office/drawing/2014/main" id="{38BAC971-C542-4907-8BB0-668A0DD221D1}"/>
              </a:ext>
            </a:extLst>
          </p:cNvPr>
          <p:cNvSpPr/>
          <p:nvPr/>
        </p:nvSpPr>
        <p:spPr>
          <a:xfrm>
            <a:off x="8904810" y="3434941"/>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Segoe UI" pitchFamily="34" charset="0"/>
              </a:rPr>
              <a:t>Maximize revenue</a:t>
            </a:r>
          </a:p>
        </p:txBody>
      </p:sp>
      <p:grpSp>
        <p:nvGrpSpPr>
          <p:cNvPr id="8" name="Group 7">
            <a:extLst>
              <a:ext uri="{FF2B5EF4-FFF2-40B4-BE49-F238E27FC236}">
                <a16:creationId xmlns:a16="http://schemas.microsoft.com/office/drawing/2014/main" id="{B85EC8A7-6A02-409A-A8E6-1A14245199FE}"/>
              </a:ext>
            </a:extLst>
          </p:cNvPr>
          <p:cNvGrpSpPr/>
          <p:nvPr/>
        </p:nvGrpSpPr>
        <p:grpSpPr>
          <a:xfrm>
            <a:off x="4429225" y="3381836"/>
            <a:ext cx="435228" cy="435228"/>
            <a:chOff x="4238502" y="3381836"/>
            <a:chExt cx="435228" cy="435228"/>
          </a:xfrm>
        </p:grpSpPr>
        <p:sp>
          <p:nvSpPr>
            <p:cNvPr id="151" name="Oval 150">
              <a:extLst>
                <a:ext uri="{FF2B5EF4-FFF2-40B4-BE49-F238E27FC236}">
                  <a16:creationId xmlns:a16="http://schemas.microsoft.com/office/drawing/2014/main" id="{2B90F1B4-CEA9-4E95-A785-1078AFAC89D1}"/>
                </a:ext>
              </a:extLst>
            </p:cNvPr>
            <p:cNvSpPr/>
            <p:nvPr/>
          </p:nvSpPr>
          <p:spPr bwMode="auto">
            <a:xfrm>
              <a:off x="4238502" y="3381836"/>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75" name="clock_10" title="Icon of an hourglass">
              <a:extLst>
                <a:ext uri="{FF2B5EF4-FFF2-40B4-BE49-F238E27FC236}">
                  <a16:creationId xmlns:a16="http://schemas.microsoft.com/office/drawing/2014/main" id="{BD0639F9-D312-4F4E-AFEE-ACA9A6F7EDBD}"/>
                </a:ext>
              </a:extLst>
            </p:cNvPr>
            <p:cNvSpPr>
              <a:spLocks noChangeAspect="1" noEditPoints="1"/>
            </p:cNvSpPr>
            <p:nvPr/>
          </p:nvSpPr>
          <p:spPr bwMode="auto">
            <a:xfrm>
              <a:off x="4364994" y="3508010"/>
              <a:ext cx="182244" cy="18288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3CDB157A-9C5D-4892-A304-2765C6F68BC6}"/>
              </a:ext>
            </a:extLst>
          </p:cNvPr>
          <p:cNvGrpSpPr/>
          <p:nvPr/>
        </p:nvGrpSpPr>
        <p:grpSpPr>
          <a:xfrm>
            <a:off x="8340825" y="3381836"/>
            <a:ext cx="435228" cy="435228"/>
            <a:chOff x="8148811" y="3381836"/>
            <a:chExt cx="435228" cy="435228"/>
          </a:xfrm>
        </p:grpSpPr>
        <p:sp>
          <p:nvSpPr>
            <p:cNvPr id="167" name="Oval 166">
              <a:extLst>
                <a:ext uri="{FF2B5EF4-FFF2-40B4-BE49-F238E27FC236}">
                  <a16:creationId xmlns:a16="http://schemas.microsoft.com/office/drawing/2014/main" id="{AA75560A-FF94-4D63-8C0B-C755025609B9}"/>
                </a:ext>
              </a:extLst>
            </p:cNvPr>
            <p:cNvSpPr/>
            <p:nvPr/>
          </p:nvSpPr>
          <p:spPr bwMode="auto">
            <a:xfrm>
              <a:off x="8148811" y="3381836"/>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176" name="Group 175">
              <a:extLst>
                <a:ext uri="{FF2B5EF4-FFF2-40B4-BE49-F238E27FC236}">
                  <a16:creationId xmlns:a16="http://schemas.microsoft.com/office/drawing/2014/main" id="{D944E210-D763-4717-8786-B67356CAA022}"/>
                </a:ext>
              </a:extLst>
            </p:cNvPr>
            <p:cNvGrpSpPr/>
            <p:nvPr/>
          </p:nvGrpSpPr>
          <p:grpSpPr>
            <a:xfrm>
              <a:off x="8318956" y="3477355"/>
              <a:ext cx="94938" cy="244190"/>
              <a:chOff x="7556666" y="1028409"/>
              <a:chExt cx="212377" cy="546250"/>
            </a:xfrm>
          </p:grpSpPr>
          <p:sp>
            <p:nvSpPr>
              <p:cNvPr id="177" name="arrow_3" title="Icon of an arrow pointing down at a line">
                <a:extLst>
                  <a:ext uri="{FF2B5EF4-FFF2-40B4-BE49-F238E27FC236}">
                    <a16:creationId xmlns:a16="http://schemas.microsoft.com/office/drawing/2014/main" id="{54B2A2D1-71AB-4BB6-A2E5-A75428E32B25}"/>
                  </a:ext>
                </a:extLst>
              </p:cNvPr>
              <p:cNvSpPr>
                <a:spLocks noChangeAspect="1" noEditPoints="1"/>
              </p:cNvSpPr>
              <p:nvPr/>
            </p:nvSpPr>
            <p:spPr bwMode="auto">
              <a:xfrm>
                <a:off x="7556666" y="1208899"/>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2700" cap="sq">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8" name="Money_3" title="Icon of a dollar sign">
                <a:extLst>
                  <a:ext uri="{FF2B5EF4-FFF2-40B4-BE49-F238E27FC236}">
                    <a16:creationId xmlns:a16="http://schemas.microsoft.com/office/drawing/2014/main" id="{DD6AF220-B0C7-41C4-AC29-E986FE780BD3}"/>
                  </a:ext>
                </a:extLst>
              </p:cNvPr>
              <p:cNvSpPr>
                <a:spLocks noChangeAspect="1" noEditPoints="1"/>
              </p:cNvSpPr>
              <p:nvPr/>
            </p:nvSpPr>
            <p:spPr bwMode="auto">
              <a:xfrm>
                <a:off x="7561827" y="1028409"/>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sp>
        <p:nvSpPr>
          <p:cNvPr id="179" name="Title 1">
            <a:extLst>
              <a:ext uri="{FF2B5EF4-FFF2-40B4-BE49-F238E27FC236}">
                <a16:creationId xmlns:a16="http://schemas.microsoft.com/office/drawing/2014/main" id="{1D1FF4C4-BB6D-479F-A79D-D21170C624CF}"/>
              </a:ext>
            </a:extLst>
          </p:cNvPr>
          <p:cNvSpPr txBox="1">
            <a:spLocks/>
          </p:cNvSpPr>
          <p:nvPr/>
        </p:nvSpPr>
        <p:spPr>
          <a:xfrm>
            <a:off x="652589" y="1345145"/>
            <a:ext cx="3291840" cy="369332"/>
          </a:xfrm>
          <a:prstGeom prst="rect">
            <a:avLst/>
          </a:prstGeom>
        </p:spPr>
        <p:txBody>
          <a:bodyPr lIns="0" tIns="0" rIns="0" bIns="0">
            <a:noAutofit/>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Product recommendation</a:t>
            </a:r>
            <a:endParaRPr kumimoji="0" lang="en-US" sz="18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182" name="Title 1">
            <a:extLst>
              <a:ext uri="{FF2B5EF4-FFF2-40B4-BE49-F238E27FC236}">
                <a16:creationId xmlns:a16="http://schemas.microsoft.com/office/drawing/2014/main" id="{A794B6EC-97A9-43EA-B25D-A3ADD36BC907}"/>
              </a:ext>
            </a:extLst>
          </p:cNvPr>
          <p:cNvSpPr txBox="1">
            <a:spLocks/>
          </p:cNvSpPr>
          <p:nvPr/>
        </p:nvSpPr>
        <p:spPr>
          <a:xfrm>
            <a:off x="4528074" y="1345145"/>
            <a:ext cx="3291840" cy="369332"/>
          </a:xfrm>
          <a:prstGeom prst="rect">
            <a:avLst/>
          </a:prstGeom>
        </p:spPr>
        <p:txBody>
          <a:bodyPr lIns="0" tIns="0" rIns="0" bIns="0">
            <a:noAutofit/>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Predictive maintenance</a:t>
            </a:r>
          </a:p>
        </p:txBody>
      </p:sp>
      <p:sp>
        <p:nvSpPr>
          <p:cNvPr id="183" name="Title 1">
            <a:extLst>
              <a:ext uri="{FF2B5EF4-FFF2-40B4-BE49-F238E27FC236}">
                <a16:creationId xmlns:a16="http://schemas.microsoft.com/office/drawing/2014/main" id="{4F5D5A98-8548-4311-B792-90A7CCC00A7A}"/>
              </a:ext>
            </a:extLst>
          </p:cNvPr>
          <p:cNvSpPr txBox="1">
            <a:spLocks/>
          </p:cNvSpPr>
          <p:nvPr/>
        </p:nvSpPr>
        <p:spPr>
          <a:xfrm>
            <a:off x="8438383" y="1345145"/>
            <a:ext cx="3291840" cy="369332"/>
          </a:xfrm>
          <a:prstGeom prst="rect">
            <a:avLst/>
          </a:prstGeom>
        </p:spPr>
        <p:txBody>
          <a:bodyPr lIns="0" tIns="0" rIns="0" bIns="0">
            <a:noAutofit/>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7"/>
                </a:solidFill>
                <a:effectLst/>
                <a:uLnTx/>
                <a:uFillTx/>
                <a:latin typeface="Segoe UI Semibold" panose="020B0702040204020203" pitchFamily="34" charset="0"/>
                <a:ea typeface="+mn-ea"/>
                <a:cs typeface="Segoe UI Semibold" panose="020B0702040204020203" pitchFamily="34" charset="0"/>
              </a:rPr>
              <a:t>Demand forecasting</a:t>
            </a:r>
          </a:p>
        </p:txBody>
      </p:sp>
      <p:sp>
        <p:nvSpPr>
          <p:cNvPr id="2" name="Rectangle 1">
            <a:extLst>
              <a:ext uri="{FF2B5EF4-FFF2-40B4-BE49-F238E27FC236}">
                <a16:creationId xmlns:a16="http://schemas.microsoft.com/office/drawing/2014/main" id="{F9ED5846-3D49-4D03-B147-6746723D71C1}"/>
              </a:ext>
            </a:extLst>
          </p:cNvPr>
          <p:cNvSpPr/>
          <p:nvPr/>
        </p:nvSpPr>
        <p:spPr bwMode="auto">
          <a:xfrm>
            <a:off x="460466" y="1272209"/>
            <a:ext cx="3474719" cy="5242891"/>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38362BD3-B511-4826-99E2-D3D9BA729D28}"/>
              </a:ext>
            </a:extLst>
          </p:cNvPr>
          <p:cNvSpPr/>
          <p:nvPr/>
        </p:nvSpPr>
        <p:spPr bwMode="auto">
          <a:xfrm>
            <a:off x="4343954" y="1272209"/>
            <a:ext cx="3471877" cy="5242891"/>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A32C5EE6-149C-4D17-8301-AA97260CD8A9}"/>
              </a:ext>
            </a:extLst>
          </p:cNvPr>
          <p:cNvSpPr/>
          <p:nvPr/>
        </p:nvSpPr>
        <p:spPr bwMode="auto">
          <a:xfrm>
            <a:off x="8263455" y="1272209"/>
            <a:ext cx="3473426" cy="5242891"/>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 name="Group 13">
            <a:extLst>
              <a:ext uri="{FF2B5EF4-FFF2-40B4-BE49-F238E27FC236}">
                <a16:creationId xmlns:a16="http://schemas.microsoft.com/office/drawing/2014/main" id="{89F8E2A0-126B-4ECF-A8DD-49B7C699A194}"/>
              </a:ext>
            </a:extLst>
          </p:cNvPr>
          <p:cNvGrpSpPr/>
          <p:nvPr/>
        </p:nvGrpSpPr>
        <p:grpSpPr>
          <a:xfrm>
            <a:off x="537945" y="1864537"/>
            <a:ext cx="435228" cy="435228"/>
            <a:chOff x="537945" y="1864537"/>
            <a:chExt cx="435228" cy="435228"/>
          </a:xfrm>
        </p:grpSpPr>
        <p:sp>
          <p:nvSpPr>
            <p:cNvPr id="121" name="Oval 120">
              <a:extLst>
                <a:ext uri="{FF2B5EF4-FFF2-40B4-BE49-F238E27FC236}">
                  <a16:creationId xmlns:a16="http://schemas.microsoft.com/office/drawing/2014/main" id="{3E6A9A57-4D84-48E9-92EB-1AC3C2A26C67}"/>
                </a:ext>
              </a:extLst>
            </p:cNvPr>
            <p:cNvSpPr/>
            <p:nvPr/>
          </p:nvSpPr>
          <p:spPr bwMode="auto">
            <a:xfrm>
              <a:off x="537945" y="1864537"/>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65" name="Graphic 64">
              <a:extLst>
                <a:ext uri="{FF2B5EF4-FFF2-40B4-BE49-F238E27FC236}">
                  <a16:creationId xmlns:a16="http://schemas.microsoft.com/office/drawing/2014/main" id="{F1293B9D-C6C8-4B5F-B977-28B052D272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3328" y="1899920"/>
              <a:ext cx="364462" cy="364462"/>
            </a:xfrm>
            <a:prstGeom prst="rect">
              <a:avLst/>
            </a:prstGeom>
          </p:spPr>
        </p:pic>
      </p:grpSp>
      <p:grpSp>
        <p:nvGrpSpPr>
          <p:cNvPr id="72" name="Group 71">
            <a:extLst>
              <a:ext uri="{FF2B5EF4-FFF2-40B4-BE49-F238E27FC236}">
                <a16:creationId xmlns:a16="http://schemas.microsoft.com/office/drawing/2014/main" id="{63C5BAE2-16FD-4B6E-96D6-7C0B900B8383}"/>
              </a:ext>
            </a:extLst>
          </p:cNvPr>
          <p:cNvGrpSpPr/>
          <p:nvPr/>
        </p:nvGrpSpPr>
        <p:grpSpPr>
          <a:xfrm>
            <a:off x="4429225" y="1864537"/>
            <a:ext cx="435228" cy="435228"/>
            <a:chOff x="537945" y="1864537"/>
            <a:chExt cx="435228" cy="435228"/>
          </a:xfrm>
        </p:grpSpPr>
        <p:sp>
          <p:nvSpPr>
            <p:cNvPr id="73" name="Oval 72">
              <a:extLst>
                <a:ext uri="{FF2B5EF4-FFF2-40B4-BE49-F238E27FC236}">
                  <a16:creationId xmlns:a16="http://schemas.microsoft.com/office/drawing/2014/main" id="{4DB355FC-CC87-43D0-B46A-07E5CCC9A482}"/>
                </a:ext>
              </a:extLst>
            </p:cNvPr>
            <p:cNvSpPr/>
            <p:nvPr/>
          </p:nvSpPr>
          <p:spPr bwMode="auto">
            <a:xfrm>
              <a:off x="537945" y="1864537"/>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75" name="Graphic 74">
              <a:extLst>
                <a:ext uri="{FF2B5EF4-FFF2-40B4-BE49-F238E27FC236}">
                  <a16:creationId xmlns:a16="http://schemas.microsoft.com/office/drawing/2014/main" id="{5D438321-2BE1-4F2D-B633-37B089235EF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3328" y="1899920"/>
              <a:ext cx="364462" cy="364462"/>
            </a:xfrm>
            <a:prstGeom prst="rect">
              <a:avLst/>
            </a:prstGeom>
          </p:spPr>
        </p:pic>
      </p:grpSp>
      <p:grpSp>
        <p:nvGrpSpPr>
          <p:cNvPr id="76" name="Group 75">
            <a:extLst>
              <a:ext uri="{FF2B5EF4-FFF2-40B4-BE49-F238E27FC236}">
                <a16:creationId xmlns:a16="http://schemas.microsoft.com/office/drawing/2014/main" id="{DF0032D2-C4B5-4357-BBCA-04D0188222BF}"/>
              </a:ext>
            </a:extLst>
          </p:cNvPr>
          <p:cNvGrpSpPr/>
          <p:nvPr/>
        </p:nvGrpSpPr>
        <p:grpSpPr>
          <a:xfrm>
            <a:off x="8340825" y="1864537"/>
            <a:ext cx="435228" cy="435228"/>
            <a:chOff x="537945" y="1864537"/>
            <a:chExt cx="435228" cy="435228"/>
          </a:xfrm>
        </p:grpSpPr>
        <p:sp>
          <p:nvSpPr>
            <p:cNvPr id="77" name="Oval 76">
              <a:extLst>
                <a:ext uri="{FF2B5EF4-FFF2-40B4-BE49-F238E27FC236}">
                  <a16:creationId xmlns:a16="http://schemas.microsoft.com/office/drawing/2014/main" id="{C2DD6CF0-2AE3-4C7E-B86F-FE7E50CF0044}"/>
                </a:ext>
              </a:extLst>
            </p:cNvPr>
            <p:cNvSpPr/>
            <p:nvPr/>
          </p:nvSpPr>
          <p:spPr bwMode="auto">
            <a:xfrm>
              <a:off x="537945" y="1864537"/>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4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pic>
          <p:nvPicPr>
            <p:cNvPr id="78" name="Graphic 77">
              <a:extLst>
                <a:ext uri="{FF2B5EF4-FFF2-40B4-BE49-F238E27FC236}">
                  <a16:creationId xmlns:a16="http://schemas.microsoft.com/office/drawing/2014/main" id="{9F7F629D-7246-402C-A01C-0DA0032DA8E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3328" y="1899920"/>
              <a:ext cx="364462" cy="364462"/>
            </a:xfrm>
            <a:prstGeom prst="rect">
              <a:avLst/>
            </a:prstGeom>
          </p:spPr>
        </p:pic>
      </p:grpSp>
      <p:pic>
        <p:nvPicPr>
          <p:cNvPr id="80" name="Picture 79">
            <a:extLst>
              <a:ext uri="{FF2B5EF4-FFF2-40B4-BE49-F238E27FC236}">
                <a16:creationId xmlns:a16="http://schemas.microsoft.com/office/drawing/2014/main" id="{06BDAA30-BF5B-4212-8FDC-31E8B616957B}"/>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8263455" y="4037076"/>
            <a:ext cx="3473426" cy="2478024"/>
          </a:xfrm>
          <a:custGeom>
            <a:avLst/>
            <a:gdLst>
              <a:gd name="connsiteX0" fmla="*/ 0 w 3474720"/>
              <a:gd name="connsiteY0" fmla="*/ 0 h 2478024"/>
              <a:gd name="connsiteX1" fmla="*/ 3474720 w 3474720"/>
              <a:gd name="connsiteY1" fmla="*/ 0 h 2478024"/>
              <a:gd name="connsiteX2" fmla="*/ 3474720 w 3474720"/>
              <a:gd name="connsiteY2" fmla="*/ 2478024 h 2478024"/>
              <a:gd name="connsiteX3" fmla="*/ 0 w 3474720"/>
              <a:gd name="connsiteY3" fmla="*/ 2478024 h 2478024"/>
            </a:gdLst>
            <a:ahLst/>
            <a:cxnLst>
              <a:cxn ang="0">
                <a:pos x="connsiteX0" y="connsiteY0"/>
              </a:cxn>
              <a:cxn ang="0">
                <a:pos x="connsiteX1" y="connsiteY1"/>
              </a:cxn>
              <a:cxn ang="0">
                <a:pos x="connsiteX2" y="connsiteY2"/>
              </a:cxn>
              <a:cxn ang="0">
                <a:pos x="connsiteX3" y="connsiteY3"/>
              </a:cxn>
            </a:cxnLst>
            <a:rect l="l" t="t" r="r" b="b"/>
            <a:pathLst>
              <a:path w="3474720" h="2478024">
                <a:moveTo>
                  <a:pt x="0" y="0"/>
                </a:moveTo>
                <a:lnTo>
                  <a:pt x="3474720" y="0"/>
                </a:lnTo>
                <a:lnTo>
                  <a:pt x="3474720" y="2478024"/>
                </a:lnTo>
                <a:lnTo>
                  <a:pt x="0" y="2478024"/>
                </a:lnTo>
                <a:close/>
              </a:path>
            </a:pathLst>
          </a:custGeom>
        </p:spPr>
      </p:pic>
      <p:sp>
        <p:nvSpPr>
          <p:cNvPr id="105" name="Freeform: Shape 104">
            <a:extLst>
              <a:ext uri="{FF2B5EF4-FFF2-40B4-BE49-F238E27FC236}">
                <a16:creationId xmlns:a16="http://schemas.microsoft.com/office/drawing/2014/main" id="{A8839904-86A3-4E84-8CCF-6EE9FCB16F48}"/>
              </a:ext>
            </a:extLst>
          </p:cNvPr>
          <p:cNvSpPr/>
          <p:nvPr/>
        </p:nvSpPr>
        <p:spPr bwMode="auto">
          <a:xfrm>
            <a:off x="8263455" y="5217863"/>
            <a:ext cx="3473426" cy="1297237"/>
          </a:xfrm>
          <a:custGeom>
            <a:avLst/>
            <a:gdLst>
              <a:gd name="connsiteX0" fmla="*/ 0 w 3932238"/>
              <a:gd name="connsiteY0" fmla="*/ 0 h 1481677"/>
              <a:gd name="connsiteX1" fmla="*/ 961385 w 3932238"/>
              <a:gd name="connsiteY1" fmla="*/ 0 h 1481677"/>
              <a:gd name="connsiteX2" fmla="*/ 1499724 w 3932238"/>
              <a:gd name="connsiteY2" fmla="*/ 538339 h 1481677"/>
              <a:gd name="connsiteX3" fmla="*/ 3932238 w 3932238"/>
              <a:gd name="connsiteY3" fmla="*/ 538339 h 1481677"/>
              <a:gd name="connsiteX4" fmla="*/ 3932238 w 3932238"/>
              <a:gd name="connsiteY4" fmla="*/ 1481677 h 1481677"/>
              <a:gd name="connsiteX5" fmla="*/ 0 w 3932238"/>
              <a:gd name="connsiteY5" fmla="*/ 1481677 h 1481677"/>
              <a:gd name="connsiteX6" fmla="*/ 0 w 3932238"/>
              <a:gd name="connsiteY6" fmla="*/ 1400537 h 1481677"/>
              <a:gd name="connsiteX7" fmla="*/ 0 w 3932238"/>
              <a:gd name="connsiteY7" fmla="*/ 538339 h 148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238" h="1481677">
                <a:moveTo>
                  <a:pt x="0" y="0"/>
                </a:moveTo>
                <a:lnTo>
                  <a:pt x="961385" y="0"/>
                </a:lnTo>
                <a:lnTo>
                  <a:pt x="1499724" y="538339"/>
                </a:lnTo>
                <a:lnTo>
                  <a:pt x="3932238" y="538339"/>
                </a:lnTo>
                <a:lnTo>
                  <a:pt x="3932238" y="1481677"/>
                </a:lnTo>
                <a:lnTo>
                  <a:pt x="0" y="1481677"/>
                </a:lnTo>
                <a:lnTo>
                  <a:pt x="0" y="1400537"/>
                </a:lnTo>
                <a:lnTo>
                  <a:pt x="0" y="53833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640080" rIns="18288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Segoe UI" pitchFamily="34" charset="0"/>
              </a:rPr>
              <a:t>Distributed power generation increases revenue by over €100 million</a:t>
            </a:r>
          </a:p>
        </p:txBody>
      </p:sp>
      <p:pic>
        <p:nvPicPr>
          <p:cNvPr id="107" name="Picture 2" descr="renewablesAI">
            <a:extLst>
              <a:ext uri="{FF2B5EF4-FFF2-40B4-BE49-F238E27FC236}">
                <a16:creationId xmlns:a16="http://schemas.microsoft.com/office/drawing/2014/main" id="{68692FD9-C634-47FD-8231-570071312A84}"/>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457883" y="5277332"/>
            <a:ext cx="694070" cy="535426"/>
          </a:xfrm>
          <a:prstGeom prst="rect">
            <a:avLst/>
          </a:prstGeom>
          <a:noFill/>
          <a:extLst>
            <a:ext uri="{909E8E84-426E-40DD-AFC4-6F175D3DCCD1}">
              <a14:hiddenFill xmlns:a14="http://schemas.microsoft.com/office/drawing/2010/main">
                <a:solidFill>
                  <a:srgbClr val="FFFFFF"/>
                </a:solidFill>
              </a14:hiddenFill>
            </a:ext>
          </a:extLst>
        </p:spPr>
      </p:pic>
      <p:sp>
        <p:nvSpPr>
          <p:cNvPr id="89" name="Freeform: Shape 88">
            <a:extLst>
              <a:ext uri="{FF2B5EF4-FFF2-40B4-BE49-F238E27FC236}">
                <a16:creationId xmlns:a16="http://schemas.microsoft.com/office/drawing/2014/main" id="{D4C2F3E3-800A-4239-97E6-06A1C3BDEA99}"/>
              </a:ext>
            </a:extLst>
          </p:cNvPr>
          <p:cNvSpPr/>
          <p:nvPr/>
        </p:nvSpPr>
        <p:spPr bwMode="auto">
          <a:xfrm>
            <a:off x="453470" y="5217863"/>
            <a:ext cx="3481716" cy="1297237"/>
          </a:xfrm>
          <a:custGeom>
            <a:avLst/>
            <a:gdLst>
              <a:gd name="connsiteX0" fmla="*/ 0 w 3932238"/>
              <a:gd name="connsiteY0" fmla="*/ 0 h 1481677"/>
              <a:gd name="connsiteX1" fmla="*/ 961385 w 3932238"/>
              <a:gd name="connsiteY1" fmla="*/ 0 h 1481677"/>
              <a:gd name="connsiteX2" fmla="*/ 1499724 w 3932238"/>
              <a:gd name="connsiteY2" fmla="*/ 538339 h 1481677"/>
              <a:gd name="connsiteX3" fmla="*/ 3932238 w 3932238"/>
              <a:gd name="connsiteY3" fmla="*/ 538339 h 1481677"/>
              <a:gd name="connsiteX4" fmla="*/ 3932238 w 3932238"/>
              <a:gd name="connsiteY4" fmla="*/ 1481677 h 1481677"/>
              <a:gd name="connsiteX5" fmla="*/ 0 w 3932238"/>
              <a:gd name="connsiteY5" fmla="*/ 1481677 h 1481677"/>
              <a:gd name="connsiteX6" fmla="*/ 0 w 3932238"/>
              <a:gd name="connsiteY6" fmla="*/ 1400537 h 1481677"/>
              <a:gd name="connsiteX7" fmla="*/ 0 w 3932238"/>
              <a:gd name="connsiteY7" fmla="*/ 538339 h 148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238" h="1481677">
                <a:moveTo>
                  <a:pt x="0" y="0"/>
                </a:moveTo>
                <a:lnTo>
                  <a:pt x="961385" y="0"/>
                </a:lnTo>
                <a:lnTo>
                  <a:pt x="1499724" y="538339"/>
                </a:lnTo>
                <a:lnTo>
                  <a:pt x="3932238" y="538339"/>
                </a:lnTo>
                <a:lnTo>
                  <a:pt x="3932238" y="1481677"/>
                </a:lnTo>
                <a:lnTo>
                  <a:pt x="0" y="1481677"/>
                </a:lnTo>
                <a:lnTo>
                  <a:pt x="0" y="1400537"/>
                </a:lnTo>
                <a:lnTo>
                  <a:pt x="0" y="53833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Segoe UI" pitchFamily="34" charset="0"/>
              </a:rPr>
              <a:t>ASOS delivers 15.4 million personalized experiences with 33 orders per second </a:t>
            </a:r>
          </a:p>
        </p:txBody>
      </p:sp>
      <p:pic>
        <p:nvPicPr>
          <p:cNvPr id="108" name="Picture 8" descr="Image result for asos logo vector">
            <a:extLst>
              <a:ext uri="{FF2B5EF4-FFF2-40B4-BE49-F238E27FC236}">
                <a16:creationId xmlns:a16="http://schemas.microsoft.com/office/drawing/2014/main" id="{A3F55991-12AF-49CF-821E-90F8CBB56592}"/>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12657" y="5441050"/>
            <a:ext cx="748276" cy="276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304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4"/>
</p:tagLst>
</file>

<file path=ppt/tags/tag2.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4"/>
</p:tagLst>
</file>

<file path=ppt/tags/tag3.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4"/>
</p:tagLst>
</file>

<file path=ppt/tags/tag4.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4"/>
</p:tagLst>
</file>

<file path=ppt/tags/tag5.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4"/>
</p:tagLst>
</file>

<file path=ppt/tags/tag6.xml><?xml version="1.0" encoding="utf-8"?>
<p:tagLst xmlns:a="http://schemas.openxmlformats.org/drawingml/2006/main" xmlns:r="http://schemas.openxmlformats.org/officeDocument/2006/relationships" xmlns:p="http://schemas.openxmlformats.org/presentationml/2006/main">
  <p:tag name="POWER_USER_DIAGRAM_RELATIONSHIP_CIRCLES_KEY" val="POWER_USER_DIAGRAM_RELATIONSHIP_CIRCLES_VALUE_4"/>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2.xml><?xml version="1.0" encoding="utf-8"?>
<a:theme xmlns:a="http://schemas.openxmlformats.org/drawingml/2006/main" name="4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285750" indent="-285750" algn="l" defTabSz="932472" fontAlgn="base">
          <a:lnSpc>
            <a:spcPct val="90000"/>
          </a:lnSpc>
          <a:spcBef>
            <a:spcPct val="0"/>
          </a:spcBef>
          <a:spcAft>
            <a:spcPct val="0"/>
          </a:spcAft>
          <a:buFont typeface="Arial" panose="020B0604020202020204" pitchFamily="34" charset="0"/>
          <a:buChar char="•"/>
          <a:defRPr sz="1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9525" cap="flat" cmpd="sng" algn="ctr">
          <a:solidFill>
            <a:srgbClr val="FFFFFF">
              <a:lumMod val="75000"/>
            </a:srgbClr>
          </a:solidFill>
          <a:prstDash val="solid"/>
          <a:headEnd type="none"/>
          <a:tailEnd type="triangle"/>
        </a:ln>
        <a:effectLst/>
      </a:spPr>
      <a:bodyPr/>
      <a:lst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3.xml><?xml version="1.0" encoding="utf-8"?>
<a:theme xmlns:a="http://schemas.openxmlformats.org/drawingml/2006/main" name="4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285750" indent="-285750" algn="l" defTabSz="932472" fontAlgn="base">
          <a:lnSpc>
            <a:spcPct val="90000"/>
          </a:lnSpc>
          <a:spcBef>
            <a:spcPct val="0"/>
          </a:spcBef>
          <a:spcAft>
            <a:spcPct val="0"/>
          </a:spcAft>
          <a:buFont typeface="Arial" panose="020B0604020202020204" pitchFamily="34" charset="0"/>
          <a:buChar char="•"/>
          <a:defRPr sz="1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9525" cap="flat" cmpd="sng" algn="ctr">
          <a:solidFill>
            <a:srgbClr val="FFFFFF">
              <a:lumMod val="75000"/>
            </a:srgbClr>
          </a:solidFill>
          <a:prstDash val="solid"/>
          <a:headEnd type="none"/>
          <a:tailEnd type="triangle"/>
        </a:ln>
        <a:effectLst/>
      </a:spPr>
      <a:bodyPr/>
      <a:lst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70D330-83C3-4296-815C-1D543D43A887}">
  <ds:schemaRefs>
    <ds:schemaRef ds:uri="230e9df3-be65-4c73-a93b-d1236ebd677e"/>
    <ds:schemaRef ds:uri="5a4b3278-325d-441a-b38f-6f1926bc734e"/>
    <ds:schemaRef ds:uri="9d1f81f6-e953-47ea-988e-33ed651c58e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5a4b3278-325d-441a-b38f-6f1926bc734e"/>
    <ds:schemaRef ds:uri="9d1f81f6-e953-47ea-988e-33ed651c58e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Application>Microsoft Office PowerPoint</Application>
  <PresentationFormat>Widescreen</PresentationFormat>
  <Slides>56</Slides>
  <Notes>55</Notes>
  <HiddenSlides>0</HiddenSlides>
  <ScaleCrop>false</ScaleCrop>
  <HeadingPairs>
    <vt:vector size="4" baseType="variant">
      <vt:variant>
        <vt:lpstr>Theme</vt:lpstr>
      </vt:variant>
      <vt:variant>
        <vt:i4>7</vt:i4>
      </vt:variant>
      <vt:variant>
        <vt:lpstr>Slide Titles</vt:lpstr>
      </vt:variant>
      <vt:variant>
        <vt:i4>56</vt:i4>
      </vt:variant>
    </vt:vector>
  </HeadingPairs>
  <TitlesOfParts>
    <vt:vector size="63" baseType="lpstr">
      <vt:lpstr>5-50203_Microsoft_Ignite_Template</vt:lpstr>
      <vt:lpstr>4_MGXFY15</vt:lpstr>
      <vt:lpstr>4_WHITE TEMPLATE</vt:lpstr>
      <vt:lpstr>Azure PPT Template - 2018</vt:lpstr>
      <vt:lpstr>1_5-50201_Microsoft_Ready_Template</vt:lpstr>
      <vt:lpstr>Office Theme</vt:lpstr>
      <vt:lpstr>5_MGXFY15</vt:lpstr>
      <vt:lpstr>PowerPoint Presentation</vt:lpstr>
      <vt:lpstr>Agenda</vt:lpstr>
      <vt:lpstr>PowerPoint Presentation</vt:lpstr>
      <vt:lpstr>Azure AI</vt:lpstr>
      <vt:lpstr>Azure AI</vt:lpstr>
      <vt:lpstr>Machine Learning on Azure</vt:lpstr>
      <vt:lpstr>Machine Learning represents a growing opportunity</vt:lpstr>
      <vt:lpstr>Helping you innovate across your business</vt:lpstr>
      <vt:lpstr>Leading to transformational changes</vt:lpstr>
      <vt:lpstr>How companies are transforming</vt:lpstr>
      <vt:lpstr>But not everyone has seen success </vt:lpstr>
      <vt:lpstr>But there’s a lot to consider</vt:lpstr>
      <vt:lpstr>Challenges for Data Scientists</vt:lpstr>
      <vt:lpstr>PowerPoint Presentation</vt:lpstr>
      <vt:lpstr>Recommended architecture to build e2e ML solutions</vt:lpstr>
      <vt:lpstr>Azure Databricks</vt:lpstr>
      <vt:lpstr>Recommended architecture to build e2e ML solutions</vt:lpstr>
      <vt:lpstr>PowerPoint Presentation</vt:lpstr>
      <vt:lpstr>Collect and prepare all of your data at scale</vt:lpstr>
      <vt:lpstr>Data collection and prep hero services</vt:lpstr>
      <vt:lpstr>Data Engineering</vt:lpstr>
      <vt:lpstr>PowerPoint Presentation</vt:lpstr>
      <vt:lpstr>Train and evaluate machine learning models</vt:lpstr>
      <vt:lpstr>Modeling requirements</vt:lpstr>
      <vt:lpstr>Train and evaluate machine learning architecture</vt:lpstr>
      <vt:lpstr>Training and evaluating with structured data</vt:lpstr>
      <vt:lpstr>Train and evaluate with unstructured data</vt:lpstr>
      <vt:lpstr>Azure Databricks for machine learning modeling</vt:lpstr>
      <vt:lpstr>PowerPoint Presentation</vt:lpstr>
      <vt:lpstr>Operationalize and manage requirements</vt:lpstr>
      <vt:lpstr>Operationalization and management architecture</vt:lpstr>
      <vt:lpstr>Azure Machine Learning Services</vt:lpstr>
      <vt:lpstr>Deployment environments</vt:lpstr>
      <vt:lpstr>Model deployment options</vt:lpstr>
      <vt:lpstr>What are companies looking to do next?</vt:lpstr>
      <vt:lpstr>Build and deploy deep learning models</vt:lpstr>
      <vt:lpstr>Azure Databricks for deep learning modeling</vt:lpstr>
      <vt:lpstr>Additional deep learning tools</vt:lpstr>
      <vt:lpstr>Deploy AI models to devices on the edge</vt:lpstr>
      <vt:lpstr>Leverage deep learning services and frameworks</vt:lpstr>
      <vt:lpstr>Powerful infrastructure Accelerate deep learning</vt:lpstr>
      <vt:lpstr>Flexible deployment Deploy and manage models on intelligent cloud and edge </vt:lpstr>
      <vt:lpstr>Data Science is for every industry</vt:lpstr>
      <vt:lpstr>PowerPoint Presentation</vt:lpstr>
      <vt:lpstr>PowerPoint Presentation</vt:lpstr>
      <vt:lpstr>Media and entertainment use cases</vt:lpstr>
      <vt:lpstr>Retail use cases</vt:lpstr>
      <vt:lpstr>Advertising and marketing tech use cases</vt:lpstr>
      <vt:lpstr>Oil, gas, and energy use cases</vt:lpstr>
      <vt:lpstr>Security use cases</vt:lpstr>
      <vt:lpstr>Our differentiated value proposition </vt:lpstr>
      <vt:lpstr>It’s all on Microsoft Azure</vt:lpstr>
      <vt:lpstr>Microsoft Azure </vt:lpstr>
      <vt:lpstr>Companies using Azure for ML and AI</vt:lpstr>
      <vt:lpstr>Rich partner network</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Nishant Thacker</dc:creator>
  <cp:keywords>Microsoft Ignite</cp:keywords>
  <dc:description/>
  <cp:revision>1</cp:revision>
  <dcterms:created xsi:type="dcterms:W3CDTF">2018-09-25T03:43:05Z</dcterms:created>
  <dcterms:modified xsi:type="dcterms:W3CDTF">2018-10-31T20:08:05Z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